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9" r:id="rId9"/>
    <p:sldId id="263" r:id="rId10"/>
    <p:sldId id="264" r:id="rId11"/>
    <p:sldId id="265" r:id="rId12"/>
    <p:sldId id="266" r:id="rId13"/>
    <p:sldId id="275" r:id="rId14"/>
    <p:sldId id="278" r:id="rId15"/>
    <p:sldId id="282" r:id="rId16"/>
    <p:sldId id="281" r:id="rId17"/>
    <p:sldId id="276" r:id="rId18"/>
    <p:sldId id="283" r:id="rId19"/>
    <p:sldId id="280" r:id="rId20"/>
    <p:sldId id="277" r:id="rId21"/>
    <p:sldId id="279" r:id="rId22"/>
    <p:sldId id="287" r:id="rId23"/>
    <p:sldId id="290" r:id="rId24"/>
    <p:sldId id="291" r:id="rId25"/>
    <p:sldId id="267" r:id="rId26"/>
    <p:sldId id="268" r:id="rId27"/>
    <p:sldId id="270" r:id="rId28"/>
    <p:sldId id="271" r:id="rId29"/>
    <p:sldId id="272" r:id="rId30"/>
    <p:sldId id="273" r:id="rId31"/>
    <p:sldId id="274" r:id="rId32"/>
    <p:sldId id="284" r:id="rId33"/>
    <p:sldId id="285" r:id="rId34"/>
    <p:sldId id="286" r:id="rId35"/>
    <p:sldId id="292" r:id="rId36"/>
    <p:sldId id="293" r:id="rId37"/>
    <p:sldId id="294" r:id="rId38"/>
    <p:sldId id="296" r:id="rId39"/>
    <p:sldId id="297" r:id="rId40"/>
    <p:sldId id="295" r:id="rId41"/>
    <p:sldId id="298" r:id="rId42"/>
    <p:sldId id="299" r:id="rId43"/>
    <p:sldId id="300" r:id="rId44"/>
    <p:sldId id="301" r:id="rId45"/>
    <p:sldId id="304" r:id="rId46"/>
    <p:sldId id="302" r:id="rId47"/>
    <p:sldId id="303" r:id="rId48"/>
    <p:sldId id="305" r:id="rId49"/>
    <p:sldId id="306" r:id="rId50"/>
    <p:sldId id="307" r:id="rId51"/>
    <p:sldId id="309" r:id="rId52"/>
    <p:sldId id="310" r:id="rId53"/>
    <p:sldId id="311" r:id="rId54"/>
    <p:sldId id="312" r:id="rId55"/>
    <p:sldId id="308" r:id="rId56"/>
    <p:sldId id="313" r:id="rId57"/>
    <p:sldId id="314" r:id="rId58"/>
    <p:sldId id="315" r:id="rId59"/>
    <p:sldId id="318" r:id="rId60"/>
    <p:sldId id="319" r:id="rId61"/>
    <p:sldId id="320" r:id="rId62"/>
    <p:sldId id="321" r:id="rId63"/>
    <p:sldId id="316" r:id="rId64"/>
    <p:sldId id="317" r:id="rId6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34FDDB-85BD-4C04-B965-2A304DDA11BC}">
          <p14:sldIdLst>
            <p14:sldId id="256"/>
            <p14:sldId id="258"/>
            <p14:sldId id="257"/>
            <p14:sldId id="259"/>
            <p14:sldId id="262"/>
            <p14:sldId id="260"/>
            <p14:sldId id="261"/>
            <p14:sldId id="269"/>
            <p14:sldId id="263"/>
            <p14:sldId id="264"/>
            <p14:sldId id="265"/>
            <p14:sldId id="266"/>
            <p14:sldId id="275"/>
            <p14:sldId id="278"/>
            <p14:sldId id="282"/>
            <p14:sldId id="281"/>
            <p14:sldId id="276"/>
            <p14:sldId id="283"/>
            <p14:sldId id="280"/>
            <p14:sldId id="277"/>
            <p14:sldId id="279"/>
            <p14:sldId id="287"/>
            <p14:sldId id="290"/>
            <p14:sldId id="291"/>
            <p14:sldId id="267"/>
            <p14:sldId id="268"/>
            <p14:sldId id="270"/>
            <p14:sldId id="271"/>
            <p14:sldId id="272"/>
            <p14:sldId id="273"/>
            <p14:sldId id="274"/>
            <p14:sldId id="284"/>
            <p14:sldId id="285"/>
            <p14:sldId id="286"/>
            <p14:sldId id="292"/>
            <p14:sldId id="293"/>
            <p14:sldId id="294"/>
            <p14:sldId id="296"/>
            <p14:sldId id="297"/>
            <p14:sldId id="295"/>
            <p14:sldId id="298"/>
            <p14:sldId id="299"/>
            <p14:sldId id="300"/>
            <p14:sldId id="301"/>
            <p14:sldId id="304"/>
            <p14:sldId id="302"/>
            <p14:sldId id="303"/>
            <p14:sldId id="305"/>
            <p14:sldId id="306"/>
            <p14:sldId id="307"/>
            <p14:sldId id="309"/>
            <p14:sldId id="310"/>
            <p14:sldId id="311"/>
            <p14:sldId id="312"/>
            <p14:sldId id="308"/>
            <p14:sldId id="313"/>
            <p14:sldId id="314"/>
            <p14:sldId id="315"/>
            <p14:sldId id="318"/>
            <p14:sldId id="319"/>
            <p14:sldId id="320"/>
            <p14:sldId id="321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1E957-A107-44EB-AFC2-62D5A87E0D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C68C1655-0083-42D3-B711-CE9590EA3320}">
      <dgm:prSet phldrT="[Text]" custT="1"/>
      <dgm:spPr/>
      <dgm:t>
        <a:bodyPr/>
        <a:lstStyle/>
        <a:p>
          <a:r>
            <a:rPr lang="ru-RU" sz="2400" b="1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Управляващите променливи на двата цикъла трябва да са различни. </a:t>
          </a:r>
          <a:endParaRPr lang="bg-BG" sz="2400" b="1" dirty="0">
            <a:solidFill>
              <a:schemeClr val="bg1"/>
            </a:solidFill>
          </a:endParaRPr>
        </a:p>
      </dgm:t>
    </dgm:pt>
    <dgm:pt modelId="{68C49E4F-7048-4233-A015-4FBE43E28C69}" type="parTrans" cxnId="{F2016814-4F59-4471-84DE-9D61CF861008}">
      <dgm:prSet/>
      <dgm:spPr/>
      <dgm:t>
        <a:bodyPr/>
        <a:lstStyle/>
        <a:p>
          <a:endParaRPr lang="bg-BG"/>
        </a:p>
      </dgm:t>
    </dgm:pt>
    <dgm:pt modelId="{2358B94A-4893-49F3-8097-DA1FFB8141C6}" type="sibTrans" cxnId="{F2016814-4F59-4471-84DE-9D61CF861008}">
      <dgm:prSet/>
      <dgm:spPr/>
      <dgm:t>
        <a:bodyPr/>
        <a:lstStyle/>
        <a:p>
          <a:endParaRPr lang="bg-BG"/>
        </a:p>
      </dgm:t>
    </dgm:pt>
    <dgm:pt modelId="{14954FA8-92A5-43EC-86C6-C555B05DE829}">
      <dgm:prSet phldrT="[Text]" custT="1"/>
      <dgm:spPr/>
      <dgm:t>
        <a:bodyPr/>
        <a:lstStyle/>
        <a:p>
          <a:r>
            <a:rPr lang="ru-RU" sz="2400" b="1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Вътрешният цикъл трябва да се съдържа изцяло в тялото на външния. </a:t>
          </a:r>
          <a:endParaRPr lang="bg-BG" sz="2400" b="1" dirty="0">
            <a:solidFill>
              <a:schemeClr val="bg1"/>
            </a:solidFill>
          </a:endParaRPr>
        </a:p>
      </dgm:t>
    </dgm:pt>
    <dgm:pt modelId="{19C6E32A-A998-45CE-993F-DE662A2B030F}" type="parTrans" cxnId="{9FDD0860-B4E5-4900-A1F1-02573C861A6A}">
      <dgm:prSet/>
      <dgm:spPr/>
      <dgm:t>
        <a:bodyPr/>
        <a:lstStyle/>
        <a:p>
          <a:endParaRPr lang="bg-BG"/>
        </a:p>
      </dgm:t>
    </dgm:pt>
    <dgm:pt modelId="{4BEAD9A1-E88D-4956-9C8F-1D11FFC83AA7}" type="sibTrans" cxnId="{9FDD0860-B4E5-4900-A1F1-02573C861A6A}">
      <dgm:prSet/>
      <dgm:spPr/>
      <dgm:t>
        <a:bodyPr/>
        <a:lstStyle/>
        <a:p>
          <a:endParaRPr lang="bg-BG"/>
        </a:p>
      </dgm:t>
    </dgm:pt>
    <dgm:pt modelId="{2EC6BAD9-5A93-4454-9C9B-179BC9D76D4B}">
      <dgm:prSet phldrT="[Text]" custT="1"/>
      <dgm:spPr/>
      <dgm:t>
        <a:bodyPr/>
        <a:lstStyle/>
        <a:p>
          <a:r>
            <a:rPr lang="ru-RU" sz="2400" b="1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От тялото на вътрешния цикъл можем да направим преход към тялото на външния, но не и обратно. </a:t>
          </a:r>
          <a:endParaRPr lang="bg-BG" sz="2400" b="1" dirty="0">
            <a:solidFill>
              <a:schemeClr val="bg1"/>
            </a:solidFill>
          </a:endParaRPr>
        </a:p>
      </dgm:t>
    </dgm:pt>
    <dgm:pt modelId="{C82AE7EC-7970-44E8-8E45-E9EAEB9EB841}" type="parTrans" cxnId="{227DABEC-8982-4110-B50A-F80E6F7ADCA2}">
      <dgm:prSet/>
      <dgm:spPr/>
      <dgm:t>
        <a:bodyPr/>
        <a:lstStyle/>
        <a:p>
          <a:endParaRPr lang="bg-BG"/>
        </a:p>
      </dgm:t>
    </dgm:pt>
    <dgm:pt modelId="{71BA7F17-488E-439C-A8C6-31EF7399F037}" type="sibTrans" cxnId="{227DABEC-8982-4110-B50A-F80E6F7ADCA2}">
      <dgm:prSet/>
      <dgm:spPr/>
      <dgm:t>
        <a:bodyPr/>
        <a:lstStyle/>
        <a:p>
          <a:endParaRPr lang="bg-BG"/>
        </a:p>
      </dgm:t>
    </dgm:pt>
    <dgm:pt modelId="{1EA47FE6-8FE5-46DA-BA64-FF85FC4444FA}">
      <dgm:prSet phldrT="[Text]" custT="1"/>
      <dgm:spPr/>
      <dgm:t>
        <a:bodyPr/>
        <a:lstStyle/>
        <a:p>
          <a:r>
            <a:rPr lang="ru-RU" sz="2400" b="1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Вътрешният и външният цикъл може да са от един и същи тип, или от различни типове.</a:t>
          </a:r>
          <a:endParaRPr lang="bg-BG" sz="2400" b="1" dirty="0">
            <a:solidFill>
              <a:schemeClr val="bg1"/>
            </a:solidFill>
          </a:endParaRPr>
        </a:p>
      </dgm:t>
    </dgm:pt>
    <dgm:pt modelId="{B04CB840-A4AB-4FD0-A173-C1144A332BD2}" type="parTrans" cxnId="{A7A9584D-89AC-4DE2-BF16-707439DCDF6C}">
      <dgm:prSet/>
      <dgm:spPr/>
      <dgm:t>
        <a:bodyPr/>
        <a:lstStyle/>
        <a:p>
          <a:endParaRPr lang="bg-BG"/>
        </a:p>
      </dgm:t>
    </dgm:pt>
    <dgm:pt modelId="{100504E8-C177-4505-820A-BB4EB83AAEBD}" type="sibTrans" cxnId="{A7A9584D-89AC-4DE2-BF16-707439DCDF6C}">
      <dgm:prSet/>
      <dgm:spPr/>
      <dgm:t>
        <a:bodyPr/>
        <a:lstStyle/>
        <a:p>
          <a:endParaRPr lang="bg-BG"/>
        </a:p>
      </dgm:t>
    </dgm:pt>
    <dgm:pt modelId="{6ADB37B6-AD93-41AD-BBD1-6500C779E62C}">
      <dgm:prSet phldrT="[Text]" custT="1"/>
      <dgm:spPr/>
      <dgm:t>
        <a:bodyPr/>
        <a:lstStyle/>
        <a:p>
          <a:r>
            <a:rPr lang="ru-RU" sz="2400" b="1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Променливи, декларирани в тялото на вътрешния цикъл, не са видими извън него.</a:t>
          </a:r>
          <a:endParaRPr lang="bg-BG" sz="2400" b="1" dirty="0">
            <a:solidFill>
              <a:schemeClr val="bg1"/>
            </a:solidFill>
          </a:endParaRPr>
        </a:p>
      </dgm:t>
    </dgm:pt>
    <dgm:pt modelId="{1469F51F-BB5B-45E7-B180-3511E90F519E}" type="parTrans" cxnId="{9E9F0FC6-51CC-4671-A6DC-19D636B0923B}">
      <dgm:prSet/>
      <dgm:spPr/>
      <dgm:t>
        <a:bodyPr/>
        <a:lstStyle/>
        <a:p>
          <a:endParaRPr lang="bg-BG"/>
        </a:p>
      </dgm:t>
    </dgm:pt>
    <dgm:pt modelId="{FC86A8ED-6159-443A-882B-FE2947CB7FBB}" type="sibTrans" cxnId="{9E9F0FC6-51CC-4671-A6DC-19D636B0923B}">
      <dgm:prSet/>
      <dgm:spPr/>
      <dgm:t>
        <a:bodyPr/>
        <a:lstStyle/>
        <a:p>
          <a:endParaRPr lang="bg-BG"/>
        </a:p>
      </dgm:t>
    </dgm:pt>
    <dgm:pt modelId="{5B163D2D-9683-49D4-821A-C55A72AF4A06}" type="pres">
      <dgm:prSet presAssocID="{12A1E957-A107-44EB-AFC2-62D5A87E0D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E03931C-8900-4AE3-A29D-B9A97A022900}" type="pres">
      <dgm:prSet presAssocID="{C68C1655-0083-42D3-B711-CE9590EA3320}" presName="node" presStyleLbl="node1" presStyleIdx="0" presStyleCnt="5" custScaleX="140571" custScaleY="99341" custLinFactNeighborX="-11077" custLinFactNeighborY="-56130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52562E7-67E3-4468-A02A-E956EDA87A6E}" type="pres">
      <dgm:prSet presAssocID="{2358B94A-4893-49F3-8097-DA1FFB8141C6}" presName="sibTrans" presStyleCnt="0"/>
      <dgm:spPr/>
    </dgm:pt>
    <dgm:pt modelId="{FCD80361-39FC-4223-9EB2-0C94E2846C2E}" type="pres">
      <dgm:prSet presAssocID="{14954FA8-92A5-43EC-86C6-C555B05DE829}" presName="node" presStyleLbl="node1" presStyleIdx="1" presStyleCnt="5" custScaleX="12498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68530A7-3343-41C0-A4E3-B0F48FB763CE}" type="pres">
      <dgm:prSet presAssocID="{4BEAD9A1-E88D-4956-9C8F-1D11FFC83AA7}" presName="sibTrans" presStyleCnt="0"/>
      <dgm:spPr/>
    </dgm:pt>
    <dgm:pt modelId="{CB7DE788-F437-4340-8F39-AD5CC19E51AF}" type="pres">
      <dgm:prSet presAssocID="{2EC6BAD9-5A93-4454-9C9B-179BC9D76D4B}" presName="node" presStyleLbl="node1" presStyleIdx="2" presStyleCnt="5" custScaleX="13261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4B67D2B-33C9-4F98-A9CA-CA141456FE9F}" type="pres">
      <dgm:prSet presAssocID="{71BA7F17-488E-439C-A8C6-31EF7399F037}" presName="sibTrans" presStyleCnt="0"/>
      <dgm:spPr/>
    </dgm:pt>
    <dgm:pt modelId="{F848017E-7A26-43CB-A022-5F5F80D0AE8C}" type="pres">
      <dgm:prSet presAssocID="{1EA47FE6-8FE5-46DA-BA64-FF85FC4444FA}" presName="node" presStyleLbl="node1" presStyleIdx="3" presStyleCnt="5" custScaleX="12900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76D1985-5292-45BF-A891-A468C58503F6}" type="pres">
      <dgm:prSet presAssocID="{100504E8-C177-4505-820A-BB4EB83AAEBD}" presName="sibTrans" presStyleCnt="0"/>
      <dgm:spPr/>
    </dgm:pt>
    <dgm:pt modelId="{60B90CA0-6527-4ACE-8BAF-1409217EC91E}" type="pres">
      <dgm:prSet presAssocID="{6ADB37B6-AD93-41AD-BBD1-6500C779E62C}" presName="node" presStyleLbl="node1" presStyleIdx="4" presStyleCnt="5" custScaleX="14928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DCE14A70-FB65-4FD3-AD7F-6E257A9DE9CF}" type="presOf" srcId="{C68C1655-0083-42D3-B711-CE9590EA3320}" destId="{6E03931C-8900-4AE3-A29D-B9A97A022900}" srcOrd="0" destOrd="0" presId="urn:microsoft.com/office/officeart/2005/8/layout/default"/>
    <dgm:cxn modelId="{9E9F0FC6-51CC-4671-A6DC-19D636B0923B}" srcId="{12A1E957-A107-44EB-AFC2-62D5A87E0D3C}" destId="{6ADB37B6-AD93-41AD-BBD1-6500C779E62C}" srcOrd="4" destOrd="0" parTransId="{1469F51F-BB5B-45E7-B180-3511E90F519E}" sibTransId="{FC86A8ED-6159-443A-882B-FE2947CB7FBB}"/>
    <dgm:cxn modelId="{A7A9584D-89AC-4DE2-BF16-707439DCDF6C}" srcId="{12A1E957-A107-44EB-AFC2-62D5A87E0D3C}" destId="{1EA47FE6-8FE5-46DA-BA64-FF85FC4444FA}" srcOrd="3" destOrd="0" parTransId="{B04CB840-A4AB-4FD0-A173-C1144A332BD2}" sibTransId="{100504E8-C177-4505-820A-BB4EB83AAEBD}"/>
    <dgm:cxn modelId="{4D84B4FB-0318-4EB1-A220-6DC82C901650}" type="presOf" srcId="{2EC6BAD9-5A93-4454-9C9B-179BC9D76D4B}" destId="{CB7DE788-F437-4340-8F39-AD5CC19E51AF}" srcOrd="0" destOrd="0" presId="urn:microsoft.com/office/officeart/2005/8/layout/default"/>
    <dgm:cxn modelId="{00BBC992-6C97-4B4C-8200-A491352A80DB}" type="presOf" srcId="{14954FA8-92A5-43EC-86C6-C555B05DE829}" destId="{FCD80361-39FC-4223-9EB2-0C94E2846C2E}" srcOrd="0" destOrd="0" presId="urn:microsoft.com/office/officeart/2005/8/layout/default"/>
    <dgm:cxn modelId="{A4CB5A39-25FB-4460-9E22-74129263FCBE}" type="presOf" srcId="{1EA47FE6-8FE5-46DA-BA64-FF85FC4444FA}" destId="{F848017E-7A26-43CB-A022-5F5F80D0AE8C}" srcOrd="0" destOrd="0" presId="urn:microsoft.com/office/officeart/2005/8/layout/default"/>
    <dgm:cxn modelId="{F2016814-4F59-4471-84DE-9D61CF861008}" srcId="{12A1E957-A107-44EB-AFC2-62D5A87E0D3C}" destId="{C68C1655-0083-42D3-B711-CE9590EA3320}" srcOrd="0" destOrd="0" parTransId="{68C49E4F-7048-4233-A015-4FBE43E28C69}" sibTransId="{2358B94A-4893-49F3-8097-DA1FFB8141C6}"/>
    <dgm:cxn modelId="{0D82B265-476A-43A7-90E6-C8E4DC23C801}" type="presOf" srcId="{12A1E957-A107-44EB-AFC2-62D5A87E0D3C}" destId="{5B163D2D-9683-49D4-821A-C55A72AF4A06}" srcOrd="0" destOrd="0" presId="urn:microsoft.com/office/officeart/2005/8/layout/default"/>
    <dgm:cxn modelId="{38C7EB70-BC41-43BC-B3ED-DE4C37217462}" type="presOf" srcId="{6ADB37B6-AD93-41AD-BBD1-6500C779E62C}" destId="{60B90CA0-6527-4ACE-8BAF-1409217EC91E}" srcOrd="0" destOrd="0" presId="urn:microsoft.com/office/officeart/2005/8/layout/default"/>
    <dgm:cxn modelId="{9FDD0860-B4E5-4900-A1F1-02573C861A6A}" srcId="{12A1E957-A107-44EB-AFC2-62D5A87E0D3C}" destId="{14954FA8-92A5-43EC-86C6-C555B05DE829}" srcOrd="1" destOrd="0" parTransId="{19C6E32A-A998-45CE-993F-DE662A2B030F}" sibTransId="{4BEAD9A1-E88D-4956-9C8F-1D11FFC83AA7}"/>
    <dgm:cxn modelId="{227DABEC-8982-4110-B50A-F80E6F7ADCA2}" srcId="{12A1E957-A107-44EB-AFC2-62D5A87E0D3C}" destId="{2EC6BAD9-5A93-4454-9C9B-179BC9D76D4B}" srcOrd="2" destOrd="0" parTransId="{C82AE7EC-7970-44E8-8E45-E9EAEB9EB841}" sibTransId="{71BA7F17-488E-439C-A8C6-31EF7399F037}"/>
    <dgm:cxn modelId="{1204EB58-1125-40C8-AEEE-BAD8689BAC52}" type="presParOf" srcId="{5B163D2D-9683-49D4-821A-C55A72AF4A06}" destId="{6E03931C-8900-4AE3-A29D-B9A97A022900}" srcOrd="0" destOrd="0" presId="urn:microsoft.com/office/officeart/2005/8/layout/default"/>
    <dgm:cxn modelId="{366DB531-EA65-4116-A62C-346F21B2BEAD}" type="presParOf" srcId="{5B163D2D-9683-49D4-821A-C55A72AF4A06}" destId="{F52562E7-67E3-4468-A02A-E956EDA87A6E}" srcOrd="1" destOrd="0" presId="urn:microsoft.com/office/officeart/2005/8/layout/default"/>
    <dgm:cxn modelId="{E3CE1D58-453B-4E33-896F-36863FEB9ACC}" type="presParOf" srcId="{5B163D2D-9683-49D4-821A-C55A72AF4A06}" destId="{FCD80361-39FC-4223-9EB2-0C94E2846C2E}" srcOrd="2" destOrd="0" presId="urn:microsoft.com/office/officeart/2005/8/layout/default"/>
    <dgm:cxn modelId="{1A9829EE-2CB6-44FC-8022-F2A9E0112B4A}" type="presParOf" srcId="{5B163D2D-9683-49D4-821A-C55A72AF4A06}" destId="{E68530A7-3343-41C0-A4E3-B0F48FB763CE}" srcOrd="3" destOrd="0" presId="urn:microsoft.com/office/officeart/2005/8/layout/default"/>
    <dgm:cxn modelId="{2D76C543-FD11-4366-8792-BC5EC7724EEE}" type="presParOf" srcId="{5B163D2D-9683-49D4-821A-C55A72AF4A06}" destId="{CB7DE788-F437-4340-8F39-AD5CC19E51AF}" srcOrd="4" destOrd="0" presId="urn:microsoft.com/office/officeart/2005/8/layout/default"/>
    <dgm:cxn modelId="{98996AA8-2867-4B69-80EA-4823029CD4F2}" type="presParOf" srcId="{5B163D2D-9683-49D4-821A-C55A72AF4A06}" destId="{D4B67D2B-33C9-4F98-A9CA-CA141456FE9F}" srcOrd="5" destOrd="0" presId="urn:microsoft.com/office/officeart/2005/8/layout/default"/>
    <dgm:cxn modelId="{4E2412F1-17E7-4965-BDB7-0E9A1087202C}" type="presParOf" srcId="{5B163D2D-9683-49D4-821A-C55A72AF4A06}" destId="{F848017E-7A26-43CB-A022-5F5F80D0AE8C}" srcOrd="6" destOrd="0" presId="urn:microsoft.com/office/officeart/2005/8/layout/default"/>
    <dgm:cxn modelId="{EAD6B1AF-6AC7-49FF-B313-453F04B296BD}" type="presParOf" srcId="{5B163D2D-9683-49D4-821A-C55A72AF4A06}" destId="{B76D1985-5292-45BF-A891-A468C58503F6}" srcOrd="7" destOrd="0" presId="urn:microsoft.com/office/officeart/2005/8/layout/default"/>
    <dgm:cxn modelId="{116CE429-532F-4AA3-9189-B677A040B165}" type="presParOf" srcId="{5B163D2D-9683-49D4-821A-C55A72AF4A06}" destId="{60B90CA0-6527-4ACE-8BAF-1409217EC91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897FD-CFEC-4FB3-AC77-F8ABF86DA829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C1336-2CCC-4043-8581-3A8B3A89F8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56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Контейнер за изображение на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Контейнер за бележ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Контейнер за номер н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B54582-40A8-4E09-BA9D-7975B8FEA4A6}" type="slidenum">
              <a:rPr lang="bg-BG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bg-B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25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46.xml"/><Relationship Id="rId5" Type="http://schemas.openxmlformats.org/officeDocument/2006/relationships/slide" Target="../slides/slide32.xml"/><Relationship Id="rId4" Type="http://schemas.openxmlformats.org/officeDocument/2006/relationships/slide" Target="../slides/slide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493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375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126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32000" y="1905000"/>
            <a:ext cx="9347200" cy="4114800"/>
          </a:xfrm>
        </p:spPr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39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688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0" y="6248400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fld id="{64578A39-8843-4E5D-982E-8AEA0CA7DDA5}" type="slidenum">
              <a:rPr lang="en-US" altLang="bg-BG"/>
              <a:pPr/>
              <a:t>‹#›</a:t>
            </a:fld>
            <a:endParaRPr lang="en-US" altLang="bg-BG"/>
          </a:p>
        </p:txBody>
      </p:sp>
    </p:spTree>
    <p:extLst>
      <p:ext uri="{BB962C8B-B14F-4D97-AF65-F5344CB8AC3E}">
        <p14:creationId xmlns:p14="http://schemas.microsoft.com/office/powerpoint/2010/main" val="348237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 altLang="bg-BG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059C4-8B0B-41AB-B2B2-7CFF5FDB4586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42014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Flowchart: Stored Data 11">
            <a:hlinkClick r:id="rId2" action="ppaction://hlinksldjump"/>
          </p:cNvPr>
          <p:cNvSpPr/>
          <p:nvPr userDrawn="1"/>
        </p:nvSpPr>
        <p:spPr>
          <a:xfrm rot="10800000" flipV="1">
            <a:off x="147343" y="209232"/>
            <a:ext cx="1637914" cy="1011270"/>
          </a:xfrm>
          <a:prstGeom prst="flowChartOnlineStorag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800" dirty="0" smtClean="0"/>
              <a:t>Цикли</a:t>
            </a:r>
            <a:endParaRPr lang="bg-BG" sz="1800" dirty="0"/>
          </a:p>
        </p:txBody>
      </p:sp>
      <p:sp>
        <p:nvSpPr>
          <p:cNvPr id="13" name="Flowchart: Stored Data 12">
            <a:hlinkClick r:id="rId3" action="ppaction://hlinksldjump"/>
          </p:cNvPr>
          <p:cNvSpPr/>
          <p:nvPr userDrawn="1"/>
        </p:nvSpPr>
        <p:spPr>
          <a:xfrm rot="10800000" flipV="1">
            <a:off x="1481487" y="228505"/>
            <a:ext cx="1704204" cy="1011270"/>
          </a:xfrm>
          <a:prstGeom prst="flowChartOnlineStorage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Масиви</a:t>
            </a:r>
            <a:endParaRPr lang="bg-BG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Flowchart: Stored Data 13">
            <a:hlinkClick r:id="rId4" action="ppaction://hlinksldjump"/>
          </p:cNvPr>
          <p:cNvSpPr/>
          <p:nvPr userDrawn="1"/>
        </p:nvSpPr>
        <p:spPr>
          <a:xfrm rot="10800000" flipV="1">
            <a:off x="2862587" y="228506"/>
            <a:ext cx="1657249" cy="1011270"/>
          </a:xfrm>
          <a:prstGeom prst="flowChartOnlineStorag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800" dirty="0" smtClean="0"/>
              <a:t>Низове</a:t>
            </a:r>
            <a:endParaRPr lang="bg-BG" sz="1800" dirty="0"/>
          </a:p>
        </p:txBody>
      </p:sp>
      <p:sp>
        <p:nvSpPr>
          <p:cNvPr id="15" name="Flowchart: Stored Data 14">
            <a:hlinkClick r:id="rId5" action="ppaction://hlinksldjump"/>
          </p:cNvPr>
          <p:cNvSpPr/>
          <p:nvPr userDrawn="1"/>
        </p:nvSpPr>
        <p:spPr>
          <a:xfrm rot="10800000" flipV="1">
            <a:off x="4225746" y="253008"/>
            <a:ext cx="1749063" cy="976777"/>
          </a:xfrm>
          <a:prstGeom prst="flowChartOnlineStorage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Указатели</a:t>
            </a:r>
            <a:endParaRPr lang="bg-BG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Flowchart: Stored Data 15">
            <a:hlinkClick r:id="rId6" action="ppaction://hlinksldjump"/>
          </p:cNvPr>
          <p:cNvSpPr/>
          <p:nvPr userDrawn="1"/>
        </p:nvSpPr>
        <p:spPr>
          <a:xfrm rot="10800000" flipV="1">
            <a:off x="5702033" y="271166"/>
            <a:ext cx="1785140" cy="958618"/>
          </a:xfrm>
          <a:prstGeom prst="flowChartOnlineStorag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800" dirty="0" smtClean="0"/>
              <a:t>Функции</a:t>
            </a:r>
            <a:endParaRPr lang="bg-BG" sz="1800" dirty="0"/>
          </a:p>
        </p:txBody>
      </p:sp>
      <p:sp>
        <p:nvSpPr>
          <p:cNvPr id="20" name="Flowchart: Stored Data 19"/>
          <p:cNvSpPr/>
          <p:nvPr userDrawn="1"/>
        </p:nvSpPr>
        <p:spPr>
          <a:xfrm rot="10800000" flipV="1">
            <a:off x="7141366" y="279333"/>
            <a:ext cx="2059206" cy="942284"/>
          </a:xfrm>
          <a:prstGeom prst="flowChartOnlineStorage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bg-BG" sz="1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Параметри</a:t>
            </a:r>
            <a:endParaRPr lang="bg-BG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Flowchart: Stored Data 20"/>
          <p:cNvSpPr/>
          <p:nvPr userDrawn="1"/>
        </p:nvSpPr>
        <p:spPr>
          <a:xfrm rot="10800000" flipV="1">
            <a:off x="8821319" y="257092"/>
            <a:ext cx="1837834" cy="968610"/>
          </a:xfrm>
          <a:prstGeom prst="flowChartOnlineStorage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8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Структури</a:t>
            </a:r>
            <a:endParaRPr lang="bg-BG" sz="18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Flowchart: Stored Data 21"/>
          <p:cNvSpPr/>
          <p:nvPr userDrawn="1"/>
        </p:nvSpPr>
        <p:spPr>
          <a:xfrm rot="10800000" flipV="1">
            <a:off x="10367129" y="279333"/>
            <a:ext cx="1596655" cy="972722"/>
          </a:xfrm>
          <a:prstGeom prst="flowChartOnlineStorage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Файлове</a:t>
            </a:r>
            <a:endParaRPr lang="bg-BG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15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411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348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12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706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053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471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63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E1426-67B7-464E-8486-19EBAF95EC8D}" type="datetimeFigureOut">
              <a:rPr lang="bg-BG" smtClean="0"/>
              <a:t>28.9.2016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36F5-68E0-4E3A-862E-B819018FB1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818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850" y="1514475"/>
            <a:ext cx="9144000" cy="2286000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bg-BG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bg-BG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bg-BG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/>
            </a:r>
            <a:br>
              <a:rPr lang="bg-BG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bg-BG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Преговор</a:t>
            </a:r>
            <a:br>
              <a:rPr lang="bg-BG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bg-BG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4087" y="4745038"/>
            <a:ext cx="9144000" cy="1655762"/>
          </a:xfrm>
        </p:spPr>
        <p:txBody>
          <a:bodyPr/>
          <a:lstStyle/>
          <a:p>
            <a:r>
              <a:rPr lang="bg-BG" dirty="0" smtClean="0"/>
              <a:t>Пепа Пенчева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41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1026" y="1386997"/>
            <a:ext cx="8591551" cy="6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bg-BG" altLang="bg-BG" sz="2800" dirty="0" smtClean="0"/>
              <a:t>Какви операции са допустими с масив?</a:t>
            </a:r>
            <a:endParaRPr lang="bg-BG" altLang="bg-BG" sz="2800" dirty="0"/>
          </a:p>
        </p:txBody>
      </p:sp>
      <p:sp>
        <p:nvSpPr>
          <p:cNvPr id="3" name="Rectangle 2"/>
          <p:cNvSpPr/>
          <p:nvPr/>
        </p:nvSpPr>
        <p:spPr>
          <a:xfrm>
            <a:off x="-295275" y="2960727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781050">
              <a:lnSpc>
                <a:spcPct val="150000"/>
              </a:lnSpc>
              <a:buNone/>
            </a:pPr>
            <a:r>
              <a:rPr lang="en-US" altLang="bg-BG" sz="2200" b="1" dirty="0" err="1" smtClean="0">
                <a:solidFill>
                  <a:schemeClr val="hlink"/>
                </a:solidFill>
              </a:rPr>
              <a:t>int</a:t>
            </a:r>
            <a:r>
              <a:rPr lang="en-US" altLang="bg-BG" sz="2200" b="1" dirty="0" smtClean="0">
                <a:solidFill>
                  <a:schemeClr val="hlink"/>
                </a:solidFill>
              </a:rPr>
              <a:t> mas[6], </a:t>
            </a:r>
            <a:r>
              <a:rPr lang="en-US" altLang="bg-BG" sz="2200" b="1" dirty="0" err="1" smtClean="0">
                <a:solidFill>
                  <a:schemeClr val="hlink"/>
                </a:solidFill>
              </a:rPr>
              <a:t>i</a:t>
            </a:r>
            <a:r>
              <a:rPr lang="en-US" altLang="bg-BG" sz="2200" b="1" dirty="0" smtClean="0">
                <a:solidFill>
                  <a:schemeClr val="hlink"/>
                </a:solidFill>
              </a:rPr>
              <a:t>;</a:t>
            </a:r>
            <a:endParaRPr lang="bg-BG" altLang="bg-BG" sz="2200" b="1" dirty="0" smtClean="0">
              <a:solidFill>
                <a:schemeClr val="hlink"/>
              </a:solidFill>
            </a:endParaRPr>
          </a:p>
          <a:p>
            <a:pPr lvl="1" indent="781050">
              <a:lnSpc>
                <a:spcPct val="150000"/>
              </a:lnSpc>
              <a:buNone/>
            </a:pPr>
            <a:r>
              <a:rPr lang="en-US" altLang="bg-BG" sz="2200" b="1" dirty="0" smtClean="0">
                <a:solidFill>
                  <a:srgbClr val="000066"/>
                </a:solidFill>
              </a:rPr>
              <a:t>for (</a:t>
            </a:r>
            <a:r>
              <a:rPr lang="en-US" altLang="bg-BG" sz="2200" b="1" dirty="0" err="1" smtClean="0">
                <a:solidFill>
                  <a:srgbClr val="000066"/>
                </a:solidFill>
              </a:rPr>
              <a:t>i</a:t>
            </a:r>
            <a:r>
              <a:rPr lang="en-US" altLang="bg-BG" sz="2200" b="1" dirty="0" smtClean="0">
                <a:solidFill>
                  <a:srgbClr val="000066"/>
                </a:solidFill>
              </a:rPr>
              <a:t>=0; </a:t>
            </a:r>
            <a:r>
              <a:rPr lang="en-US" altLang="bg-BG" sz="2200" b="1" dirty="0" err="1" smtClean="0">
                <a:solidFill>
                  <a:srgbClr val="000066"/>
                </a:solidFill>
              </a:rPr>
              <a:t>i</a:t>
            </a:r>
            <a:r>
              <a:rPr lang="en-US" altLang="bg-BG" sz="2200" b="1" dirty="0" smtClean="0">
                <a:solidFill>
                  <a:srgbClr val="000066"/>
                </a:solidFill>
              </a:rPr>
              <a:t>&lt;6; </a:t>
            </a:r>
            <a:r>
              <a:rPr lang="en-US" altLang="bg-BG" sz="2200" b="1" dirty="0" err="1" smtClean="0">
                <a:solidFill>
                  <a:srgbClr val="000066"/>
                </a:solidFill>
              </a:rPr>
              <a:t>i</a:t>
            </a:r>
            <a:r>
              <a:rPr lang="en-US" altLang="bg-BG" sz="2200" b="1" dirty="0" smtClean="0">
                <a:solidFill>
                  <a:srgbClr val="000066"/>
                </a:solidFill>
              </a:rPr>
              <a:t>++) </a:t>
            </a:r>
            <a:r>
              <a:rPr lang="en-US" altLang="bg-BG" sz="2200" b="1" dirty="0" err="1" smtClean="0">
                <a:solidFill>
                  <a:srgbClr val="000066"/>
                </a:solidFill>
              </a:rPr>
              <a:t>cin</a:t>
            </a:r>
            <a:r>
              <a:rPr lang="en-US" altLang="bg-BG" sz="2200" b="1" dirty="0" smtClean="0">
                <a:solidFill>
                  <a:srgbClr val="000066"/>
                </a:solidFill>
              </a:rPr>
              <a:t>&gt;&gt;mas[</a:t>
            </a:r>
            <a:r>
              <a:rPr lang="en-US" altLang="bg-BG" sz="2200" b="1" dirty="0" err="1" smtClean="0">
                <a:solidFill>
                  <a:srgbClr val="000066"/>
                </a:solidFill>
              </a:rPr>
              <a:t>i</a:t>
            </a:r>
            <a:r>
              <a:rPr lang="en-US" altLang="bg-BG" sz="2200" b="1" dirty="0" smtClean="0">
                <a:solidFill>
                  <a:srgbClr val="000066"/>
                </a:solidFill>
              </a:rPr>
              <a:t>];</a:t>
            </a:r>
            <a:endParaRPr lang="bg-BG" altLang="bg-BG" sz="2200" b="1" dirty="0" smtClean="0">
              <a:solidFill>
                <a:srgbClr val="00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1" y="2822228"/>
            <a:ext cx="5376215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30350" lvl="1">
              <a:lnSpc>
                <a:spcPct val="150000"/>
              </a:lnSpc>
            </a:pPr>
            <a:r>
              <a:rPr lang="en-US" altLang="bg-BG" sz="2200" b="1" dirty="0" err="1" smtClean="0">
                <a:solidFill>
                  <a:schemeClr val="hlink"/>
                </a:solidFill>
              </a:rPr>
              <a:t>int</a:t>
            </a:r>
            <a:r>
              <a:rPr lang="en-US" altLang="bg-BG" sz="2200" b="1" dirty="0" smtClean="0">
                <a:solidFill>
                  <a:schemeClr val="hlink"/>
                </a:solidFill>
              </a:rPr>
              <a:t> mas[6], </a:t>
            </a:r>
            <a:r>
              <a:rPr lang="en-US" altLang="bg-BG" sz="2200" b="1" dirty="0" err="1" smtClean="0">
                <a:solidFill>
                  <a:schemeClr val="hlink"/>
                </a:solidFill>
              </a:rPr>
              <a:t>i</a:t>
            </a:r>
            <a:r>
              <a:rPr lang="en-US" altLang="bg-BG" sz="2200" b="1" dirty="0" smtClean="0">
                <a:solidFill>
                  <a:schemeClr val="hlink"/>
                </a:solidFill>
              </a:rPr>
              <a:t>;</a:t>
            </a:r>
            <a:endParaRPr lang="bg-BG" altLang="bg-BG" sz="2200" b="1" dirty="0" smtClean="0">
              <a:solidFill>
                <a:schemeClr val="hlink"/>
              </a:solidFill>
            </a:endParaRPr>
          </a:p>
          <a:p>
            <a:pPr marL="1530350" lvl="1" indent="0">
              <a:lnSpc>
                <a:spcPct val="150000"/>
              </a:lnSpc>
              <a:buNone/>
            </a:pPr>
            <a:r>
              <a:rPr lang="en-US" altLang="bg-BG" sz="2200" b="1" dirty="0" smtClean="0">
                <a:solidFill>
                  <a:srgbClr val="000066"/>
                </a:solidFill>
              </a:rPr>
              <a:t>for (</a:t>
            </a:r>
            <a:r>
              <a:rPr lang="en-US" altLang="bg-BG" sz="2200" b="1" dirty="0" err="1" smtClean="0">
                <a:solidFill>
                  <a:srgbClr val="000066"/>
                </a:solidFill>
              </a:rPr>
              <a:t>i</a:t>
            </a:r>
            <a:r>
              <a:rPr lang="en-US" altLang="bg-BG" sz="2200" b="1" dirty="0" smtClean="0">
                <a:solidFill>
                  <a:srgbClr val="000066"/>
                </a:solidFill>
              </a:rPr>
              <a:t>=0; </a:t>
            </a:r>
            <a:r>
              <a:rPr lang="en-US" altLang="bg-BG" sz="2200" b="1" dirty="0" err="1" smtClean="0">
                <a:solidFill>
                  <a:srgbClr val="000066"/>
                </a:solidFill>
              </a:rPr>
              <a:t>i</a:t>
            </a:r>
            <a:r>
              <a:rPr lang="en-US" altLang="bg-BG" sz="2200" b="1" dirty="0" smtClean="0">
                <a:solidFill>
                  <a:srgbClr val="000066"/>
                </a:solidFill>
              </a:rPr>
              <a:t>&lt;6; </a:t>
            </a:r>
            <a:r>
              <a:rPr lang="en-US" altLang="bg-BG" sz="2200" b="1" dirty="0" err="1" smtClean="0">
                <a:solidFill>
                  <a:srgbClr val="000066"/>
                </a:solidFill>
              </a:rPr>
              <a:t>i</a:t>
            </a:r>
            <a:r>
              <a:rPr lang="en-US" altLang="bg-BG" sz="2200" b="1" dirty="0" smtClean="0">
                <a:solidFill>
                  <a:srgbClr val="000066"/>
                </a:solidFill>
              </a:rPr>
              <a:t>++) </a:t>
            </a:r>
            <a:r>
              <a:rPr lang="en-US" altLang="bg-BG" sz="2200" b="1" dirty="0" err="1" smtClean="0">
                <a:solidFill>
                  <a:srgbClr val="000066"/>
                </a:solidFill>
              </a:rPr>
              <a:t>cout</a:t>
            </a:r>
            <a:r>
              <a:rPr lang="en-US" altLang="bg-BG" sz="2200" b="1" dirty="0" smtClean="0">
                <a:solidFill>
                  <a:srgbClr val="000066"/>
                </a:solidFill>
              </a:rPr>
              <a:t>&lt;&lt;mas[</a:t>
            </a:r>
            <a:r>
              <a:rPr lang="en-US" altLang="bg-BG" sz="2200" b="1" dirty="0" err="1" smtClean="0">
                <a:solidFill>
                  <a:srgbClr val="000066"/>
                </a:solidFill>
              </a:rPr>
              <a:t>i</a:t>
            </a:r>
            <a:r>
              <a:rPr lang="en-US" altLang="bg-BG" sz="2800" b="1" dirty="0" smtClean="0">
                <a:solidFill>
                  <a:srgbClr val="000066"/>
                </a:solidFill>
              </a:rPr>
              <a:t>];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2077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2432173"/>
            <a:ext cx="9944099" cy="20719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Да се въведат по </a:t>
            </a:r>
            <a:r>
              <a:rPr lang="bg-BG" altLang="bg-BG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пет 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стойности на два масива </a:t>
            </a:r>
            <a:r>
              <a:rPr lang="bg-BG" altLang="bg-BG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и </a:t>
            </a:r>
            <a:r>
              <a:rPr lang="bg-BG" altLang="bg-BG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от цял тип. Програмата да намира и отпечата стойностите на масив </a:t>
            </a:r>
            <a:r>
              <a:rPr lang="bg-BG" altLang="bg-BG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които се получават така: първите пет елементи са стойностите на масив А, а следващите пет са стойностите на масив В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bg-BG" altLang="bg-BG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026" y="1386997"/>
            <a:ext cx="8591551" cy="68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bg-BG" altLang="bg-BG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Задачи</a:t>
            </a:r>
            <a:endParaRPr lang="bg-BG" altLang="bg-BG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099" y="4860485"/>
            <a:ext cx="9944099" cy="206210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bg-BG" altLang="bg-BG" sz="3200" dirty="0"/>
              <a:t>Да се въведат десет числа в интервала от 32 до 255, като стойности на елементи на </a:t>
            </a:r>
            <a:r>
              <a:rPr lang="bg-BG" altLang="bg-BG" sz="3200" dirty="0" smtClean="0"/>
              <a:t>масив, като се прави проверка за коректност на входните данни. </a:t>
            </a:r>
            <a:r>
              <a:rPr lang="bg-BG" altLang="bg-BG" sz="3200" dirty="0"/>
              <a:t>Програмата да отпечатва знаците от </a:t>
            </a:r>
            <a:r>
              <a:rPr lang="en-US" altLang="bg-BG" sz="3200" dirty="0"/>
              <a:t>ASCII </a:t>
            </a:r>
            <a:r>
              <a:rPr lang="bg-BG" altLang="bg-BG" sz="3200" dirty="0"/>
              <a:t>таблицата, които съответстват на тези числа.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2693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2432173"/>
            <a:ext cx="9944099" cy="40417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Чрез генераторът на случайни числа да се генерират шест стойности 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масив </a:t>
            </a:r>
            <a:r>
              <a:rPr lang="bg-BG" altLang="bg-BG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А, които са цели числа в интервала </a:t>
            </a:r>
            <a:r>
              <a:rPr lang="en-US" altLang="bg-BG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[1 - 49].</a:t>
            </a:r>
            <a:r>
              <a:rPr lang="bg-BG" altLang="bg-BG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Потребителят въвежа шест цели числа, които са стойности на масив </a:t>
            </a:r>
            <a:r>
              <a:rPr lang="bg-BG" altLang="bg-BG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В,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 същия интервал. 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Програмата да намира и отпечата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колко от числата на масив В съвпадат с генерираните в масив А числа. Програмата да се реализира чрез вложен цикъл. Да се прави проверка за коректност на входните данни при въвеждане на елементи в масив В.</a:t>
            </a:r>
            <a:endParaRPr lang="bg-BG" altLang="bg-BG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78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1871663"/>
            <a:ext cx="627221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bg-BG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СОРТИРАНЕ НА </a:t>
            </a:r>
            <a:r>
              <a:rPr lang="bg-BG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МАСИВИ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654301" y="3873500"/>
            <a:ext cx="7704137" cy="1930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4000" b="1" dirty="0">
                <a:solidFill>
                  <a:schemeClr val="tx2"/>
                </a:solidFill>
              </a:rPr>
              <a:t>Процесът на подреждане на елементите на масив се нарича сортиране.</a:t>
            </a:r>
          </a:p>
        </p:txBody>
      </p:sp>
    </p:spTree>
    <p:extLst>
      <p:ext uri="{BB962C8B-B14F-4D97-AF65-F5344CB8AC3E}">
        <p14:creationId xmlns:p14="http://schemas.microsoft.com/office/powerpoint/2010/main" val="27545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8768" y="1987034"/>
            <a:ext cx="5886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bg-BG" sz="3600" dirty="0"/>
              <a:t>Метод на пряката селекция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398" y="2884826"/>
            <a:ext cx="8267701" cy="36379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Търси се елемент с най-малка (или най-голяма) стойност. Намереният елемент се премества в началото (или в края) на масива и се изключва от разглеждането. Действието се повтаря, докато не се изберат всички n елемента. В левия (десния) край на масива се образува поредица от вече подредените елементи.</a:t>
            </a:r>
            <a:b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bg-BG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4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6" name="Group 576"/>
          <p:cNvGraphicFramePr>
            <a:graphicFrameLocks noGrp="1"/>
          </p:cNvGraphicFramePr>
          <p:nvPr>
            <p:ph sz="half" idx="4294967295"/>
          </p:nvPr>
        </p:nvGraphicFramePr>
        <p:xfrm>
          <a:off x="2208213" y="260351"/>
          <a:ext cx="7848600" cy="504825"/>
        </p:xfrm>
        <a:graphic>
          <a:graphicData uri="http://schemas.openxmlformats.org/drawingml/2006/table">
            <a:tbl>
              <a:tblPr/>
              <a:tblGrid>
                <a:gridCol w="541337"/>
                <a:gridCol w="609600"/>
                <a:gridCol w="608013"/>
                <a:gridCol w="609600"/>
                <a:gridCol w="608012"/>
                <a:gridCol w="608013"/>
                <a:gridCol w="608012"/>
                <a:gridCol w="609600"/>
                <a:gridCol w="609600"/>
                <a:gridCol w="609600"/>
                <a:gridCol w="608013"/>
                <a:gridCol w="609600"/>
                <a:gridCol w="609600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22" name="Group 582"/>
          <p:cNvGraphicFramePr>
            <a:graphicFrameLocks noGrp="1"/>
          </p:cNvGraphicFramePr>
          <p:nvPr>
            <p:ph sz="quarter" idx="4294967295"/>
          </p:nvPr>
        </p:nvGraphicFramePr>
        <p:xfrm>
          <a:off x="2208213" y="1268414"/>
          <a:ext cx="7848600" cy="503237"/>
        </p:xfrm>
        <a:graphic>
          <a:graphicData uri="http://schemas.openxmlformats.org/drawingml/2006/table">
            <a:tbl>
              <a:tblPr/>
              <a:tblGrid>
                <a:gridCol w="539750"/>
                <a:gridCol w="609600"/>
                <a:gridCol w="609600"/>
                <a:gridCol w="608012"/>
                <a:gridCol w="609600"/>
                <a:gridCol w="609600"/>
                <a:gridCol w="608013"/>
                <a:gridCol w="609600"/>
                <a:gridCol w="608012"/>
                <a:gridCol w="611188"/>
                <a:gridCol w="606425"/>
                <a:gridCol w="609600"/>
                <a:gridCol w="609600"/>
              </a:tblGrid>
              <a:tr h="50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26" name="Line 195"/>
          <p:cNvSpPr>
            <a:spLocks noChangeShapeType="1"/>
          </p:cNvSpPr>
          <p:nvPr/>
        </p:nvSpPr>
        <p:spPr bwMode="auto">
          <a:xfrm flipV="1">
            <a:off x="9048750" y="1052514"/>
            <a:ext cx="0" cy="9350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327" name="Line 197"/>
          <p:cNvSpPr>
            <a:spLocks noChangeShapeType="1"/>
          </p:cNvSpPr>
          <p:nvPr/>
        </p:nvSpPr>
        <p:spPr bwMode="auto">
          <a:xfrm>
            <a:off x="2495550" y="17732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328" name="Line 198"/>
          <p:cNvSpPr>
            <a:spLocks noChangeShapeType="1"/>
          </p:cNvSpPr>
          <p:nvPr/>
        </p:nvSpPr>
        <p:spPr bwMode="auto">
          <a:xfrm>
            <a:off x="2495550" y="2205038"/>
            <a:ext cx="602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329" name="Line 199"/>
          <p:cNvSpPr>
            <a:spLocks noChangeShapeType="1"/>
          </p:cNvSpPr>
          <p:nvPr/>
        </p:nvSpPr>
        <p:spPr bwMode="auto">
          <a:xfrm>
            <a:off x="8516938" y="17732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330" name="Line 200"/>
          <p:cNvSpPr>
            <a:spLocks noChangeShapeType="1"/>
          </p:cNvSpPr>
          <p:nvPr/>
        </p:nvSpPr>
        <p:spPr bwMode="auto">
          <a:xfrm flipH="1">
            <a:off x="2640013" y="17732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331" name="Line 201"/>
          <p:cNvSpPr>
            <a:spLocks noChangeShapeType="1"/>
          </p:cNvSpPr>
          <p:nvPr/>
        </p:nvSpPr>
        <p:spPr bwMode="auto">
          <a:xfrm>
            <a:off x="2640014" y="1989138"/>
            <a:ext cx="5761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332" name="Line 202"/>
          <p:cNvSpPr>
            <a:spLocks noChangeShapeType="1"/>
          </p:cNvSpPr>
          <p:nvPr/>
        </p:nvSpPr>
        <p:spPr bwMode="auto">
          <a:xfrm flipV="1">
            <a:off x="8401050" y="17732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aphicFrame>
        <p:nvGraphicFramePr>
          <p:cNvPr id="10810" name="Group 570"/>
          <p:cNvGraphicFramePr>
            <a:graphicFrameLocks noGrp="1"/>
          </p:cNvGraphicFramePr>
          <p:nvPr>
            <p:ph sz="quarter" idx="4294967295"/>
          </p:nvPr>
        </p:nvGraphicFramePr>
        <p:xfrm>
          <a:off x="2208213" y="2276475"/>
          <a:ext cx="7848600" cy="641350"/>
        </p:xfrm>
        <a:graphic>
          <a:graphicData uri="http://schemas.openxmlformats.org/drawingml/2006/table">
            <a:tbl>
              <a:tblPr/>
              <a:tblGrid>
                <a:gridCol w="485775"/>
                <a:gridCol w="663575"/>
                <a:gridCol w="608012"/>
                <a:gridCol w="609600"/>
                <a:gridCol w="609600"/>
                <a:gridCol w="609600"/>
                <a:gridCol w="608013"/>
                <a:gridCol w="611187"/>
                <a:gridCol w="606425"/>
                <a:gridCol w="609600"/>
                <a:gridCol w="608013"/>
                <a:gridCol w="609600"/>
                <a:gridCol w="609600"/>
              </a:tblGrid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75" name="Line 261"/>
          <p:cNvSpPr>
            <a:spLocks noChangeShapeType="1"/>
          </p:cNvSpPr>
          <p:nvPr/>
        </p:nvSpPr>
        <p:spPr bwMode="auto">
          <a:xfrm>
            <a:off x="7967663" y="2276475"/>
            <a:ext cx="0" cy="8651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0376" name="Group 334"/>
          <p:cNvGrpSpPr>
            <a:grpSpLocks/>
          </p:cNvGrpSpPr>
          <p:nvPr/>
        </p:nvGrpSpPr>
        <p:grpSpPr bwMode="auto">
          <a:xfrm>
            <a:off x="5951539" y="765176"/>
            <a:ext cx="3889375" cy="360363"/>
            <a:chOff x="521" y="663"/>
            <a:chExt cx="3266" cy="182"/>
          </a:xfrm>
        </p:grpSpPr>
        <p:sp>
          <p:nvSpPr>
            <p:cNvPr id="10577" name="Line 263"/>
            <p:cNvSpPr>
              <a:spLocks noChangeShapeType="1"/>
            </p:cNvSpPr>
            <p:nvPr/>
          </p:nvSpPr>
          <p:spPr bwMode="auto">
            <a:xfrm flipV="1">
              <a:off x="657" y="6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78" name="Line 265"/>
            <p:cNvSpPr>
              <a:spLocks noChangeShapeType="1"/>
            </p:cNvSpPr>
            <p:nvPr/>
          </p:nvSpPr>
          <p:spPr bwMode="auto">
            <a:xfrm flipV="1">
              <a:off x="3696" y="6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79" name="Line 264"/>
            <p:cNvSpPr>
              <a:spLocks noChangeShapeType="1"/>
            </p:cNvSpPr>
            <p:nvPr/>
          </p:nvSpPr>
          <p:spPr bwMode="auto">
            <a:xfrm>
              <a:off x="650" y="799"/>
              <a:ext cx="30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80" name="Line 266"/>
            <p:cNvSpPr>
              <a:spLocks noChangeShapeType="1"/>
            </p:cNvSpPr>
            <p:nvPr/>
          </p:nvSpPr>
          <p:spPr bwMode="auto">
            <a:xfrm>
              <a:off x="521" y="845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81" name="Line 267"/>
            <p:cNvSpPr>
              <a:spLocks noChangeShapeType="1"/>
            </p:cNvSpPr>
            <p:nvPr/>
          </p:nvSpPr>
          <p:spPr bwMode="auto">
            <a:xfrm>
              <a:off x="521" y="66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2" name="Line 268"/>
            <p:cNvSpPr>
              <a:spLocks noChangeShapeType="1"/>
            </p:cNvSpPr>
            <p:nvPr/>
          </p:nvSpPr>
          <p:spPr bwMode="auto">
            <a:xfrm flipV="1">
              <a:off x="3787" y="66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0818" name="Group 578"/>
          <p:cNvGraphicFramePr>
            <a:graphicFrameLocks noGrp="1"/>
          </p:cNvGraphicFramePr>
          <p:nvPr/>
        </p:nvGraphicFramePr>
        <p:xfrm>
          <a:off x="2208213" y="3284539"/>
          <a:ext cx="7848600" cy="504825"/>
        </p:xfrm>
        <a:graphic>
          <a:graphicData uri="http://schemas.openxmlformats.org/drawingml/2006/table">
            <a:tbl>
              <a:tblPr/>
              <a:tblGrid>
                <a:gridCol w="604837"/>
                <a:gridCol w="603250"/>
                <a:gridCol w="603250"/>
                <a:gridCol w="603250"/>
                <a:gridCol w="604838"/>
                <a:gridCol w="603250"/>
                <a:gridCol w="603250"/>
                <a:gridCol w="604837"/>
                <a:gridCol w="603250"/>
                <a:gridCol w="603250"/>
                <a:gridCol w="601663"/>
                <a:gridCol w="604837"/>
                <a:gridCol w="604838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19" name="Line 323"/>
          <p:cNvSpPr>
            <a:spLocks noChangeShapeType="1"/>
          </p:cNvSpPr>
          <p:nvPr/>
        </p:nvSpPr>
        <p:spPr bwMode="auto">
          <a:xfrm flipV="1">
            <a:off x="6816725" y="3213101"/>
            <a:ext cx="0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0420" name="Group 326"/>
          <p:cNvGrpSpPr>
            <a:grpSpLocks/>
          </p:cNvGrpSpPr>
          <p:nvPr/>
        </p:nvGrpSpPr>
        <p:grpSpPr bwMode="auto">
          <a:xfrm flipH="1">
            <a:off x="3648076" y="2924176"/>
            <a:ext cx="3743325" cy="288925"/>
            <a:chOff x="1973" y="2523"/>
            <a:chExt cx="2676" cy="272"/>
          </a:xfrm>
        </p:grpSpPr>
        <p:sp>
          <p:nvSpPr>
            <p:cNvPr id="10571" name="Line 327"/>
            <p:cNvSpPr>
              <a:spLocks noChangeShapeType="1"/>
            </p:cNvSpPr>
            <p:nvPr/>
          </p:nvSpPr>
          <p:spPr bwMode="auto">
            <a:xfrm flipV="1">
              <a:off x="2200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72" name="Line 328"/>
            <p:cNvSpPr>
              <a:spLocks noChangeShapeType="1"/>
            </p:cNvSpPr>
            <p:nvPr/>
          </p:nvSpPr>
          <p:spPr bwMode="auto">
            <a:xfrm>
              <a:off x="2200" y="2750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73" name="Line 329"/>
            <p:cNvSpPr>
              <a:spLocks noChangeShapeType="1"/>
            </p:cNvSpPr>
            <p:nvPr/>
          </p:nvSpPr>
          <p:spPr bwMode="auto">
            <a:xfrm flipV="1">
              <a:off x="4513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74" name="Line 330"/>
            <p:cNvSpPr>
              <a:spLocks noChangeShapeType="1"/>
            </p:cNvSpPr>
            <p:nvPr/>
          </p:nvSpPr>
          <p:spPr bwMode="auto">
            <a:xfrm>
              <a:off x="1973" y="2795"/>
              <a:ext cx="26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75" name="Line 331"/>
            <p:cNvSpPr>
              <a:spLocks noChangeShapeType="1"/>
            </p:cNvSpPr>
            <p:nvPr/>
          </p:nvSpPr>
          <p:spPr bwMode="auto">
            <a:xfrm>
              <a:off x="1973" y="252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76" name="Line 332"/>
            <p:cNvSpPr>
              <a:spLocks noChangeShapeType="1"/>
            </p:cNvSpPr>
            <p:nvPr/>
          </p:nvSpPr>
          <p:spPr bwMode="auto">
            <a:xfrm flipV="1">
              <a:off x="4649" y="252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0582" name="Group 342"/>
          <p:cNvGraphicFramePr>
            <a:graphicFrameLocks noGrp="1"/>
          </p:cNvGraphicFramePr>
          <p:nvPr/>
        </p:nvGraphicFramePr>
        <p:xfrm>
          <a:off x="2208213" y="4365626"/>
          <a:ext cx="7848600" cy="576263"/>
        </p:xfrm>
        <a:graphic>
          <a:graphicData uri="http://schemas.openxmlformats.org/drawingml/2006/table">
            <a:tbl>
              <a:tblPr/>
              <a:tblGrid>
                <a:gridCol w="604837"/>
                <a:gridCol w="603250"/>
                <a:gridCol w="603250"/>
                <a:gridCol w="603250"/>
                <a:gridCol w="604838"/>
                <a:gridCol w="603250"/>
                <a:gridCol w="603250"/>
                <a:gridCol w="604837"/>
                <a:gridCol w="603250"/>
                <a:gridCol w="603250"/>
                <a:gridCol w="601663"/>
                <a:gridCol w="604837"/>
                <a:gridCol w="604838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bg-BG" altLang="bg-BG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bg-BG" altLang="bg-BG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19" name="Group 579"/>
          <p:cNvGraphicFramePr>
            <a:graphicFrameLocks noGrp="1"/>
          </p:cNvGraphicFramePr>
          <p:nvPr/>
        </p:nvGraphicFramePr>
        <p:xfrm>
          <a:off x="2208214" y="5373689"/>
          <a:ext cx="7812087" cy="504825"/>
        </p:xfrm>
        <a:graphic>
          <a:graphicData uri="http://schemas.openxmlformats.org/drawingml/2006/table">
            <a:tbl>
              <a:tblPr/>
              <a:tblGrid>
                <a:gridCol w="601662"/>
                <a:gridCol w="600075"/>
                <a:gridCol w="601663"/>
                <a:gridCol w="600075"/>
                <a:gridCol w="601662"/>
                <a:gridCol w="600075"/>
                <a:gridCol w="601663"/>
                <a:gridCol w="601662"/>
                <a:gridCol w="600075"/>
                <a:gridCol w="600075"/>
                <a:gridCol w="600075"/>
                <a:gridCol w="601663"/>
                <a:gridCol w="601662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05" name="Line 450"/>
          <p:cNvSpPr>
            <a:spLocks noChangeShapeType="1"/>
          </p:cNvSpPr>
          <p:nvPr/>
        </p:nvSpPr>
        <p:spPr bwMode="auto">
          <a:xfrm flipV="1">
            <a:off x="5591175" y="4292601"/>
            <a:ext cx="0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0506" name="Group 451"/>
          <p:cNvGrpSpPr>
            <a:grpSpLocks/>
          </p:cNvGrpSpPr>
          <p:nvPr/>
        </p:nvGrpSpPr>
        <p:grpSpPr bwMode="auto">
          <a:xfrm>
            <a:off x="2208214" y="5013325"/>
            <a:ext cx="2808287" cy="287338"/>
            <a:chOff x="1156" y="1842"/>
            <a:chExt cx="1044" cy="182"/>
          </a:xfrm>
        </p:grpSpPr>
        <p:sp>
          <p:nvSpPr>
            <p:cNvPr id="10565" name="Line 452"/>
            <p:cNvSpPr>
              <a:spLocks noChangeShapeType="1"/>
            </p:cNvSpPr>
            <p:nvPr/>
          </p:nvSpPr>
          <p:spPr bwMode="auto">
            <a:xfrm>
              <a:off x="1156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66" name="Line 453"/>
            <p:cNvSpPr>
              <a:spLocks noChangeShapeType="1"/>
            </p:cNvSpPr>
            <p:nvPr/>
          </p:nvSpPr>
          <p:spPr bwMode="auto">
            <a:xfrm>
              <a:off x="1156" y="2024"/>
              <a:ext cx="10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67" name="Line 454"/>
            <p:cNvSpPr>
              <a:spLocks noChangeShapeType="1"/>
            </p:cNvSpPr>
            <p:nvPr/>
          </p:nvSpPr>
          <p:spPr bwMode="auto">
            <a:xfrm>
              <a:off x="2200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68" name="Line 455"/>
            <p:cNvSpPr>
              <a:spLocks noChangeShapeType="1"/>
            </p:cNvSpPr>
            <p:nvPr/>
          </p:nvSpPr>
          <p:spPr bwMode="auto">
            <a:xfrm>
              <a:off x="1338" y="184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69" name="Line 456"/>
            <p:cNvSpPr>
              <a:spLocks noChangeShapeType="1"/>
            </p:cNvSpPr>
            <p:nvPr/>
          </p:nvSpPr>
          <p:spPr bwMode="auto">
            <a:xfrm>
              <a:off x="1338" y="1933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70" name="Line 457"/>
            <p:cNvSpPr>
              <a:spLocks noChangeShapeType="1"/>
            </p:cNvSpPr>
            <p:nvPr/>
          </p:nvSpPr>
          <p:spPr bwMode="auto">
            <a:xfrm flipV="1">
              <a:off x="2064" y="184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0507" name="Line 465"/>
          <p:cNvSpPr>
            <a:spLocks noChangeShapeType="1"/>
          </p:cNvSpPr>
          <p:nvPr/>
        </p:nvSpPr>
        <p:spPr bwMode="auto">
          <a:xfrm flipV="1">
            <a:off x="4224338" y="5373688"/>
            <a:ext cx="0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508" name="Text Box 468"/>
          <p:cNvSpPr txBox="1">
            <a:spLocks noChangeArrowheads="1"/>
          </p:cNvSpPr>
          <p:nvPr/>
        </p:nvSpPr>
        <p:spPr bwMode="auto">
          <a:xfrm>
            <a:off x="1524000" y="333376"/>
            <a:ext cx="611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i=0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0509" name="Text Box 471"/>
          <p:cNvSpPr txBox="1">
            <a:spLocks noChangeArrowheads="1"/>
          </p:cNvSpPr>
          <p:nvPr/>
        </p:nvSpPr>
        <p:spPr bwMode="auto">
          <a:xfrm>
            <a:off x="1524000" y="1341438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i=1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0510" name="Text Box 472"/>
          <p:cNvSpPr txBox="1">
            <a:spLocks noChangeArrowheads="1"/>
          </p:cNvSpPr>
          <p:nvPr/>
        </p:nvSpPr>
        <p:spPr bwMode="auto">
          <a:xfrm>
            <a:off x="1524000" y="2349501"/>
            <a:ext cx="611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i=2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0511" name="Text Box 473"/>
          <p:cNvSpPr txBox="1">
            <a:spLocks noChangeArrowheads="1"/>
          </p:cNvSpPr>
          <p:nvPr/>
        </p:nvSpPr>
        <p:spPr bwMode="auto">
          <a:xfrm>
            <a:off x="1524000" y="3357563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i=3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0512" name="Text Box 474"/>
          <p:cNvSpPr txBox="1">
            <a:spLocks noChangeArrowheads="1"/>
          </p:cNvSpPr>
          <p:nvPr/>
        </p:nvSpPr>
        <p:spPr bwMode="auto">
          <a:xfrm>
            <a:off x="1524000" y="4437063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i=4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0513" name="Text Box 475"/>
          <p:cNvSpPr txBox="1">
            <a:spLocks noChangeArrowheads="1"/>
          </p:cNvSpPr>
          <p:nvPr/>
        </p:nvSpPr>
        <p:spPr bwMode="auto">
          <a:xfrm>
            <a:off x="1524000" y="5589588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i=5</a:t>
            </a:r>
            <a:endParaRPr lang="bg-BG" altLang="bg-BG" sz="1800">
              <a:solidFill>
                <a:srgbClr val="FF0000"/>
              </a:solidFill>
            </a:endParaRPr>
          </a:p>
        </p:txBody>
      </p:sp>
      <p:graphicFrame>
        <p:nvGraphicFramePr>
          <p:cNvPr id="10820" name="Group 580"/>
          <p:cNvGraphicFramePr>
            <a:graphicFrameLocks noGrp="1"/>
          </p:cNvGraphicFramePr>
          <p:nvPr/>
        </p:nvGraphicFramePr>
        <p:xfrm>
          <a:off x="2208214" y="6165851"/>
          <a:ext cx="7812087" cy="504825"/>
        </p:xfrm>
        <a:graphic>
          <a:graphicData uri="http://schemas.openxmlformats.org/drawingml/2006/table">
            <a:tbl>
              <a:tblPr/>
              <a:tblGrid>
                <a:gridCol w="601662"/>
                <a:gridCol w="600075"/>
                <a:gridCol w="601663"/>
                <a:gridCol w="600075"/>
                <a:gridCol w="601662"/>
                <a:gridCol w="600075"/>
                <a:gridCol w="601663"/>
                <a:gridCol w="601662"/>
                <a:gridCol w="600075"/>
                <a:gridCol w="600075"/>
                <a:gridCol w="600075"/>
                <a:gridCol w="601663"/>
                <a:gridCol w="601662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6" name="Line 530"/>
          <p:cNvSpPr>
            <a:spLocks noChangeShapeType="1"/>
          </p:cNvSpPr>
          <p:nvPr/>
        </p:nvSpPr>
        <p:spPr bwMode="auto">
          <a:xfrm>
            <a:off x="3143250" y="6210300"/>
            <a:ext cx="0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557" name="Text Box 531"/>
          <p:cNvSpPr txBox="1">
            <a:spLocks noChangeArrowheads="1"/>
          </p:cNvSpPr>
          <p:nvPr/>
        </p:nvSpPr>
        <p:spPr bwMode="auto">
          <a:xfrm>
            <a:off x="1524000" y="6237288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i=6</a:t>
            </a:r>
            <a:endParaRPr lang="bg-BG" altLang="bg-BG" sz="1800">
              <a:solidFill>
                <a:srgbClr val="FF0000"/>
              </a:solidFill>
            </a:endParaRPr>
          </a:p>
        </p:txBody>
      </p:sp>
      <p:grpSp>
        <p:nvGrpSpPr>
          <p:cNvPr id="10558" name="Group 583"/>
          <p:cNvGrpSpPr>
            <a:grpSpLocks/>
          </p:cNvGrpSpPr>
          <p:nvPr/>
        </p:nvGrpSpPr>
        <p:grpSpPr bwMode="auto">
          <a:xfrm>
            <a:off x="2424114" y="5876926"/>
            <a:ext cx="1512887" cy="288925"/>
            <a:chOff x="1156" y="1842"/>
            <a:chExt cx="1044" cy="182"/>
          </a:xfrm>
        </p:grpSpPr>
        <p:sp>
          <p:nvSpPr>
            <p:cNvPr id="10559" name="Line 584"/>
            <p:cNvSpPr>
              <a:spLocks noChangeShapeType="1"/>
            </p:cNvSpPr>
            <p:nvPr/>
          </p:nvSpPr>
          <p:spPr bwMode="auto">
            <a:xfrm>
              <a:off x="1156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60" name="Line 585"/>
            <p:cNvSpPr>
              <a:spLocks noChangeShapeType="1"/>
            </p:cNvSpPr>
            <p:nvPr/>
          </p:nvSpPr>
          <p:spPr bwMode="auto">
            <a:xfrm>
              <a:off x="1156" y="2024"/>
              <a:ext cx="10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61" name="Line 586"/>
            <p:cNvSpPr>
              <a:spLocks noChangeShapeType="1"/>
            </p:cNvSpPr>
            <p:nvPr/>
          </p:nvSpPr>
          <p:spPr bwMode="auto">
            <a:xfrm>
              <a:off x="2200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62" name="Line 587"/>
            <p:cNvSpPr>
              <a:spLocks noChangeShapeType="1"/>
            </p:cNvSpPr>
            <p:nvPr/>
          </p:nvSpPr>
          <p:spPr bwMode="auto">
            <a:xfrm>
              <a:off x="1338" y="184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63" name="Line 588"/>
            <p:cNvSpPr>
              <a:spLocks noChangeShapeType="1"/>
            </p:cNvSpPr>
            <p:nvPr/>
          </p:nvSpPr>
          <p:spPr bwMode="auto">
            <a:xfrm>
              <a:off x="1338" y="1933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564" name="Line 589"/>
            <p:cNvSpPr>
              <a:spLocks noChangeShapeType="1"/>
            </p:cNvSpPr>
            <p:nvPr/>
          </p:nvSpPr>
          <p:spPr bwMode="auto">
            <a:xfrm flipV="1">
              <a:off x="2064" y="184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5647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9363" y="1356652"/>
            <a:ext cx="5110163" cy="5213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for(i=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-1; i&gt;=1;i--)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max=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[0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]; ind=0;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for(j=1; j&lt;=i;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j++)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if (max &lt; 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[j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]) 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{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max=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</a:t>
            </a:r>
            <a:r>
              <a:rPr lang="en-US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ind=j;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wap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[i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[i]=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[ind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[ind]=</a:t>
            </a:r>
            <a:r>
              <a:rPr lang="en-US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bg-BG" altLang="bg-BG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} </a:t>
            </a:r>
            <a:endParaRPr lang="en-US" altLang="bg-BG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0079" y="1557249"/>
            <a:ext cx="5729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bg-BG" sz="3600" dirty="0" smtClean="0"/>
              <a:t>Метод на пряката размяна</a:t>
            </a:r>
            <a:br>
              <a:rPr lang="bg-BG" altLang="bg-BG" sz="3600" dirty="0" smtClean="0"/>
            </a:br>
            <a:r>
              <a:rPr lang="en-US" altLang="bg-BG" sz="3600" dirty="0" smtClean="0"/>
              <a:t>/</a:t>
            </a:r>
            <a:r>
              <a:rPr lang="bg-BG" altLang="bg-BG" sz="3600" dirty="0" smtClean="0"/>
              <a:t>метод на мехурчето</a:t>
            </a:r>
            <a:r>
              <a:rPr lang="en-US" altLang="bg-BG" sz="3600" dirty="0" smtClean="0"/>
              <a:t>/</a:t>
            </a:r>
            <a:endParaRPr lang="bg-BG" altLang="bg-BG" sz="3600" dirty="0"/>
          </a:p>
        </p:txBody>
      </p:sp>
      <p:sp>
        <p:nvSpPr>
          <p:cNvPr id="5" name="Rectangle 4"/>
          <p:cNvSpPr/>
          <p:nvPr/>
        </p:nvSpPr>
        <p:spPr>
          <a:xfrm>
            <a:off x="1966911" y="3351937"/>
            <a:ext cx="8824913" cy="2850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Разменят се местата на два елемента, които не са в нарастващ (намаляващ) ред. И така до пълното сортиране на масива. При първото преглеждане на масива най-големият елемент заема последно място. При второто преглеждане вторият по големина елемент заема предпоследно място и т. н.</a:t>
            </a:r>
          </a:p>
        </p:txBody>
      </p:sp>
    </p:spTree>
    <p:extLst>
      <p:ext uri="{BB962C8B-B14F-4D97-AF65-F5344CB8AC3E}">
        <p14:creationId xmlns:p14="http://schemas.microsoft.com/office/powerpoint/2010/main" val="24949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65" name="Group 61"/>
          <p:cNvGraphicFramePr>
            <a:graphicFrameLocks noGrp="1"/>
          </p:cNvGraphicFramePr>
          <p:nvPr/>
        </p:nvGraphicFramePr>
        <p:xfrm>
          <a:off x="3071813" y="692150"/>
          <a:ext cx="6096000" cy="592138"/>
        </p:xfrm>
        <a:graphic>
          <a:graphicData uri="http://schemas.openxmlformats.org/drawingml/2006/table">
            <a:tbl>
              <a:tblPr/>
              <a:tblGrid>
                <a:gridCol w="677862"/>
                <a:gridCol w="676275"/>
                <a:gridCol w="677863"/>
                <a:gridCol w="677862"/>
                <a:gridCol w="676275"/>
                <a:gridCol w="677863"/>
                <a:gridCol w="677862"/>
                <a:gridCol w="676275"/>
                <a:gridCol w="677863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6" name="Text Box 62"/>
          <p:cNvSpPr txBox="1">
            <a:spLocks noChangeArrowheads="1"/>
          </p:cNvSpPr>
          <p:nvPr/>
        </p:nvSpPr>
        <p:spPr bwMode="auto">
          <a:xfrm>
            <a:off x="1919288" y="69215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i=0</a:t>
            </a:r>
            <a:endParaRPr lang="bg-BG" altLang="bg-BG" sz="1800">
              <a:solidFill>
                <a:srgbClr val="FF0000"/>
              </a:solidFill>
            </a:endParaRPr>
          </a:p>
        </p:txBody>
      </p:sp>
      <p:graphicFrame>
        <p:nvGraphicFramePr>
          <p:cNvPr id="21570" name="Group 66"/>
          <p:cNvGraphicFramePr>
            <a:graphicFrameLocks noGrp="1"/>
          </p:cNvGraphicFramePr>
          <p:nvPr/>
        </p:nvGraphicFramePr>
        <p:xfrm>
          <a:off x="3071813" y="1628775"/>
          <a:ext cx="6096000" cy="592138"/>
        </p:xfrm>
        <a:graphic>
          <a:graphicData uri="http://schemas.openxmlformats.org/drawingml/2006/table">
            <a:tbl>
              <a:tblPr/>
              <a:tblGrid>
                <a:gridCol w="677862"/>
                <a:gridCol w="676275"/>
                <a:gridCol w="677863"/>
                <a:gridCol w="677862"/>
                <a:gridCol w="676275"/>
                <a:gridCol w="677863"/>
                <a:gridCol w="677862"/>
                <a:gridCol w="676275"/>
                <a:gridCol w="677863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608" name="Group 104"/>
          <p:cNvGraphicFramePr>
            <a:graphicFrameLocks noGrp="1"/>
          </p:cNvGraphicFramePr>
          <p:nvPr/>
        </p:nvGraphicFramePr>
        <p:xfrm>
          <a:off x="3071813" y="2708275"/>
          <a:ext cx="6096000" cy="592138"/>
        </p:xfrm>
        <a:graphic>
          <a:graphicData uri="http://schemas.openxmlformats.org/drawingml/2006/table">
            <a:tbl>
              <a:tblPr/>
              <a:tblGrid>
                <a:gridCol w="677862"/>
                <a:gridCol w="676275"/>
                <a:gridCol w="677863"/>
                <a:gridCol w="677862"/>
                <a:gridCol w="676275"/>
                <a:gridCol w="677863"/>
                <a:gridCol w="677862"/>
                <a:gridCol w="676275"/>
                <a:gridCol w="677863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646" name="Group 142"/>
          <p:cNvGraphicFramePr>
            <a:graphicFrameLocks noGrp="1"/>
          </p:cNvGraphicFramePr>
          <p:nvPr/>
        </p:nvGraphicFramePr>
        <p:xfrm>
          <a:off x="3071813" y="3860800"/>
          <a:ext cx="6096000" cy="592138"/>
        </p:xfrm>
        <a:graphic>
          <a:graphicData uri="http://schemas.openxmlformats.org/drawingml/2006/table">
            <a:tbl>
              <a:tblPr/>
              <a:tblGrid>
                <a:gridCol w="677862"/>
                <a:gridCol w="676275"/>
                <a:gridCol w="677863"/>
                <a:gridCol w="677862"/>
                <a:gridCol w="676275"/>
                <a:gridCol w="677863"/>
                <a:gridCol w="677862"/>
                <a:gridCol w="676275"/>
                <a:gridCol w="677863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07" name="Text Box 180"/>
          <p:cNvSpPr txBox="1">
            <a:spLocks noChangeArrowheads="1"/>
          </p:cNvSpPr>
          <p:nvPr/>
        </p:nvSpPr>
        <p:spPr bwMode="auto">
          <a:xfrm>
            <a:off x="1847850" y="386080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i=3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6508" name="Text Box 181"/>
          <p:cNvSpPr txBox="1">
            <a:spLocks noChangeArrowheads="1"/>
          </p:cNvSpPr>
          <p:nvPr/>
        </p:nvSpPr>
        <p:spPr bwMode="auto">
          <a:xfrm>
            <a:off x="1847850" y="1628776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i=1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6509" name="Text Box 182"/>
          <p:cNvSpPr txBox="1">
            <a:spLocks noChangeArrowheads="1"/>
          </p:cNvSpPr>
          <p:nvPr/>
        </p:nvSpPr>
        <p:spPr bwMode="auto">
          <a:xfrm>
            <a:off x="1847850" y="278130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i=2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6510" name="Line 184"/>
          <p:cNvSpPr>
            <a:spLocks noChangeShapeType="1"/>
          </p:cNvSpPr>
          <p:nvPr/>
        </p:nvSpPr>
        <p:spPr bwMode="auto">
          <a:xfrm>
            <a:off x="8112125" y="1557338"/>
            <a:ext cx="0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511" name="Line 185"/>
          <p:cNvSpPr>
            <a:spLocks noChangeShapeType="1"/>
          </p:cNvSpPr>
          <p:nvPr/>
        </p:nvSpPr>
        <p:spPr bwMode="auto">
          <a:xfrm>
            <a:off x="6816725" y="2565400"/>
            <a:ext cx="0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512" name="Line 187"/>
          <p:cNvSpPr>
            <a:spLocks noChangeShapeType="1"/>
          </p:cNvSpPr>
          <p:nvPr/>
        </p:nvSpPr>
        <p:spPr bwMode="auto">
          <a:xfrm>
            <a:off x="5448300" y="3716338"/>
            <a:ext cx="0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aphicFrame>
        <p:nvGraphicFramePr>
          <p:cNvPr id="21692" name="Group 188"/>
          <p:cNvGraphicFramePr>
            <a:graphicFrameLocks noGrp="1"/>
          </p:cNvGraphicFramePr>
          <p:nvPr/>
        </p:nvGraphicFramePr>
        <p:xfrm>
          <a:off x="3071813" y="4941889"/>
          <a:ext cx="6096000" cy="592137"/>
        </p:xfrm>
        <a:graphic>
          <a:graphicData uri="http://schemas.openxmlformats.org/drawingml/2006/table">
            <a:tbl>
              <a:tblPr/>
              <a:tblGrid>
                <a:gridCol w="677862"/>
                <a:gridCol w="676275"/>
                <a:gridCol w="677863"/>
                <a:gridCol w="677862"/>
                <a:gridCol w="676275"/>
                <a:gridCol w="677863"/>
                <a:gridCol w="677862"/>
                <a:gridCol w="676275"/>
                <a:gridCol w="677863"/>
              </a:tblGrid>
              <a:tr h="5921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bg-BG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43" name="Text Box 226"/>
          <p:cNvSpPr txBox="1">
            <a:spLocks noChangeArrowheads="1"/>
          </p:cNvSpPr>
          <p:nvPr/>
        </p:nvSpPr>
        <p:spPr bwMode="auto">
          <a:xfrm>
            <a:off x="1847850" y="508476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>
                <a:solidFill>
                  <a:srgbClr val="FF0000"/>
                </a:solidFill>
              </a:rPr>
              <a:t>i=4</a:t>
            </a:r>
            <a:endParaRPr lang="bg-BG" altLang="bg-BG" sz="1800">
              <a:solidFill>
                <a:srgbClr val="FF0000"/>
              </a:solidFill>
            </a:endParaRPr>
          </a:p>
        </p:txBody>
      </p:sp>
      <p:sp>
        <p:nvSpPr>
          <p:cNvPr id="16544" name="Line 227"/>
          <p:cNvSpPr>
            <a:spLocks noChangeShapeType="1"/>
          </p:cNvSpPr>
          <p:nvPr/>
        </p:nvSpPr>
        <p:spPr bwMode="auto">
          <a:xfrm>
            <a:off x="4079875" y="4724400"/>
            <a:ext cx="0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86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274838"/>
            <a:ext cx="6096000" cy="3243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for(i=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N-1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 i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&gt;=1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;i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for(j=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 j&lt;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-1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;j++)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if (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 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  <a:r>
              <a:rPr lang="en-US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 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+1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]) 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</a:t>
            </a:r>
            <a:endParaRPr lang="bg-BG" altLang="bg-BG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[j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[j]=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[j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+1</a:t>
            </a: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</a:t>
            </a:r>
            <a:r>
              <a:rPr lang="en-US" altLang="bg-BG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[j</a:t>
            </a:r>
            <a:r>
              <a:rPr lang="en-US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+1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  <a:r>
              <a:rPr lang="en-US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=swap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bg-BG" altLang="bg-BG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bg-BG" altLang="bg-B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</a:t>
            </a:r>
            <a:r>
              <a:rPr lang="bg-BG" altLang="bg-BG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bg-BG" altLang="bg-BG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8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53777" y="21870"/>
            <a:ext cx="4898571" cy="1325563"/>
          </a:xfrm>
        </p:spPr>
        <p:txBody>
          <a:bodyPr/>
          <a:lstStyle/>
          <a:p>
            <a:r>
              <a:rPr lang="bg-B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Да си припомним:</a:t>
            </a:r>
            <a:endParaRPr lang="bg-B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Explosion 1 42"/>
          <p:cNvSpPr/>
          <p:nvPr/>
        </p:nvSpPr>
        <p:spPr>
          <a:xfrm>
            <a:off x="137886" y="1459252"/>
            <a:ext cx="841904" cy="765458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Explosion 1 44"/>
          <p:cNvSpPr/>
          <p:nvPr/>
        </p:nvSpPr>
        <p:spPr>
          <a:xfrm>
            <a:off x="1001485" y="2625168"/>
            <a:ext cx="1001355" cy="65941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Explosion 1 45"/>
          <p:cNvSpPr/>
          <p:nvPr/>
        </p:nvSpPr>
        <p:spPr>
          <a:xfrm>
            <a:off x="261254" y="3559810"/>
            <a:ext cx="988599" cy="751504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Explosion 1 46"/>
          <p:cNvSpPr/>
          <p:nvPr/>
        </p:nvSpPr>
        <p:spPr>
          <a:xfrm>
            <a:off x="1186542" y="4616527"/>
            <a:ext cx="838716" cy="84352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Explosion 1 47"/>
          <p:cNvSpPr/>
          <p:nvPr/>
        </p:nvSpPr>
        <p:spPr>
          <a:xfrm>
            <a:off x="428169" y="5544124"/>
            <a:ext cx="841904" cy="948130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Flowchart: Stored Data 48"/>
          <p:cNvSpPr/>
          <p:nvPr/>
        </p:nvSpPr>
        <p:spPr>
          <a:xfrm rot="10800000" flipV="1">
            <a:off x="1386110" y="1459251"/>
            <a:ext cx="3712031" cy="942282"/>
          </a:xfrm>
          <a:prstGeom prst="flowChartOnlineStorag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 smtClean="0"/>
              <a:t>Цикли.Вложени цикли</a:t>
            </a:r>
            <a:endParaRPr lang="bg-BG" sz="2600" dirty="0"/>
          </a:p>
        </p:txBody>
      </p:sp>
      <p:sp>
        <p:nvSpPr>
          <p:cNvPr id="50" name="Flowchart: Stored Data 49"/>
          <p:cNvSpPr/>
          <p:nvPr/>
        </p:nvSpPr>
        <p:spPr>
          <a:xfrm rot="10800000" flipV="1">
            <a:off x="2311398" y="2527759"/>
            <a:ext cx="3712031" cy="942282"/>
          </a:xfrm>
          <a:prstGeom prst="flowChartOnlineStorage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Масиви</a:t>
            </a:r>
            <a:endParaRPr lang="bg-BG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Flowchart: Stored Data 50"/>
          <p:cNvSpPr/>
          <p:nvPr/>
        </p:nvSpPr>
        <p:spPr>
          <a:xfrm rot="10800000" flipV="1">
            <a:off x="1386110" y="3590250"/>
            <a:ext cx="3712031" cy="942282"/>
          </a:xfrm>
          <a:prstGeom prst="flowChartOnlineStorag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Низове</a:t>
            </a:r>
            <a:endParaRPr lang="bg-BG" sz="2800" dirty="0"/>
          </a:p>
        </p:txBody>
      </p:sp>
      <p:sp>
        <p:nvSpPr>
          <p:cNvPr id="52" name="Flowchart: Stored Data 51"/>
          <p:cNvSpPr/>
          <p:nvPr/>
        </p:nvSpPr>
        <p:spPr>
          <a:xfrm rot="10800000" flipV="1">
            <a:off x="2311397" y="4602175"/>
            <a:ext cx="3712031" cy="942282"/>
          </a:xfrm>
          <a:prstGeom prst="flowChartOnlineStorage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Указатели</a:t>
            </a:r>
            <a:endParaRPr lang="bg-BG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Flowchart: Stored Data 52"/>
          <p:cNvSpPr/>
          <p:nvPr/>
        </p:nvSpPr>
        <p:spPr>
          <a:xfrm rot="10800000" flipV="1">
            <a:off x="1386110" y="5614094"/>
            <a:ext cx="3712031" cy="942282"/>
          </a:xfrm>
          <a:prstGeom prst="flowChartOnlineStorag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Функции</a:t>
            </a:r>
            <a:endParaRPr lang="bg-BG" sz="2800" dirty="0"/>
          </a:p>
        </p:txBody>
      </p:sp>
      <p:sp>
        <p:nvSpPr>
          <p:cNvPr id="54" name="Explosion 1 53"/>
          <p:cNvSpPr/>
          <p:nvPr/>
        </p:nvSpPr>
        <p:spPr>
          <a:xfrm>
            <a:off x="6139464" y="2583044"/>
            <a:ext cx="841904" cy="765458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Explosion 1 54"/>
          <p:cNvSpPr/>
          <p:nvPr/>
        </p:nvSpPr>
        <p:spPr>
          <a:xfrm>
            <a:off x="7003063" y="3748960"/>
            <a:ext cx="1001355" cy="65941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Explosion 1 55"/>
          <p:cNvSpPr/>
          <p:nvPr/>
        </p:nvSpPr>
        <p:spPr>
          <a:xfrm>
            <a:off x="6262832" y="4683602"/>
            <a:ext cx="988599" cy="751504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Flowchart: Stored Data 58"/>
          <p:cNvSpPr/>
          <p:nvPr/>
        </p:nvSpPr>
        <p:spPr>
          <a:xfrm rot="10800000" flipV="1">
            <a:off x="7387688" y="2583043"/>
            <a:ext cx="3712031" cy="942282"/>
          </a:xfrm>
          <a:prstGeom prst="flowChartOnlineStorag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Параметри</a:t>
            </a:r>
            <a:endParaRPr lang="bg-BG" sz="2800" dirty="0"/>
          </a:p>
        </p:txBody>
      </p:sp>
      <p:sp>
        <p:nvSpPr>
          <p:cNvPr id="60" name="Flowchart: Stored Data 59"/>
          <p:cNvSpPr/>
          <p:nvPr/>
        </p:nvSpPr>
        <p:spPr>
          <a:xfrm rot="10800000" flipV="1">
            <a:off x="8312976" y="3651551"/>
            <a:ext cx="3712031" cy="942282"/>
          </a:xfrm>
          <a:prstGeom prst="flowChartOnlineStorage">
            <a:avLst/>
          </a:prstGeom>
          <a:solidFill>
            <a:schemeClr val="accent4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Структури</a:t>
            </a:r>
            <a:endParaRPr lang="bg-BG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Flowchart: Stored Data 60"/>
          <p:cNvSpPr/>
          <p:nvPr/>
        </p:nvSpPr>
        <p:spPr>
          <a:xfrm rot="10800000" flipV="1">
            <a:off x="7387688" y="4714042"/>
            <a:ext cx="3712031" cy="942282"/>
          </a:xfrm>
          <a:prstGeom prst="flowChartOnlineStorag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Файлове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5565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1814513"/>
            <a:ext cx="528637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bg-BG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ДВУМЕРНИ МАСИВИ</a:t>
            </a:r>
          </a:p>
        </p:txBody>
      </p:sp>
      <p:graphicFrame>
        <p:nvGraphicFramePr>
          <p:cNvPr id="3" name="Group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64179"/>
              </p:ext>
            </p:extLst>
          </p:nvPr>
        </p:nvGraphicFramePr>
        <p:xfrm>
          <a:off x="5584826" y="2887719"/>
          <a:ext cx="6353175" cy="3603626"/>
        </p:xfrm>
        <a:graphic>
          <a:graphicData uri="http://schemas.openxmlformats.org/drawingml/2006/table">
            <a:tbl>
              <a:tblPr/>
              <a:tblGrid>
                <a:gridCol w="1295400"/>
                <a:gridCol w="842962"/>
                <a:gridCol w="842963"/>
                <a:gridCol w="842962"/>
                <a:gridCol w="842963"/>
                <a:gridCol w="842962"/>
                <a:gridCol w="842963"/>
              </a:tblGrid>
              <a:tr h="6000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Ученик</a:t>
                      </a:r>
                      <a:endParaRPr kumimoji="0" lang="en-US" altLang="bg-BG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Въпроси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601663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kumimoji="0" lang="en-US" altLang="bg-BG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endParaRPr kumimoji="0" lang="en-US" altLang="bg-BG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338137" y="3113144"/>
            <a:ext cx="4905376" cy="3243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bg-BG"/>
            </a:defPPr>
            <a:lvl1pPr>
              <a:lnSpc>
                <a:spcPct val="80000"/>
              </a:lnSpc>
              <a:defRPr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bg-BG" altLang="bg-BG" dirty="0"/>
              <a:t>На тази таблица може да се гледа  като на масив от  </a:t>
            </a:r>
            <a:r>
              <a:rPr lang="bg-BG" altLang="bg-BG" b="1" dirty="0"/>
              <a:t>четири</a:t>
            </a:r>
            <a:r>
              <a:rPr lang="bg-BG" altLang="bg-BG" dirty="0"/>
              <a:t> елемента (реда), всеки от които  е едномерен масив от по </a:t>
            </a:r>
            <a:r>
              <a:rPr lang="bg-BG" altLang="bg-BG" b="1" dirty="0"/>
              <a:t>шест</a:t>
            </a:r>
            <a:r>
              <a:rPr lang="bg-BG" altLang="bg-BG" dirty="0"/>
              <a:t> цели числа. </a:t>
            </a:r>
            <a:endParaRPr lang="en-US" altLang="bg-BG" dirty="0" smtClean="0"/>
          </a:p>
          <a:p>
            <a:endParaRPr lang="en-US" altLang="bg-BG" dirty="0"/>
          </a:p>
          <a:p>
            <a:r>
              <a:rPr lang="en-US" altLang="bg-BG" b="1" dirty="0" err="1"/>
              <a:t>int</a:t>
            </a:r>
            <a:r>
              <a:rPr lang="en-US" altLang="bg-BG" b="1" dirty="0"/>
              <a:t> student</a:t>
            </a:r>
            <a:r>
              <a:rPr lang="en-US" altLang="bg-BG" b="1" dirty="0">
                <a:solidFill>
                  <a:srgbClr val="FF0000"/>
                </a:solidFill>
              </a:rPr>
              <a:t>[4]</a:t>
            </a:r>
            <a:r>
              <a:rPr lang="en-US" altLang="bg-BG" b="1" dirty="0">
                <a:solidFill>
                  <a:schemeClr val="accent5">
                    <a:lumMod val="50000"/>
                  </a:schemeClr>
                </a:solidFill>
              </a:rPr>
              <a:t>[6]</a:t>
            </a:r>
            <a:r>
              <a:rPr lang="en-US" altLang="bg-BG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89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9588" y="1676400"/>
            <a:ext cx="7620000" cy="1409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altLang="bg-BG" sz="3800" dirty="0" smtClean="0"/>
              <a:t>Инициализация на елементите по време на декларация</a:t>
            </a:r>
            <a:endParaRPr lang="bg-BG" altLang="bg-BG" sz="3800" dirty="0"/>
          </a:p>
        </p:txBody>
      </p:sp>
      <p:sp>
        <p:nvSpPr>
          <p:cNvPr id="3" name="Rectangle 2"/>
          <p:cNvSpPr/>
          <p:nvPr/>
        </p:nvSpPr>
        <p:spPr>
          <a:xfrm>
            <a:off x="3047999" y="2875002"/>
            <a:ext cx="66389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bg-BG" sz="3600" dirty="0" err="1">
                <a:solidFill>
                  <a:schemeClr val="hlink"/>
                </a:solidFill>
              </a:rPr>
              <a:t>int</a:t>
            </a:r>
            <a:r>
              <a:rPr lang="en-US" altLang="bg-BG" sz="3600" dirty="0">
                <a:solidFill>
                  <a:schemeClr val="hlink"/>
                </a:solidFill>
              </a:rPr>
              <a:t> a[2][3]={{3, 8, 4},{ 12, 67,19}};</a:t>
            </a:r>
            <a:endParaRPr lang="bg-BG" altLang="bg-BG" sz="3600" dirty="0">
              <a:solidFill>
                <a:schemeClr val="hlink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bg-BG" sz="3600" dirty="0" err="1"/>
              <a:t>Този</a:t>
            </a:r>
            <a:r>
              <a:rPr lang="en-US" altLang="bg-BG" sz="3600" dirty="0"/>
              <a:t> </a:t>
            </a:r>
            <a:r>
              <a:rPr lang="en-US" altLang="bg-BG" sz="3600" dirty="0" err="1"/>
              <a:t>запис</a:t>
            </a:r>
            <a:r>
              <a:rPr lang="en-US" altLang="bg-BG" sz="3600" dirty="0"/>
              <a:t> е </a:t>
            </a:r>
            <a:r>
              <a:rPr lang="en-US" altLang="bg-BG" sz="3600" dirty="0" err="1"/>
              <a:t>равностоен</a:t>
            </a:r>
            <a:r>
              <a:rPr lang="en-US" altLang="bg-BG" sz="3600" dirty="0"/>
              <a:t> </a:t>
            </a:r>
            <a:r>
              <a:rPr lang="en-US" altLang="bg-BG" sz="3600" dirty="0" err="1"/>
              <a:t>на</a:t>
            </a:r>
            <a:r>
              <a:rPr lang="en-US" altLang="bg-BG" sz="3600" dirty="0"/>
              <a:t> </a:t>
            </a:r>
            <a:r>
              <a:rPr lang="en-US" altLang="bg-BG" sz="3600" dirty="0" err="1"/>
              <a:t>следната</a:t>
            </a:r>
            <a:r>
              <a:rPr lang="en-US" altLang="bg-BG" sz="3600" dirty="0"/>
              <a:t> </a:t>
            </a:r>
            <a:r>
              <a:rPr lang="en-US" altLang="bg-BG" sz="3600" dirty="0" err="1"/>
              <a:t>дефиниция</a:t>
            </a:r>
            <a:r>
              <a:rPr lang="en-US" altLang="bg-BG" sz="3600" dirty="0"/>
              <a:t>: </a:t>
            </a:r>
            <a:endParaRPr lang="en-US" altLang="bg-BG" sz="3600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bg-BG" sz="3600" dirty="0"/>
              <a:t/>
            </a:r>
            <a:br>
              <a:rPr lang="en-US" altLang="bg-BG" sz="3600" dirty="0"/>
            </a:br>
            <a:r>
              <a:rPr lang="en-US" altLang="bg-BG" sz="3600" dirty="0" err="1">
                <a:solidFill>
                  <a:schemeClr val="hlink"/>
                </a:solidFill>
              </a:rPr>
              <a:t>int</a:t>
            </a:r>
            <a:r>
              <a:rPr lang="en-US" altLang="bg-BG" sz="3600" dirty="0">
                <a:solidFill>
                  <a:schemeClr val="hlink"/>
                </a:solidFill>
              </a:rPr>
              <a:t> a[2][3]={ 3, 8, 4, 12, 67, 19}; </a:t>
            </a:r>
            <a:br>
              <a:rPr lang="en-US" altLang="bg-BG" sz="3600" dirty="0">
                <a:solidFill>
                  <a:schemeClr val="hlink"/>
                </a:solidFill>
              </a:rPr>
            </a:br>
            <a:endParaRPr lang="en-US" altLang="bg-BG" sz="36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7288" y="2847498"/>
            <a:ext cx="1004411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bg-BG" sz="3200" dirty="0">
                <a:solidFill>
                  <a:schemeClr val="dk1"/>
                </a:solidFill>
              </a:rPr>
              <a:t>for (</a:t>
            </a:r>
            <a:r>
              <a:rPr lang="en-US" altLang="bg-BG" sz="3200" dirty="0" err="1">
                <a:solidFill>
                  <a:schemeClr val="dk1"/>
                </a:solidFill>
              </a:rPr>
              <a:t>i</a:t>
            </a:r>
            <a:r>
              <a:rPr lang="en-US" altLang="bg-BG" sz="3200" dirty="0">
                <a:solidFill>
                  <a:schemeClr val="dk1"/>
                </a:solidFill>
              </a:rPr>
              <a:t>=0; </a:t>
            </a:r>
            <a:r>
              <a:rPr lang="en-US" altLang="bg-BG" sz="3200" dirty="0" err="1">
                <a:solidFill>
                  <a:schemeClr val="dk1"/>
                </a:solidFill>
              </a:rPr>
              <a:t>i</a:t>
            </a:r>
            <a:r>
              <a:rPr lang="en-US" altLang="bg-BG" sz="3200" dirty="0">
                <a:solidFill>
                  <a:schemeClr val="dk1"/>
                </a:solidFill>
              </a:rPr>
              <a:t>&lt;6; </a:t>
            </a:r>
            <a:r>
              <a:rPr lang="en-US" altLang="bg-BG" sz="3200" dirty="0" err="1">
                <a:solidFill>
                  <a:schemeClr val="dk1"/>
                </a:solidFill>
              </a:rPr>
              <a:t>i</a:t>
            </a:r>
            <a:r>
              <a:rPr lang="en-US" altLang="bg-BG" sz="3200" dirty="0">
                <a:solidFill>
                  <a:schemeClr val="dk1"/>
                </a:solidFill>
              </a:rPr>
              <a:t>++)</a:t>
            </a:r>
          </a:p>
          <a:p>
            <a:pPr lvl="1"/>
            <a:r>
              <a:rPr lang="en-US" altLang="bg-BG" sz="3200" dirty="0">
                <a:solidFill>
                  <a:schemeClr val="dk1"/>
                </a:solidFill>
              </a:rPr>
              <a:t>	for (j=0; j&lt;10; j++) </a:t>
            </a:r>
            <a:endParaRPr lang="bg-BG" altLang="bg-BG" sz="3200" dirty="0">
              <a:solidFill>
                <a:schemeClr val="dk1"/>
              </a:solidFill>
            </a:endParaRPr>
          </a:p>
          <a:p>
            <a:pPr lvl="1"/>
            <a:r>
              <a:rPr lang="bg-BG" altLang="bg-BG" sz="3200" dirty="0">
                <a:solidFill>
                  <a:schemeClr val="dk1"/>
                </a:solidFill>
              </a:rPr>
              <a:t>		</a:t>
            </a:r>
            <a:r>
              <a:rPr lang="en-US" altLang="bg-BG" sz="3200" dirty="0" err="1">
                <a:solidFill>
                  <a:schemeClr val="dk1"/>
                </a:solidFill>
              </a:rPr>
              <a:t>cin</a:t>
            </a:r>
            <a:r>
              <a:rPr lang="en-US" altLang="bg-BG" sz="3200" dirty="0">
                <a:solidFill>
                  <a:schemeClr val="dk1"/>
                </a:solidFill>
              </a:rPr>
              <a:t>&gt;&gt;mas[ </a:t>
            </a:r>
            <a:r>
              <a:rPr lang="en-US" altLang="bg-BG" sz="3200" dirty="0" err="1">
                <a:solidFill>
                  <a:schemeClr val="dk1"/>
                </a:solidFill>
              </a:rPr>
              <a:t>i</a:t>
            </a:r>
            <a:r>
              <a:rPr lang="en-US" altLang="bg-BG" sz="3200" dirty="0">
                <a:solidFill>
                  <a:schemeClr val="dk1"/>
                </a:solidFill>
              </a:rPr>
              <a:t> ] [ j ];//</a:t>
            </a:r>
            <a:r>
              <a:rPr lang="bg-BG" altLang="bg-BG" sz="3200" dirty="0">
                <a:solidFill>
                  <a:schemeClr val="dk1"/>
                </a:solidFill>
              </a:rPr>
              <a:t>въвеждане на стойности от 						//клавиатурата</a:t>
            </a:r>
            <a:endParaRPr lang="en-US" altLang="bg-BG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Group 2"/>
          <p:cNvGraphicFramePr>
            <a:graphicFrameLocks noGrp="1"/>
          </p:cNvGraphicFramePr>
          <p:nvPr>
            <p:ph idx="1"/>
          </p:nvPr>
        </p:nvGraphicFramePr>
        <p:xfrm>
          <a:off x="2133601" y="3200401"/>
          <a:ext cx="4651375" cy="3429001"/>
        </p:xfrm>
        <a:graphic>
          <a:graphicData uri="http://schemas.openxmlformats.org/drawingml/2006/table">
            <a:tbl>
              <a:tblPr/>
              <a:tblGrid>
                <a:gridCol w="930275"/>
                <a:gridCol w="931863"/>
                <a:gridCol w="928687"/>
                <a:gridCol w="930275"/>
                <a:gridCol w="930275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а00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а01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а02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а03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а04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а10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а11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а12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а13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а14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а20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а21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а22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а23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а24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а30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а31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а32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а33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а34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а40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а41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а42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а43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а44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2133600" y="3200400"/>
            <a:ext cx="4648200" cy="3429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4800600" y="914401"/>
            <a:ext cx="46921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Главен диагонал:</a:t>
            </a:r>
          </a:p>
          <a:p>
            <a:pPr>
              <a:buFontTx/>
              <a:buChar char="-"/>
            </a:pPr>
            <a:r>
              <a:rPr lang="bg-BG" altLang="bg-BG"/>
              <a:t>По самия главен диагонал </a:t>
            </a:r>
            <a:r>
              <a:rPr lang="en-US" altLang="bg-BG" b="1">
                <a:solidFill>
                  <a:srgbClr val="FF0000"/>
                </a:solidFill>
              </a:rPr>
              <a:t>i</a:t>
            </a:r>
            <a:r>
              <a:rPr lang="en-US" altLang="bg-BG" b="1">
                <a:solidFill>
                  <a:srgbClr val="3333CC"/>
                </a:solidFill>
              </a:rPr>
              <a:t>=</a:t>
            </a:r>
            <a:r>
              <a:rPr lang="bg-BG" altLang="bg-BG" b="1">
                <a:solidFill>
                  <a:srgbClr val="3333CC"/>
                </a:solidFill>
              </a:rPr>
              <a:t>=</a:t>
            </a:r>
            <a:r>
              <a:rPr lang="en-US" altLang="bg-BG" b="1">
                <a:solidFill>
                  <a:srgbClr val="FF0000"/>
                </a:solidFill>
              </a:rPr>
              <a:t>j</a:t>
            </a:r>
          </a:p>
          <a:p>
            <a:pPr>
              <a:buFontTx/>
              <a:buChar char="-"/>
            </a:pPr>
            <a:r>
              <a:rPr lang="bg-BG" altLang="bg-BG"/>
              <a:t>Под главния диагонал </a:t>
            </a:r>
            <a:r>
              <a:rPr lang="en-US" altLang="bg-BG" b="1">
                <a:solidFill>
                  <a:srgbClr val="FF0000"/>
                </a:solidFill>
              </a:rPr>
              <a:t>i</a:t>
            </a:r>
            <a:r>
              <a:rPr lang="en-US" altLang="bg-BG" b="1"/>
              <a:t>=</a:t>
            </a:r>
            <a:r>
              <a:rPr lang="en-US" altLang="bg-BG" b="1">
                <a:solidFill>
                  <a:srgbClr val="3333CC"/>
                </a:solidFill>
              </a:rPr>
              <a:t>1</a:t>
            </a:r>
            <a:r>
              <a:rPr lang="bg-BG" altLang="bg-BG"/>
              <a:t> </a:t>
            </a:r>
            <a:r>
              <a:rPr lang="bg-BG" altLang="bg-BG" b="1"/>
              <a:t>до</a:t>
            </a:r>
            <a:r>
              <a:rPr lang="en-US" altLang="bg-BG" b="1"/>
              <a:t> </a:t>
            </a:r>
            <a:r>
              <a:rPr lang="en-US" altLang="bg-BG" b="1">
                <a:solidFill>
                  <a:srgbClr val="3333CC"/>
                </a:solidFill>
              </a:rPr>
              <a:t>n-1</a:t>
            </a:r>
            <a:r>
              <a:rPr lang="en-US" altLang="bg-BG" b="1"/>
              <a:t>; </a:t>
            </a:r>
            <a:r>
              <a:rPr lang="en-US" altLang="bg-BG" b="1">
                <a:solidFill>
                  <a:srgbClr val="FF0000"/>
                </a:solidFill>
              </a:rPr>
              <a:t>j</a:t>
            </a:r>
            <a:r>
              <a:rPr lang="en-US" altLang="bg-BG" b="1"/>
              <a:t>=</a:t>
            </a:r>
            <a:r>
              <a:rPr lang="en-US" altLang="bg-BG" b="1">
                <a:solidFill>
                  <a:srgbClr val="3333CC"/>
                </a:solidFill>
              </a:rPr>
              <a:t>0</a:t>
            </a:r>
            <a:r>
              <a:rPr lang="en-US" altLang="bg-BG" b="1"/>
              <a:t> </a:t>
            </a:r>
            <a:r>
              <a:rPr lang="bg-BG" altLang="bg-BG" b="1"/>
              <a:t>до </a:t>
            </a:r>
            <a:r>
              <a:rPr lang="en-US" altLang="bg-BG" b="1">
                <a:solidFill>
                  <a:srgbClr val="3333CC"/>
                </a:solidFill>
              </a:rPr>
              <a:t>i-1</a:t>
            </a:r>
            <a:endParaRPr lang="bg-BG" altLang="bg-BG" b="1">
              <a:solidFill>
                <a:srgbClr val="3333CC"/>
              </a:solidFill>
            </a:endParaRPr>
          </a:p>
          <a:p>
            <a:pPr>
              <a:buFontTx/>
              <a:buChar char="-"/>
            </a:pPr>
            <a:r>
              <a:rPr lang="bg-BG" altLang="bg-BG"/>
              <a:t>Над главния диагонал </a:t>
            </a:r>
            <a:r>
              <a:rPr lang="en-US" altLang="bg-BG" b="1">
                <a:solidFill>
                  <a:srgbClr val="FF0000"/>
                </a:solidFill>
              </a:rPr>
              <a:t>i</a:t>
            </a:r>
            <a:r>
              <a:rPr lang="en-US" altLang="bg-BG" b="1"/>
              <a:t>=</a:t>
            </a:r>
            <a:r>
              <a:rPr lang="bg-BG" altLang="bg-BG" b="1">
                <a:solidFill>
                  <a:srgbClr val="3333CC"/>
                </a:solidFill>
              </a:rPr>
              <a:t>0</a:t>
            </a:r>
            <a:r>
              <a:rPr lang="bg-BG" altLang="bg-BG" b="1"/>
              <a:t> до</a:t>
            </a:r>
            <a:r>
              <a:rPr lang="en-US" altLang="bg-BG" b="1"/>
              <a:t> </a:t>
            </a:r>
            <a:r>
              <a:rPr lang="en-US" altLang="bg-BG" b="1">
                <a:solidFill>
                  <a:srgbClr val="3333CC"/>
                </a:solidFill>
              </a:rPr>
              <a:t>n-</a:t>
            </a:r>
            <a:r>
              <a:rPr lang="bg-BG" altLang="bg-BG" b="1">
                <a:solidFill>
                  <a:srgbClr val="3333CC"/>
                </a:solidFill>
              </a:rPr>
              <a:t>2</a:t>
            </a:r>
            <a:r>
              <a:rPr lang="en-US" altLang="bg-BG" b="1"/>
              <a:t>; </a:t>
            </a:r>
            <a:r>
              <a:rPr lang="en-US" altLang="bg-BG" b="1">
                <a:solidFill>
                  <a:srgbClr val="FF0000"/>
                </a:solidFill>
              </a:rPr>
              <a:t>j</a:t>
            </a:r>
            <a:r>
              <a:rPr lang="en-US" altLang="bg-BG" b="1"/>
              <a:t>=</a:t>
            </a:r>
            <a:r>
              <a:rPr lang="en-US" altLang="bg-BG" b="1">
                <a:solidFill>
                  <a:srgbClr val="3333CC"/>
                </a:solidFill>
              </a:rPr>
              <a:t>i</a:t>
            </a:r>
            <a:r>
              <a:rPr lang="bg-BG" altLang="bg-BG" b="1">
                <a:solidFill>
                  <a:srgbClr val="3333CC"/>
                </a:solidFill>
              </a:rPr>
              <a:t>+</a:t>
            </a:r>
            <a:r>
              <a:rPr lang="en-US" altLang="bg-BG" b="1">
                <a:solidFill>
                  <a:srgbClr val="3333CC"/>
                </a:solidFill>
              </a:rPr>
              <a:t>1</a:t>
            </a:r>
            <a:r>
              <a:rPr lang="en-US" altLang="bg-BG" b="1"/>
              <a:t> </a:t>
            </a:r>
            <a:r>
              <a:rPr lang="bg-BG" altLang="bg-BG" b="1"/>
              <a:t>до </a:t>
            </a:r>
            <a:r>
              <a:rPr lang="en-US" altLang="bg-BG" b="1">
                <a:solidFill>
                  <a:srgbClr val="3333CC"/>
                </a:solidFill>
              </a:rPr>
              <a:t>n-1</a:t>
            </a:r>
            <a:endParaRPr lang="bg-BG" altLang="bg-BG" b="1">
              <a:solidFill>
                <a:srgbClr val="3333CC"/>
              </a:solidFill>
            </a:endParaRPr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8213725" y="559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 altLang="bg-BG"/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12938125" y="178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41695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Group 2"/>
          <p:cNvGraphicFramePr>
            <a:graphicFrameLocks noGrp="1"/>
          </p:cNvGraphicFramePr>
          <p:nvPr>
            <p:ph idx="1"/>
          </p:nvPr>
        </p:nvGraphicFramePr>
        <p:xfrm>
          <a:off x="1905001" y="1676401"/>
          <a:ext cx="4651375" cy="3429001"/>
        </p:xfrm>
        <a:graphic>
          <a:graphicData uri="http://schemas.openxmlformats.org/drawingml/2006/table">
            <a:tbl>
              <a:tblPr/>
              <a:tblGrid>
                <a:gridCol w="930275"/>
                <a:gridCol w="931863"/>
                <a:gridCol w="928687"/>
                <a:gridCol w="930275"/>
                <a:gridCol w="930275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а00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а01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а02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а03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а04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а10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а11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а12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а13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а14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а20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а21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а22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а23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а24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а30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а31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а32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а33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а34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а40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а41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а42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а43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bg-BG" altLang="bg-BG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</a:rPr>
                        <a:t>а44</a:t>
                      </a:r>
                      <a:endParaRPr kumimoji="0" lang="en-US" alt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4" name="Line 40"/>
          <p:cNvSpPr>
            <a:spLocks noChangeShapeType="1"/>
          </p:cNvSpPr>
          <p:nvPr/>
        </p:nvSpPr>
        <p:spPr bwMode="auto">
          <a:xfrm rot="6451046">
            <a:off x="2057400" y="1752600"/>
            <a:ext cx="4343400" cy="3200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5638801" y="381001"/>
            <a:ext cx="39494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altLang="bg-BG"/>
              <a:t>Второстепенен диагонал:</a:t>
            </a:r>
          </a:p>
          <a:p>
            <a:pPr>
              <a:buFontTx/>
              <a:buChar char="-"/>
            </a:pPr>
            <a:r>
              <a:rPr lang="bg-BG" altLang="bg-BG"/>
              <a:t>По самия диагонал </a:t>
            </a:r>
            <a:r>
              <a:rPr lang="en-US" altLang="bg-BG" b="1">
                <a:solidFill>
                  <a:srgbClr val="FF0000"/>
                </a:solidFill>
              </a:rPr>
              <a:t>i</a:t>
            </a:r>
            <a:r>
              <a:rPr lang="bg-BG" altLang="bg-BG" b="1"/>
              <a:t>; </a:t>
            </a:r>
            <a:r>
              <a:rPr lang="en-US" altLang="bg-BG" b="1">
                <a:solidFill>
                  <a:srgbClr val="FF0000"/>
                </a:solidFill>
              </a:rPr>
              <a:t>j</a:t>
            </a:r>
            <a:r>
              <a:rPr lang="bg-BG" altLang="bg-BG" b="1"/>
              <a:t>= </a:t>
            </a:r>
            <a:r>
              <a:rPr lang="en-US" altLang="bg-BG" b="1">
                <a:solidFill>
                  <a:srgbClr val="3333CC"/>
                </a:solidFill>
              </a:rPr>
              <a:t>n-i-1</a:t>
            </a:r>
          </a:p>
          <a:p>
            <a:pPr>
              <a:buFontTx/>
              <a:buChar char="-"/>
            </a:pPr>
            <a:r>
              <a:rPr lang="bg-BG" altLang="bg-BG"/>
              <a:t>Под диагонала </a:t>
            </a:r>
            <a:r>
              <a:rPr lang="en-US" altLang="bg-BG" b="1">
                <a:solidFill>
                  <a:srgbClr val="FF0000"/>
                </a:solidFill>
              </a:rPr>
              <a:t>i</a:t>
            </a:r>
            <a:r>
              <a:rPr lang="en-US" altLang="bg-BG" b="1"/>
              <a:t>=</a:t>
            </a:r>
            <a:r>
              <a:rPr lang="en-US" altLang="bg-BG" b="1">
                <a:solidFill>
                  <a:srgbClr val="3333CC"/>
                </a:solidFill>
              </a:rPr>
              <a:t>1</a:t>
            </a:r>
            <a:r>
              <a:rPr lang="bg-BG" altLang="bg-BG" b="1"/>
              <a:t> до</a:t>
            </a:r>
            <a:r>
              <a:rPr lang="en-US" altLang="bg-BG" b="1"/>
              <a:t> </a:t>
            </a:r>
            <a:r>
              <a:rPr lang="en-US" altLang="bg-BG" b="1">
                <a:solidFill>
                  <a:srgbClr val="3333CC"/>
                </a:solidFill>
              </a:rPr>
              <a:t>n-1</a:t>
            </a:r>
            <a:r>
              <a:rPr lang="en-US" altLang="bg-BG" b="1"/>
              <a:t>; </a:t>
            </a:r>
            <a:r>
              <a:rPr lang="en-US" altLang="bg-BG" b="1">
                <a:solidFill>
                  <a:srgbClr val="FF0000"/>
                </a:solidFill>
              </a:rPr>
              <a:t>j</a:t>
            </a:r>
            <a:r>
              <a:rPr lang="en-US" altLang="bg-BG" b="1"/>
              <a:t>=</a:t>
            </a:r>
            <a:r>
              <a:rPr lang="en-US" altLang="bg-BG" b="1">
                <a:solidFill>
                  <a:srgbClr val="3333CC"/>
                </a:solidFill>
              </a:rPr>
              <a:t>n-i</a:t>
            </a:r>
            <a:r>
              <a:rPr lang="en-US" altLang="bg-BG" b="1"/>
              <a:t> </a:t>
            </a:r>
            <a:r>
              <a:rPr lang="bg-BG" altLang="bg-BG" b="1"/>
              <a:t>до </a:t>
            </a:r>
            <a:r>
              <a:rPr lang="en-US" altLang="bg-BG" b="1">
                <a:solidFill>
                  <a:srgbClr val="3333CC"/>
                </a:solidFill>
              </a:rPr>
              <a:t>n-1</a:t>
            </a:r>
            <a:endParaRPr lang="bg-BG" altLang="bg-BG" b="1">
              <a:solidFill>
                <a:srgbClr val="3333CC"/>
              </a:solidFill>
            </a:endParaRPr>
          </a:p>
          <a:p>
            <a:pPr>
              <a:buFontTx/>
              <a:buChar char="-"/>
            </a:pPr>
            <a:r>
              <a:rPr lang="bg-BG" altLang="bg-BG"/>
              <a:t>Над диагонала </a:t>
            </a:r>
            <a:r>
              <a:rPr lang="en-US" altLang="bg-BG" b="1">
                <a:solidFill>
                  <a:srgbClr val="FF0000"/>
                </a:solidFill>
              </a:rPr>
              <a:t>i</a:t>
            </a:r>
            <a:r>
              <a:rPr lang="en-US" altLang="bg-BG" b="1"/>
              <a:t>=</a:t>
            </a:r>
            <a:r>
              <a:rPr lang="bg-BG" altLang="bg-BG" b="1">
                <a:solidFill>
                  <a:srgbClr val="3333CC"/>
                </a:solidFill>
              </a:rPr>
              <a:t>0</a:t>
            </a:r>
            <a:r>
              <a:rPr lang="bg-BG" altLang="bg-BG" b="1"/>
              <a:t> до</a:t>
            </a:r>
            <a:r>
              <a:rPr lang="en-US" altLang="bg-BG" b="1"/>
              <a:t> </a:t>
            </a:r>
            <a:r>
              <a:rPr lang="en-US" altLang="bg-BG" b="1">
                <a:solidFill>
                  <a:srgbClr val="3333CC"/>
                </a:solidFill>
              </a:rPr>
              <a:t>n-</a:t>
            </a:r>
            <a:r>
              <a:rPr lang="bg-BG" altLang="bg-BG" b="1">
                <a:solidFill>
                  <a:srgbClr val="3333CC"/>
                </a:solidFill>
              </a:rPr>
              <a:t>2</a:t>
            </a:r>
            <a:r>
              <a:rPr lang="en-US" altLang="bg-BG" b="1"/>
              <a:t>; </a:t>
            </a:r>
            <a:r>
              <a:rPr lang="en-US" altLang="bg-BG" b="1">
                <a:solidFill>
                  <a:srgbClr val="FF0000"/>
                </a:solidFill>
              </a:rPr>
              <a:t>j</a:t>
            </a:r>
            <a:r>
              <a:rPr lang="en-US" altLang="bg-BG" b="1"/>
              <a:t>=</a:t>
            </a:r>
            <a:r>
              <a:rPr lang="en-US" altLang="bg-BG" b="1">
                <a:solidFill>
                  <a:srgbClr val="3333CC"/>
                </a:solidFill>
              </a:rPr>
              <a:t>0</a:t>
            </a:r>
            <a:r>
              <a:rPr lang="en-US" altLang="bg-BG" b="1"/>
              <a:t> </a:t>
            </a:r>
            <a:r>
              <a:rPr lang="bg-BG" altLang="bg-BG" b="1"/>
              <a:t>до </a:t>
            </a:r>
            <a:r>
              <a:rPr lang="en-US" altLang="bg-BG" b="1">
                <a:solidFill>
                  <a:srgbClr val="3333CC"/>
                </a:solidFill>
              </a:rPr>
              <a:t>n-2</a:t>
            </a:r>
            <a:r>
              <a:rPr lang="bg-BG" altLang="bg-BG" b="1">
                <a:solidFill>
                  <a:srgbClr val="3333CC"/>
                </a:solidFill>
              </a:rPr>
              <a:t>-</a:t>
            </a:r>
            <a:r>
              <a:rPr lang="en-US" altLang="bg-BG" b="1">
                <a:solidFill>
                  <a:srgbClr val="3333CC"/>
                </a:solidFill>
              </a:rPr>
              <a:t>i</a:t>
            </a:r>
            <a:endParaRPr lang="bg-BG" altLang="bg-BG" b="1">
              <a:solidFill>
                <a:srgbClr val="3333CC"/>
              </a:solidFill>
            </a:endParaRP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8213725" y="559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 altLang="bg-BG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12938125" y="178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9962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9575" y="1336450"/>
            <a:ext cx="10515600" cy="112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Низове</a:t>
            </a:r>
            <a:endParaRPr lang="bg-BG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13" y="2586038"/>
            <a:ext cx="4414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3600" dirty="0" smtClean="0"/>
              <a:t>Какво е низ?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3600" dirty="0" smtClean="0"/>
              <a:t>Какво отличава низът от символа?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3600" dirty="0" smtClean="0"/>
              <a:t>Определете понятията </a:t>
            </a:r>
            <a:r>
              <a:rPr lang="bg-BG" sz="3600" b="1" dirty="0" smtClean="0">
                <a:solidFill>
                  <a:schemeClr val="accent1">
                    <a:lumMod val="75000"/>
                  </a:schemeClr>
                </a:solidFill>
              </a:rPr>
              <a:t>дължина на низ</a:t>
            </a:r>
            <a:r>
              <a:rPr lang="bg-BG" sz="3600" b="1" dirty="0" smtClean="0"/>
              <a:t>,</a:t>
            </a:r>
            <a:r>
              <a:rPr lang="bg-BG" sz="3600" b="1" dirty="0" smtClean="0">
                <a:solidFill>
                  <a:schemeClr val="accent1">
                    <a:lumMod val="75000"/>
                  </a:schemeClr>
                </a:solidFill>
              </a:rPr>
              <a:t> подниз</a:t>
            </a:r>
            <a:r>
              <a:rPr lang="bg-BG" sz="3600" dirty="0" smtClean="0"/>
              <a:t> и </a:t>
            </a:r>
            <a:r>
              <a:rPr lang="bg-BG" sz="3600" b="1" dirty="0" smtClean="0">
                <a:solidFill>
                  <a:schemeClr val="accent1">
                    <a:lumMod val="75000"/>
                  </a:schemeClr>
                </a:solidFill>
              </a:rPr>
              <a:t>празен низ</a:t>
            </a:r>
            <a:r>
              <a:rPr lang="bg-BG" sz="3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14974" y="2339817"/>
            <a:ext cx="597693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bg-BG"/>
            </a:defPPr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r>
              <a:rPr lang="bg-BG" altLang="bg-BG" sz="3200" dirty="0"/>
              <a:t>Последователност от краен брой елементи от символен тип, заградени в кавички, се нарича </a:t>
            </a:r>
            <a:r>
              <a:rPr lang="bg-BG" altLang="bg-BG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символен низ </a:t>
            </a:r>
            <a:r>
              <a:rPr lang="bg-BG" altLang="bg-BG" sz="3200" dirty="0"/>
              <a:t>/накратко само </a:t>
            </a:r>
            <a:r>
              <a:rPr lang="bg-BG" altLang="bg-BG" sz="3200" b="1" dirty="0">
                <a:solidFill>
                  <a:schemeClr val="accent1">
                    <a:lumMod val="75000"/>
                  </a:schemeClr>
                </a:solidFill>
              </a:rPr>
              <a:t>низ</a:t>
            </a:r>
            <a:r>
              <a:rPr lang="bg-BG" altLang="bg-BG" sz="3200" dirty="0"/>
              <a:t>/.</a:t>
            </a:r>
          </a:p>
        </p:txBody>
      </p:sp>
    </p:spTree>
    <p:extLst>
      <p:ext uri="{BB962C8B-B14F-4D97-AF65-F5344CB8AC3E}">
        <p14:creationId xmlns:p14="http://schemas.microsoft.com/office/powerpoint/2010/main" val="16315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38" y="1828799"/>
            <a:ext cx="43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 smtClean="0"/>
              <a:t>Как декларираме низ?</a:t>
            </a:r>
            <a:endParaRPr lang="bg-BG" sz="2800" dirty="0"/>
          </a:p>
        </p:txBody>
      </p:sp>
      <p:sp>
        <p:nvSpPr>
          <p:cNvPr id="3" name="Rectangle 2"/>
          <p:cNvSpPr/>
          <p:nvPr/>
        </p:nvSpPr>
        <p:spPr>
          <a:xfrm>
            <a:off x="5562600" y="3033384"/>
            <a:ext cx="628173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400" dirty="0" smtClean="0"/>
              <a:t>	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ru-RU" sz="2400" dirty="0" smtClean="0"/>
              <a:t> </a:t>
            </a:r>
            <a:r>
              <a:rPr lang="ru-RU" sz="2400" b="1" dirty="0"/>
              <a:t>&lt;име_на_низ&gt; 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[&lt;дължина&gt;]</a:t>
            </a:r>
          </a:p>
          <a:p>
            <a:r>
              <a:rPr lang="ru-RU" sz="2400" dirty="0"/>
              <a:t>	</a:t>
            </a:r>
          </a:p>
          <a:p>
            <a:r>
              <a:rPr lang="ru-RU" sz="2400" dirty="0"/>
              <a:t>	</a:t>
            </a:r>
            <a:r>
              <a:rPr lang="ru-RU" sz="2400" b="1" dirty="0"/>
              <a:t>Дължината е константа от дискретен тип и изисква стойност, по-голяма с единица от максималния брой на символите в низа</a:t>
            </a:r>
            <a:r>
              <a:rPr lang="ru-RU" sz="2400" b="1" dirty="0" smtClean="0"/>
              <a:t>. Защо?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2937" y="6095999"/>
            <a:ext cx="602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 smtClean="0"/>
              <a:t>Колко памет заема даден низ?</a:t>
            </a:r>
            <a:endParaRPr lang="bg-BG" sz="2800" dirty="0"/>
          </a:p>
        </p:txBody>
      </p:sp>
      <p:sp>
        <p:nvSpPr>
          <p:cNvPr id="5" name="Rectangle 4"/>
          <p:cNvSpPr/>
          <p:nvPr/>
        </p:nvSpPr>
        <p:spPr>
          <a:xfrm>
            <a:off x="1159111" y="3033384"/>
            <a:ext cx="27805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bg-BG" sz="4000" b="1" dirty="0">
                <a:solidFill>
                  <a:schemeClr val="accent1">
                    <a:lumMod val="75000"/>
                  </a:schemeClr>
                </a:solidFill>
              </a:rPr>
              <a:t>char </a:t>
            </a:r>
            <a:r>
              <a:rPr lang="en-US" altLang="bg-BG" sz="4000" b="1" dirty="0" err="1">
                <a:solidFill>
                  <a:schemeClr val="accent1">
                    <a:lumMod val="75000"/>
                  </a:schemeClr>
                </a:solidFill>
              </a:rPr>
              <a:t>str</a:t>
            </a:r>
            <a:r>
              <a:rPr lang="en-US" altLang="bg-BG" sz="4000" b="1" dirty="0">
                <a:solidFill>
                  <a:schemeClr val="accent1">
                    <a:lumMod val="75000"/>
                  </a:schemeClr>
                </a:solidFill>
              </a:rPr>
              <a:t>[10];</a:t>
            </a:r>
            <a:endParaRPr lang="bg-BG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55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075" y="1585913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 smtClean="0"/>
              <a:t>Инициализация на низ</a:t>
            </a:r>
            <a:endParaRPr lang="bg-BG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209" y="1423332"/>
            <a:ext cx="4863305" cy="5168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2416" y="3014662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>
                <a:solidFill>
                  <a:schemeClr val="accent1">
                    <a:lumMod val="75000"/>
                  </a:schemeClr>
                </a:solidFill>
              </a:rPr>
              <a:t>Колко е дължината на този низ?</a:t>
            </a:r>
          </a:p>
          <a:p>
            <a:r>
              <a:rPr lang="bg-BG" sz="2400" b="1" dirty="0" smtClean="0">
                <a:solidFill>
                  <a:schemeClr val="accent1">
                    <a:lumMod val="75000"/>
                  </a:schemeClr>
                </a:solidFill>
              </a:rPr>
              <a:t>Колко памет заема?</a:t>
            </a:r>
          </a:p>
          <a:p>
            <a:endParaRPr lang="bg-BG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8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1743075"/>
            <a:ext cx="7535708" cy="1133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8166" y="3171825"/>
            <a:ext cx="4851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 smtClean="0">
                <a:solidFill>
                  <a:schemeClr val="accent1">
                    <a:lumMod val="75000"/>
                  </a:schemeClr>
                </a:solidFill>
              </a:rPr>
              <a:t>Колко е дължината на този низ?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 smtClean="0">
                <a:solidFill>
                  <a:schemeClr val="accent1">
                    <a:lumMod val="75000"/>
                  </a:schemeClr>
                </a:solidFill>
              </a:rPr>
              <a:t>Колко памет заема?</a:t>
            </a:r>
          </a:p>
          <a:p>
            <a:endParaRPr lang="bg-BG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187" y="2876222"/>
            <a:ext cx="3095882" cy="41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862" y="2476310"/>
            <a:ext cx="60960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bg-BG" sz="2800" b="1" dirty="0">
                <a:solidFill>
                  <a:schemeClr val="accent1">
                    <a:lumMod val="75000"/>
                  </a:schemeClr>
                </a:solidFill>
              </a:rPr>
              <a:t>char s[</a:t>
            </a:r>
            <a:r>
              <a:rPr lang="bg-BG" altLang="bg-BG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bg-BG" sz="2800" b="1" dirty="0">
                <a:solidFill>
                  <a:schemeClr val="accent1">
                    <a:lumMod val="75000"/>
                  </a:schemeClr>
                </a:solidFill>
              </a:rPr>
              <a:t>] = { ‘H’, ‘e’, ‘l’, ’l’, ‘o’};</a:t>
            </a:r>
            <a:r>
              <a:rPr lang="bg-BG" altLang="bg-BG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bg-BG" sz="2800" b="1" dirty="0" smtClean="0">
                <a:solidFill>
                  <a:schemeClr val="accent1">
                    <a:lumMod val="75000"/>
                  </a:schemeClr>
                </a:solidFill>
              </a:rPr>
              <a:t>char s</a:t>
            </a:r>
            <a:r>
              <a:rPr lang="bg-BG" altLang="bg-BG" sz="28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bg-BG" sz="2800" b="1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bg-BG" altLang="bg-BG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bg-BG" sz="2800" b="1" dirty="0">
                <a:solidFill>
                  <a:schemeClr val="accent1">
                    <a:lumMod val="75000"/>
                  </a:schemeClr>
                </a:solidFill>
              </a:rPr>
              <a:t>] = “Hello”;</a:t>
            </a:r>
            <a:endParaRPr lang="bg-BG" altLang="bg-BG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862" y="1628775"/>
            <a:ext cx="567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 smtClean="0">
                <a:solidFill>
                  <a:schemeClr val="accent1">
                    <a:lumMod val="75000"/>
                  </a:schemeClr>
                </a:solidFill>
              </a:rPr>
              <a:t>Верни ли са тези инициализации:</a:t>
            </a:r>
            <a:endParaRPr lang="bg-BG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862" y="4652962"/>
            <a:ext cx="261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 smtClean="0">
                <a:solidFill>
                  <a:schemeClr val="accent1">
                    <a:lumMod val="75000"/>
                  </a:schemeClr>
                </a:solidFill>
              </a:rPr>
              <a:t>А тези:</a:t>
            </a:r>
            <a:endParaRPr lang="bg-BG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915150" y="2090440"/>
            <a:ext cx="4500563" cy="4525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bg-BG" b="1" dirty="0" smtClean="0">
                <a:solidFill>
                  <a:schemeClr val="accent1">
                    <a:lumMod val="75000"/>
                  </a:schemeClr>
                </a:solidFill>
              </a:rPr>
              <a:t>char name[5];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b="1" dirty="0" smtClean="0">
                <a:solidFill>
                  <a:schemeClr val="accent1">
                    <a:lumMod val="75000"/>
                  </a:schemeClr>
                </a:solidFill>
              </a:rPr>
              <a:t>name=“Ivan”;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bg-BG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b="1" dirty="0" smtClean="0">
                <a:solidFill>
                  <a:schemeClr val="accent1">
                    <a:lumMod val="50000"/>
                  </a:schemeClr>
                </a:solidFill>
              </a:rPr>
              <a:t>char  name[5];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b="1" dirty="0" smtClean="0">
                <a:solidFill>
                  <a:schemeClr val="accent1">
                    <a:lumMod val="50000"/>
                  </a:schemeClr>
                </a:solidFill>
              </a:rPr>
              <a:t>name={‘</a:t>
            </a:r>
            <a:r>
              <a:rPr lang="en-US" altLang="bg-BG" b="1" dirty="0" err="1" smtClean="0">
                <a:solidFill>
                  <a:schemeClr val="accent1">
                    <a:lumMod val="50000"/>
                  </a:schemeClr>
                </a:solidFill>
              </a:rPr>
              <a:t>I’,’v’,’a’,’n</a:t>
            </a:r>
            <a:r>
              <a:rPr lang="en-US" altLang="bg-BG" b="1" dirty="0" smtClean="0">
                <a:solidFill>
                  <a:schemeClr val="accent1">
                    <a:lumMod val="50000"/>
                  </a:schemeClr>
                </a:solidFill>
              </a:rPr>
              <a:t>’};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bg-BG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b="1" dirty="0" smtClean="0">
                <a:solidFill>
                  <a:schemeClr val="accent1">
                    <a:lumMod val="75000"/>
                  </a:schemeClr>
                </a:solidFill>
              </a:rPr>
              <a:t>char name1[5], name2[5];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b="1" dirty="0" smtClean="0">
                <a:solidFill>
                  <a:schemeClr val="accent1">
                    <a:lumMod val="75000"/>
                  </a:schemeClr>
                </a:solidFill>
              </a:rPr>
              <a:t>char name3[5] ={‘</a:t>
            </a:r>
            <a:r>
              <a:rPr lang="en-US" altLang="bg-BG" b="1" dirty="0" err="1" smtClean="0">
                <a:solidFill>
                  <a:schemeClr val="accent1">
                    <a:lumMod val="75000"/>
                  </a:schemeClr>
                </a:solidFill>
              </a:rPr>
              <a:t>I’,’v’,’a’,’n</a:t>
            </a:r>
            <a:r>
              <a:rPr lang="en-US" altLang="bg-BG" b="1" dirty="0" smtClean="0">
                <a:solidFill>
                  <a:schemeClr val="accent1">
                    <a:lumMod val="75000"/>
                  </a:schemeClr>
                </a:solidFill>
              </a:rPr>
              <a:t>’};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b="1" dirty="0" smtClean="0">
                <a:solidFill>
                  <a:schemeClr val="accent1">
                    <a:lumMod val="75000"/>
                  </a:schemeClr>
                </a:solidFill>
              </a:rPr>
              <a:t>name1[5]=name3;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b="1" dirty="0" smtClean="0">
                <a:solidFill>
                  <a:schemeClr val="accent1">
                    <a:lumMod val="75000"/>
                  </a:schemeClr>
                </a:solidFill>
              </a:rPr>
              <a:t>name2=name3;</a:t>
            </a:r>
          </a:p>
          <a:p>
            <a:pPr>
              <a:lnSpc>
                <a:spcPct val="80000"/>
              </a:lnSpc>
              <a:buFontTx/>
              <a:buNone/>
            </a:pPr>
            <a:endParaRPr lang="bg-BG" altLang="bg-BG" dirty="0"/>
          </a:p>
        </p:txBody>
      </p:sp>
      <p:sp>
        <p:nvSpPr>
          <p:cNvPr id="7" name="Rectangle 6"/>
          <p:cNvSpPr/>
          <p:nvPr/>
        </p:nvSpPr>
        <p:spPr>
          <a:xfrm>
            <a:off x="423862" y="5213786"/>
            <a:ext cx="6096000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Недопустимо е инициализирането да бъде направено в хода на програмата след декларацията!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258050" y="2476310"/>
            <a:ext cx="1506140" cy="4122470"/>
            <a:chOff x="7258050" y="2476310"/>
            <a:chExt cx="1506140" cy="4122470"/>
          </a:xfrm>
        </p:grpSpPr>
        <p:grpSp>
          <p:nvGrpSpPr>
            <p:cNvPr id="12" name="Group 11"/>
            <p:cNvGrpSpPr/>
            <p:nvPr/>
          </p:nvGrpSpPr>
          <p:grpSpPr>
            <a:xfrm>
              <a:off x="7258050" y="2476310"/>
              <a:ext cx="1257300" cy="692497"/>
              <a:chOff x="7258050" y="2476310"/>
              <a:chExt cx="1257300" cy="692497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7258050" y="2476310"/>
                <a:ext cx="1257300" cy="6924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7637859" y="2512123"/>
                <a:ext cx="497681" cy="6208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7258050" y="3960465"/>
              <a:ext cx="1257300" cy="692497"/>
              <a:chOff x="7258050" y="2476310"/>
              <a:chExt cx="1257300" cy="69249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7258050" y="2476310"/>
                <a:ext cx="1257300" cy="6924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7637859" y="2512123"/>
                <a:ext cx="497681" cy="6208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7506890" y="5906283"/>
              <a:ext cx="1257300" cy="692497"/>
              <a:chOff x="7258050" y="2476310"/>
              <a:chExt cx="1257300" cy="692497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258050" y="2476310"/>
                <a:ext cx="1257300" cy="6924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7637859" y="2512123"/>
                <a:ext cx="497681" cy="6208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28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2771" y="1555297"/>
            <a:ext cx="10515600" cy="1325563"/>
          </a:xfrm>
        </p:spPr>
        <p:txBody>
          <a:bodyPr/>
          <a:lstStyle/>
          <a:p>
            <a:r>
              <a:rPr lang="bg-B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Видове цикли</a:t>
            </a:r>
            <a:endParaRPr lang="bg-B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1457" y="3451225"/>
            <a:ext cx="10515600" cy="2615746"/>
          </a:xfrm>
        </p:spPr>
        <p:txBody>
          <a:bodyPr/>
          <a:lstStyle/>
          <a:p>
            <a:r>
              <a:rPr lang="bg-B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 предусловие</a:t>
            </a:r>
          </a:p>
          <a:p>
            <a:r>
              <a:rPr lang="bg-B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 постусловие</a:t>
            </a:r>
          </a:p>
          <a:p>
            <a:r>
              <a:rPr lang="bg-B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 управляваща променлива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52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136" y="1617426"/>
            <a:ext cx="604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dirty="0" smtClean="0">
                <a:solidFill>
                  <a:schemeClr val="accent1">
                    <a:lumMod val="75000"/>
                  </a:schemeClr>
                </a:solidFill>
              </a:rPr>
              <a:t>Въвеждане на низ от клавиатурата</a:t>
            </a:r>
            <a:endParaRPr lang="bg-BG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976" y="2443164"/>
            <a:ext cx="4992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С какво се отличават двете команди:</a:t>
            </a:r>
            <a:endParaRPr lang="bg-BG" sz="2400" dirty="0"/>
          </a:p>
        </p:txBody>
      </p:sp>
      <p:sp>
        <p:nvSpPr>
          <p:cNvPr id="4" name="Rectangle 3"/>
          <p:cNvSpPr/>
          <p:nvPr/>
        </p:nvSpPr>
        <p:spPr>
          <a:xfrm>
            <a:off x="487136" y="3210285"/>
            <a:ext cx="4267515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bg-BG" sz="3200" b="1" dirty="0" err="1">
                <a:solidFill>
                  <a:srgbClr val="FF0000"/>
                </a:solidFill>
              </a:rPr>
              <a:t>cin</a:t>
            </a:r>
            <a:r>
              <a:rPr lang="en-US" altLang="bg-BG" sz="3200" b="1" dirty="0">
                <a:solidFill>
                  <a:schemeClr val="accent1">
                    <a:lumMod val="75000"/>
                  </a:schemeClr>
                </a:solidFill>
              </a:rPr>
              <a:t>&gt;&gt;</a:t>
            </a:r>
            <a:r>
              <a:rPr lang="en-US" altLang="bg-BG" sz="3200" b="1" dirty="0">
                <a:solidFill>
                  <a:srgbClr val="FF0000"/>
                </a:solidFill>
              </a:rPr>
              <a:t>&lt;</a:t>
            </a:r>
            <a:r>
              <a:rPr lang="bg-BG" altLang="bg-BG" sz="3200" b="1" dirty="0">
                <a:solidFill>
                  <a:srgbClr val="FF0000"/>
                </a:solidFill>
              </a:rPr>
              <a:t>име</a:t>
            </a:r>
            <a:r>
              <a:rPr lang="en-US" altLang="bg-BG" sz="3200" b="1" dirty="0">
                <a:solidFill>
                  <a:srgbClr val="FF0000"/>
                </a:solidFill>
              </a:rPr>
              <a:t>_</a:t>
            </a:r>
            <a:r>
              <a:rPr lang="bg-BG" altLang="bg-BG" sz="3200" b="1" dirty="0">
                <a:solidFill>
                  <a:srgbClr val="FF0000"/>
                </a:solidFill>
              </a:rPr>
              <a:t>на</a:t>
            </a:r>
            <a:r>
              <a:rPr lang="en-US" altLang="bg-BG" sz="3200" b="1" dirty="0">
                <a:solidFill>
                  <a:srgbClr val="FF0000"/>
                </a:solidFill>
              </a:rPr>
              <a:t>_</a:t>
            </a:r>
            <a:r>
              <a:rPr lang="bg-BG" altLang="bg-BG" sz="3200" b="1" dirty="0">
                <a:solidFill>
                  <a:srgbClr val="FF0000"/>
                </a:solidFill>
              </a:rPr>
              <a:t>низ</a:t>
            </a:r>
            <a:r>
              <a:rPr lang="en-US" altLang="bg-BG" sz="3200" b="1" dirty="0">
                <a:solidFill>
                  <a:srgbClr val="FF0000"/>
                </a:solidFill>
              </a:rPr>
              <a:t>&gt;</a:t>
            </a:r>
            <a:r>
              <a:rPr lang="en-US" altLang="bg-BG" sz="32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942976" y="4301609"/>
            <a:ext cx="10672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bg-BG" sz="3200" b="1" dirty="0" err="1">
                <a:solidFill>
                  <a:srgbClr val="FF0000"/>
                </a:solidFill>
              </a:rPr>
              <a:t>cin.getline</a:t>
            </a:r>
            <a:r>
              <a:rPr lang="en-US" altLang="bg-BG" sz="3200" b="1" dirty="0"/>
              <a:t>(</a:t>
            </a:r>
            <a:r>
              <a:rPr lang="bg-BG" altLang="bg-BG" sz="3200" b="1" dirty="0"/>
              <a:t> </a:t>
            </a:r>
            <a:r>
              <a:rPr lang="en-US" altLang="bg-BG" sz="32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bg-BG" altLang="bg-BG" sz="3200" b="1" dirty="0">
                <a:solidFill>
                  <a:schemeClr val="accent1">
                    <a:lumMod val="75000"/>
                  </a:schemeClr>
                </a:solidFill>
              </a:rPr>
              <a:t>име</a:t>
            </a:r>
            <a:r>
              <a:rPr lang="en-US" altLang="bg-BG" sz="3200" b="1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bg-BG" altLang="bg-BG" sz="3200" b="1" dirty="0">
                <a:solidFill>
                  <a:schemeClr val="accent1">
                    <a:lumMod val="75000"/>
                  </a:schemeClr>
                </a:solidFill>
              </a:rPr>
              <a:t>на</a:t>
            </a:r>
            <a:r>
              <a:rPr lang="en-US" altLang="bg-BG" sz="3200" b="1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bg-BG" altLang="bg-BG" sz="3200" b="1" dirty="0">
                <a:solidFill>
                  <a:schemeClr val="accent1">
                    <a:lumMod val="75000"/>
                  </a:schemeClr>
                </a:solidFill>
              </a:rPr>
              <a:t>низ</a:t>
            </a:r>
            <a:r>
              <a:rPr lang="en-US" altLang="bg-BG" sz="32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bg-BG" altLang="bg-BG" sz="3200" b="1" dirty="0"/>
              <a:t>, </a:t>
            </a:r>
            <a:r>
              <a:rPr lang="en-US" altLang="bg-BG" sz="3200" b="1" dirty="0">
                <a:solidFill>
                  <a:schemeClr val="accent2"/>
                </a:solidFill>
              </a:rPr>
              <a:t>&lt;</a:t>
            </a:r>
            <a:r>
              <a:rPr lang="bg-BG" altLang="bg-BG" sz="3200" b="1" dirty="0">
                <a:solidFill>
                  <a:schemeClr val="accent2"/>
                </a:solidFill>
              </a:rPr>
              <a:t>брой</a:t>
            </a:r>
            <a:r>
              <a:rPr lang="en-US" altLang="bg-BG" sz="3200" b="1" dirty="0">
                <a:solidFill>
                  <a:schemeClr val="accent2"/>
                </a:solidFill>
              </a:rPr>
              <a:t>_</a:t>
            </a:r>
            <a:r>
              <a:rPr lang="bg-BG" altLang="bg-BG" sz="3200" b="1" dirty="0">
                <a:solidFill>
                  <a:schemeClr val="accent2"/>
                </a:solidFill>
              </a:rPr>
              <a:t>символи</a:t>
            </a:r>
            <a:r>
              <a:rPr lang="en-US" altLang="bg-BG" sz="3200" b="1" dirty="0">
                <a:solidFill>
                  <a:schemeClr val="accent2"/>
                </a:solidFill>
              </a:rPr>
              <a:t>&gt;</a:t>
            </a:r>
            <a:r>
              <a:rPr lang="bg-BG" altLang="bg-BG" sz="3200" b="1" dirty="0"/>
              <a:t> </a:t>
            </a:r>
            <a:r>
              <a:rPr lang="en-US" altLang="bg-BG" sz="3200" b="1" dirty="0"/>
              <a:t>,</a:t>
            </a:r>
            <a:r>
              <a:rPr lang="bg-BG" altLang="bg-BG" sz="3200" b="1" dirty="0"/>
              <a:t> </a:t>
            </a:r>
            <a:r>
              <a:rPr lang="en-US" altLang="bg-BG" sz="3200" b="1" dirty="0">
                <a:solidFill>
                  <a:schemeClr val="hlink"/>
                </a:solidFill>
              </a:rPr>
              <a:t>[&lt;</a:t>
            </a:r>
            <a:r>
              <a:rPr lang="bg-BG" altLang="bg-BG" sz="3200" b="1" dirty="0">
                <a:solidFill>
                  <a:schemeClr val="hlink"/>
                </a:solidFill>
              </a:rPr>
              <a:t>символ</a:t>
            </a:r>
            <a:r>
              <a:rPr lang="en-US" altLang="bg-BG" sz="3200" b="1" dirty="0">
                <a:solidFill>
                  <a:schemeClr val="hlink"/>
                </a:solidFill>
              </a:rPr>
              <a:t>&gt;]</a:t>
            </a:r>
            <a:r>
              <a:rPr lang="bg-BG" altLang="bg-BG" sz="3200" b="1" dirty="0"/>
              <a:t> </a:t>
            </a:r>
            <a:r>
              <a:rPr lang="en-US" altLang="bg-BG" sz="3200" b="1" dirty="0"/>
              <a:t>);</a:t>
            </a:r>
            <a:endParaRPr lang="bg-BG" altLang="bg-BG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42976" y="5815013"/>
            <a:ext cx="6686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/>
              <a:t>Как става извеждането на низ на екрана?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31709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25" y="1614488"/>
            <a:ext cx="657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dirty="0" smtClean="0">
                <a:solidFill>
                  <a:schemeClr val="accent1">
                    <a:lumMod val="75000"/>
                  </a:schemeClr>
                </a:solidFill>
              </a:rPr>
              <a:t>Вградени функции за работа с низове</a:t>
            </a:r>
            <a:endParaRPr lang="bg-BG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632" y="2472809"/>
            <a:ext cx="264861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bg-BG" sz="2800" b="1" dirty="0" err="1">
                <a:solidFill>
                  <a:schemeClr val="bg1"/>
                </a:solidFill>
              </a:rPr>
              <a:t>strcpy</a:t>
            </a:r>
            <a:r>
              <a:rPr lang="en-US" altLang="bg-BG" sz="2800" b="1" dirty="0">
                <a:solidFill>
                  <a:schemeClr val="bg1"/>
                </a:solidFill>
              </a:rPr>
              <a:t>(str1,str2);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1269" y="3544372"/>
            <a:ext cx="313137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bg-BG" sz="2800" b="1" dirty="0" err="1">
                <a:solidFill>
                  <a:schemeClr val="bg1"/>
                </a:solidFill>
              </a:rPr>
              <a:t>str</a:t>
            </a:r>
            <a:r>
              <a:rPr lang="en-US" altLang="bg-BG" sz="2800" b="1" dirty="0" err="1">
                <a:solidFill>
                  <a:srgbClr val="FF0000"/>
                </a:solidFill>
              </a:rPr>
              <a:t>n</a:t>
            </a:r>
            <a:r>
              <a:rPr lang="en-US" altLang="bg-BG" sz="2800" b="1" dirty="0" err="1">
                <a:solidFill>
                  <a:schemeClr val="bg1"/>
                </a:solidFill>
              </a:rPr>
              <a:t>cpy</a:t>
            </a:r>
            <a:r>
              <a:rPr lang="en-US" altLang="bg-BG" sz="2800" b="1" dirty="0">
                <a:solidFill>
                  <a:schemeClr val="bg1"/>
                </a:solidFill>
              </a:rPr>
              <a:t>(str1,str2,n);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8970" y="4615935"/>
            <a:ext cx="258577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bg-BG" sz="2800" b="1" dirty="0" err="1">
                <a:solidFill>
                  <a:schemeClr val="bg1"/>
                </a:solidFill>
              </a:rPr>
              <a:t>strcat</a:t>
            </a:r>
            <a:r>
              <a:rPr lang="en-US" altLang="bg-BG" sz="2800" b="1" dirty="0">
                <a:solidFill>
                  <a:schemeClr val="bg1"/>
                </a:solidFill>
              </a:rPr>
              <a:t>(str1,str2);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9605" y="2472809"/>
            <a:ext cx="306853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bg-BG" sz="2800" b="1" dirty="0" err="1">
                <a:solidFill>
                  <a:schemeClr val="bg1"/>
                </a:solidFill>
              </a:rPr>
              <a:t>str</a:t>
            </a:r>
            <a:r>
              <a:rPr lang="en-US" altLang="bg-BG" sz="2800" b="1" dirty="0" err="1">
                <a:solidFill>
                  <a:srgbClr val="FF0000"/>
                </a:solidFill>
              </a:rPr>
              <a:t>n</a:t>
            </a:r>
            <a:r>
              <a:rPr lang="en-US" altLang="bg-BG" sz="2800" b="1" dirty="0" err="1">
                <a:solidFill>
                  <a:schemeClr val="bg1"/>
                </a:solidFill>
              </a:rPr>
              <a:t>cat</a:t>
            </a:r>
            <a:r>
              <a:rPr lang="en-US" altLang="bg-BG" sz="2800" b="1" dirty="0">
                <a:solidFill>
                  <a:schemeClr val="bg1"/>
                </a:solidFill>
              </a:rPr>
              <a:t>(str1,str2,n);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9605" y="3544372"/>
            <a:ext cx="277236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bg-BG" sz="2800" b="1" dirty="0" err="1">
                <a:solidFill>
                  <a:schemeClr val="bg1"/>
                </a:solidFill>
              </a:rPr>
              <a:t>strcmp</a:t>
            </a:r>
            <a:r>
              <a:rPr lang="en-US" altLang="bg-BG" sz="2800" b="1" dirty="0">
                <a:solidFill>
                  <a:schemeClr val="bg1"/>
                </a:solidFill>
              </a:rPr>
              <a:t>(str1,str2);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1695" y="5949106"/>
            <a:ext cx="46279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bg-BG" sz="2400" dirty="0" smtClean="0"/>
              <a:t>Какво е лексикографска наредба?</a:t>
            </a:r>
            <a:endParaRPr lang="bg-BG" sz="2400" dirty="0"/>
          </a:p>
        </p:txBody>
      </p:sp>
      <p:sp>
        <p:nvSpPr>
          <p:cNvPr id="9" name="Rectangle 8"/>
          <p:cNvSpPr/>
          <p:nvPr/>
        </p:nvSpPr>
        <p:spPr>
          <a:xfrm>
            <a:off x="5651578" y="4846794"/>
            <a:ext cx="175394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bg-BG" sz="2800" b="1" dirty="0" err="1">
                <a:solidFill>
                  <a:schemeClr val="bg1"/>
                </a:solidFill>
              </a:rPr>
              <a:t>strlen</a:t>
            </a:r>
            <a:r>
              <a:rPr lang="en-US" altLang="bg-BG" sz="2800" b="1" dirty="0">
                <a:solidFill>
                  <a:schemeClr val="bg1"/>
                </a:solidFill>
              </a:rPr>
              <a:t>(</a:t>
            </a:r>
            <a:r>
              <a:rPr lang="en-US" altLang="bg-BG" sz="2800" b="1" dirty="0" err="1">
                <a:solidFill>
                  <a:schemeClr val="bg1"/>
                </a:solidFill>
              </a:rPr>
              <a:t>str</a:t>
            </a:r>
            <a:r>
              <a:rPr lang="en-US" altLang="bg-BG" sz="2800" b="1" dirty="0">
                <a:solidFill>
                  <a:schemeClr val="bg1"/>
                </a:solidFill>
              </a:rPr>
              <a:t>);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115" y="1632991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УКАЗАТЕЛИ</a:t>
            </a:r>
            <a:endParaRPr lang="bg-BG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115" y="2421093"/>
            <a:ext cx="5388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 smtClean="0"/>
              <a:t>Какво представлява указателят?</a:t>
            </a:r>
            <a:endParaRPr lang="bg-BG" sz="28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57775" y="3152122"/>
            <a:ext cx="6705600" cy="1382713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dirty="0"/>
              <a:t>Променлива, чиято стойност е адрес от паметта на компютъра се нарича </a:t>
            </a:r>
            <a:r>
              <a:rPr lang="bg-BG" altLang="bg-BG" b="1" dirty="0">
                <a:solidFill>
                  <a:srgbClr val="FF0000"/>
                </a:solidFill>
              </a:rPr>
              <a:t>указател</a:t>
            </a:r>
            <a:r>
              <a:rPr lang="bg-BG" altLang="bg-BG" dirty="0"/>
              <a:t>.</a:t>
            </a:r>
            <a:endParaRPr lang="en-US" altLang="bg-BG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0188" y="4742644"/>
            <a:ext cx="7315200" cy="192722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2400" dirty="0"/>
              <a:t>Стойността на указателя посочва /указва/ </a:t>
            </a:r>
            <a:r>
              <a:rPr lang="bg-BG" altLang="bg-BG" sz="2400" b="1" dirty="0">
                <a:solidFill>
                  <a:srgbClr val="FF0000"/>
                </a:solidFill>
              </a:rPr>
              <a:t>местоположението на дадена променлива</a:t>
            </a:r>
            <a:r>
              <a:rPr lang="bg-BG" altLang="bg-BG" sz="2400" dirty="0"/>
              <a:t> и позволява </a:t>
            </a:r>
            <a:r>
              <a:rPr lang="bg-BG" altLang="bg-BG" sz="2400" b="1" dirty="0">
                <a:solidFill>
                  <a:srgbClr val="FF0000"/>
                </a:solidFill>
              </a:rPr>
              <a:t>косвен достъп</a:t>
            </a:r>
            <a:r>
              <a:rPr lang="bg-BG" altLang="bg-BG" sz="2400" dirty="0"/>
              <a:t> до стойността на тази променлива. Директен достъп до стойността на променлива се осъществява чрез нейното име.</a:t>
            </a:r>
            <a:endParaRPr lang="en-US" altLang="bg-BG" sz="2400" dirty="0"/>
          </a:p>
        </p:txBody>
      </p:sp>
    </p:spTree>
    <p:extLst>
      <p:ext uri="{BB962C8B-B14F-4D97-AF65-F5344CB8AC3E}">
        <p14:creationId xmlns:p14="http://schemas.microsoft.com/office/powerpoint/2010/main" val="372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09624" y="1479548"/>
            <a:ext cx="2190751" cy="820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altLang="bg-BG" dirty="0" smtClean="0"/>
              <a:t>Пример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09912" y="2300287"/>
            <a:ext cx="7772400" cy="2228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altLang="bg-BG" dirty="0" smtClean="0"/>
              <a:t>Ако променливата </a:t>
            </a:r>
            <a:r>
              <a:rPr lang="bg-BG" altLang="bg-BG" dirty="0" smtClean="0">
                <a:solidFill>
                  <a:srgbClr val="CC0000"/>
                </a:solidFill>
              </a:rPr>
              <a:t>р</a:t>
            </a:r>
            <a:r>
              <a:rPr lang="bg-BG" altLang="bg-BG" dirty="0" smtClean="0"/>
              <a:t> съдържа адреса на друга променлива, наречена </a:t>
            </a:r>
            <a:r>
              <a:rPr lang="en-US" altLang="bg-BG" dirty="0" smtClean="0">
                <a:solidFill>
                  <a:srgbClr val="CC0000"/>
                </a:solidFill>
              </a:rPr>
              <a:t>q</a:t>
            </a:r>
            <a:r>
              <a:rPr lang="bg-BG" altLang="bg-BG" dirty="0" smtClean="0"/>
              <a:t>, казваме, че </a:t>
            </a:r>
            <a:r>
              <a:rPr lang="bg-BG" altLang="bg-BG" dirty="0" smtClean="0">
                <a:solidFill>
                  <a:srgbClr val="FF0000"/>
                </a:solidFill>
              </a:rPr>
              <a:t>р сочи </a:t>
            </a:r>
            <a:r>
              <a:rPr lang="en-US" altLang="bg-BG" dirty="0" smtClean="0">
                <a:solidFill>
                  <a:srgbClr val="FF0000"/>
                </a:solidFill>
              </a:rPr>
              <a:t>q</a:t>
            </a:r>
            <a:r>
              <a:rPr lang="bg-BG" altLang="bg-BG" dirty="0" smtClean="0">
                <a:solidFill>
                  <a:srgbClr val="FF0000"/>
                </a:solidFill>
              </a:rPr>
              <a:t>.</a:t>
            </a:r>
          </a:p>
          <a:p>
            <a:r>
              <a:rPr lang="bg-BG" altLang="bg-BG" dirty="0" smtClean="0"/>
              <a:t>Ако променливата </a:t>
            </a:r>
            <a:r>
              <a:rPr lang="en-US" altLang="bg-BG" dirty="0" smtClean="0"/>
              <a:t>q</a:t>
            </a:r>
            <a:r>
              <a:rPr lang="bg-BG" altLang="bg-BG" dirty="0" smtClean="0"/>
              <a:t> в паметта е разположена на адрес 100, тогава  променливата р ще има стойност 100.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53299" y="5387976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1800"/>
              <a:t>56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24699" y="5768977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/>
              <a:t>q</a:t>
            </a:r>
            <a:endParaRPr lang="bg-BG" altLang="bg-BG" sz="1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85024" y="5043489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bg-BG" sz="1800"/>
              <a:t>100</a:t>
            </a:r>
            <a:endParaRPr lang="bg-BG" altLang="bg-BG" sz="180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991099" y="5235576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/>
              <a:t>100</a:t>
            </a:r>
            <a:endParaRPr lang="bg-BG" altLang="bg-BG" sz="18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280024" y="5119689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bg-BG" altLang="bg-BG" sz="180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975224" y="5653089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bg-BG" sz="1800"/>
              <a:t>p</a:t>
            </a:r>
            <a:endParaRPr lang="bg-BG" altLang="bg-BG" sz="180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5295899" y="5311776"/>
            <a:ext cx="1981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18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09612" y="16510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altLang="bg-BG" dirty="0" smtClean="0"/>
              <a:t>ДЕКЛАРИРАНЕ</a:t>
            </a:r>
            <a:endParaRPr lang="en-US" altLang="bg-BG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54375" y="3814763"/>
            <a:ext cx="7556500" cy="871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bg-BG" altLang="bg-BG" dirty="0" smtClean="0"/>
              <a:t> </a:t>
            </a:r>
            <a:r>
              <a:rPr lang="bg-BG" altLang="bg-BG" b="1" i="1" dirty="0" smtClean="0">
                <a:solidFill>
                  <a:srgbClr val="FF0000"/>
                </a:solidFill>
              </a:rPr>
              <a:t>име на тип</a:t>
            </a:r>
            <a:r>
              <a:rPr lang="bg-BG" altLang="bg-BG" dirty="0" smtClean="0"/>
              <a:t>  </a:t>
            </a:r>
            <a:r>
              <a:rPr lang="bg-BG" altLang="bg-BG" b="1" dirty="0" smtClean="0"/>
              <a:t>*</a:t>
            </a:r>
            <a:r>
              <a:rPr lang="bg-BG" altLang="bg-BG" b="1" dirty="0" smtClean="0">
                <a:solidFill>
                  <a:srgbClr val="006666"/>
                </a:solidFill>
              </a:rPr>
              <a:t>име на указател</a:t>
            </a:r>
            <a:r>
              <a:rPr lang="bg-BG" altLang="bg-BG" dirty="0" smtClean="0"/>
              <a:t>;</a:t>
            </a:r>
          </a:p>
        </p:txBody>
      </p:sp>
      <p:sp>
        <p:nvSpPr>
          <p:cNvPr id="4" name="Текстово поле 1"/>
          <p:cNvSpPr txBox="1">
            <a:spLocks noChangeArrowheads="1"/>
          </p:cNvSpPr>
          <p:nvPr/>
        </p:nvSpPr>
        <p:spPr bwMode="auto">
          <a:xfrm>
            <a:off x="4572000" y="5029200"/>
            <a:ext cx="4724400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2400"/>
              <a:t>В ОП се заделят </a:t>
            </a:r>
            <a:r>
              <a:rPr lang="bg-BG" altLang="bg-BG" sz="2400" b="1">
                <a:solidFill>
                  <a:srgbClr val="FF0000"/>
                </a:solidFill>
              </a:rPr>
              <a:t>4В </a:t>
            </a:r>
            <a:r>
              <a:rPr lang="bg-BG" altLang="bg-BG" sz="2400"/>
              <a:t>за записване на адрес на променлива от базовия тип.</a:t>
            </a:r>
          </a:p>
        </p:txBody>
      </p:sp>
    </p:spTree>
    <p:extLst>
      <p:ext uri="{BB962C8B-B14F-4D97-AF65-F5344CB8AC3E}">
        <p14:creationId xmlns:p14="http://schemas.microsoft.com/office/powerpoint/2010/main" val="1282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9163" y="2281535"/>
            <a:ext cx="9239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bg-BG" sz="2800" b="1" dirty="0" err="1" smtClean="0">
                <a:solidFill>
                  <a:srgbClr val="FF0000"/>
                </a:solidFill>
              </a:rPr>
              <a:t>int</a:t>
            </a:r>
            <a:r>
              <a:rPr lang="en-US" altLang="bg-BG" sz="2800" dirty="0" smtClean="0"/>
              <a:t> </a:t>
            </a:r>
            <a:r>
              <a:rPr lang="en-US" altLang="bg-BG" sz="2800" dirty="0"/>
              <a:t>*p;	</a:t>
            </a:r>
            <a:r>
              <a:rPr lang="en-US" altLang="bg-BG" sz="2800" dirty="0" smtClean="0"/>
              <a:t>	//</a:t>
            </a:r>
            <a:r>
              <a:rPr lang="bg-BG" altLang="bg-BG" sz="2800" dirty="0" smtClean="0"/>
              <a:t>указател</a:t>
            </a:r>
            <a:r>
              <a:rPr lang="en-US" altLang="bg-BG" sz="2800" dirty="0" smtClean="0"/>
              <a:t> </a:t>
            </a:r>
            <a:r>
              <a:rPr lang="bg-BG" altLang="bg-BG" sz="2800" dirty="0"/>
              <a:t>към променлива от тип </a:t>
            </a:r>
            <a:r>
              <a:rPr lang="en-US" altLang="bg-BG" sz="2800" b="1" dirty="0" err="1">
                <a:solidFill>
                  <a:srgbClr val="FF0000"/>
                </a:solidFill>
              </a:rPr>
              <a:t>int</a:t>
            </a:r>
            <a:endParaRPr lang="en-US" altLang="bg-BG" sz="2800" b="1" dirty="0">
              <a:solidFill>
                <a:srgbClr val="FF0000"/>
              </a:solidFill>
            </a:endParaRPr>
          </a:p>
          <a:p>
            <a:r>
              <a:rPr lang="en-US" altLang="bg-BG" sz="2800" b="1" dirty="0">
                <a:solidFill>
                  <a:schemeClr val="accent2"/>
                </a:solidFill>
              </a:rPr>
              <a:t>float</a:t>
            </a:r>
            <a:r>
              <a:rPr lang="en-US" altLang="bg-BG" sz="2800" dirty="0"/>
              <a:t> *p1; </a:t>
            </a:r>
            <a:r>
              <a:rPr lang="en-US" altLang="bg-BG" sz="2800" dirty="0" smtClean="0"/>
              <a:t>		//</a:t>
            </a:r>
            <a:r>
              <a:rPr lang="bg-BG" altLang="bg-BG" sz="2800" dirty="0" smtClean="0"/>
              <a:t>указател</a:t>
            </a:r>
            <a:r>
              <a:rPr lang="en-US" altLang="bg-BG" sz="2800" dirty="0" smtClean="0"/>
              <a:t> </a:t>
            </a:r>
            <a:r>
              <a:rPr lang="bg-BG" altLang="bg-BG" sz="2800" dirty="0"/>
              <a:t>към променлива от тип </a:t>
            </a:r>
            <a:r>
              <a:rPr lang="en-US" altLang="bg-BG" sz="2800" b="1" dirty="0">
                <a:solidFill>
                  <a:schemeClr val="accent2"/>
                </a:solidFill>
              </a:rPr>
              <a:t>float</a:t>
            </a:r>
            <a:r>
              <a:rPr lang="en-US" altLang="bg-BG" sz="2800" dirty="0"/>
              <a:t> </a:t>
            </a:r>
          </a:p>
          <a:p>
            <a:r>
              <a:rPr lang="en-US" altLang="bg-BG" sz="2800" b="1" dirty="0">
                <a:solidFill>
                  <a:schemeClr val="accent2"/>
                </a:solidFill>
              </a:rPr>
              <a:t>double</a:t>
            </a:r>
            <a:r>
              <a:rPr lang="en-US" altLang="bg-BG" sz="2800" dirty="0"/>
              <a:t> </a:t>
            </a:r>
            <a:r>
              <a:rPr lang="bg-BG" altLang="bg-BG" sz="2800" dirty="0"/>
              <a:t> </a:t>
            </a:r>
            <a:r>
              <a:rPr lang="en-US" altLang="bg-BG" sz="2800" dirty="0"/>
              <a:t>z, *p2;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962275" y="4586288"/>
            <a:ext cx="7848600" cy="83185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2400" b="1">
                <a:solidFill>
                  <a:srgbClr val="FF0000"/>
                </a:solidFill>
              </a:rPr>
              <a:t>Типът на указателя</a:t>
            </a:r>
            <a:r>
              <a:rPr lang="bg-BG" altLang="bg-BG" sz="2400"/>
              <a:t> трябва да съвпада с </a:t>
            </a:r>
            <a:br>
              <a:rPr lang="bg-BG" altLang="bg-BG" sz="2400"/>
            </a:br>
            <a:r>
              <a:rPr lang="bg-BG" altLang="bg-BG" sz="2400" b="1">
                <a:solidFill>
                  <a:srgbClr val="FF0000"/>
                </a:solidFill>
              </a:rPr>
              <a:t>типа на променливата</a:t>
            </a:r>
            <a:r>
              <a:rPr lang="bg-BG" altLang="bg-BG" sz="2400"/>
              <a:t>, която той сочи.</a:t>
            </a:r>
            <a:endParaRPr lang="en-US" altLang="bg-BG" sz="2400"/>
          </a:p>
        </p:txBody>
      </p:sp>
    </p:spTree>
    <p:extLst>
      <p:ext uri="{BB962C8B-B14F-4D97-AF65-F5344CB8AC3E}">
        <p14:creationId xmlns:p14="http://schemas.microsoft.com/office/powerpoint/2010/main" val="36045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3" y="1771651"/>
            <a:ext cx="10049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 smtClean="0"/>
              <a:t>Кои са двете специални операции, които можем да извършваме с указател?</a:t>
            </a:r>
            <a:endParaRPr lang="bg-BG" sz="2800" dirty="0"/>
          </a:p>
        </p:txBody>
      </p:sp>
      <p:sp>
        <p:nvSpPr>
          <p:cNvPr id="3" name="Rectangle 2"/>
          <p:cNvSpPr/>
          <p:nvPr/>
        </p:nvSpPr>
        <p:spPr>
          <a:xfrm>
            <a:off x="728663" y="3084137"/>
            <a:ext cx="60960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altLang="bg-BG" sz="2800" dirty="0"/>
              <a:t>Операторът </a:t>
            </a:r>
            <a:r>
              <a:rPr lang="en-US" altLang="bg-BG" sz="2800" dirty="0">
                <a:solidFill>
                  <a:srgbClr val="FF0000"/>
                </a:solidFill>
              </a:rPr>
              <a:t>&amp;</a:t>
            </a:r>
            <a:r>
              <a:rPr lang="bg-BG" altLang="bg-BG" sz="2800" dirty="0"/>
              <a:t> връща адреса на променливата, стояща след него.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altLang="bg-BG" sz="2800" dirty="0"/>
              <a:t>Операторът </a:t>
            </a:r>
            <a:r>
              <a:rPr lang="bg-BG" altLang="bg-BG" sz="2800" dirty="0">
                <a:solidFill>
                  <a:srgbClr val="FF0000"/>
                </a:solidFill>
              </a:rPr>
              <a:t>*</a:t>
            </a:r>
            <a:r>
              <a:rPr lang="bg-BG" altLang="bg-BG" sz="2800" dirty="0"/>
              <a:t> връща стойността, съхранявана на адреса, който следва.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1438" y="3084137"/>
            <a:ext cx="3324225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bg-BG" altLang="bg-BG" sz="2800" dirty="0" smtClean="0"/>
              <a:t>Правилни ли са тези записи?</a:t>
            </a:r>
          </a:p>
          <a:p>
            <a:endParaRPr lang="bg-BG" altLang="bg-BG" sz="2800" dirty="0"/>
          </a:p>
          <a:p>
            <a:r>
              <a:rPr lang="en-US" altLang="bg-BG" sz="2800" dirty="0" smtClean="0"/>
              <a:t>&amp;(</a:t>
            </a:r>
            <a:r>
              <a:rPr lang="en-US" altLang="bg-BG" sz="2800" dirty="0" err="1"/>
              <a:t>x+y</a:t>
            </a:r>
            <a:r>
              <a:rPr lang="en-US" altLang="bg-BG" sz="2800" dirty="0"/>
              <a:t>/2)</a:t>
            </a:r>
            <a:r>
              <a:rPr lang="bg-BG" altLang="bg-BG" sz="2800" dirty="0"/>
              <a:t> </a:t>
            </a:r>
          </a:p>
          <a:p>
            <a:endParaRPr lang="bg-BG" altLang="bg-BG" sz="2800" dirty="0" smtClean="0"/>
          </a:p>
          <a:p>
            <a:r>
              <a:rPr lang="en-US" altLang="bg-BG" sz="2800" dirty="0" smtClean="0"/>
              <a:t>&amp;</a:t>
            </a:r>
            <a:r>
              <a:rPr lang="en-US" altLang="bg-BG" sz="2800" dirty="0"/>
              <a:t>155</a:t>
            </a:r>
            <a:endParaRPr lang="bg-BG" altLang="bg-BG" sz="2800" dirty="0"/>
          </a:p>
        </p:txBody>
      </p:sp>
      <p:sp>
        <p:nvSpPr>
          <p:cNvPr id="5" name="Правоъгълник 1"/>
          <p:cNvSpPr/>
          <p:nvPr/>
        </p:nvSpPr>
        <p:spPr>
          <a:xfrm>
            <a:off x="7067550" y="5931655"/>
            <a:ext cx="4572000" cy="830263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bg-BG" altLang="bg-BG" sz="2400" dirty="0">
                <a:latin typeface="Arial" charset="0"/>
              </a:rPr>
              <a:t>Не се допуска прилагането на </a:t>
            </a:r>
            <a:r>
              <a:rPr lang="en-US" altLang="bg-BG" sz="2400" dirty="0">
                <a:solidFill>
                  <a:schemeClr val="accent6"/>
                </a:solidFill>
                <a:latin typeface="Arial" charset="0"/>
              </a:rPr>
              <a:t>&amp; </a:t>
            </a:r>
            <a:r>
              <a:rPr lang="bg-BG" altLang="bg-BG" sz="2400" dirty="0">
                <a:latin typeface="Arial" charset="0"/>
              </a:rPr>
              <a:t>спрямо константи и изрази!</a:t>
            </a:r>
            <a:endParaRPr lang="en-US" altLang="bg-BG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mtClean="0"/>
              <a:t>Пример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bg-BG" altLang="bg-BG" dirty="0" smtClean="0"/>
              <a:t>#include&lt;</a:t>
            </a:r>
            <a:r>
              <a:rPr lang="en-US" altLang="bg-BG" dirty="0" err="1" smtClean="0"/>
              <a:t>iostream</a:t>
            </a:r>
            <a:r>
              <a:rPr lang="bg-BG" altLang="bg-BG" dirty="0" smtClean="0"/>
              <a:t>.h&gt;</a:t>
            </a:r>
          </a:p>
          <a:p>
            <a:pPr marL="0" indent="0" eaLnBrk="1" hangingPunct="1">
              <a:buNone/>
            </a:pPr>
            <a:r>
              <a:rPr lang="en-US" altLang="bg-BG" dirty="0" err="1" smtClean="0"/>
              <a:t>int</a:t>
            </a:r>
            <a:r>
              <a:rPr lang="bg-BG" altLang="bg-BG" dirty="0" smtClean="0"/>
              <a:t> main()</a:t>
            </a:r>
          </a:p>
          <a:p>
            <a:pPr marL="0" indent="0" eaLnBrk="1" hangingPunct="1">
              <a:buNone/>
            </a:pPr>
            <a:r>
              <a:rPr lang="bg-BG" altLang="bg-BG" dirty="0" smtClean="0"/>
              <a:t>{</a:t>
            </a:r>
          </a:p>
          <a:p>
            <a:pPr marL="457200" lvl="1" indent="0">
              <a:buNone/>
            </a:pPr>
            <a:r>
              <a:rPr lang="bg-BG" altLang="bg-BG" dirty="0" smtClean="0"/>
              <a:t>	int x=7, *p; </a:t>
            </a:r>
            <a:r>
              <a:rPr lang="bg-BG" altLang="bg-BG" dirty="0" smtClean="0">
                <a:solidFill>
                  <a:srgbClr val="3399FF"/>
                </a:solidFill>
              </a:rPr>
              <a:t>//променливата х има стойност 7</a:t>
            </a:r>
          </a:p>
          <a:p>
            <a:pPr marL="0" indent="0">
              <a:buNone/>
            </a:pPr>
            <a:r>
              <a:rPr lang="bg-BG" altLang="bg-BG" dirty="0" smtClean="0"/>
              <a:t>     	</a:t>
            </a:r>
            <a:r>
              <a:rPr lang="bg-BG" altLang="bg-BG" sz="2400" dirty="0" smtClean="0"/>
              <a:t>p</a:t>
            </a:r>
            <a:r>
              <a:rPr lang="bg-BG" altLang="bg-BG" sz="2400" dirty="0"/>
              <a:t>=&amp;x; </a:t>
            </a:r>
            <a:r>
              <a:rPr lang="bg-BG" altLang="bg-BG" sz="2400" b="1" dirty="0">
                <a:solidFill>
                  <a:srgbClr val="3399FF"/>
                </a:solidFill>
              </a:rPr>
              <a:t>//на р присвояваме адреса на х</a:t>
            </a:r>
          </a:p>
          <a:p>
            <a:pPr marL="0" indent="0">
              <a:buNone/>
            </a:pPr>
            <a:r>
              <a:rPr lang="bg-BG" altLang="bg-BG" sz="2400" dirty="0"/>
              <a:t>  	</a:t>
            </a:r>
            <a:r>
              <a:rPr lang="en-US" altLang="bg-BG" sz="2400" dirty="0" err="1" smtClean="0"/>
              <a:t>cout</a:t>
            </a:r>
            <a:r>
              <a:rPr lang="en-US" altLang="bg-BG" sz="2400" dirty="0"/>
              <a:t>&lt;&lt;</a:t>
            </a:r>
            <a:r>
              <a:rPr lang="bg-BG" altLang="bg-BG" sz="2400" dirty="0"/>
              <a:t> x</a:t>
            </a:r>
            <a:r>
              <a:rPr lang="en-US" altLang="bg-BG" sz="2400" dirty="0"/>
              <a:t>&lt;&lt;“ ”&lt;&lt;</a:t>
            </a:r>
            <a:r>
              <a:rPr lang="bg-BG" altLang="bg-BG" sz="2400" dirty="0"/>
              <a:t> &amp;x</a:t>
            </a:r>
            <a:r>
              <a:rPr lang="en-US" altLang="bg-BG" sz="2400" dirty="0"/>
              <a:t>&lt;&lt;“ ”&lt;&lt;</a:t>
            </a:r>
            <a:r>
              <a:rPr lang="bg-BG" altLang="bg-BG" sz="2400" dirty="0"/>
              <a:t> p</a:t>
            </a:r>
            <a:r>
              <a:rPr lang="en-US" altLang="bg-BG" sz="2400" dirty="0"/>
              <a:t>&lt;&lt;“ ”&lt;&lt;</a:t>
            </a:r>
            <a:r>
              <a:rPr lang="bg-BG" altLang="bg-BG" sz="2400" dirty="0"/>
              <a:t> *p;</a:t>
            </a:r>
          </a:p>
          <a:p>
            <a:pPr marL="457200" lvl="1" indent="0">
              <a:buNone/>
            </a:pPr>
            <a:r>
              <a:rPr lang="bg-BG" altLang="bg-BG" dirty="0" smtClean="0"/>
              <a:t>  	system("pause");</a:t>
            </a:r>
            <a:endParaRPr lang="en-US" altLang="bg-BG" dirty="0" smtClean="0"/>
          </a:p>
          <a:p>
            <a:pPr marL="457200" lvl="1" indent="0">
              <a:buNone/>
            </a:pPr>
            <a:r>
              <a:rPr lang="bg-BG" altLang="bg-BG" dirty="0" smtClean="0"/>
              <a:t>	</a:t>
            </a:r>
            <a:r>
              <a:rPr lang="en-US" altLang="bg-BG" dirty="0" smtClean="0"/>
              <a:t>return 0;</a:t>
            </a:r>
            <a:endParaRPr lang="bg-BG" altLang="bg-BG" dirty="0" smtClean="0"/>
          </a:p>
          <a:p>
            <a:pPr marL="0" indent="0" eaLnBrk="1" hangingPunct="1">
              <a:buNone/>
            </a:pPr>
            <a:r>
              <a:rPr lang="bg-BG" altLang="bg-BG" dirty="0" smtClean="0"/>
              <a:t> }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010650" y="1190626"/>
            <a:ext cx="1905000" cy="174942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1800"/>
              <a:t>Тази програма ще отпечата 7, адресът на Х, още веднъж адресът на Х и още веднъж 7.</a:t>
            </a:r>
          </a:p>
        </p:txBody>
      </p:sp>
    </p:spTree>
    <p:extLst>
      <p:ext uri="{BB962C8B-B14F-4D97-AF65-F5344CB8AC3E}">
        <p14:creationId xmlns:p14="http://schemas.microsoft.com/office/powerpoint/2010/main" val="9366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mtClean="0"/>
              <a:t>ПРИМЕРИ</a:t>
            </a:r>
            <a:endParaRPr lang="en-US" altLang="bg-BG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bg-BG" smtClean="0"/>
              <a:t>float x, y,</a:t>
            </a:r>
            <a:r>
              <a:rPr lang="bg-BG" altLang="bg-BG" smtClean="0"/>
              <a:t> </a:t>
            </a:r>
            <a:r>
              <a:rPr lang="en-US" altLang="bg-BG" smtClean="0"/>
              <a:t>*px, *px1;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bg-BG" smtClean="0"/>
              <a:t>px = &amp;x;	</a:t>
            </a:r>
            <a:r>
              <a:rPr lang="bg-BG" altLang="bg-BG" smtClean="0"/>
              <a:t>	</a:t>
            </a:r>
            <a:r>
              <a:rPr lang="en-US" altLang="bg-BG" smtClean="0">
                <a:solidFill>
                  <a:srgbClr val="3399FF"/>
                </a:solidFill>
              </a:rPr>
              <a:t>//px </a:t>
            </a:r>
            <a:r>
              <a:rPr lang="bg-BG" altLang="bg-BG" smtClean="0">
                <a:solidFill>
                  <a:srgbClr val="3399FF"/>
                </a:solidFill>
              </a:rPr>
              <a:t>сочи адреса на </a:t>
            </a:r>
            <a:r>
              <a:rPr lang="en-US" altLang="bg-BG" smtClean="0">
                <a:solidFill>
                  <a:srgbClr val="3399FF"/>
                </a:solidFill>
              </a:rPr>
              <a:t>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bg-BG" smtClean="0"/>
              <a:t>y=*px;	</a:t>
            </a:r>
            <a:r>
              <a:rPr lang="bg-BG" altLang="bg-BG" smtClean="0"/>
              <a:t>	</a:t>
            </a:r>
            <a:r>
              <a:rPr lang="en-US" altLang="bg-BG" smtClean="0">
                <a:solidFill>
                  <a:srgbClr val="3399FF"/>
                </a:solidFill>
              </a:rPr>
              <a:t>//y=x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bg-BG" smtClean="0"/>
              <a:t>px1=&amp;*px;	</a:t>
            </a:r>
            <a:r>
              <a:rPr lang="en-US" altLang="bg-BG" smtClean="0">
                <a:solidFill>
                  <a:srgbClr val="3399FF"/>
                </a:solidFill>
              </a:rPr>
              <a:t>//px1=px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bg-BG" smtClean="0"/>
              <a:t>y=*&amp;x;		</a:t>
            </a:r>
            <a:r>
              <a:rPr lang="en-US" altLang="bg-BG" smtClean="0">
                <a:solidFill>
                  <a:srgbClr val="3399FF"/>
                </a:solidFill>
              </a:rPr>
              <a:t>//y=x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0" y="5257801"/>
            <a:ext cx="4267200" cy="119697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2400"/>
              <a:t>Операциите </a:t>
            </a:r>
            <a:r>
              <a:rPr lang="bg-BG" altLang="bg-BG" sz="2400">
                <a:solidFill>
                  <a:srgbClr val="FF0000"/>
                </a:solidFill>
              </a:rPr>
              <a:t>*</a:t>
            </a:r>
            <a:r>
              <a:rPr lang="bg-BG" altLang="bg-BG" sz="2400"/>
              <a:t> и </a:t>
            </a:r>
            <a:r>
              <a:rPr lang="en-US" altLang="bg-BG" sz="2400">
                <a:solidFill>
                  <a:srgbClr val="FF0000"/>
                </a:solidFill>
              </a:rPr>
              <a:t>&amp;</a:t>
            </a:r>
            <a:r>
              <a:rPr lang="bg-BG" altLang="bg-BG" sz="2400"/>
              <a:t> са “взаимнонеутрализиращи” се.</a:t>
            </a:r>
            <a:endParaRPr lang="en-US" altLang="bg-BG" sz="2400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 flipV="1">
            <a:off x="3276600" y="4495800"/>
            <a:ext cx="6096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 flipV="1">
            <a:off x="3733800" y="3886200"/>
            <a:ext cx="9144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15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337583"/>
            <a:ext cx="10515600" cy="1325563"/>
          </a:xfrm>
        </p:spPr>
        <p:txBody>
          <a:bodyPr/>
          <a:lstStyle/>
          <a:p>
            <a:r>
              <a:rPr lang="bg-B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ВЛОЖЕНИ ЦИКЛИ</a:t>
            </a:r>
            <a:endParaRPr lang="bg-B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bg-BG" dirty="0" smtClean="0">
                <a:solidFill>
                  <a:schemeClr val="accent1">
                    <a:lumMod val="50000"/>
                  </a:schemeClr>
                </a:solidFill>
              </a:rPr>
              <a:t>Какво е вложен цикъл?</a:t>
            </a:r>
          </a:p>
          <a:p>
            <a:r>
              <a:rPr lang="bg-BG" dirty="0" smtClean="0">
                <a:solidFill>
                  <a:schemeClr val="accent1">
                    <a:lumMod val="50000"/>
                  </a:schemeClr>
                </a:solidFill>
              </a:rPr>
              <a:t>Как се изпълнява цикъл, който има в себе си вложен?</a:t>
            </a:r>
          </a:p>
          <a:p>
            <a:r>
              <a:rPr lang="bg-BG" dirty="0" smtClean="0">
                <a:solidFill>
                  <a:schemeClr val="accent1">
                    <a:lumMod val="50000"/>
                  </a:schemeClr>
                </a:solidFill>
              </a:rPr>
              <a:t>Правила, важещи при влагане на цикли.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922464" y="1600200"/>
            <a:ext cx="4564062" cy="3286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bg-BG" altLang="bg-BG" dirty="0" smtClean="0"/>
              <a:t>Верен ли е този фрагмент?</a:t>
            </a:r>
          </a:p>
          <a:p>
            <a:pPr>
              <a:buFont typeface="Wingdings" panose="05000000000000000000" pitchFamily="2" charset="2"/>
              <a:buNone/>
            </a:pPr>
            <a:endParaRPr lang="bg-BG" altLang="bg-BG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bg-BG" dirty="0" smtClean="0"/>
              <a:t>float x, 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bg-BG" dirty="0" err="1" smtClean="0"/>
              <a:t>int</a:t>
            </a:r>
            <a:r>
              <a:rPr lang="en-US" altLang="bg-BG" dirty="0" smtClean="0"/>
              <a:t> *</a:t>
            </a:r>
            <a:r>
              <a:rPr lang="en-US" altLang="bg-BG" dirty="0" err="1" smtClean="0"/>
              <a:t>px</a:t>
            </a:r>
            <a:r>
              <a:rPr lang="en-US" altLang="bg-BG" dirty="0" smtClean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bg-BG" dirty="0" err="1" smtClean="0"/>
              <a:t>px</a:t>
            </a:r>
            <a:r>
              <a:rPr lang="en-US" altLang="bg-BG" dirty="0" smtClean="0"/>
              <a:t>=&amp;x;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bg-BG" dirty="0" smtClean="0"/>
              <a:t>y=*</a:t>
            </a:r>
            <a:r>
              <a:rPr lang="en-US" altLang="bg-BG" dirty="0" err="1" smtClean="0"/>
              <a:t>px</a:t>
            </a:r>
            <a:r>
              <a:rPr lang="en-US" altLang="bg-BG" dirty="0" smtClean="0"/>
              <a:t>;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482013" y="2674937"/>
            <a:ext cx="3124200" cy="925513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bg-BG" sz="1800" b="1" dirty="0" err="1"/>
              <a:t>px</a:t>
            </a:r>
            <a:r>
              <a:rPr lang="en-US" altLang="bg-BG" sz="1800" dirty="0"/>
              <a:t> </a:t>
            </a:r>
            <a:r>
              <a:rPr lang="bg-BG" altLang="bg-BG" sz="1800" dirty="0"/>
              <a:t>е дефиниран от тип</a:t>
            </a:r>
            <a:r>
              <a:rPr lang="en-US" altLang="bg-BG" sz="1800" dirty="0"/>
              <a:t> </a:t>
            </a:r>
            <a:r>
              <a:rPr lang="en-US" altLang="bg-BG" sz="1800" b="1" dirty="0" err="1"/>
              <a:t>int</a:t>
            </a:r>
            <a:r>
              <a:rPr lang="bg-BG" altLang="bg-BG" sz="1800" b="1" dirty="0"/>
              <a:t>, </a:t>
            </a:r>
            <a:r>
              <a:rPr lang="bg-BG" altLang="bg-BG" sz="1800" dirty="0"/>
              <a:t>а променливата</a:t>
            </a:r>
            <a:r>
              <a:rPr lang="en-US" altLang="bg-BG" sz="1800" b="1" dirty="0"/>
              <a:t> x</a:t>
            </a:r>
            <a:r>
              <a:rPr lang="bg-BG" altLang="bg-BG" sz="1800" b="1" dirty="0"/>
              <a:t> е дефинирана от тип </a:t>
            </a:r>
            <a:r>
              <a:rPr lang="en-US" altLang="bg-BG" sz="1800" dirty="0"/>
              <a:t> float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558213" y="5029200"/>
            <a:ext cx="297180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1800"/>
              <a:t>Не е допустимо </a:t>
            </a:r>
            <a:r>
              <a:rPr lang="en-US" altLang="bg-BG" sz="1800" b="1"/>
              <a:t>px</a:t>
            </a:r>
            <a:r>
              <a:rPr lang="en-US" altLang="bg-BG" sz="1800"/>
              <a:t>  </a:t>
            </a:r>
            <a:r>
              <a:rPr lang="bg-BG" altLang="bg-BG" sz="1800"/>
              <a:t>и </a:t>
            </a:r>
            <a:r>
              <a:rPr lang="en-US" altLang="bg-BG" sz="1800"/>
              <a:t>x</a:t>
            </a:r>
            <a:r>
              <a:rPr lang="bg-BG" altLang="bg-BG" sz="1800"/>
              <a:t> да са от различни типове.</a:t>
            </a:r>
            <a:endParaRPr lang="en-US" altLang="bg-BG" sz="1800"/>
          </a:p>
        </p:txBody>
      </p:sp>
    </p:spTree>
    <p:extLst>
      <p:ext uri="{BB962C8B-B14F-4D97-AF65-F5344CB8AC3E}">
        <p14:creationId xmlns:p14="http://schemas.microsoft.com/office/powerpoint/2010/main" val="1759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88" y="1900238"/>
            <a:ext cx="5460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 smtClean="0"/>
              <a:t>Как инициализираме указател?</a:t>
            </a:r>
            <a:endParaRPr lang="bg-BG" sz="2800" dirty="0"/>
          </a:p>
        </p:txBody>
      </p:sp>
      <p:sp>
        <p:nvSpPr>
          <p:cNvPr id="3" name="Rectangle 2"/>
          <p:cNvSpPr/>
          <p:nvPr/>
        </p:nvSpPr>
        <p:spPr>
          <a:xfrm>
            <a:off x="4348162" y="2994750"/>
            <a:ext cx="60960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altLang="bg-BG" sz="2800" dirty="0"/>
              <a:t>Правилните стойности, които може да приеме един указател са валидни адреси от паметта (цели числа) или 0 </a:t>
            </a:r>
            <a:r>
              <a:rPr lang="en-US" altLang="bg-BG" sz="2800" dirty="0"/>
              <a:t>(</a:t>
            </a:r>
            <a:r>
              <a:rPr lang="en-US" altLang="bg-BG" sz="2800" dirty="0">
                <a:solidFill>
                  <a:srgbClr val="CC0000"/>
                </a:solidFill>
              </a:rPr>
              <a:t>NULL</a:t>
            </a:r>
            <a:r>
              <a:rPr lang="en-US" altLang="bg-BG" sz="2800" dirty="0"/>
              <a:t>).</a:t>
            </a:r>
            <a:r>
              <a:rPr lang="bg-BG" altLang="bg-BG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altLang="bg-BG" sz="2800" dirty="0"/>
              <a:t>Нулевата стойност </a:t>
            </a:r>
            <a:r>
              <a:rPr lang="en-US" altLang="bg-BG" sz="2800" dirty="0">
                <a:solidFill>
                  <a:srgbClr val="CC0000"/>
                </a:solidFill>
              </a:rPr>
              <a:t>NULL</a:t>
            </a:r>
            <a:r>
              <a:rPr lang="bg-BG" altLang="bg-BG" sz="2800" dirty="0"/>
              <a:t> при инициализация на указателите се използва да се означи, че той е свободен и не посочва нищо.</a:t>
            </a:r>
            <a:endParaRPr lang="en-US" altLang="bg-BG" sz="2800" dirty="0"/>
          </a:p>
        </p:txBody>
      </p:sp>
    </p:spTree>
    <p:extLst>
      <p:ext uri="{BB962C8B-B14F-4D97-AF65-F5344CB8AC3E}">
        <p14:creationId xmlns:p14="http://schemas.microsoft.com/office/powerpoint/2010/main" val="4842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0650" y="23716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bg-BG" altLang="bg-BG" sz="2800" dirty="0"/>
              <a:t>Напишете програма с цикъл </a:t>
            </a:r>
            <a:r>
              <a:rPr lang="en-US" altLang="bg-BG" sz="2800" dirty="0"/>
              <a:t>for</a:t>
            </a:r>
            <a:r>
              <a:rPr lang="bg-BG" altLang="bg-BG" sz="2800" dirty="0"/>
              <a:t>, която брои от 0 до 9 и изписва числата на екрана. Отпечатайте числата, като използвате указател. Отпечатайте и адреса, който сочи указателя.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0650" y="1414464"/>
            <a:ext cx="1739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Задача</a:t>
            </a:r>
            <a:endParaRPr lang="bg-BG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6813" y="2371636"/>
            <a:ext cx="4080525" cy="38164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bg-BG" altLang="bg-BG" sz="2200" dirty="0"/>
              <a:t>#include&lt;</a:t>
            </a:r>
            <a:r>
              <a:rPr lang="en-US" altLang="bg-BG" sz="2200" dirty="0" err="1"/>
              <a:t>iostream</a:t>
            </a:r>
            <a:r>
              <a:rPr lang="bg-BG" altLang="bg-BG" sz="2200" dirty="0"/>
              <a:t>.h&gt;</a:t>
            </a:r>
          </a:p>
          <a:p>
            <a:pPr lvl="1"/>
            <a:r>
              <a:rPr lang="en-US" altLang="bg-BG" sz="2200" dirty="0" err="1"/>
              <a:t>int</a:t>
            </a:r>
            <a:r>
              <a:rPr lang="bg-BG" altLang="bg-BG" sz="2200" dirty="0"/>
              <a:t> main()</a:t>
            </a:r>
          </a:p>
          <a:p>
            <a:pPr lvl="1"/>
            <a:r>
              <a:rPr lang="bg-BG" altLang="bg-BG" sz="2200" dirty="0"/>
              <a:t>{</a:t>
            </a:r>
          </a:p>
          <a:p>
            <a:pPr lvl="1"/>
            <a:r>
              <a:rPr lang="bg-BG" altLang="bg-BG" sz="2200" dirty="0"/>
              <a:t>     </a:t>
            </a:r>
            <a:r>
              <a:rPr lang="bg-BG" altLang="bg-BG" sz="2200" dirty="0" smtClean="0"/>
              <a:t>	int </a:t>
            </a:r>
            <a:r>
              <a:rPr lang="bg-BG" altLang="bg-BG" sz="2200" dirty="0"/>
              <a:t>i, *p;</a:t>
            </a:r>
          </a:p>
          <a:p>
            <a:pPr lvl="1"/>
            <a:r>
              <a:rPr lang="bg-BG" altLang="bg-BG" sz="2200" dirty="0"/>
              <a:t>     </a:t>
            </a:r>
            <a:r>
              <a:rPr lang="bg-BG" altLang="bg-BG" sz="2200" dirty="0" smtClean="0"/>
              <a:t>	p</a:t>
            </a:r>
            <a:r>
              <a:rPr lang="bg-BG" altLang="bg-BG" sz="2200" dirty="0"/>
              <a:t>=&amp;i;</a:t>
            </a:r>
          </a:p>
          <a:p>
            <a:pPr lvl="1"/>
            <a:r>
              <a:rPr lang="bg-BG" altLang="bg-BG" sz="2200" dirty="0"/>
              <a:t> </a:t>
            </a:r>
            <a:r>
              <a:rPr lang="bg-BG" altLang="bg-BG" sz="2200" dirty="0" smtClean="0"/>
              <a:t>	for </a:t>
            </a:r>
            <a:r>
              <a:rPr lang="bg-BG" altLang="bg-BG" sz="2200" dirty="0"/>
              <a:t>(i=0; i&lt;10; i++)</a:t>
            </a:r>
          </a:p>
          <a:p>
            <a:pPr lvl="1"/>
            <a:r>
              <a:rPr lang="bg-BG" altLang="bg-BG" sz="2200" dirty="0"/>
              <a:t>   	 </a:t>
            </a:r>
            <a:r>
              <a:rPr lang="bg-BG" altLang="bg-BG" sz="2200" dirty="0" smtClean="0"/>
              <a:t>  </a:t>
            </a:r>
            <a:r>
              <a:rPr lang="en-US" altLang="bg-BG" sz="2200" dirty="0" smtClean="0"/>
              <a:t>{</a:t>
            </a:r>
            <a:r>
              <a:rPr lang="bg-BG" altLang="bg-BG" sz="2200" dirty="0" smtClean="0"/>
              <a:t>  </a:t>
            </a:r>
            <a:r>
              <a:rPr lang="en-US" altLang="bg-BG" sz="2200" dirty="0" err="1" smtClean="0"/>
              <a:t>cout</a:t>
            </a:r>
            <a:r>
              <a:rPr lang="en-US" altLang="bg-BG" sz="2200" dirty="0"/>
              <a:t>&lt;&lt;</a:t>
            </a:r>
            <a:r>
              <a:rPr lang="bg-BG" altLang="bg-BG" sz="2200" dirty="0"/>
              <a:t> *p;  </a:t>
            </a:r>
          </a:p>
          <a:p>
            <a:pPr lvl="1"/>
            <a:r>
              <a:rPr lang="bg-BG" altLang="bg-BG" sz="2200" dirty="0"/>
              <a:t>   </a:t>
            </a:r>
            <a:r>
              <a:rPr lang="bg-BG" altLang="bg-BG" sz="2200" dirty="0" smtClean="0"/>
              <a:t>           </a:t>
            </a:r>
            <a:r>
              <a:rPr lang="en-US" altLang="bg-BG" sz="2200" dirty="0" err="1"/>
              <a:t>cout</a:t>
            </a:r>
            <a:r>
              <a:rPr lang="en-US" altLang="bg-BG" sz="2200" dirty="0"/>
              <a:t>&lt;&lt;</a:t>
            </a:r>
            <a:r>
              <a:rPr lang="bg-BG" altLang="bg-BG" sz="2200" dirty="0"/>
              <a:t> p;  </a:t>
            </a:r>
            <a:r>
              <a:rPr lang="en-US" altLang="bg-BG" sz="2200" dirty="0" smtClean="0"/>
              <a:t>}</a:t>
            </a:r>
            <a:endParaRPr lang="bg-BG" altLang="bg-BG" sz="2200" dirty="0"/>
          </a:p>
          <a:p>
            <a:pPr lvl="1"/>
            <a:r>
              <a:rPr lang="bg-BG" altLang="bg-BG" sz="2200" dirty="0"/>
              <a:t>	</a:t>
            </a:r>
            <a:r>
              <a:rPr lang="bg-BG" altLang="bg-BG" sz="2200" dirty="0" smtClean="0"/>
              <a:t>system</a:t>
            </a:r>
            <a:r>
              <a:rPr lang="bg-BG" altLang="bg-BG" sz="2200" dirty="0"/>
              <a:t>("pause");</a:t>
            </a:r>
            <a:endParaRPr lang="en-US" altLang="bg-BG" sz="2200" dirty="0"/>
          </a:p>
          <a:p>
            <a:pPr lvl="1"/>
            <a:r>
              <a:rPr lang="en-US" altLang="bg-BG" sz="2200" dirty="0"/>
              <a:t>	 return 0;</a:t>
            </a:r>
            <a:endParaRPr lang="bg-BG" altLang="bg-BG" sz="2200" dirty="0"/>
          </a:p>
          <a:p>
            <a:pPr lvl="1"/>
            <a:r>
              <a:rPr lang="bg-BG" altLang="bg-BG" sz="2200" dirty="0"/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7659" y="5591331"/>
            <a:ext cx="3737946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bg-BG" dirty="0" smtClean="0"/>
              <a:t>Има ли смисъл от фигурните скоби?</a:t>
            </a:r>
            <a:endParaRPr lang="bg-BG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95279" y="4631961"/>
            <a:ext cx="1514006" cy="854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305605" y="5049292"/>
            <a:ext cx="2917687" cy="5420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3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3993" y="196658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altLang="bg-BG" sz="2800" dirty="0" smtClean="0"/>
              <a:t>Какво е действието на операциите </a:t>
            </a:r>
            <a:r>
              <a:rPr lang="bg-BG" altLang="bg-BG" sz="2800" b="1" dirty="0" smtClean="0">
                <a:solidFill>
                  <a:srgbClr val="CC0000"/>
                </a:solidFill>
              </a:rPr>
              <a:t>+</a:t>
            </a:r>
            <a:r>
              <a:rPr lang="bg-BG" altLang="bg-BG" sz="2800" dirty="0" smtClean="0"/>
              <a:t>, </a:t>
            </a:r>
            <a:r>
              <a:rPr lang="bg-BG" altLang="bg-BG" sz="2800" b="1" dirty="0">
                <a:solidFill>
                  <a:srgbClr val="CC0000"/>
                </a:solidFill>
              </a:rPr>
              <a:t>++</a:t>
            </a:r>
            <a:r>
              <a:rPr lang="bg-BG" altLang="bg-BG" sz="2800" dirty="0"/>
              <a:t>,</a:t>
            </a:r>
            <a:r>
              <a:rPr lang="bg-BG" altLang="bg-BG" sz="2800" b="1" dirty="0">
                <a:solidFill>
                  <a:srgbClr val="CC0000"/>
                </a:solidFill>
              </a:rPr>
              <a:t> -</a:t>
            </a:r>
            <a:r>
              <a:rPr lang="bg-BG" altLang="bg-BG" sz="2800" dirty="0"/>
              <a:t> и </a:t>
            </a:r>
            <a:r>
              <a:rPr lang="bg-BG" altLang="bg-BG" sz="2800" b="1" dirty="0">
                <a:solidFill>
                  <a:srgbClr val="CC0000"/>
                </a:solidFill>
              </a:rPr>
              <a:t>- </a:t>
            </a:r>
            <a:r>
              <a:rPr lang="bg-BG" altLang="bg-BG" sz="2800" b="1" dirty="0" smtClean="0">
                <a:solidFill>
                  <a:srgbClr val="CC0000"/>
                </a:solidFill>
              </a:rPr>
              <a:t>- </a:t>
            </a:r>
            <a:r>
              <a:rPr lang="bg-BG" altLang="bg-BG" sz="2800" dirty="0" smtClean="0"/>
              <a:t>, прилагане върху указател?</a:t>
            </a:r>
            <a:endParaRPr lang="bg-BG" altLang="bg-BG" sz="2800" dirty="0"/>
          </a:p>
        </p:txBody>
      </p:sp>
      <p:sp>
        <p:nvSpPr>
          <p:cNvPr id="3" name="Rectangle 2"/>
          <p:cNvSpPr/>
          <p:nvPr/>
        </p:nvSpPr>
        <p:spPr>
          <a:xfrm>
            <a:off x="5080104" y="3994515"/>
            <a:ext cx="6096000" cy="2092881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bg-BG" altLang="bg-BG" sz="2600" dirty="0">
                <a:latin typeface="Arial" panose="020B0604020202020204" pitchFamily="34" charset="0"/>
              </a:rPr>
              <a:t>При всяко инкрементиране на указател, той ще сочи към следващия елемент, дефиниран от неговия базов тип, намиращ се след сочения в момента.</a:t>
            </a:r>
          </a:p>
        </p:txBody>
      </p:sp>
    </p:spTree>
    <p:extLst>
      <p:ext uri="{BB962C8B-B14F-4D97-AF65-F5344CB8AC3E}">
        <p14:creationId xmlns:p14="http://schemas.microsoft.com/office/powerpoint/2010/main" val="20272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765" y="2458521"/>
            <a:ext cx="2339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833813" algn="l"/>
              </a:tabLst>
            </a:pPr>
            <a:r>
              <a:rPr lang="bg-BG" altLang="bg-BG" sz="2800" b="1" dirty="0">
                <a:solidFill>
                  <a:srgbClr val="CC0000"/>
                </a:solidFill>
              </a:rPr>
              <a:t>*р++</a:t>
            </a:r>
            <a:r>
              <a:rPr lang="bg-BG" altLang="bg-BG" sz="2800" dirty="0"/>
              <a:t> </a:t>
            </a:r>
            <a:r>
              <a:rPr lang="bg-BG" altLang="bg-BG" sz="2800" b="1" dirty="0">
                <a:solidFill>
                  <a:srgbClr val="006666"/>
                </a:solidFill>
              </a:rPr>
              <a:t>!=</a:t>
            </a:r>
            <a:r>
              <a:rPr lang="bg-BG" altLang="bg-BG" sz="2800" dirty="0"/>
              <a:t> </a:t>
            </a:r>
            <a:r>
              <a:rPr lang="bg-BG" altLang="bg-BG" sz="2800" b="1" dirty="0">
                <a:solidFill>
                  <a:srgbClr val="CC0000"/>
                </a:solidFill>
              </a:rPr>
              <a:t>(*р)++</a:t>
            </a:r>
            <a:endParaRPr lang="bg-BG" altLang="bg-BG" sz="28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38749" y="2119313"/>
            <a:ext cx="5181600" cy="4185761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/>
              <a:t>В първия случай се взема стойността, сочена от р, след което р се инкрементира и след това получава стойност от новия адрес.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/>
              <a:t>Във втория случай се инкрементира само стойността на соченото от указателя число.</a:t>
            </a:r>
          </a:p>
        </p:txBody>
      </p:sp>
    </p:spTree>
    <p:extLst>
      <p:ext uri="{BB962C8B-B14F-4D97-AF65-F5344CB8AC3E}">
        <p14:creationId xmlns:p14="http://schemas.microsoft.com/office/powerpoint/2010/main" val="24303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mtClean="0"/>
              <a:t>Задачи: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bg-BG" altLang="bg-BG" dirty="0" smtClean="0"/>
              <a:t>Определете стойността на изразите след изпълнение на програмния фрагмент:</a:t>
            </a:r>
          </a:p>
          <a:p>
            <a:pPr marL="1371600" lvl="2" indent="-457200">
              <a:buNone/>
            </a:pPr>
            <a:r>
              <a:rPr lang="en-US" altLang="bg-BG" b="1" dirty="0" err="1" smtClean="0"/>
              <a:t>int</a:t>
            </a:r>
            <a:r>
              <a:rPr lang="en-US" altLang="bg-BG" b="1" dirty="0" smtClean="0"/>
              <a:t> a[</a:t>
            </a:r>
            <a:r>
              <a:rPr lang="bg-BG" altLang="bg-BG" b="1" dirty="0" smtClean="0"/>
              <a:t> </a:t>
            </a:r>
            <a:r>
              <a:rPr lang="en-US" altLang="bg-BG" b="1" dirty="0" smtClean="0"/>
              <a:t>]={9, 14, 3, 26, 2, -5};</a:t>
            </a:r>
          </a:p>
          <a:p>
            <a:pPr marL="1371600" lvl="2" indent="-457200">
              <a:buNone/>
            </a:pPr>
            <a:r>
              <a:rPr lang="en-US" altLang="bg-BG" b="1" dirty="0" err="1" smtClean="0"/>
              <a:t>int</a:t>
            </a:r>
            <a:r>
              <a:rPr lang="en-US" altLang="bg-BG" b="1" dirty="0" smtClean="0"/>
              <a:t> *p;  p=&amp;a[2];</a:t>
            </a:r>
          </a:p>
          <a:p>
            <a:pPr marL="1371600" lvl="2" indent="-457200">
              <a:buNone/>
            </a:pPr>
            <a:r>
              <a:rPr lang="bg-BG" altLang="bg-BG" dirty="0" smtClean="0">
                <a:solidFill>
                  <a:srgbClr val="CC0000"/>
                </a:solidFill>
              </a:rPr>
              <a:t>а) </a:t>
            </a:r>
            <a:r>
              <a:rPr lang="en-US" altLang="bg-BG" dirty="0" smtClean="0">
                <a:solidFill>
                  <a:srgbClr val="CC0000"/>
                </a:solidFill>
              </a:rPr>
              <a:t>*(p+1);</a:t>
            </a:r>
            <a:r>
              <a:rPr lang="bg-BG" altLang="bg-BG" dirty="0" smtClean="0">
                <a:solidFill>
                  <a:srgbClr val="CC0000"/>
                </a:solidFill>
              </a:rPr>
              <a:t> 	</a:t>
            </a:r>
            <a:r>
              <a:rPr lang="en-US" altLang="bg-BG" dirty="0" smtClean="0">
                <a:solidFill>
                  <a:srgbClr val="CC0000"/>
                </a:solidFill>
              </a:rPr>
              <a:t>	</a:t>
            </a:r>
            <a:r>
              <a:rPr lang="bg-BG" altLang="bg-BG" dirty="0">
                <a:solidFill>
                  <a:srgbClr val="CC0000"/>
                </a:solidFill>
              </a:rPr>
              <a:t>б</a:t>
            </a:r>
            <a:r>
              <a:rPr lang="en-US" altLang="bg-BG" dirty="0" smtClean="0">
                <a:solidFill>
                  <a:srgbClr val="CC0000"/>
                </a:solidFill>
              </a:rPr>
              <a:t>) a[*p+1];</a:t>
            </a:r>
            <a:endParaRPr lang="bg-BG" altLang="bg-BG" dirty="0" smtClean="0">
              <a:solidFill>
                <a:srgbClr val="CC0000"/>
              </a:solidFill>
            </a:endParaRPr>
          </a:p>
          <a:p>
            <a:pPr marL="609600" indent="-609600">
              <a:buClr>
                <a:schemeClr val="tx1"/>
              </a:buClr>
            </a:pPr>
            <a:r>
              <a:rPr lang="bg-BG" altLang="bg-BG" dirty="0" smtClean="0"/>
              <a:t>Приемете, че </a:t>
            </a:r>
            <a:r>
              <a:rPr lang="bg-BG" altLang="bg-BG" dirty="0" smtClean="0">
                <a:solidFill>
                  <a:srgbClr val="CC0000"/>
                </a:solidFill>
              </a:rPr>
              <a:t>р</a:t>
            </a:r>
            <a:r>
              <a:rPr lang="bg-BG" altLang="bg-BG" dirty="0" smtClean="0"/>
              <a:t> е </a:t>
            </a:r>
            <a:r>
              <a:rPr lang="en-US" altLang="bg-BG" dirty="0" smtClean="0">
                <a:solidFill>
                  <a:srgbClr val="CC0000"/>
                </a:solidFill>
              </a:rPr>
              <a:t>float</a:t>
            </a:r>
            <a:r>
              <a:rPr lang="en-US" altLang="bg-BG" dirty="0" smtClean="0"/>
              <a:t> </a:t>
            </a:r>
            <a:r>
              <a:rPr lang="bg-BG" altLang="bg-BG" dirty="0" smtClean="0"/>
              <a:t>указател, който в момента сочи към адрес </a:t>
            </a:r>
            <a:r>
              <a:rPr lang="bg-BG" altLang="bg-BG" dirty="0" smtClean="0">
                <a:solidFill>
                  <a:srgbClr val="CC0000"/>
                </a:solidFill>
              </a:rPr>
              <a:t>100</a:t>
            </a:r>
            <a:r>
              <a:rPr lang="bg-BG" altLang="bg-BG" dirty="0" smtClean="0"/>
              <a:t>, и че типът </a:t>
            </a:r>
            <a:r>
              <a:rPr lang="en-US" altLang="bg-BG" dirty="0" smtClean="0">
                <a:solidFill>
                  <a:srgbClr val="CC0000"/>
                </a:solidFill>
              </a:rPr>
              <a:t>float</a:t>
            </a:r>
            <a:r>
              <a:rPr lang="en-US" altLang="bg-BG" dirty="0" smtClean="0"/>
              <a:t> </a:t>
            </a:r>
            <a:r>
              <a:rPr lang="bg-BG" altLang="bg-BG" dirty="0" smtClean="0"/>
              <a:t>е с дължина </a:t>
            </a:r>
            <a:r>
              <a:rPr lang="bg-BG" altLang="bg-BG" dirty="0" smtClean="0">
                <a:solidFill>
                  <a:srgbClr val="CC0000"/>
                </a:solidFill>
              </a:rPr>
              <a:t>4</a:t>
            </a:r>
            <a:r>
              <a:rPr lang="bg-BG" altLang="bg-BG" dirty="0" smtClean="0"/>
              <a:t> </a:t>
            </a:r>
            <a:r>
              <a:rPr lang="bg-BG" altLang="bg-BG" dirty="0" smtClean="0">
                <a:solidFill>
                  <a:srgbClr val="CC0000"/>
                </a:solidFill>
              </a:rPr>
              <a:t>байта</a:t>
            </a:r>
            <a:r>
              <a:rPr lang="bg-BG" altLang="bg-BG" dirty="0" smtClean="0"/>
              <a:t>. Каква ще е стойността на </a:t>
            </a:r>
            <a:r>
              <a:rPr lang="bg-BG" altLang="bg-BG" dirty="0" smtClean="0">
                <a:solidFill>
                  <a:srgbClr val="CC0000"/>
                </a:solidFill>
              </a:rPr>
              <a:t>р</a:t>
            </a:r>
            <a:r>
              <a:rPr lang="bg-BG" altLang="bg-BG" dirty="0" smtClean="0"/>
              <a:t> след изпълнение на </a:t>
            </a:r>
            <a:r>
              <a:rPr lang="bg-BG" altLang="bg-BG" b="1" dirty="0" smtClean="0">
                <a:solidFill>
                  <a:srgbClr val="CC0000"/>
                </a:solidFill>
              </a:rPr>
              <a:t>р=р+2;</a:t>
            </a:r>
            <a:r>
              <a:rPr lang="bg-BG" altLang="bg-BG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203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849" y="1828800"/>
            <a:ext cx="312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ФУНКЦИИ</a:t>
            </a:r>
            <a:endParaRPr lang="bg-BG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0638" y="2943136"/>
            <a:ext cx="68818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bg-BG" altLang="bg-BG" sz="2800" dirty="0"/>
              <a:t>Защо се налага използването на </a:t>
            </a:r>
            <a:r>
              <a:rPr lang="bg-BG" altLang="bg-BG" sz="2800" dirty="0" smtClean="0"/>
              <a:t>функции?</a:t>
            </a:r>
            <a:endParaRPr lang="bg-BG" altLang="bg-BG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bg-BG" altLang="bg-BG" sz="2800" dirty="0"/>
              <a:t>Декларация и дефиниране на </a:t>
            </a:r>
            <a:r>
              <a:rPr lang="bg-BG" altLang="bg-BG" sz="2800" dirty="0" smtClean="0"/>
              <a:t>функции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bg-BG" altLang="bg-BG" sz="2800" dirty="0" smtClean="0"/>
              <a:t>Какъв може да е типът на функцията?</a:t>
            </a:r>
            <a:endParaRPr lang="bg-BG" altLang="bg-BG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bg-BG" altLang="bg-BG" sz="2800" dirty="0"/>
              <a:t>Формални и действителни параметри на функциите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bg-BG" altLang="bg-BG" sz="2800" dirty="0"/>
              <a:t>Обръщение към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5755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81050" y="292576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bg-BG" altLang="bg-BG" sz="2400" smtClean="0"/>
              <a:t>Ако дадена функция трябва да изпълни едни и същи действия, но с различни входни данни, се налага употребата на </a:t>
            </a:r>
            <a:r>
              <a:rPr lang="bg-BG" altLang="bg-BG" sz="24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параметри</a:t>
            </a:r>
            <a:r>
              <a:rPr lang="bg-BG" altLang="bg-BG" sz="2400" smtClean="0"/>
              <a:t>.</a:t>
            </a:r>
          </a:p>
          <a:p>
            <a:pPr>
              <a:defRPr/>
            </a:pPr>
            <a:r>
              <a:rPr lang="bg-BG" altLang="bg-BG" sz="2400" smtClean="0"/>
              <a:t>Всеки параметър се описва чрез </a:t>
            </a:r>
            <a:r>
              <a:rPr lang="bg-BG" altLang="bg-BG" sz="24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тип</a:t>
            </a:r>
            <a:r>
              <a:rPr lang="bg-BG" altLang="bg-BG" sz="2400" smtClean="0"/>
              <a:t> и </a:t>
            </a:r>
            <a:r>
              <a:rPr lang="bg-BG" altLang="bg-BG" sz="24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име</a:t>
            </a:r>
            <a:r>
              <a:rPr lang="bg-BG" altLang="bg-BG" sz="2400" smtClean="0"/>
              <a:t> в кръглите скоби след името на функцията.</a:t>
            </a:r>
          </a:p>
          <a:p>
            <a:pPr>
              <a:defRPr/>
            </a:pPr>
            <a:r>
              <a:rPr lang="bg-BG" altLang="bg-BG" sz="2400" smtClean="0"/>
              <a:t>Параметрите, използвани в декларацията на функцията се наричат </a:t>
            </a:r>
            <a:r>
              <a:rPr lang="bg-BG" altLang="bg-BG" sz="24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формални</a:t>
            </a:r>
            <a:r>
              <a:rPr lang="bg-BG" altLang="bg-BG" sz="2400" smtClean="0"/>
              <a:t>.</a:t>
            </a:r>
          </a:p>
          <a:p>
            <a:pPr>
              <a:defRPr/>
            </a:pPr>
            <a:r>
              <a:rPr lang="bg-BG" altLang="bg-BG" sz="2400" smtClean="0"/>
              <a:t>При обръщение към функцията викащата програма й предава стойностите, с които трябва да се изпълнят действията. Тези стойности се наричат </a:t>
            </a:r>
            <a:r>
              <a:rPr lang="bg-BG" altLang="bg-BG" sz="24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действителни</a:t>
            </a:r>
            <a:r>
              <a:rPr lang="bg-BG" altLang="bg-BG" smtClean="0"/>
              <a:t> параметри.</a:t>
            </a:r>
            <a:endParaRPr lang="bg-BG" altLang="bg-BG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81050" y="160019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bg-BG" altLang="bg-BG" sz="4000" smtClean="0"/>
              <a:t>Използване на параметри във функциите</a:t>
            </a:r>
            <a:endParaRPr lang="bg-BG" altLang="bg-BG" sz="4000" dirty="0"/>
          </a:p>
        </p:txBody>
      </p:sp>
    </p:spTree>
    <p:extLst>
      <p:ext uri="{BB962C8B-B14F-4D97-AF65-F5344CB8AC3E}">
        <p14:creationId xmlns:p14="http://schemas.microsoft.com/office/powerpoint/2010/main" val="20619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85900" y="2332037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bg-BG" altLang="bg-BG" smtClean="0"/>
              <a:t>Формалните параметри се изброяват при декларацията на функцията.</a:t>
            </a:r>
          </a:p>
          <a:p>
            <a:pPr>
              <a:lnSpc>
                <a:spcPct val="80000"/>
              </a:lnSpc>
              <a:defRPr/>
            </a:pPr>
            <a:r>
              <a:rPr lang="bg-BG" altLang="bg-BG" smtClean="0"/>
              <a:t>Действителните параметри заместват формалните при викането на функцията, т.е. те се пишат след името на функцията при извикването й.</a:t>
            </a:r>
          </a:p>
          <a:p>
            <a:pPr>
              <a:lnSpc>
                <a:spcPct val="80000"/>
              </a:lnSpc>
              <a:defRPr/>
            </a:pPr>
            <a:r>
              <a:rPr lang="bg-BG" altLang="bg-BG" b="1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Действителните и формалните параметри трябва да съвпадат по </a:t>
            </a:r>
            <a:r>
              <a:rPr lang="bg-BG" altLang="bg-BG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тип</a:t>
            </a:r>
            <a:r>
              <a:rPr lang="bg-BG" altLang="bg-BG" b="1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bg-BG" altLang="bg-BG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брой</a:t>
            </a:r>
            <a:r>
              <a:rPr lang="bg-BG" altLang="bg-BG" b="1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bg-BG" altLang="bg-BG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подреждане</a:t>
            </a:r>
            <a:r>
              <a:rPr lang="bg-BG" altLang="bg-BG" b="1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bg-BG" altLang="bg-BG" smtClean="0"/>
              <a:t>Имената на действителните и формалните параметри могат да са различни, но могат и да са еднакви.</a:t>
            </a:r>
            <a:endParaRPr lang="bg-BG" altLang="bg-BG" dirty="0" smtClean="0"/>
          </a:p>
        </p:txBody>
      </p:sp>
    </p:spTree>
    <p:extLst>
      <p:ext uri="{BB962C8B-B14F-4D97-AF65-F5344CB8AC3E}">
        <p14:creationId xmlns:p14="http://schemas.microsoft.com/office/powerpoint/2010/main" val="1299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3086100"/>
            <a:ext cx="4572000" cy="3100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bg-BG" altLang="bg-BG" dirty="0" smtClean="0"/>
              <a:t>Да се напише програма, която въвежда стойности на естествените числа </a:t>
            </a:r>
            <a:r>
              <a:rPr lang="en-US" altLang="bg-BG" dirty="0" smtClean="0"/>
              <a:t>a, b, c, d</a:t>
            </a:r>
            <a:r>
              <a:rPr lang="bg-BG" altLang="bg-BG" dirty="0" smtClean="0"/>
              <a:t> и намира и извежда НОД на числата </a:t>
            </a:r>
            <a:r>
              <a:rPr lang="en-US" altLang="bg-BG" dirty="0" smtClean="0"/>
              <a:t>a </a:t>
            </a:r>
            <a:r>
              <a:rPr lang="bg-BG" altLang="bg-BG" dirty="0" smtClean="0"/>
              <a:t>и </a:t>
            </a:r>
            <a:r>
              <a:rPr lang="en-US" altLang="bg-BG" dirty="0" smtClean="0"/>
              <a:t>b, </a:t>
            </a:r>
            <a:r>
              <a:rPr lang="bg-BG" altLang="bg-BG" dirty="0" smtClean="0"/>
              <a:t>след това на </a:t>
            </a:r>
            <a:r>
              <a:rPr lang="en-US" altLang="bg-BG" dirty="0" smtClean="0"/>
              <a:t>c </a:t>
            </a:r>
            <a:r>
              <a:rPr lang="bg-BG" altLang="bg-BG" dirty="0" smtClean="0"/>
              <a:t>и </a:t>
            </a:r>
            <a:r>
              <a:rPr lang="en-US" altLang="bg-BG" dirty="0" smtClean="0"/>
              <a:t>d </a:t>
            </a:r>
            <a:r>
              <a:rPr lang="bg-BG" altLang="bg-BG" dirty="0" smtClean="0"/>
              <a:t>и накрая на </a:t>
            </a:r>
            <a:r>
              <a:rPr lang="en-US" altLang="bg-BG" dirty="0" smtClean="0"/>
              <a:t>a, b, c,  d</a:t>
            </a:r>
            <a:r>
              <a:rPr lang="bg-BG" altLang="bg-BG" dirty="0" smtClean="0"/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0038" y="1789112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bg-BG" altLang="bg-BG" smtClean="0"/>
              <a:t>Пример</a:t>
            </a:r>
            <a:endParaRPr lang="bg-BG" altLang="bg-BG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29213" y="1411288"/>
            <a:ext cx="7300912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/>
              <a:t>#include &lt;iostream.h&gt;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/>
              <a:t>   </a:t>
            </a:r>
            <a:r>
              <a:rPr lang="bg-BG" altLang="bg-BG" sz="1700" dirty="0">
                <a:solidFill>
                  <a:srgbClr val="CC3300"/>
                </a:solidFill>
              </a:rPr>
              <a:t>int NOD(int x, int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>
                <a:solidFill>
                  <a:srgbClr val="CC3300"/>
                </a:solidFill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>
                <a:solidFill>
                  <a:srgbClr val="CC3300"/>
                </a:solidFill>
              </a:rPr>
              <a:t>       while (x!=y)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>
                <a:solidFill>
                  <a:srgbClr val="CC3300"/>
                </a:solidFill>
              </a:rPr>
              <a:t>       if (x&gt;y) x=x-y; else y=y-x;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>
                <a:solidFill>
                  <a:srgbClr val="CC3300"/>
                </a:solidFill>
              </a:rPr>
              <a:t>       return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>
                <a:solidFill>
                  <a:srgbClr val="CC330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/>
              <a:t>   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/>
              <a:t>     {int a,b,c,d;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/>
              <a:t>      cout&lt;&lt;"vavedete a,b,c,d";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/>
              <a:t>      cin&gt;&gt;a&gt;&gt;b&gt;&gt;c&gt;&gt;d;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>
                <a:solidFill>
                  <a:srgbClr val="CC3300"/>
                </a:solidFill>
              </a:rPr>
              <a:t> </a:t>
            </a:r>
            <a:r>
              <a:rPr lang="bg-BG" altLang="bg-BG" sz="1700" dirty="0" smtClean="0">
                <a:solidFill>
                  <a:srgbClr val="CC3300"/>
                </a:solidFill>
              </a:rPr>
              <a:t>     int </a:t>
            </a:r>
            <a:r>
              <a:rPr lang="bg-BG" altLang="bg-BG" sz="1700" dirty="0">
                <a:solidFill>
                  <a:srgbClr val="CC3300"/>
                </a:solidFill>
              </a:rPr>
              <a:t>r=NOD(a, 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/>
              <a:t>      cout&lt;&lt;"NOD{"&lt;&lt;a&lt;&lt;","&lt;&lt;b&lt;&lt;"} ="&lt;&lt;r&lt;&lt;endl;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/>
              <a:t>     </a:t>
            </a:r>
            <a:endParaRPr lang="en-US" altLang="bg-BG" sz="17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bg-BG" sz="1700" dirty="0"/>
              <a:t>     </a:t>
            </a:r>
            <a:r>
              <a:rPr lang="bg-BG" altLang="bg-BG" sz="1700" dirty="0"/>
              <a:t> </a:t>
            </a:r>
            <a:r>
              <a:rPr lang="bg-BG" altLang="bg-BG" sz="1700" dirty="0">
                <a:solidFill>
                  <a:srgbClr val="CC3300"/>
                </a:solidFill>
              </a:rPr>
              <a:t>int s=NOD(c, 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/>
              <a:t>      cout&lt;&lt;"NOD{"&lt;&lt;c&lt;&lt;","&lt;&lt;d&lt;&lt;"} ="&lt;&lt;s&lt;&lt;endl;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/>
              <a:t>     </a:t>
            </a:r>
            <a:endParaRPr lang="en-US" altLang="bg-BG" sz="17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bg-BG" sz="1700" dirty="0"/>
              <a:t>      </a:t>
            </a:r>
            <a:r>
              <a:rPr lang="bg-BG" altLang="bg-BG" sz="1700" dirty="0"/>
              <a:t>cout&lt;&lt;"NOD{"&lt;&lt;a&lt;&lt;","&lt;&lt;b&lt;&lt;","&lt;&lt;c&lt;&lt;","&lt;&lt;d&lt;&lt;"} ="&lt;&lt;</a:t>
            </a:r>
            <a:r>
              <a:rPr lang="bg-BG" altLang="bg-BG" sz="1700" dirty="0">
                <a:solidFill>
                  <a:srgbClr val="CC3300"/>
                </a:solidFill>
              </a:rPr>
              <a:t>NOD(r,s)</a:t>
            </a:r>
            <a:r>
              <a:rPr lang="bg-BG" altLang="bg-BG" sz="1700" dirty="0"/>
              <a:t>&lt;&lt;endl; </a:t>
            </a:r>
            <a:r>
              <a:rPr lang="en-US" altLang="bg-BG" sz="17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bg-BG" sz="1700" dirty="0"/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bg-BG" sz="1700" dirty="0"/>
              <a:t>      </a:t>
            </a:r>
            <a:r>
              <a:rPr lang="bg-BG" altLang="bg-BG" sz="1700" dirty="0"/>
              <a:t>system("pause");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bg-BG" sz="1700" dirty="0"/>
              <a:t>    </a:t>
            </a:r>
            <a:r>
              <a:rPr lang="bg-BG" altLang="bg-BG" sz="1700" dirty="0"/>
              <a:t>  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bg-BG" sz="1700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3444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294" y="1206146"/>
            <a:ext cx="51302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Правила</a:t>
            </a:r>
          </a:p>
          <a:p>
            <a:r>
              <a:rPr lang="ru-RU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</a:t>
            </a:r>
          </a:p>
          <a:p>
            <a:r>
              <a:rPr lang="ru-RU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вложени цикли</a:t>
            </a:r>
            <a:endParaRPr lang="bg-BG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5362345"/>
              </p:ext>
            </p:extLst>
          </p:nvPr>
        </p:nvGraphicFramePr>
        <p:xfrm>
          <a:off x="4064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3"/>
          <p:cNvSpPr txBox="1">
            <a:spLocks/>
          </p:cNvSpPr>
          <p:nvPr/>
        </p:nvSpPr>
        <p:spPr>
          <a:xfrm>
            <a:off x="1500188" y="2843212"/>
            <a:ext cx="8229600" cy="2159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bg-BG" dirty="0" smtClean="0"/>
              <a:t>Когато функцията връща резултат, при обръщение към нея</a:t>
            </a:r>
            <a:r>
              <a:rPr lang="bg-BG" b="1" dirty="0" smtClean="0"/>
              <a:t>, тя се интерпретира като променлива и се включва като операнд в оператор.</a:t>
            </a:r>
          </a:p>
          <a:p>
            <a:pPr>
              <a:defRPr/>
            </a:pPr>
            <a:r>
              <a:rPr lang="bg-BG" dirty="0" smtClean="0"/>
              <a:t>Когато функцията не връща резултат, </a:t>
            </a:r>
            <a:r>
              <a:rPr lang="bg-BG" b="1" dirty="0" smtClean="0"/>
              <a:t>функцията се извиква като самостоятелен оператор.</a:t>
            </a:r>
          </a:p>
        </p:txBody>
      </p:sp>
    </p:spTree>
    <p:extLst>
      <p:ext uri="{BB962C8B-B14F-4D97-AF65-F5344CB8AC3E}">
        <p14:creationId xmlns:p14="http://schemas.microsoft.com/office/powerpoint/2010/main" val="24036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1928813"/>
            <a:ext cx="5593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 smtClean="0"/>
              <a:t>Какво е прототип на функцията?</a:t>
            </a:r>
            <a:endParaRPr lang="bg-BG" sz="28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38488" y="2452033"/>
            <a:ext cx="8515350" cy="4191655"/>
          </a:xfrm>
          <a:prstGeom prst="rect">
            <a:avLst/>
          </a:prstGeom>
          <a:solidFill>
            <a:srgbClr val="FFFF99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bg-BG" altLang="bg-BG" sz="2400" smtClean="0"/>
              <a:t>	</a:t>
            </a:r>
            <a:r>
              <a:rPr lang="bg-BG" altLang="bg-BG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Прототипът</a:t>
            </a:r>
            <a:r>
              <a:rPr lang="bg-BG" altLang="bg-BG" smtClean="0"/>
              <a:t> на функцията декларира функцията преди тя да се използва и преди нейната дефиниция. Прототипът се състои от типа на резултата (функцията), името на функцията и списъка с параметрите й. Той завършва с </a:t>
            </a:r>
            <a:r>
              <a:rPr lang="bg-BG" altLang="bg-BG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bg-BG" altLang="bg-BG" smtClean="0"/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bg-BG" altLang="bg-BG" smtClean="0"/>
              <a:t>	Пример: 	</a:t>
            </a:r>
            <a:r>
              <a:rPr lang="bg-BG" altLang="bg-BG" sz="2400" smtClean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bg-BG" altLang="bg-BG" sz="2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Lice</a:t>
            </a:r>
            <a:r>
              <a:rPr lang="bg-BG" altLang="bg-BG" sz="2400" smtClean="0"/>
              <a:t>(</a:t>
            </a:r>
            <a:r>
              <a:rPr lang="bg-BG" altLang="bg-BG" sz="240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a, int b</a:t>
            </a:r>
            <a:r>
              <a:rPr lang="bg-BG" altLang="bg-BG" sz="2400" smtClean="0"/>
              <a:t>)</a:t>
            </a:r>
            <a:r>
              <a:rPr lang="en-US" altLang="bg-BG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bg-BG" altLang="bg-BG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Възможно е при прототип да се изпуснат имената на параметрите, а да стои само типът им.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bg-BG" altLang="bg-BG" smtClean="0"/>
              <a:t>	Пример: 	</a:t>
            </a:r>
            <a:r>
              <a:rPr lang="bg-BG" altLang="bg-BG" sz="2400" smtClean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bg-BG" altLang="bg-BG" sz="2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Lice</a:t>
            </a:r>
            <a:r>
              <a:rPr lang="bg-BG" altLang="bg-BG" sz="2400" smtClean="0"/>
              <a:t>(</a:t>
            </a:r>
            <a:r>
              <a:rPr lang="bg-BG" altLang="bg-BG" sz="240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int, int </a:t>
            </a:r>
            <a:r>
              <a:rPr lang="bg-BG" altLang="bg-BG" sz="2400" smtClean="0"/>
              <a:t>)</a:t>
            </a:r>
            <a:r>
              <a:rPr lang="en-US" altLang="bg-BG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bg-BG" altLang="bg-BG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89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bg-BG" sz="3300" b="1"/>
              <a:t>Пример: </a:t>
            </a:r>
            <a:r>
              <a:rPr lang="bg-BG" altLang="bg-BG" sz="3300"/>
              <a:t>Да се напише програма, която пресмята лице на правоъгълник, като използва функция.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974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#</a:t>
            </a:r>
            <a:r>
              <a:rPr lang="bg-BG" altLang="bg-BG" sz="2000" dirty="0" err="1"/>
              <a:t>include</a:t>
            </a:r>
            <a:r>
              <a:rPr lang="bg-BG" altLang="bg-BG" sz="2000" dirty="0"/>
              <a:t> &lt;</a:t>
            </a:r>
            <a:r>
              <a:rPr lang="en-US" altLang="bg-BG" sz="2000" dirty="0" err="1"/>
              <a:t>iostream</a:t>
            </a:r>
            <a:r>
              <a:rPr lang="bg-BG" altLang="bg-BG" sz="2000" dirty="0"/>
              <a:t>.h&gt;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 err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bg-BG" altLang="bg-BG" sz="20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bg-BG" altLang="bg-BG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Lice</a:t>
            </a:r>
            <a:r>
              <a:rPr lang="bg-BG" altLang="bg-BG" sz="2000" dirty="0"/>
              <a:t>(</a:t>
            </a:r>
            <a:r>
              <a:rPr lang="bg-BG" altLang="bg-BG" sz="2000" dirty="0" err="1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bg-BG" altLang="bg-BG" sz="2000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a, </a:t>
            </a:r>
            <a:r>
              <a:rPr lang="bg-BG" altLang="bg-BG" sz="2000" dirty="0" err="1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bg-BG" altLang="bg-BG" sz="2000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</a:t>
            </a:r>
            <a:r>
              <a:rPr lang="bg-BG" altLang="bg-BG" sz="2000" dirty="0"/>
              <a:t>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bg-BG" altLang="bg-BG" sz="2000" dirty="0" err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bg-BG" altLang="bg-BG" sz="20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bg-BG" sz="20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bg-BG" altLang="bg-BG" sz="20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L=a*b;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bg-BG" altLang="bg-BG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return</a:t>
            </a:r>
            <a:r>
              <a:rPr lang="bg-BG" altLang="bg-BG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bg-BG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bg-BG" altLang="bg-BG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bg-BG" sz="2000" dirty="0" err="1"/>
              <a:t>int</a:t>
            </a:r>
            <a:r>
              <a:rPr lang="bg-BG" altLang="bg-BG" sz="2000" dirty="0"/>
              <a:t> </a:t>
            </a:r>
            <a:r>
              <a:rPr lang="bg-BG" altLang="bg-BG" sz="2000" dirty="0" err="1"/>
              <a:t>main</a:t>
            </a:r>
            <a:r>
              <a:rPr lang="bg-BG" altLang="bg-BG" sz="2000" dirty="0"/>
              <a:t>()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{</a:t>
            </a:r>
            <a:r>
              <a:rPr lang="bg-BG" altLang="bg-BG" sz="2000" dirty="0" err="1"/>
              <a:t>int</a:t>
            </a:r>
            <a:r>
              <a:rPr lang="bg-BG" altLang="bg-BG" sz="2000" dirty="0"/>
              <a:t> </a:t>
            </a:r>
            <a:r>
              <a:rPr lang="en-US" altLang="bg-BG" sz="2000" dirty="0"/>
              <a:t>S</a:t>
            </a:r>
            <a:r>
              <a:rPr lang="bg-BG" altLang="bg-BG" sz="2000" dirty="0"/>
              <a:t>, a, b;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  </a:t>
            </a:r>
            <a:r>
              <a:rPr lang="en-US" altLang="bg-BG" sz="2000" dirty="0" err="1"/>
              <a:t>cout</a:t>
            </a:r>
            <a:r>
              <a:rPr lang="en-US" altLang="bg-BG" sz="2000" dirty="0"/>
              <a:t>&lt;&lt;“a=”&lt;&lt;</a:t>
            </a:r>
            <a:r>
              <a:rPr lang="en-US" altLang="bg-BG" sz="2000" dirty="0" err="1"/>
              <a:t>endl</a:t>
            </a:r>
            <a:r>
              <a:rPr lang="bg-BG" altLang="bg-BG" sz="2000" dirty="0"/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  </a:t>
            </a:r>
            <a:r>
              <a:rPr lang="en-US" altLang="bg-BG" sz="2000" dirty="0" err="1"/>
              <a:t>cin</a:t>
            </a:r>
            <a:r>
              <a:rPr lang="en-US" altLang="bg-BG" sz="2000" dirty="0"/>
              <a:t>&gt;&gt;</a:t>
            </a:r>
            <a:r>
              <a:rPr lang="bg-BG" altLang="bg-BG" sz="2000" dirty="0"/>
              <a:t>a;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  </a:t>
            </a:r>
            <a:r>
              <a:rPr lang="en-US" altLang="bg-BG" sz="2000" dirty="0" err="1"/>
              <a:t>cout</a:t>
            </a:r>
            <a:r>
              <a:rPr lang="en-US" altLang="bg-BG" sz="2000" dirty="0"/>
              <a:t>&lt;&lt;“b=”&lt;&lt;</a:t>
            </a:r>
            <a:r>
              <a:rPr lang="en-US" altLang="bg-BG" sz="2000" dirty="0" err="1"/>
              <a:t>endl</a:t>
            </a:r>
            <a:r>
              <a:rPr lang="bg-BG" altLang="bg-BG" sz="2000" dirty="0"/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  </a:t>
            </a:r>
            <a:r>
              <a:rPr lang="en-US" altLang="bg-BG" sz="2000" dirty="0" err="1"/>
              <a:t>cin</a:t>
            </a:r>
            <a:r>
              <a:rPr lang="en-US" altLang="bg-BG" sz="2000" dirty="0"/>
              <a:t>&gt;&gt;</a:t>
            </a:r>
            <a:r>
              <a:rPr lang="bg-BG" altLang="bg-BG" sz="2000" dirty="0"/>
              <a:t>b;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  </a:t>
            </a:r>
            <a:r>
              <a:rPr lang="en-US" altLang="bg-BG" sz="2000" dirty="0"/>
              <a:t>S</a:t>
            </a:r>
            <a:r>
              <a:rPr lang="bg-BG" altLang="bg-BG" sz="2000" dirty="0"/>
              <a:t>=</a:t>
            </a:r>
            <a:r>
              <a:rPr lang="bg-BG" altLang="bg-BG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Lice</a:t>
            </a:r>
            <a:r>
              <a:rPr lang="bg-BG" altLang="bg-BG" sz="2000" dirty="0"/>
              <a:t>(</a:t>
            </a:r>
            <a:r>
              <a:rPr lang="bg-BG" altLang="bg-BG" sz="2000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a,b</a:t>
            </a:r>
            <a:r>
              <a:rPr lang="bg-BG" altLang="bg-BG" sz="2000" dirty="0"/>
              <a:t>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  </a:t>
            </a:r>
            <a:r>
              <a:rPr lang="en-US" altLang="bg-BG" sz="2000" dirty="0" err="1"/>
              <a:t>cout</a:t>
            </a:r>
            <a:r>
              <a:rPr lang="en-US" altLang="bg-BG" sz="2000" dirty="0"/>
              <a:t>&lt;&lt;</a:t>
            </a:r>
            <a:r>
              <a:rPr lang="bg-BG" altLang="bg-BG" sz="2000" dirty="0"/>
              <a:t>“</a:t>
            </a:r>
            <a:r>
              <a:rPr lang="en-US" altLang="bg-BG" sz="2000" dirty="0"/>
              <a:t>S=”&lt;&lt;</a:t>
            </a:r>
            <a:r>
              <a:rPr lang="bg-BG" altLang="bg-BG" sz="2000" dirty="0"/>
              <a:t> </a:t>
            </a:r>
            <a:r>
              <a:rPr lang="en-US" altLang="bg-BG" sz="2000" dirty="0"/>
              <a:t>S&lt;&lt;</a:t>
            </a:r>
            <a:r>
              <a:rPr lang="en-US" altLang="bg-BG" sz="2000" dirty="0" err="1"/>
              <a:t>endl</a:t>
            </a:r>
            <a:r>
              <a:rPr lang="bg-BG" altLang="bg-BG" sz="2000" dirty="0"/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   </a:t>
            </a:r>
            <a:r>
              <a:rPr lang="bg-BG" altLang="bg-BG" sz="2000" dirty="0" err="1"/>
              <a:t>system</a:t>
            </a:r>
            <a:r>
              <a:rPr lang="bg-BG" altLang="bg-BG" sz="2000" dirty="0"/>
              <a:t>("</a:t>
            </a:r>
            <a:r>
              <a:rPr lang="bg-BG" altLang="bg-BG" sz="2000" dirty="0" err="1"/>
              <a:t>pause</a:t>
            </a:r>
            <a:r>
              <a:rPr lang="bg-BG" altLang="bg-BG" sz="2000" dirty="0"/>
              <a:t>");</a:t>
            </a:r>
            <a:r>
              <a:rPr lang="en-US" altLang="bg-BG" sz="2000" dirty="0"/>
              <a:t>return 0;</a:t>
            </a:r>
            <a:endParaRPr lang="bg-BG" altLang="bg-BG" sz="20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bg-BG" altLang="bg-BG" sz="2000" dirty="0"/>
              <a:t>}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167439" y="1700213"/>
            <a:ext cx="2879725" cy="177800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1800"/>
              <a:t>Стойността на променливата </a:t>
            </a:r>
            <a:r>
              <a:rPr lang="en-US" altLang="bg-BG" sz="1800"/>
              <a:t>L</a:t>
            </a:r>
            <a:r>
              <a:rPr lang="bg-BG" altLang="bg-BG" sz="1800"/>
              <a:t> се присвоява на името на функцията и това е стойността, която тя връща.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3359150" y="2349500"/>
            <a:ext cx="2736850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896226" y="4076700"/>
            <a:ext cx="1655763" cy="1797050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1800"/>
              <a:t>Обръщение към (извикване на) функцията </a:t>
            </a:r>
            <a:r>
              <a:rPr lang="en-US" altLang="bg-BG" sz="1800"/>
              <a:t>Lice</a:t>
            </a:r>
            <a:endParaRPr lang="bg-BG" altLang="bg-BG" sz="1800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3581400" y="4724401"/>
            <a:ext cx="4248150" cy="7921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31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279650" y="193676"/>
            <a:ext cx="6985000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bg-BG" altLang="bg-BG" sz="2400" dirty="0">
                <a:latin typeface="Arial" charset="0"/>
              </a:rPr>
              <a:t>#</a:t>
            </a:r>
            <a:r>
              <a:rPr lang="bg-BG" altLang="bg-BG" sz="2400" dirty="0" err="1">
                <a:latin typeface="Arial" charset="0"/>
              </a:rPr>
              <a:t>include</a:t>
            </a:r>
            <a:r>
              <a:rPr lang="bg-BG" altLang="bg-BG" sz="2400" dirty="0">
                <a:latin typeface="Arial" charset="0"/>
              </a:rPr>
              <a:t> &lt;</a:t>
            </a:r>
            <a:r>
              <a:rPr lang="en-US" altLang="bg-BG" sz="2400" dirty="0" err="1">
                <a:latin typeface="Arial" charset="0"/>
              </a:rPr>
              <a:t>iostream</a:t>
            </a:r>
            <a:r>
              <a:rPr lang="bg-BG" altLang="bg-BG" sz="2400" dirty="0">
                <a:latin typeface="Arial" charset="0"/>
              </a:rPr>
              <a:t>.h&gt;</a:t>
            </a:r>
          </a:p>
          <a:p>
            <a:pPr>
              <a:defRPr/>
            </a:pPr>
            <a:r>
              <a:rPr lang="bg-BG" altLang="bg-BG" sz="2400" dirty="0" err="1">
                <a:solidFill>
                  <a:srgbClr val="33CC33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33CC33"/>
                </a:solidFill>
                <a:latin typeface="Arial" charset="0"/>
              </a:rPr>
              <a:t> </a:t>
            </a:r>
            <a:r>
              <a:rPr lang="bg-BG" altLang="bg-BG" sz="2400" dirty="0" err="1">
                <a:solidFill>
                  <a:srgbClr val="FF3300"/>
                </a:solidFill>
                <a:latin typeface="Arial" charset="0"/>
              </a:rPr>
              <a:t>Lice</a:t>
            </a:r>
            <a:r>
              <a:rPr lang="bg-BG" altLang="bg-BG" sz="2400" dirty="0">
                <a:latin typeface="Arial" charset="0"/>
              </a:rPr>
              <a:t>(</a:t>
            </a:r>
            <a:r>
              <a:rPr lang="bg-BG" altLang="bg-BG" sz="2400" dirty="0" err="1">
                <a:solidFill>
                  <a:srgbClr val="9966FF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9966FF"/>
                </a:solidFill>
                <a:latin typeface="Arial" charset="0"/>
              </a:rPr>
              <a:t> , </a:t>
            </a:r>
            <a:r>
              <a:rPr lang="bg-BG" altLang="bg-BG" sz="2400" dirty="0" err="1">
                <a:solidFill>
                  <a:srgbClr val="9966FF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9966FF"/>
                </a:solidFill>
                <a:latin typeface="Arial" charset="0"/>
              </a:rPr>
              <a:t> </a:t>
            </a:r>
            <a:r>
              <a:rPr lang="bg-BG" altLang="bg-BG" sz="2400" dirty="0">
                <a:latin typeface="Arial" charset="0"/>
              </a:rPr>
              <a:t>)</a:t>
            </a:r>
            <a:r>
              <a:rPr lang="en-US" altLang="bg-BG" sz="2400" dirty="0">
                <a:latin typeface="Arial" charset="0"/>
              </a:rPr>
              <a:t>;</a:t>
            </a:r>
            <a:endParaRPr lang="bg-BG" altLang="bg-BG" sz="2400" dirty="0">
              <a:latin typeface="Arial" charset="0"/>
            </a:endParaRPr>
          </a:p>
          <a:p>
            <a:pPr>
              <a:defRPr/>
            </a:pPr>
            <a:r>
              <a:rPr lang="en-US" altLang="bg-BG" sz="2400" dirty="0" err="1">
                <a:latin typeface="Arial" charset="0"/>
              </a:rPr>
              <a:t>int</a:t>
            </a:r>
            <a:r>
              <a:rPr lang="bg-BG" altLang="bg-BG" sz="2400" dirty="0">
                <a:latin typeface="Arial" charset="0"/>
              </a:rPr>
              <a:t> </a:t>
            </a:r>
            <a:r>
              <a:rPr lang="bg-BG" altLang="bg-BG" sz="2400" dirty="0" err="1">
                <a:latin typeface="Arial" charset="0"/>
              </a:rPr>
              <a:t>main</a:t>
            </a:r>
            <a:r>
              <a:rPr lang="bg-BG" altLang="bg-BG" sz="2400" dirty="0">
                <a:latin typeface="Arial" charset="0"/>
              </a:rPr>
              <a:t>()</a:t>
            </a: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{</a:t>
            </a:r>
            <a:r>
              <a:rPr lang="bg-BG" altLang="bg-BG" sz="2400" dirty="0" err="1">
                <a:latin typeface="Arial" charset="0"/>
              </a:rPr>
              <a:t>int</a:t>
            </a:r>
            <a:r>
              <a:rPr lang="bg-BG" altLang="bg-BG" sz="2400" dirty="0">
                <a:latin typeface="Arial" charset="0"/>
              </a:rPr>
              <a:t> </a:t>
            </a:r>
            <a:r>
              <a:rPr lang="en-US" altLang="bg-BG" sz="2400" dirty="0">
                <a:latin typeface="Arial" charset="0"/>
              </a:rPr>
              <a:t>S</a:t>
            </a:r>
            <a:r>
              <a:rPr lang="bg-BG" altLang="bg-BG" sz="2400" dirty="0">
                <a:latin typeface="Arial" charset="0"/>
              </a:rPr>
              <a:t>, a, b;</a:t>
            </a: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  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cout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&lt;&lt;“a=”&lt;&lt;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endl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;</a:t>
            </a:r>
          </a:p>
          <a:p>
            <a:pPr>
              <a:defRPr/>
            </a:pP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cin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&gt;&gt;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a;</a:t>
            </a:r>
          </a:p>
          <a:p>
            <a:pPr>
              <a:defRPr/>
            </a:pP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cout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&lt;&lt;“b=”&lt;&lt;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endl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;</a:t>
            </a:r>
          </a:p>
          <a:p>
            <a:pPr>
              <a:defRPr/>
            </a:pP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cin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&gt;&gt;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b;</a:t>
            </a: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  </a:t>
            </a:r>
            <a:r>
              <a:rPr lang="en-US" altLang="bg-BG" sz="2400" dirty="0">
                <a:solidFill>
                  <a:srgbClr val="CC3300"/>
                </a:solidFill>
                <a:latin typeface="Arial" charset="0"/>
              </a:rPr>
              <a:t>S</a:t>
            </a:r>
            <a:r>
              <a:rPr lang="bg-BG" altLang="bg-BG" sz="2400" dirty="0">
                <a:solidFill>
                  <a:srgbClr val="CC3300"/>
                </a:solidFill>
                <a:latin typeface="Arial" charset="0"/>
              </a:rPr>
              <a:t>=</a:t>
            </a:r>
            <a:r>
              <a:rPr lang="bg-BG" altLang="bg-BG" sz="2400" dirty="0" err="1">
                <a:solidFill>
                  <a:srgbClr val="CC3300"/>
                </a:solidFill>
                <a:latin typeface="Arial" charset="0"/>
              </a:rPr>
              <a:t>Lice</a:t>
            </a:r>
            <a:r>
              <a:rPr lang="bg-BG" altLang="bg-BG" sz="2400" dirty="0">
                <a:solidFill>
                  <a:srgbClr val="CC3300"/>
                </a:solidFill>
                <a:latin typeface="Arial" charset="0"/>
              </a:rPr>
              <a:t>(a,b);</a:t>
            </a: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  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cout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&lt;&lt;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“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S=”&lt;&lt;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S&lt;&lt;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endl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;</a:t>
            </a: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   </a:t>
            </a:r>
            <a:r>
              <a:rPr lang="bg-BG" altLang="bg-BG" sz="2400" dirty="0" err="1">
                <a:latin typeface="Arial" charset="0"/>
              </a:rPr>
              <a:t>system</a:t>
            </a:r>
            <a:r>
              <a:rPr lang="bg-BG" altLang="bg-BG" sz="2400" dirty="0">
                <a:latin typeface="Arial" charset="0"/>
              </a:rPr>
              <a:t>("</a:t>
            </a:r>
            <a:r>
              <a:rPr lang="bg-BG" altLang="bg-BG" sz="2400" dirty="0" err="1">
                <a:latin typeface="Arial" charset="0"/>
              </a:rPr>
              <a:t>pause</a:t>
            </a:r>
            <a:r>
              <a:rPr lang="bg-BG" altLang="bg-BG" sz="2400" dirty="0">
                <a:latin typeface="Arial" charset="0"/>
              </a:rPr>
              <a:t>");</a:t>
            </a:r>
            <a:r>
              <a:rPr lang="en-US" altLang="bg-BG" sz="2400" dirty="0">
                <a:latin typeface="Arial" charset="0"/>
              </a:rPr>
              <a:t> return 0;</a:t>
            </a:r>
            <a:endParaRPr lang="bg-BG" altLang="bg-BG" sz="2400" dirty="0">
              <a:latin typeface="Arial" charset="0"/>
            </a:endParaRP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}</a:t>
            </a:r>
            <a:endParaRPr lang="en-US" altLang="bg-BG" sz="2400" dirty="0">
              <a:latin typeface="Arial" charset="0"/>
            </a:endParaRPr>
          </a:p>
          <a:p>
            <a:pPr>
              <a:defRPr/>
            </a:pPr>
            <a:r>
              <a:rPr lang="bg-BG" altLang="bg-BG" sz="2400" dirty="0" err="1">
                <a:solidFill>
                  <a:srgbClr val="33CC33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33CC33"/>
                </a:solidFill>
                <a:latin typeface="Arial" charset="0"/>
              </a:rPr>
              <a:t> </a:t>
            </a:r>
            <a:r>
              <a:rPr lang="bg-BG" altLang="bg-BG" sz="2400" dirty="0" err="1">
                <a:solidFill>
                  <a:srgbClr val="FF3300"/>
                </a:solidFill>
                <a:latin typeface="Arial" charset="0"/>
              </a:rPr>
              <a:t>Lice</a:t>
            </a:r>
            <a:r>
              <a:rPr lang="bg-BG" altLang="bg-BG" sz="2400" dirty="0">
                <a:latin typeface="Arial" charset="0"/>
              </a:rPr>
              <a:t>(</a:t>
            </a:r>
            <a:r>
              <a:rPr lang="bg-BG" altLang="bg-BG" sz="2400" dirty="0" err="1">
                <a:solidFill>
                  <a:srgbClr val="9966FF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9966FF"/>
                </a:solidFill>
                <a:latin typeface="Arial" charset="0"/>
              </a:rPr>
              <a:t> a, </a:t>
            </a:r>
            <a:r>
              <a:rPr lang="bg-BG" altLang="bg-BG" sz="2400" dirty="0" err="1">
                <a:solidFill>
                  <a:srgbClr val="9966FF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9966FF"/>
                </a:solidFill>
                <a:latin typeface="Arial" charset="0"/>
              </a:rPr>
              <a:t> b</a:t>
            </a:r>
            <a:r>
              <a:rPr lang="bg-BG" altLang="bg-BG" sz="2400" dirty="0">
                <a:latin typeface="Arial" charset="0"/>
              </a:rPr>
              <a:t>)</a:t>
            </a: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{</a:t>
            </a:r>
          </a:p>
          <a:p>
            <a:pPr>
              <a:defRPr/>
            </a:pPr>
            <a:r>
              <a:rPr lang="bg-BG" altLang="bg-BG" sz="2400" dirty="0">
                <a:solidFill>
                  <a:srgbClr val="33CC33"/>
                </a:solidFill>
                <a:latin typeface="Arial" charset="0"/>
              </a:rPr>
              <a:t>    </a:t>
            </a:r>
            <a:r>
              <a:rPr lang="bg-BG" altLang="bg-BG" sz="2400" dirty="0" err="1">
                <a:solidFill>
                  <a:srgbClr val="33CC33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33CC33"/>
                </a:solidFill>
                <a:latin typeface="Arial" charset="0"/>
              </a:rPr>
              <a:t> </a:t>
            </a:r>
            <a:r>
              <a:rPr lang="en-US" altLang="bg-BG" sz="2400" dirty="0">
                <a:solidFill>
                  <a:srgbClr val="33CC33"/>
                </a:solidFill>
                <a:latin typeface="Arial" charset="0"/>
              </a:rPr>
              <a:t>L</a:t>
            </a:r>
            <a:r>
              <a:rPr lang="bg-BG" altLang="bg-BG" sz="2400" dirty="0">
                <a:solidFill>
                  <a:srgbClr val="33CC33"/>
                </a:solidFill>
                <a:latin typeface="Arial" charset="0"/>
              </a:rPr>
              <a:t>;</a:t>
            </a:r>
          </a:p>
          <a:p>
            <a:pPr>
              <a:defRPr/>
            </a:pPr>
            <a:r>
              <a:rPr lang="bg-BG" altLang="bg-BG" sz="2400" dirty="0">
                <a:solidFill>
                  <a:srgbClr val="33CC33"/>
                </a:solidFill>
                <a:latin typeface="Arial" charset="0"/>
              </a:rPr>
              <a:t>    L=a*b;</a:t>
            </a:r>
          </a:p>
          <a:p>
            <a:pPr>
              <a:defRPr/>
            </a:pPr>
            <a:r>
              <a:rPr lang="bg-BG" altLang="bg-BG" sz="2400" dirty="0">
                <a:solidFill>
                  <a:srgbClr val="33CC33"/>
                </a:solidFill>
                <a:latin typeface="Arial" charset="0"/>
              </a:rPr>
              <a:t>    </a:t>
            </a:r>
            <a:r>
              <a:rPr lang="bg-BG" altLang="bg-BG" sz="2400" dirty="0" err="1">
                <a:solidFill>
                  <a:srgbClr val="FF3300"/>
                </a:solidFill>
                <a:latin typeface="Arial" charset="0"/>
              </a:rPr>
              <a:t>return</a:t>
            </a:r>
            <a:r>
              <a:rPr lang="bg-BG" altLang="bg-BG" sz="2400" dirty="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bg-BG" sz="2400" dirty="0">
                <a:solidFill>
                  <a:srgbClr val="FF3300"/>
                </a:solidFill>
                <a:latin typeface="Arial" charset="0"/>
              </a:rPr>
              <a:t>L</a:t>
            </a:r>
            <a:r>
              <a:rPr lang="bg-BG" altLang="bg-BG" sz="2400" dirty="0">
                <a:solidFill>
                  <a:srgbClr val="FF3300"/>
                </a:solidFill>
                <a:latin typeface="Arial" charset="0"/>
              </a:rPr>
              <a:t>;</a:t>
            </a:r>
          </a:p>
          <a:p>
            <a:pPr>
              <a:defRPr/>
            </a:pPr>
            <a:r>
              <a:rPr lang="en-US" altLang="bg-BG" sz="2400" dirty="0">
                <a:latin typeface="Arial" charset="0"/>
              </a:rPr>
              <a:t>}</a:t>
            </a:r>
            <a:endParaRPr lang="bg-BG" altLang="bg-BG" sz="2400" dirty="0">
              <a:latin typeface="Arial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743700" y="188913"/>
            <a:ext cx="3240088" cy="12192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1800"/>
              <a:t>Когато </a:t>
            </a:r>
            <a:r>
              <a:rPr lang="bg-BG" altLang="bg-BG" sz="1800" b="1">
                <a:solidFill>
                  <a:srgbClr val="FF3300"/>
                </a:solidFill>
              </a:rPr>
              <a:t>декларацията</a:t>
            </a:r>
            <a:r>
              <a:rPr lang="bg-BG" altLang="bg-BG" sz="1800"/>
              <a:t> на функцията е отделена от дефиницията тя се нарича </a:t>
            </a:r>
            <a:r>
              <a:rPr lang="bg-BG" altLang="bg-BG" sz="1800" b="1">
                <a:solidFill>
                  <a:srgbClr val="FF3300"/>
                </a:solidFill>
              </a:rPr>
              <a:t>прототип </a:t>
            </a:r>
            <a:r>
              <a:rPr lang="en-US" altLang="bg-BG" sz="1800" b="1">
                <a:solidFill>
                  <a:srgbClr val="FF3300"/>
                </a:solidFill>
              </a:rPr>
              <a:t>/</a:t>
            </a:r>
            <a:r>
              <a:rPr lang="bg-BG" altLang="bg-BG" sz="1800" b="1">
                <a:solidFill>
                  <a:srgbClr val="FF3300"/>
                </a:solidFill>
              </a:rPr>
              <a:t>псевдоним</a:t>
            </a:r>
            <a:r>
              <a:rPr lang="en-US" altLang="bg-BG" sz="1800" b="1">
                <a:solidFill>
                  <a:srgbClr val="FF3300"/>
                </a:solidFill>
              </a:rPr>
              <a:t>/</a:t>
            </a:r>
            <a:r>
              <a:rPr lang="bg-BG" altLang="bg-BG" sz="1800"/>
              <a:t>.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4943475" y="765175"/>
            <a:ext cx="16573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472488" y="1628775"/>
            <a:ext cx="1655762" cy="1797050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1800"/>
              <a:t>Обръщение към (извикване на) функцията </a:t>
            </a:r>
            <a:r>
              <a:rPr lang="en-US" altLang="bg-BG" sz="1800"/>
              <a:t>Lice</a:t>
            </a:r>
            <a:endParaRPr lang="bg-BG" altLang="bg-BG" sz="1800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4224338" y="2636838"/>
            <a:ext cx="4248150" cy="7921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47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2351088" y="188914"/>
            <a:ext cx="6259512" cy="600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bg-BG" altLang="bg-BG" sz="2400" dirty="0">
                <a:latin typeface="Arial" charset="0"/>
              </a:rPr>
              <a:t>#</a:t>
            </a:r>
            <a:r>
              <a:rPr lang="bg-BG" altLang="bg-BG" sz="2400" dirty="0" err="1">
                <a:latin typeface="Arial" charset="0"/>
              </a:rPr>
              <a:t>include</a:t>
            </a:r>
            <a:r>
              <a:rPr lang="bg-BG" altLang="bg-BG" sz="2400" dirty="0">
                <a:latin typeface="Arial" charset="0"/>
              </a:rPr>
              <a:t> &lt;</a:t>
            </a:r>
            <a:r>
              <a:rPr lang="en-US" altLang="bg-BG" sz="2400" dirty="0" err="1">
                <a:latin typeface="Arial" charset="0"/>
              </a:rPr>
              <a:t>iostream</a:t>
            </a:r>
            <a:r>
              <a:rPr lang="bg-BG" altLang="bg-BG" sz="2400" dirty="0">
                <a:latin typeface="Arial" charset="0"/>
              </a:rPr>
              <a:t>.h&gt;</a:t>
            </a:r>
          </a:p>
          <a:p>
            <a:pPr>
              <a:defRPr/>
            </a:pPr>
            <a:r>
              <a:rPr lang="en-US" altLang="bg-BG" sz="2400" dirty="0" err="1">
                <a:latin typeface="Arial" charset="0"/>
              </a:rPr>
              <a:t>int</a:t>
            </a:r>
            <a:r>
              <a:rPr lang="bg-BG" altLang="bg-BG" sz="2400" dirty="0">
                <a:latin typeface="Arial" charset="0"/>
              </a:rPr>
              <a:t> </a:t>
            </a:r>
            <a:r>
              <a:rPr lang="bg-BG" altLang="bg-BG" sz="2400" dirty="0" err="1">
                <a:latin typeface="Arial" charset="0"/>
              </a:rPr>
              <a:t>main</a:t>
            </a:r>
            <a:r>
              <a:rPr lang="bg-BG" altLang="bg-BG" sz="2400" dirty="0">
                <a:latin typeface="Arial" charset="0"/>
              </a:rPr>
              <a:t>()</a:t>
            </a: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{</a:t>
            </a:r>
            <a:r>
              <a:rPr lang="en-US" altLang="bg-BG" sz="2400" dirty="0">
                <a:latin typeface="Arial" charset="0"/>
              </a:rPr>
              <a:t> </a:t>
            </a:r>
            <a:r>
              <a:rPr lang="bg-BG" altLang="bg-BG" sz="2400" dirty="0" err="1">
                <a:latin typeface="Arial" charset="0"/>
              </a:rPr>
              <a:t>int</a:t>
            </a:r>
            <a:r>
              <a:rPr lang="bg-BG" altLang="bg-BG" sz="2400" dirty="0">
                <a:latin typeface="Arial" charset="0"/>
              </a:rPr>
              <a:t> </a:t>
            </a:r>
            <a:r>
              <a:rPr lang="en-US" altLang="bg-BG" sz="2400" dirty="0">
                <a:latin typeface="Arial" charset="0"/>
              </a:rPr>
              <a:t>S</a:t>
            </a:r>
            <a:r>
              <a:rPr lang="bg-BG" altLang="bg-BG" sz="2400" dirty="0">
                <a:latin typeface="Arial" charset="0"/>
              </a:rPr>
              <a:t>, a, b;</a:t>
            </a:r>
            <a:endParaRPr lang="en-US" altLang="bg-BG" sz="2400" dirty="0">
              <a:latin typeface="Arial" charset="0"/>
            </a:endParaRPr>
          </a:p>
          <a:p>
            <a:pPr>
              <a:defRPr/>
            </a:pPr>
            <a:r>
              <a:rPr lang="en-US" altLang="bg-BG" dirty="0">
                <a:solidFill>
                  <a:srgbClr val="33CC33"/>
                </a:solidFill>
                <a:latin typeface="Arial" charset="0"/>
              </a:rPr>
              <a:t>   </a:t>
            </a:r>
            <a:r>
              <a:rPr lang="bg-BG" altLang="bg-BG" sz="2400" dirty="0" err="1">
                <a:solidFill>
                  <a:srgbClr val="33CC33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33CC33"/>
                </a:solidFill>
                <a:latin typeface="Arial" charset="0"/>
              </a:rPr>
              <a:t> </a:t>
            </a:r>
            <a:r>
              <a:rPr lang="bg-BG" altLang="bg-BG" sz="2400" dirty="0" err="1">
                <a:solidFill>
                  <a:srgbClr val="FF3300"/>
                </a:solidFill>
                <a:latin typeface="Arial" charset="0"/>
              </a:rPr>
              <a:t>Lice</a:t>
            </a:r>
            <a:r>
              <a:rPr lang="bg-BG" altLang="bg-BG" sz="2400" dirty="0">
                <a:latin typeface="Arial" charset="0"/>
              </a:rPr>
              <a:t>(</a:t>
            </a:r>
            <a:r>
              <a:rPr lang="bg-BG" altLang="bg-BG" sz="2400" dirty="0" err="1">
                <a:solidFill>
                  <a:srgbClr val="9966FF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9966FF"/>
                </a:solidFill>
                <a:latin typeface="Arial" charset="0"/>
              </a:rPr>
              <a:t> a, </a:t>
            </a:r>
            <a:r>
              <a:rPr lang="bg-BG" altLang="bg-BG" sz="2400" dirty="0" err="1">
                <a:solidFill>
                  <a:srgbClr val="9966FF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9966FF"/>
                </a:solidFill>
                <a:latin typeface="Arial" charset="0"/>
              </a:rPr>
              <a:t> b</a:t>
            </a:r>
            <a:r>
              <a:rPr lang="bg-BG" altLang="bg-BG" sz="2400" dirty="0">
                <a:latin typeface="Arial" charset="0"/>
              </a:rPr>
              <a:t>)</a:t>
            </a:r>
            <a:r>
              <a:rPr lang="en-US" altLang="bg-BG" sz="2400" dirty="0">
                <a:latin typeface="Arial" charset="0"/>
              </a:rPr>
              <a:t>;</a:t>
            </a:r>
            <a:endParaRPr lang="bg-BG" altLang="bg-BG" sz="2400" dirty="0">
              <a:latin typeface="Arial" charset="0"/>
            </a:endParaRP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 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cout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&lt;&lt;“a=”&lt;&lt;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endl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;</a:t>
            </a:r>
          </a:p>
          <a:p>
            <a:pPr>
              <a:defRPr/>
            </a:pP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cin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&gt;&gt;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a;</a:t>
            </a:r>
          </a:p>
          <a:p>
            <a:pPr>
              <a:defRPr/>
            </a:pP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cout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&lt;&lt;“b=”&lt;&lt;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endl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;</a:t>
            </a:r>
          </a:p>
          <a:p>
            <a:pPr>
              <a:defRPr/>
            </a:pP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 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cin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&gt;&gt;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b;</a:t>
            </a: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  </a:t>
            </a:r>
            <a:r>
              <a:rPr lang="en-US" altLang="bg-BG" sz="2400" dirty="0">
                <a:solidFill>
                  <a:srgbClr val="CC3300"/>
                </a:solidFill>
                <a:latin typeface="Arial" charset="0"/>
              </a:rPr>
              <a:t>S</a:t>
            </a:r>
            <a:r>
              <a:rPr lang="bg-BG" altLang="bg-BG" sz="2400" dirty="0">
                <a:solidFill>
                  <a:srgbClr val="CC3300"/>
                </a:solidFill>
                <a:latin typeface="Arial" charset="0"/>
              </a:rPr>
              <a:t>=</a:t>
            </a:r>
            <a:r>
              <a:rPr lang="bg-BG" altLang="bg-BG" sz="2400" dirty="0" err="1">
                <a:solidFill>
                  <a:srgbClr val="CC3300"/>
                </a:solidFill>
                <a:latin typeface="Arial" charset="0"/>
              </a:rPr>
              <a:t>Lice</a:t>
            </a:r>
            <a:r>
              <a:rPr lang="bg-BG" altLang="bg-BG" sz="2400" dirty="0">
                <a:solidFill>
                  <a:srgbClr val="CC3300"/>
                </a:solidFill>
                <a:latin typeface="Arial" charset="0"/>
              </a:rPr>
              <a:t>(a,b);</a:t>
            </a: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  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cout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&lt;&lt;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“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S=”&lt;&lt;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S&lt;&lt;</a:t>
            </a:r>
            <a:r>
              <a:rPr lang="en-US" altLang="bg-BG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endl</a:t>
            </a:r>
            <a:r>
              <a:rPr lang="bg-BG" altLang="bg-BG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;</a:t>
            </a: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   </a:t>
            </a:r>
            <a:r>
              <a:rPr lang="bg-BG" altLang="bg-BG" sz="2400" dirty="0" err="1">
                <a:latin typeface="Arial" charset="0"/>
              </a:rPr>
              <a:t>system</a:t>
            </a:r>
            <a:r>
              <a:rPr lang="bg-BG" altLang="bg-BG" sz="2400" dirty="0">
                <a:latin typeface="Arial" charset="0"/>
              </a:rPr>
              <a:t>("</a:t>
            </a:r>
            <a:r>
              <a:rPr lang="bg-BG" altLang="bg-BG" sz="2400" dirty="0" err="1">
                <a:latin typeface="Arial" charset="0"/>
              </a:rPr>
              <a:t>pause</a:t>
            </a:r>
            <a:r>
              <a:rPr lang="bg-BG" altLang="bg-BG" sz="2400" dirty="0">
                <a:latin typeface="Arial" charset="0"/>
              </a:rPr>
              <a:t>");</a:t>
            </a:r>
            <a:r>
              <a:rPr lang="en-US" altLang="bg-BG" sz="2400" dirty="0">
                <a:latin typeface="Arial" charset="0"/>
              </a:rPr>
              <a:t>return 0;</a:t>
            </a:r>
            <a:endParaRPr lang="bg-BG" altLang="bg-BG" sz="2400" dirty="0">
              <a:latin typeface="Arial" charset="0"/>
            </a:endParaRP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}</a:t>
            </a:r>
            <a:endParaRPr lang="en-US" altLang="bg-BG" sz="2400" dirty="0">
              <a:latin typeface="Arial" charset="0"/>
            </a:endParaRPr>
          </a:p>
          <a:p>
            <a:pPr>
              <a:defRPr/>
            </a:pPr>
            <a:r>
              <a:rPr lang="bg-BG" altLang="bg-BG" sz="2400" dirty="0" err="1">
                <a:solidFill>
                  <a:srgbClr val="33CC33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33CC33"/>
                </a:solidFill>
                <a:latin typeface="Arial" charset="0"/>
              </a:rPr>
              <a:t> </a:t>
            </a:r>
            <a:r>
              <a:rPr lang="bg-BG" altLang="bg-BG" sz="2400" dirty="0" err="1">
                <a:solidFill>
                  <a:srgbClr val="FF3300"/>
                </a:solidFill>
                <a:latin typeface="Arial" charset="0"/>
              </a:rPr>
              <a:t>Lice</a:t>
            </a:r>
            <a:r>
              <a:rPr lang="bg-BG" altLang="bg-BG" sz="2400" dirty="0">
                <a:latin typeface="Arial" charset="0"/>
              </a:rPr>
              <a:t>(</a:t>
            </a:r>
            <a:r>
              <a:rPr lang="bg-BG" altLang="bg-BG" sz="2400" dirty="0" err="1">
                <a:solidFill>
                  <a:srgbClr val="9966FF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9966FF"/>
                </a:solidFill>
                <a:latin typeface="Arial" charset="0"/>
              </a:rPr>
              <a:t> a, </a:t>
            </a:r>
            <a:r>
              <a:rPr lang="bg-BG" altLang="bg-BG" sz="2400" dirty="0" err="1">
                <a:solidFill>
                  <a:srgbClr val="9966FF"/>
                </a:solidFill>
                <a:latin typeface="Arial" charset="0"/>
              </a:rPr>
              <a:t>int</a:t>
            </a:r>
            <a:r>
              <a:rPr lang="bg-BG" altLang="bg-BG" sz="2400" dirty="0">
                <a:solidFill>
                  <a:srgbClr val="9966FF"/>
                </a:solidFill>
                <a:latin typeface="Arial" charset="0"/>
              </a:rPr>
              <a:t> b</a:t>
            </a:r>
            <a:r>
              <a:rPr lang="bg-BG" altLang="bg-BG" sz="2400" dirty="0">
                <a:latin typeface="Arial" charset="0"/>
              </a:rPr>
              <a:t>)</a:t>
            </a:r>
          </a:p>
          <a:p>
            <a:pPr>
              <a:defRPr/>
            </a:pPr>
            <a:r>
              <a:rPr lang="bg-BG" altLang="bg-BG" sz="2400" dirty="0">
                <a:latin typeface="Arial" charset="0"/>
              </a:rPr>
              <a:t>{</a:t>
            </a:r>
          </a:p>
          <a:p>
            <a:pPr>
              <a:defRPr/>
            </a:pPr>
            <a:r>
              <a:rPr lang="bg-BG" altLang="bg-BG" sz="2400" dirty="0" err="1">
                <a:solidFill>
                  <a:srgbClr val="FF3300"/>
                </a:solidFill>
                <a:latin typeface="Arial" charset="0"/>
              </a:rPr>
              <a:t>return</a:t>
            </a:r>
            <a:r>
              <a:rPr lang="bg-BG" altLang="bg-BG" sz="2400" dirty="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bg-BG" sz="2400" dirty="0">
                <a:solidFill>
                  <a:srgbClr val="FF3300"/>
                </a:solidFill>
                <a:latin typeface="Arial" charset="0"/>
              </a:rPr>
              <a:t>a*b</a:t>
            </a:r>
            <a:r>
              <a:rPr lang="bg-BG" altLang="bg-BG" sz="2400" dirty="0">
                <a:solidFill>
                  <a:srgbClr val="FF3300"/>
                </a:solidFill>
                <a:latin typeface="Arial" charset="0"/>
              </a:rPr>
              <a:t>;</a:t>
            </a:r>
          </a:p>
          <a:p>
            <a:pPr>
              <a:defRPr/>
            </a:pPr>
            <a:r>
              <a:rPr lang="en-US" altLang="bg-BG" sz="2400" dirty="0">
                <a:latin typeface="Arial" charset="0"/>
              </a:rPr>
              <a:t>}</a:t>
            </a:r>
            <a:endParaRPr lang="bg-BG" altLang="bg-BG" sz="2400" dirty="0">
              <a:latin typeface="Arial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672263" y="333375"/>
            <a:ext cx="3600450" cy="954088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1800" b="1">
                <a:solidFill>
                  <a:srgbClr val="FF3300"/>
                </a:solidFill>
              </a:rPr>
              <a:t>Прототипът</a:t>
            </a:r>
            <a:r>
              <a:rPr lang="bg-BG" altLang="bg-BG" sz="1800"/>
              <a:t> на функция може да стои и в тялото на главната функция </a:t>
            </a:r>
            <a:r>
              <a:rPr lang="en-US" altLang="bg-BG" sz="1800" b="1">
                <a:solidFill>
                  <a:srgbClr val="FF3300"/>
                </a:solidFill>
              </a:rPr>
              <a:t>main</a:t>
            </a:r>
            <a:r>
              <a:rPr lang="en-US" altLang="bg-BG" sz="1800"/>
              <a:t>.</a:t>
            </a:r>
            <a:endParaRPr lang="bg-BG" altLang="bg-BG" sz="1800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>
            <a:off x="5303839" y="765176"/>
            <a:ext cx="1368425" cy="792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8763001" y="1905000"/>
            <a:ext cx="1655763" cy="1797050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1800"/>
              <a:t>Обръщение към (извикване на) функцията </a:t>
            </a:r>
            <a:r>
              <a:rPr lang="en-US" altLang="bg-BG" sz="1800"/>
              <a:t>Lice</a:t>
            </a:r>
            <a:endParaRPr lang="bg-BG" altLang="bg-BG" sz="1800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H="1">
            <a:off x="4224338" y="2819400"/>
            <a:ext cx="4462462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477000" y="5105401"/>
            <a:ext cx="2895600" cy="1200329"/>
          </a:xfrm>
          <a:prstGeom prst="rect">
            <a:avLst/>
          </a:prstGeom>
          <a:solidFill>
            <a:srgbClr val="FFFF99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bg-BG" altLang="bg-BG" sz="1800"/>
              <a:t>Връщаният резултат може да бъде не само чрез име на променлива, а и чрез израз.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 flipV="1">
            <a:off x="3962400" y="5638800"/>
            <a:ext cx="2438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85837" y="1663700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bg-BG" altLang="bg-BG" smtClean="0"/>
              <a:t>Видове формални параметри</a:t>
            </a:r>
            <a:endParaRPr lang="bg-BG" altLang="bg-BG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85837" y="2986087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bg-BG" altLang="bg-BG" smtClean="0"/>
              <a:t>Параметри, предавани по </a:t>
            </a:r>
            <a:r>
              <a:rPr lang="bg-BG" altLang="bg-BG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стойност</a:t>
            </a:r>
          </a:p>
          <a:p>
            <a:pPr>
              <a:defRPr/>
            </a:pPr>
            <a:r>
              <a:rPr lang="bg-BG" altLang="bg-BG" smtClean="0"/>
              <a:t>Параметри, предавани по </a:t>
            </a:r>
            <a:r>
              <a:rPr lang="bg-BG" altLang="bg-BG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адрес</a:t>
            </a:r>
            <a:endParaRPr lang="en-US" altLang="bg-BG" smtClean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bg-BG" altLang="bg-BG" smtClean="0"/>
              <a:t>Параметри, предавани по</a:t>
            </a:r>
            <a:r>
              <a:rPr lang="bg-BG" altLang="bg-BG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псевдоним</a:t>
            </a:r>
          </a:p>
        </p:txBody>
      </p:sp>
    </p:spTree>
    <p:extLst>
      <p:ext uri="{BB962C8B-B14F-4D97-AF65-F5344CB8AC3E}">
        <p14:creationId xmlns:p14="http://schemas.microsoft.com/office/powerpoint/2010/main" val="14713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1600201"/>
            <a:ext cx="4271963" cy="34575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bg-BG" altLang="bg-BG" dirty="0" smtClean="0"/>
              <a:t>ПРИМЕР</a:t>
            </a:r>
          </a:p>
          <a:p>
            <a:pPr>
              <a:defRPr/>
            </a:pPr>
            <a:endParaRPr lang="bg-BG" altLang="bg-BG" dirty="0"/>
          </a:p>
          <a:p>
            <a:pPr>
              <a:defRPr/>
            </a:pPr>
            <a:r>
              <a:rPr lang="bg-BG" altLang="bg-BG" dirty="0" smtClean="0"/>
              <a:t>Да се направи подпрограма, която да връща разменените стойности на две променливи с помощта на трета.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9675" y="1600201"/>
            <a:ext cx="6096000" cy="54107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</a:t>
            </a:r>
            <a:r>
              <a:rPr lang="bg-BG" altLang="bg-BG" dirty="0">
                <a:solidFill>
                  <a:srgbClr val="000099"/>
                </a:solidFill>
              </a:rPr>
              <a:t>void swap(int x, int y)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>
                <a:solidFill>
                  <a:srgbClr val="000099"/>
                </a:solidFill>
              </a:rPr>
              <a:t>    {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>
                <a:solidFill>
                  <a:srgbClr val="000099"/>
                </a:solidFill>
              </a:rPr>
              <a:t>       int a;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>
                <a:solidFill>
                  <a:srgbClr val="000099"/>
                </a:solidFill>
              </a:rPr>
              <a:t>       a=x;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>
                <a:solidFill>
                  <a:srgbClr val="000099"/>
                </a:solidFill>
              </a:rPr>
              <a:t>       x=y;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>
                <a:solidFill>
                  <a:srgbClr val="000099"/>
                </a:solidFill>
              </a:rPr>
              <a:t>       y=a;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 </a:t>
            </a:r>
            <a:r>
              <a:rPr lang="bg-BG" altLang="bg-BG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cout&lt;&lt;"x=</a:t>
            </a:r>
            <a:r>
              <a:rPr lang="en-US" altLang="bg-BG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n=</a:t>
            </a:r>
            <a:r>
              <a:rPr lang="bg-BG" altLang="bg-BG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"&lt;&lt;x&lt;&lt;endl;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cout&lt;&lt;"y=</a:t>
            </a:r>
            <a:r>
              <a:rPr lang="en-US" altLang="bg-BG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m=</a:t>
            </a:r>
            <a:r>
              <a:rPr lang="bg-BG" altLang="bg-BG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"&lt;&lt;y&lt;&lt;endl;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}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int main()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{int n, m;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 cout&lt;&lt;"vavedete n";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 cin&gt;&gt;n;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 cout&lt;&lt;"vavedete m";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 cin&gt;&gt;m;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 cout&lt;&lt;endl;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 </a:t>
            </a:r>
            <a:r>
              <a:rPr lang="bg-BG" altLang="bg-BG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cout&lt;&lt;"n="&lt;&lt;n&lt;&lt;endl;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cout&lt;&lt;"m="&lt;&lt; m;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 </a:t>
            </a:r>
            <a:r>
              <a:rPr lang="bg-BG" altLang="bg-BG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swap(n, m);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 cout&lt;&lt;endl;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 </a:t>
            </a:r>
            <a:r>
              <a:rPr lang="bg-BG" altLang="bg-BG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cout&lt;&lt;"n="&lt;&lt;n&lt;&lt;endl;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cout&lt;&lt;"m="&lt;&lt; m;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	  system("pause");  	  return 0;</a:t>
            </a:r>
          </a:p>
          <a:p>
            <a:pPr marL="628650">
              <a:lnSpc>
                <a:spcPct val="80000"/>
              </a:lnSpc>
              <a:defRPr/>
            </a:pPr>
            <a:r>
              <a:rPr lang="bg-BG" altLang="bg-BG" dirty="0"/>
              <a:t>      }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316830" y="5272088"/>
            <a:ext cx="4012408" cy="16312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Посочете резултата.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Какъв </a:t>
            </a:r>
            <a:r>
              <a:rPr lang="en-US" sz="2000" dirty="0" smtClean="0"/>
              <a:t>e</a:t>
            </a:r>
            <a:r>
              <a:rPr lang="bg-BG" sz="2000" dirty="0" smtClean="0"/>
              <a:t> вида на формалните параметри?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 smtClean="0"/>
              <a:t>Какви могат да бъдат действителните в този случай?</a:t>
            </a:r>
            <a:endParaRPr lang="bg-BG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226955" y="5657671"/>
            <a:ext cx="2765176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 smtClean="0"/>
              <a:t>Променете задачата така, че да използвате параметри, предавани по адрес.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21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35" y="201088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95288">
              <a:lnSpc>
                <a:spcPct val="80000"/>
              </a:lnSpc>
              <a:defRPr/>
            </a:pPr>
            <a:r>
              <a:rPr lang="bg-BG" altLang="bg-BG" sz="2400" smtClean="0"/>
              <a:t> </a:t>
            </a:r>
            <a:r>
              <a:rPr lang="bg-BG" altLang="bg-BG" sz="2400" b="1" smtClean="0">
                <a:solidFill>
                  <a:srgbClr val="000099"/>
                </a:solidFill>
              </a:rPr>
              <a:t>void swap(int</a:t>
            </a:r>
            <a:r>
              <a:rPr lang="bg-BG" altLang="bg-BG" sz="2400" b="1" smtClean="0">
                <a:solidFill>
                  <a:schemeClr val="accent2"/>
                </a:solidFill>
              </a:rPr>
              <a:t> </a:t>
            </a:r>
            <a:r>
              <a:rPr lang="bg-BG" altLang="bg-BG" sz="2400" b="1" smtClean="0">
                <a:solidFill>
                  <a:srgbClr val="990000"/>
                </a:solidFill>
              </a:rPr>
              <a:t>*</a:t>
            </a:r>
            <a:r>
              <a:rPr lang="bg-BG" altLang="bg-BG" sz="2400" b="1" smtClean="0">
                <a:solidFill>
                  <a:srgbClr val="000099"/>
                </a:solidFill>
              </a:rPr>
              <a:t>x, int</a:t>
            </a:r>
            <a:r>
              <a:rPr lang="bg-BG" altLang="bg-BG" sz="2400" b="1" smtClean="0">
                <a:solidFill>
                  <a:schemeClr val="accent2"/>
                </a:solidFill>
              </a:rPr>
              <a:t> </a:t>
            </a:r>
            <a:r>
              <a:rPr lang="bg-BG" altLang="bg-BG" sz="2400" b="1" smtClean="0">
                <a:solidFill>
                  <a:srgbClr val="990000"/>
                </a:solidFill>
              </a:rPr>
              <a:t>*</a:t>
            </a:r>
            <a:r>
              <a:rPr lang="bg-BG" altLang="bg-BG" sz="2400" b="1" smtClean="0">
                <a:solidFill>
                  <a:srgbClr val="000099"/>
                </a:solidFill>
              </a:rPr>
              <a:t>y)</a:t>
            </a:r>
          </a:p>
          <a:p>
            <a:pPr indent="395288">
              <a:lnSpc>
                <a:spcPct val="80000"/>
              </a:lnSpc>
              <a:defRPr/>
            </a:pPr>
            <a:r>
              <a:rPr lang="bg-BG" altLang="bg-BG" sz="2400" b="1" smtClean="0">
                <a:solidFill>
                  <a:schemeClr val="accent2"/>
                </a:solidFill>
              </a:rPr>
              <a:t>    </a:t>
            </a:r>
            <a:r>
              <a:rPr lang="bg-BG" altLang="bg-BG" sz="2400" b="1" smtClean="0">
                <a:solidFill>
                  <a:srgbClr val="000099"/>
                </a:solidFill>
              </a:rPr>
              <a:t>{</a:t>
            </a:r>
          </a:p>
          <a:p>
            <a:pPr indent="395288">
              <a:lnSpc>
                <a:spcPct val="80000"/>
              </a:lnSpc>
              <a:defRPr/>
            </a:pPr>
            <a:r>
              <a:rPr lang="bg-BG" altLang="bg-BG" sz="2400" b="1" smtClean="0">
                <a:solidFill>
                  <a:srgbClr val="000099"/>
                </a:solidFill>
              </a:rPr>
              <a:t>       int a;</a:t>
            </a:r>
          </a:p>
          <a:p>
            <a:pPr indent="395288">
              <a:lnSpc>
                <a:spcPct val="80000"/>
              </a:lnSpc>
              <a:defRPr/>
            </a:pPr>
            <a:r>
              <a:rPr lang="bg-BG" altLang="bg-BG" sz="2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bg-BG" altLang="bg-BG" sz="2400" b="1" smtClean="0">
                <a:solidFill>
                  <a:srgbClr val="000099"/>
                </a:solidFill>
              </a:rPr>
              <a:t>a=</a:t>
            </a:r>
            <a:r>
              <a:rPr lang="bg-BG" altLang="bg-BG" sz="24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bg-BG" altLang="bg-BG" sz="2400" b="1" smtClean="0">
                <a:solidFill>
                  <a:srgbClr val="000099"/>
                </a:solidFill>
              </a:rPr>
              <a:t>x</a:t>
            </a:r>
            <a:r>
              <a:rPr lang="bg-BG" altLang="bg-BG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indent="395288">
              <a:lnSpc>
                <a:spcPct val="80000"/>
              </a:lnSpc>
              <a:defRPr/>
            </a:pPr>
            <a:r>
              <a:rPr lang="bg-BG" altLang="bg-BG" sz="2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bg-BG" altLang="bg-BG" sz="24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*</a:t>
            </a:r>
            <a:r>
              <a:rPr lang="bg-BG" altLang="bg-BG" sz="2400" b="1" smtClean="0">
                <a:solidFill>
                  <a:srgbClr val="000099"/>
                </a:solidFill>
              </a:rPr>
              <a:t>x=</a:t>
            </a:r>
            <a:r>
              <a:rPr lang="bg-BG" altLang="bg-BG" sz="24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bg-BG" altLang="bg-BG" sz="2400" b="1" smtClean="0">
                <a:solidFill>
                  <a:srgbClr val="000099"/>
                </a:solidFill>
              </a:rPr>
              <a:t>y</a:t>
            </a:r>
            <a:r>
              <a:rPr lang="bg-BG" altLang="bg-BG" sz="2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indent="395288">
              <a:lnSpc>
                <a:spcPct val="80000"/>
              </a:lnSpc>
              <a:defRPr/>
            </a:pPr>
            <a:r>
              <a:rPr lang="bg-BG" altLang="bg-BG" sz="2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bg-BG" altLang="bg-BG" sz="24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bg-BG" altLang="bg-BG" sz="2400" b="1" smtClean="0">
                <a:solidFill>
                  <a:srgbClr val="000099"/>
                </a:solidFill>
              </a:rPr>
              <a:t>y=a;</a:t>
            </a:r>
          </a:p>
          <a:p>
            <a:pPr indent="395288">
              <a:lnSpc>
                <a:spcPct val="80000"/>
              </a:lnSpc>
              <a:defRPr/>
            </a:pPr>
            <a:r>
              <a:rPr lang="bg-BG" altLang="bg-BG" sz="24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bg-BG" altLang="bg-BG" sz="24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cout&lt;&lt;"x=</a:t>
            </a:r>
            <a:r>
              <a:rPr lang="en-US" altLang="bg-BG" sz="24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n=</a:t>
            </a:r>
            <a:r>
              <a:rPr lang="bg-BG" altLang="bg-BG" sz="24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"&lt;&lt;x&lt;&lt;endl;</a:t>
            </a:r>
          </a:p>
          <a:p>
            <a:pPr indent="395288">
              <a:lnSpc>
                <a:spcPct val="80000"/>
              </a:lnSpc>
              <a:defRPr/>
            </a:pPr>
            <a:r>
              <a:rPr lang="bg-BG" altLang="bg-BG" sz="24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cout&lt;&lt;"y=</a:t>
            </a:r>
            <a:r>
              <a:rPr lang="en-US" altLang="bg-BG" sz="24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m=</a:t>
            </a:r>
            <a:r>
              <a:rPr lang="bg-BG" altLang="bg-BG" sz="24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"&lt;&lt;y&lt;&lt;endl;</a:t>
            </a:r>
          </a:p>
          <a:p>
            <a:pPr indent="395288">
              <a:lnSpc>
                <a:spcPct val="80000"/>
              </a:lnSpc>
              <a:defRPr/>
            </a:pPr>
            <a:r>
              <a:rPr lang="bg-BG" altLang="bg-BG" sz="2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bg-BG" altLang="bg-BG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indent="395288">
              <a:lnSpc>
                <a:spcPct val="80000"/>
              </a:lnSpc>
              <a:defRPr/>
            </a:pPr>
            <a:endParaRPr lang="bg-BG" sz="2400" b="1" smtClean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95288">
              <a:lnSpc>
                <a:spcPct val="80000"/>
              </a:lnSpc>
              <a:defRPr/>
            </a:pPr>
            <a:endParaRPr lang="bg-BG" sz="2400" b="1" smtClean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95288">
              <a:lnSpc>
                <a:spcPct val="80000"/>
              </a:lnSpc>
              <a:defRPr/>
            </a:pPr>
            <a:r>
              <a:rPr lang="en-US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******************</a:t>
            </a:r>
          </a:p>
          <a:p>
            <a:pPr indent="395288">
              <a:lnSpc>
                <a:spcPct val="80000"/>
              </a:lnSpc>
              <a:defRPr/>
            </a:pPr>
            <a:endParaRPr lang="en-US" sz="2400" b="1" smtClean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95288">
              <a:lnSpc>
                <a:spcPct val="80000"/>
              </a:lnSpc>
              <a:defRPr/>
            </a:pPr>
            <a:endParaRPr lang="en-US" sz="2400" b="1" smtClean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indent="395288">
              <a:lnSpc>
                <a:spcPct val="80000"/>
              </a:lnSpc>
              <a:defRPr/>
            </a:pPr>
            <a:r>
              <a:rPr lang="en-US" altLang="bg-BG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bg-BG" altLang="bg-BG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swap(</a:t>
            </a:r>
            <a:r>
              <a:rPr lang="bg-BG" altLang="bg-BG" sz="24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  <a:r>
              <a:rPr lang="bg-BG" altLang="bg-BG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n,</a:t>
            </a:r>
            <a:r>
              <a:rPr lang="bg-BG" altLang="bg-BG" sz="2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bg-BG" altLang="bg-BG" sz="24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  <a:r>
              <a:rPr lang="bg-BG" altLang="bg-BG" sz="2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m);</a:t>
            </a:r>
            <a:endParaRPr lang="bg-BG" sz="2400" dirty="0"/>
          </a:p>
        </p:txBody>
      </p:sp>
      <p:sp>
        <p:nvSpPr>
          <p:cNvPr id="3" name="Rectangle 2"/>
          <p:cNvSpPr/>
          <p:nvPr/>
        </p:nvSpPr>
        <p:spPr>
          <a:xfrm>
            <a:off x="6923501" y="3619088"/>
            <a:ext cx="4304131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dirty="0"/>
              <a:t>Какви могат да бъдат действителните </a:t>
            </a:r>
            <a:r>
              <a:rPr lang="bg-BG" sz="2800" dirty="0" smtClean="0"/>
              <a:t>параметри в </a:t>
            </a:r>
            <a:r>
              <a:rPr lang="bg-BG" sz="2800" dirty="0"/>
              <a:t>този случай?</a:t>
            </a:r>
          </a:p>
        </p:txBody>
      </p:sp>
    </p:spTree>
    <p:extLst>
      <p:ext uri="{BB962C8B-B14F-4D97-AF65-F5344CB8AC3E}">
        <p14:creationId xmlns:p14="http://schemas.microsoft.com/office/powerpoint/2010/main" val="42792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4210" y="193724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bg-BG" altLang="bg-BG" sz="2800" dirty="0"/>
              <a:t>Формалните параметри се записват като указатели</a:t>
            </a:r>
          </a:p>
          <a:p>
            <a:pPr lvl="1">
              <a:defRPr/>
            </a:pPr>
            <a:r>
              <a:rPr lang="fr-FR" altLang="bg-BG" sz="2800" dirty="0"/>
              <a:t> </a:t>
            </a:r>
            <a:r>
              <a:rPr lang="bg-BG" altLang="bg-BG" sz="2800" dirty="0"/>
              <a:t>	</a:t>
            </a:r>
            <a:r>
              <a:rPr lang="fr-FR" altLang="bg-BG" sz="28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</a:t>
            </a:r>
            <a:r>
              <a:rPr lang="fr-FR" altLang="bg-BG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swap(</a:t>
            </a:r>
            <a:r>
              <a:rPr lang="fr-FR" altLang="bg-BG" sz="28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fr-FR" altLang="bg-BG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bg-BG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  <a:r>
              <a:rPr lang="fr-FR" altLang="bg-BG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fr-FR" altLang="bg-BG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fr-FR" altLang="bg-BG" sz="28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fr-FR" altLang="bg-BG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fr-FR" altLang="bg-BG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&amp;y</a:t>
            </a:r>
            <a:r>
              <a:rPr lang="fr-FR" altLang="bg-BG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bg-BG" altLang="bg-BG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lvl="1">
              <a:defRPr/>
            </a:pPr>
            <a:r>
              <a:rPr lang="bg-BG" altLang="bg-BG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endParaRPr lang="bg-BG" altLang="bg-BG" sz="2800" b="1" dirty="0"/>
          </a:p>
          <a:p>
            <a:pPr>
              <a:defRPr/>
            </a:pPr>
            <a:endParaRPr lang="bg-BG" altLang="bg-BG" sz="2800" dirty="0"/>
          </a:p>
          <a:p>
            <a:pPr>
              <a:defRPr/>
            </a:pPr>
            <a:r>
              <a:rPr lang="bg-BG" altLang="bg-BG" sz="2800" dirty="0"/>
              <a:t>Действителните параметри се записват само с името си.</a:t>
            </a:r>
          </a:p>
          <a:p>
            <a:pPr>
              <a:defRPr/>
            </a:pPr>
            <a:r>
              <a:rPr lang="bg-BG" altLang="bg-BG" sz="2800" dirty="0"/>
              <a:t>		</a:t>
            </a:r>
            <a:r>
              <a:rPr lang="bg-BG" altLang="bg-BG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swap(</a:t>
            </a:r>
            <a:r>
              <a:rPr lang="bg-BG" altLang="bg-BG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bg-BG" altLang="bg-BG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bg-BG" altLang="bg-BG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bg-BG" altLang="bg-BG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bg-BG" altLang="bg-BG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9994" y="2351114"/>
            <a:ext cx="3957403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Параметри, предавани по псевдоним</a:t>
            </a:r>
            <a:endParaRPr lang="bg-BG" sz="2800" dirty="0"/>
          </a:p>
        </p:txBody>
      </p:sp>
      <p:sp>
        <p:nvSpPr>
          <p:cNvPr id="4" name="Rectangle 3"/>
          <p:cNvSpPr/>
          <p:nvPr/>
        </p:nvSpPr>
        <p:spPr>
          <a:xfrm>
            <a:off x="6600824" y="4599508"/>
            <a:ext cx="5186597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bg-BG" altLang="bg-BG" sz="2400" dirty="0"/>
              <a:t>Когато формалният параметър е параметър, предаван по псевдоним, действителният параметър може да бъде </a:t>
            </a:r>
            <a:r>
              <a:rPr lang="bg-BG" altLang="bg-BG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променлива или адрес на променлива</a:t>
            </a:r>
            <a:r>
              <a:rPr lang="bg-BG" altLang="bg-BG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en-US" smtClean="0"/>
              <a:t>Примери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6" y="2324562"/>
            <a:ext cx="4105276" cy="2889250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bg-BG" altLang="en-US" dirty="0"/>
              <a:t>Каква стойност ще бъде изведена на екрана след изпълнение на следния програмен фрагмент:</a:t>
            </a:r>
          </a:p>
          <a:p>
            <a:pPr>
              <a:lnSpc>
                <a:spcPct val="80000"/>
              </a:lnSpc>
              <a:defRPr/>
            </a:pPr>
            <a:endParaRPr lang="bg-BG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257800" y="1027906"/>
            <a:ext cx="6096000" cy="48197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3200" dirty="0" err="1"/>
              <a:t>int</a:t>
            </a:r>
            <a:r>
              <a:rPr lang="en-US" altLang="en-US" sz="3200" dirty="0"/>
              <a:t> SP(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 x, 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 y)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200" dirty="0"/>
              <a:t>{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200" dirty="0" smtClean="0"/>
              <a:t>	x=3*x</a:t>
            </a:r>
            <a:r>
              <a:rPr lang="en-US" altLang="en-US" sz="3200" dirty="0"/>
              <a:t>;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200" dirty="0" smtClean="0"/>
              <a:t>	y=</a:t>
            </a:r>
            <a:r>
              <a:rPr lang="en-US" altLang="en-US" sz="3200" dirty="0" err="1" smtClean="0"/>
              <a:t>x%y</a:t>
            </a:r>
            <a:r>
              <a:rPr lang="en-US" altLang="en-US" sz="3200" dirty="0"/>
              <a:t>;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200" dirty="0" smtClean="0"/>
              <a:t>	return </a:t>
            </a:r>
            <a:r>
              <a:rPr lang="en-US" altLang="en-US" sz="3200" dirty="0"/>
              <a:t>y;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200" dirty="0"/>
              <a:t>}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200" dirty="0"/>
              <a:t>. . 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200" dirty="0"/>
              <a:t>void main()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200" dirty="0"/>
              <a:t>{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200" dirty="0" smtClean="0"/>
              <a:t>	</a:t>
            </a:r>
            <a:r>
              <a:rPr lang="en-US" altLang="en-US" sz="3200" dirty="0" err="1" smtClean="0"/>
              <a:t>int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x=4, y=7;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200" dirty="0" smtClean="0"/>
              <a:t>	</a:t>
            </a:r>
            <a:r>
              <a:rPr lang="en-US" altLang="en-US" sz="3200" dirty="0" err="1" smtClean="0"/>
              <a:t>cout</a:t>
            </a:r>
            <a:r>
              <a:rPr lang="en-US" altLang="en-US" sz="3200" dirty="0"/>
              <a:t>&lt;&lt;SP(y, x);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3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465942"/>
            <a:ext cx="10515600" cy="1698171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Какво е действието на дадения код и коя е управляващата променлива на вътрешния цикъл?</a:t>
            </a:r>
            <a:endParaRPr lang="bg-BG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/>
          <a:srcRect l="31839" t="45142" r="42799" b="10663"/>
          <a:stretch/>
        </p:blipFill>
        <p:spPr bwMode="auto">
          <a:xfrm>
            <a:off x="838200" y="3164113"/>
            <a:ext cx="5247807" cy="3367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1613316" y="3282846"/>
            <a:ext cx="5149747" cy="2953062"/>
            <a:chOff x="1613316" y="3282846"/>
            <a:chExt cx="5149747" cy="2953062"/>
          </a:xfrm>
        </p:grpSpPr>
        <p:sp>
          <p:nvSpPr>
            <p:cNvPr id="5" name="Rectangle 4"/>
            <p:cNvSpPr/>
            <p:nvPr/>
          </p:nvSpPr>
          <p:spPr>
            <a:xfrm>
              <a:off x="3762531" y="3282846"/>
              <a:ext cx="2428407" cy="854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34656" y="5114144"/>
              <a:ext cx="2428407" cy="1121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13316" y="4435064"/>
              <a:ext cx="4811219" cy="256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3316" y="5750985"/>
              <a:ext cx="4811219" cy="256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8887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3810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bg-BG" altLang="en-US" dirty="0"/>
              <a:t>	</a:t>
            </a:r>
            <a:r>
              <a:rPr lang="bg-BG" altLang="en-US" sz="2600" dirty="0"/>
              <a:t>Какво ще бъде изведено след изпълнение на следния програмен фрагмент: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void </a:t>
            </a:r>
            <a:r>
              <a:rPr lang="en-US" altLang="en-US" sz="2400" dirty="0" err="1"/>
              <a:t>sp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*m)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n=3;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*m=10*(*m);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n=n+(*m);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&lt;&lt;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. . 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int</a:t>
            </a:r>
            <a:r>
              <a:rPr lang="en-US" altLang="en-US" sz="2400" dirty="0"/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n=1;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sp</a:t>
            </a:r>
            <a:r>
              <a:rPr lang="en-US" altLang="en-US" sz="2400" dirty="0"/>
              <a:t>(&amp;n);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	n=n+1</a:t>
            </a:r>
            <a:r>
              <a:rPr lang="en-US" alt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cout</a:t>
            </a:r>
            <a:r>
              <a:rPr lang="en-US" altLang="en-US" sz="2400" dirty="0"/>
              <a:t>&lt;&lt; </a:t>
            </a:r>
            <a:r>
              <a:rPr lang="en-US" altLang="en-US" sz="2400" dirty="0" err="1"/>
              <a:t>n;return</a:t>
            </a:r>
            <a:r>
              <a:rPr lang="en-US" altLang="en-US" sz="2400" dirty="0"/>
              <a:t>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3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533401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bg-BG" altLang="en-US" sz="2000" dirty="0"/>
              <a:t>Какви ще бъдат стойностите на променливите </a:t>
            </a:r>
            <a:r>
              <a:rPr lang="en-US" altLang="en-US" sz="2000" dirty="0"/>
              <a:t>a </a:t>
            </a:r>
            <a:r>
              <a:rPr lang="bg-BG" altLang="en-US" sz="2000" dirty="0"/>
              <a:t>и </a:t>
            </a:r>
            <a:r>
              <a:rPr lang="en-US" altLang="en-US" sz="2000" dirty="0"/>
              <a:t>b</a:t>
            </a:r>
            <a:r>
              <a:rPr lang="bg-BG" altLang="en-US" sz="2000" dirty="0"/>
              <a:t> след изпълнение на фрагмента: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void SP(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p,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*q)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p=3*(*q);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*q=3*p;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. . 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a=1, b=2;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SP(a, &amp;b);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458200" cy="1020762"/>
          </a:xfrm>
        </p:spPr>
        <p:txBody>
          <a:bodyPr/>
          <a:lstStyle/>
          <a:p>
            <a:pPr algn="l"/>
            <a:r>
              <a:rPr lang="bg-BG" altLang="bg-BG" sz="2800"/>
              <a:t>Пример: Да се напише програма, която въвежда и извежда елементите на масив от цели числа.</a:t>
            </a:r>
            <a:endParaRPr lang="en-US" altLang="bg-BG" sz="2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295401"/>
            <a:ext cx="39624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bg-BG" sz="2400"/>
              <a:t>#include &lt;iostream.h&gt;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400"/>
              <a:t>void ReadM(</a:t>
            </a:r>
            <a:r>
              <a:rPr lang="en-US" altLang="bg-BG" sz="2400" b="1">
                <a:solidFill>
                  <a:srgbClr val="FF0000"/>
                </a:solidFill>
              </a:rPr>
              <a:t>int a[</a:t>
            </a:r>
            <a:r>
              <a:rPr lang="bg-BG" altLang="bg-BG" sz="2400" b="1">
                <a:solidFill>
                  <a:srgbClr val="FF0000"/>
                </a:solidFill>
              </a:rPr>
              <a:t> </a:t>
            </a:r>
            <a:r>
              <a:rPr lang="en-US" altLang="bg-BG" sz="2400" b="1">
                <a:solidFill>
                  <a:srgbClr val="FF0000"/>
                </a:solidFill>
              </a:rPr>
              <a:t>]</a:t>
            </a:r>
            <a:r>
              <a:rPr lang="en-US" altLang="bg-BG" sz="2400"/>
              <a:t>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400"/>
              <a:t> 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400"/>
              <a:t>     for (i=0;i&lt;n;i++)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400"/>
              <a:t> 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400"/>
              <a:t>             cout&lt;&lt;"a[i]=“;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400"/>
              <a:t>             cin&gt;&gt;a[i];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400"/>
              <a:t>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400"/>
              <a:t>}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295400"/>
            <a:ext cx="41910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void </a:t>
            </a:r>
            <a:r>
              <a:rPr lang="en-US" altLang="bg-BG" sz="2000" dirty="0" err="1"/>
              <a:t>OutM</a:t>
            </a:r>
            <a:r>
              <a:rPr lang="en-US" altLang="bg-BG" sz="2000" dirty="0"/>
              <a:t>(</a:t>
            </a:r>
            <a:r>
              <a:rPr lang="en-US" altLang="bg-BG" sz="2000" b="1" dirty="0" err="1">
                <a:solidFill>
                  <a:srgbClr val="FF0000"/>
                </a:solidFill>
              </a:rPr>
              <a:t>int</a:t>
            </a:r>
            <a:r>
              <a:rPr lang="en-US" altLang="bg-BG" sz="2000" b="1" dirty="0">
                <a:solidFill>
                  <a:srgbClr val="FF0000"/>
                </a:solidFill>
              </a:rPr>
              <a:t> a[ ]</a:t>
            </a:r>
            <a:r>
              <a:rPr lang="en-US" altLang="bg-BG" sz="2000" dirty="0"/>
              <a:t>, </a:t>
            </a:r>
            <a:r>
              <a:rPr lang="en-US" altLang="bg-BG" sz="2000" dirty="0" err="1"/>
              <a:t>int</a:t>
            </a:r>
            <a:r>
              <a:rPr lang="en-US" altLang="bg-BG" sz="2000" dirty="0"/>
              <a:t>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      </a:t>
            </a:r>
            <a:r>
              <a:rPr lang="en-US" altLang="bg-BG" sz="2000" dirty="0" err="1"/>
              <a:t>int</a:t>
            </a:r>
            <a:r>
              <a:rPr lang="en-US" altLang="bg-BG" sz="2000" dirty="0"/>
              <a:t> </a:t>
            </a:r>
            <a:r>
              <a:rPr lang="en-US" altLang="bg-BG" sz="2000" dirty="0" err="1"/>
              <a:t>i</a:t>
            </a:r>
            <a:r>
              <a:rPr lang="en-US" altLang="bg-BG" sz="20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     for (</a:t>
            </a:r>
            <a:r>
              <a:rPr lang="en-US" altLang="bg-BG" sz="2000" dirty="0" err="1"/>
              <a:t>i</a:t>
            </a:r>
            <a:r>
              <a:rPr lang="en-US" altLang="bg-BG" sz="2000" dirty="0"/>
              <a:t>=0;i&lt;</a:t>
            </a:r>
            <a:r>
              <a:rPr lang="en-US" altLang="bg-BG" sz="2000" dirty="0" err="1"/>
              <a:t>n;i</a:t>
            </a:r>
            <a:r>
              <a:rPr lang="en-US" altLang="bg-BG" sz="2000" dirty="0"/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 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             </a:t>
            </a:r>
            <a:r>
              <a:rPr lang="en-US" altLang="bg-BG" sz="2000" dirty="0" err="1"/>
              <a:t>cout</a:t>
            </a:r>
            <a:r>
              <a:rPr lang="en-US" altLang="bg-BG" sz="2000" dirty="0"/>
              <a:t>&lt;&lt;“ “&lt;&lt;a[</a:t>
            </a:r>
            <a:r>
              <a:rPr lang="en-US" altLang="bg-BG" sz="2000" dirty="0" err="1"/>
              <a:t>i</a:t>
            </a:r>
            <a:r>
              <a:rPr lang="en-US" altLang="bg-BG" sz="2000" dirty="0"/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 err="1"/>
              <a:t>int</a:t>
            </a:r>
            <a:r>
              <a:rPr lang="en-US" altLang="bg-BG" sz="2000" dirty="0"/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{	</a:t>
            </a:r>
            <a:r>
              <a:rPr lang="en-US" altLang="bg-BG" sz="2000" dirty="0" err="1"/>
              <a:t>int</a:t>
            </a:r>
            <a:r>
              <a:rPr lang="en-US" altLang="bg-BG" sz="2000" dirty="0"/>
              <a:t> </a:t>
            </a:r>
            <a:r>
              <a:rPr lang="en-US" altLang="bg-BG" sz="2000" dirty="0" err="1"/>
              <a:t>i,n</a:t>
            </a:r>
            <a:r>
              <a:rPr lang="en-US" altLang="bg-BG" sz="20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     </a:t>
            </a:r>
            <a:r>
              <a:rPr lang="en-US" altLang="bg-BG" sz="2000" dirty="0" err="1"/>
              <a:t>cout</a:t>
            </a:r>
            <a:r>
              <a:rPr lang="en-US" altLang="bg-BG" sz="2000" dirty="0"/>
              <a:t>&lt;&lt;"N=";</a:t>
            </a:r>
            <a:r>
              <a:rPr lang="en-US" altLang="bg-BG" sz="2000" dirty="0" err="1"/>
              <a:t>cin</a:t>
            </a:r>
            <a:r>
              <a:rPr lang="en-US" altLang="bg-BG" sz="2000" dirty="0"/>
              <a:t>&gt;&gt;n;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     </a:t>
            </a:r>
            <a:r>
              <a:rPr lang="en-US" altLang="bg-BG" sz="2000" dirty="0" err="1"/>
              <a:t>int</a:t>
            </a:r>
            <a:r>
              <a:rPr lang="en-US" altLang="bg-BG" sz="2000" dirty="0"/>
              <a:t> a[n];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     </a:t>
            </a:r>
            <a:r>
              <a:rPr lang="en-US" altLang="bg-BG" sz="2000" dirty="0" err="1"/>
              <a:t>ReadM</a:t>
            </a:r>
            <a:r>
              <a:rPr lang="en-US" altLang="bg-BG" sz="2000" dirty="0"/>
              <a:t>(</a:t>
            </a:r>
            <a:r>
              <a:rPr lang="en-US" altLang="bg-BG" sz="2000" b="1" dirty="0" err="1">
                <a:solidFill>
                  <a:srgbClr val="FF0000"/>
                </a:solidFill>
              </a:rPr>
              <a:t>a</a:t>
            </a:r>
            <a:r>
              <a:rPr lang="en-US" altLang="bg-BG" sz="2000" dirty="0" err="1"/>
              <a:t>,n</a:t>
            </a:r>
            <a:r>
              <a:rPr lang="en-US" altLang="bg-BG" sz="20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     </a:t>
            </a:r>
            <a:r>
              <a:rPr lang="en-US" altLang="bg-BG" sz="2000" dirty="0" err="1"/>
              <a:t>OutM</a:t>
            </a:r>
            <a:r>
              <a:rPr lang="en-US" altLang="bg-BG" sz="2000" dirty="0"/>
              <a:t>(</a:t>
            </a:r>
            <a:r>
              <a:rPr lang="en-US" altLang="bg-BG" sz="2000" b="1" dirty="0" err="1">
                <a:solidFill>
                  <a:srgbClr val="FF0000"/>
                </a:solidFill>
              </a:rPr>
              <a:t>a</a:t>
            </a:r>
            <a:r>
              <a:rPr lang="en-US" altLang="bg-BG" sz="2000" dirty="0" err="1"/>
              <a:t>,n</a:t>
            </a:r>
            <a:r>
              <a:rPr lang="en-US" altLang="bg-BG" sz="200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     system("pause");return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bg-BG" sz="2000" dirty="0"/>
              <a:t>}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352800" y="1600200"/>
            <a:ext cx="13716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4191000" y="2478987"/>
            <a:ext cx="685800" cy="2286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755106" y="5010834"/>
            <a:ext cx="3048000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/>
              <a:t>Масивът като </a:t>
            </a:r>
            <a:r>
              <a:rPr lang="bg-BG" altLang="bg-BG" b="1">
                <a:solidFill>
                  <a:srgbClr val="FF0000"/>
                </a:solidFill>
              </a:rPr>
              <a:t>формален</a:t>
            </a:r>
            <a:r>
              <a:rPr lang="bg-BG" altLang="bg-BG"/>
              <a:t> параметър.</a:t>
            </a:r>
            <a:endParaRPr lang="en-US" altLang="bg-BG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6729412" y="5294095"/>
            <a:ext cx="19050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8167687" y="3601134"/>
            <a:ext cx="3810000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/>
              <a:t>Масивът като </a:t>
            </a:r>
            <a:r>
              <a:rPr lang="bg-BG" altLang="bg-BG" b="1">
                <a:solidFill>
                  <a:srgbClr val="FF0000"/>
                </a:solidFill>
              </a:rPr>
              <a:t>фактически</a:t>
            </a:r>
            <a:r>
              <a:rPr lang="bg-BG" altLang="bg-BG"/>
              <a:t> параметър.</a:t>
            </a:r>
            <a:endParaRPr lang="en-US" altLang="bg-BG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H="1">
            <a:off x="8077200" y="4419600"/>
            <a:ext cx="18288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7086600" y="1143000"/>
            <a:ext cx="13716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5181600" y="1828799"/>
            <a:ext cx="2209800" cy="285569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23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2057401"/>
            <a:ext cx="99724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 smtClean="0"/>
              <a:t>Какво означава една променлива да е глобална или локална?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 smtClean="0"/>
              <a:t>Каква е областта на действие на променлива?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7422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265012"/>
            <a:ext cx="10515600" cy="1129846"/>
          </a:xfrm>
        </p:spPr>
        <p:txBody>
          <a:bodyPr/>
          <a:lstStyle/>
          <a:p>
            <a:r>
              <a:rPr lang="bg-BG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Масиви</a:t>
            </a:r>
            <a:endParaRPr lang="bg-BG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506663"/>
            <a:ext cx="3472543" cy="609464"/>
          </a:xfrm>
        </p:spPr>
        <p:txBody>
          <a:bodyPr>
            <a:normAutofit/>
          </a:bodyPr>
          <a:lstStyle/>
          <a:p>
            <a:r>
              <a:rPr lang="bg-BG" altLang="bg-BG" dirty="0" smtClean="0"/>
              <a:t>Какво е масив</a:t>
            </a:r>
          </a:p>
        </p:txBody>
      </p:sp>
      <p:sp>
        <p:nvSpPr>
          <p:cNvPr id="4" name="Текстово поле 1"/>
          <p:cNvSpPr txBox="1"/>
          <p:nvPr/>
        </p:nvSpPr>
        <p:spPr>
          <a:xfrm>
            <a:off x="5334000" y="1990413"/>
            <a:ext cx="6019800" cy="22467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Масивът е </a:t>
            </a:r>
            <a:r>
              <a:rPr lang="bg-BG" sz="2800" dirty="0" smtClean="0">
                <a:solidFill>
                  <a:srgbClr val="FF0000"/>
                </a:solidFill>
              </a:rPr>
              <a:t>структурен тип данни</a:t>
            </a:r>
            <a:r>
              <a:rPr lang="bg-BG" sz="2800" dirty="0" smtClean="0"/>
              <a:t>, представляващ крайна редица от еднотипни елементи с </a:t>
            </a:r>
            <a:r>
              <a:rPr lang="bg-BG" sz="2800" dirty="0" smtClean="0">
                <a:solidFill>
                  <a:srgbClr val="002060"/>
                </a:solidFill>
              </a:rPr>
              <a:t>пряк достъп </a:t>
            </a:r>
            <a:r>
              <a:rPr lang="bg-BG" sz="2800" dirty="0" smtClean="0"/>
              <a:t>до всеки от елементите.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838200" y="3152299"/>
            <a:ext cx="2747547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bg-BG" altLang="bg-BG" sz="2800" dirty="0"/>
              <a:t>Видове масиви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182717" y="4598581"/>
            <a:ext cx="68580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bg-BG" altLang="bg-BG" sz="2000" b="0" dirty="0" smtClean="0"/>
              <a:t>Какво е </a:t>
            </a:r>
            <a:r>
              <a:rPr lang="bg-BG" altLang="bg-BG" sz="2000" b="1" dirty="0" smtClean="0">
                <a:solidFill>
                  <a:srgbClr val="FF0000"/>
                </a:solidFill>
              </a:rPr>
              <a:t>индекс</a:t>
            </a:r>
            <a:r>
              <a:rPr lang="bg-BG" altLang="bg-BG" sz="2000" b="0" dirty="0" smtClean="0">
                <a:solidFill>
                  <a:srgbClr val="FF0000"/>
                </a:solidFill>
              </a:rPr>
              <a:t> </a:t>
            </a:r>
            <a:r>
              <a:rPr lang="bg-BG" altLang="bg-BG" sz="2000" b="0" dirty="0" smtClean="0"/>
              <a:t>на елементите на масива?</a:t>
            </a:r>
            <a:endParaRPr lang="bg-BG" altLang="bg-BG" sz="2000" b="0" dirty="0"/>
          </a:p>
          <a:p>
            <a:r>
              <a:rPr lang="bg-BG" altLang="bg-BG" sz="2000" dirty="0" smtClean="0"/>
              <a:t>Каква е</a:t>
            </a:r>
            <a:r>
              <a:rPr lang="bg-BG" altLang="bg-BG" sz="2000" dirty="0" smtClean="0">
                <a:solidFill>
                  <a:srgbClr val="000066"/>
                </a:solidFill>
              </a:rPr>
              <a:t> </a:t>
            </a:r>
            <a:r>
              <a:rPr lang="bg-BG" altLang="bg-BG" sz="2000" b="1" dirty="0" smtClean="0"/>
              <a:t>стойността</a:t>
            </a:r>
            <a:r>
              <a:rPr lang="bg-BG" altLang="bg-BG" sz="2000" dirty="0" smtClean="0"/>
              <a:t> на индекса</a:t>
            </a:r>
            <a:r>
              <a:rPr lang="bg-BG" altLang="bg-BG" sz="2000" b="0" dirty="0" smtClean="0"/>
              <a:t> на </a:t>
            </a:r>
            <a:r>
              <a:rPr lang="bg-BG" altLang="bg-BG" sz="2000" b="1" dirty="0">
                <a:solidFill>
                  <a:srgbClr val="FF0000"/>
                </a:solidFill>
              </a:rPr>
              <a:t>първия</a:t>
            </a:r>
            <a:r>
              <a:rPr lang="bg-BG" altLang="bg-BG" sz="2000" b="0" dirty="0"/>
              <a:t> елемент от </a:t>
            </a:r>
            <a:r>
              <a:rPr lang="bg-BG" altLang="bg-BG" sz="2000" b="0" dirty="0" smtClean="0"/>
              <a:t>масива?</a:t>
            </a:r>
            <a:endParaRPr lang="bg-BG" altLang="bg-BG" sz="2000" b="0" dirty="0"/>
          </a:p>
          <a:p>
            <a:r>
              <a:rPr lang="bg-BG" altLang="bg-BG" sz="2000" b="0" dirty="0" smtClean="0"/>
              <a:t>Ако масив има </a:t>
            </a:r>
            <a:r>
              <a:rPr lang="bg-BG" altLang="bg-BG" sz="2000" b="1" dirty="0" smtClean="0"/>
              <a:t>5 елемента</a:t>
            </a:r>
            <a:r>
              <a:rPr lang="bg-BG" altLang="bg-BG" sz="2000" b="0" dirty="0" smtClean="0"/>
              <a:t>, кой елемент ще има индекс </a:t>
            </a:r>
            <a:r>
              <a:rPr lang="bg-BG" altLang="bg-BG" sz="2000" b="1" dirty="0" smtClean="0">
                <a:solidFill>
                  <a:srgbClr val="FF0000"/>
                </a:solidFill>
              </a:rPr>
              <a:t>5</a:t>
            </a:r>
            <a:r>
              <a:rPr lang="bg-BG" altLang="bg-BG" sz="2000" b="0" dirty="0" smtClean="0"/>
              <a:t>?</a:t>
            </a:r>
          </a:p>
          <a:p>
            <a:r>
              <a:rPr lang="bg-BG" altLang="bg-BG" sz="2000" b="0" dirty="0" smtClean="0"/>
              <a:t>Кой по ред ще бъде елементът с индекс </a:t>
            </a:r>
            <a:r>
              <a:rPr lang="bg-BG" altLang="bg-BG" sz="2000" b="1" dirty="0" smtClean="0">
                <a:solidFill>
                  <a:srgbClr val="FF0000"/>
                </a:solidFill>
              </a:rPr>
              <a:t>4</a:t>
            </a:r>
            <a:r>
              <a:rPr lang="bg-BG" altLang="bg-BG" sz="2000" b="0" dirty="0" smtClean="0"/>
              <a:t>?</a:t>
            </a:r>
            <a:endParaRPr lang="bg-BG" altLang="bg-BG" sz="2000" b="0" dirty="0"/>
          </a:p>
          <a:p>
            <a:r>
              <a:rPr lang="bg-BG" altLang="bg-BG" sz="2000" dirty="0"/>
              <a:t>Индексите</a:t>
            </a:r>
            <a:r>
              <a:rPr lang="bg-BG" altLang="bg-BG" sz="2000" b="0" dirty="0"/>
              <a:t> могат да бъдат </a:t>
            </a:r>
            <a:r>
              <a:rPr lang="bg-BG" altLang="bg-BG" sz="2000" b="1" dirty="0"/>
              <a:t>изрази</a:t>
            </a:r>
            <a:r>
              <a:rPr lang="bg-BG" altLang="bg-BG" sz="2000" b="0" dirty="0"/>
              <a:t> и </a:t>
            </a:r>
            <a:r>
              <a:rPr lang="bg-BG" altLang="bg-BG" sz="2000" b="1" dirty="0"/>
              <a:t>променливи</a:t>
            </a:r>
            <a:r>
              <a:rPr lang="bg-BG" altLang="bg-BG" sz="2000" b="0" dirty="0" smtClean="0"/>
              <a:t>. Какъв може да бъде </a:t>
            </a:r>
            <a:r>
              <a:rPr lang="bg-BG" altLang="bg-BG" sz="2000" b="1" dirty="0" smtClean="0">
                <a:solidFill>
                  <a:srgbClr val="FF0000"/>
                </a:solidFill>
              </a:rPr>
              <a:t>типът</a:t>
            </a:r>
            <a:r>
              <a:rPr lang="bg-BG" altLang="bg-BG" sz="2000" b="0" dirty="0" smtClean="0"/>
              <a:t> на индексите?</a:t>
            </a:r>
            <a:endParaRPr lang="bg-BG" altLang="bg-BG" sz="2000" b="0" dirty="0"/>
          </a:p>
        </p:txBody>
      </p:sp>
    </p:spTree>
    <p:extLst>
      <p:ext uri="{BB962C8B-B14F-4D97-AF65-F5344CB8AC3E}">
        <p14:creationId xmlns:p14="http://schemas.microsoft.com/office/powerpoint/2010/main" val="20013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394858"/>
            <a:ext cx="4533900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bg-BG" altLang="bg-BG" sz="2800" dirty="0" smtClean="0"/>
              <a:t>Как се декларира масив?</a:t>
            </a:r>
            <a:endParaRPr lang="bg-BG" altLang="bg-BG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65012"/>
            <a:ext cx="10515600" cy="112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Масиви</a:t>
            </a:r>
            <a:endParaRPr lang="bg-BG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9621" y="3347549"/>
            <a:ext cx="3401893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bg-BG" sz="2800" b="1" dirty="0" err="1" smtClean="0">
                <a:solidFill>
                  <a:schemeClr val="hlink"/>
                </a:solidFill>
              </a:rPr>
              <a:t>int</a:t>
            </a:r>
            <a:r>
              <a:rPr lang="en-US" altLang="bg-BG" sz="2800" b="1" dirty="0" smtClean="0">
                <a:solidFill>
                  <a:schemeClr val="hlink"/>
                </a:solidFill>
              </a:rPr>
              <a:t> count[26];</a:t>
            </a:r>
            <a:r>
              <a:rPr lang="bg-BG" altLang="bg-BG" sz="2800" b="1" dirty="0" smtClean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bg-BG" sz="2800" b="1" dirty="0" smtClean="0">
                <a:solidFill>
                  <a:schemeClr val="hlink"/>
                </a:solidFill>
              </a:rPr>
              <a:t>char</a:t>
            </a:r>
            <a:r>
              <a:rPr lang="en-US" altLang="bg-BG" sz="2800" dirty="0" smtClean="0"/>
              <a:t> </a:t>
            </a:r>
            <a:r>
              <a:rPr lang="en-US" altLang="bg-BG" sz="2800" b="1" dirty="0" smtClean="0">
                <a:solidFill>
                  <a:schemeClr val="hlink"/>
                </a:solidFill>
              </a:rPr>
              <a:t>name[16];</a:t>
            </a:r>
            <a:r>
              <a:rPr lang="bg-BG" altLang="bg-BG" sz="28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bg-BG" sz="2800" b="1" dirty="0" smtClean="0">
                <a:solidFill>
                  <a:schemeClr val="hlink"/>
                </a:solidFill>
              </a:rPr>
              <a:t>float</a:t>
            </a:r>
            <a:r>
              <a:rPr lang="en-US" altLang="bg-BG" sz="2800" dirty="0" smtClean="0"/>
              <a:t> </a:t>
            </a:r>
            <a:r>
              <a:rPr lang="en-US" altLang="bg-BG" sz="2800" b="1" dirty="0" smtClean="0">
                <a:solidFill>
                  <a:schemeClr val="hlink"/>
                </a:solidFill>
              </a:rPr>
              <a:t>salary[8];</a:t>
            </a:r>
            <a:endParaRPr lang="bg-BG" altLang="bg-BG" sz="2800" b="1" dirty="0" smtClean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 err="1">
                <a:solidFill>
                  <a:schemeClr val="hlink"/>
                </a:solidFill>
              </a:rPr>
              <a:t>int</a:t>
            </a:r>
            <a:r>
              <a:rPr lang="en-US" sz="2800" b="1" dirty="0">
                <a:solidFill>
                  <a:schemeClr val="hlink"/>
                </a:solidFill>
              </a:rPr>
              <a:t> </a:t>
            </a:r>
            <a:r>
              <a:rPr lang="en-US" sz="2800" b="1" dirty="0" err="1">
                <a:solidFill>
                  <a:schemeClr val="hlink"/>
                </a:solidFill>
              </a:rPr>
              <a:t>ms</a:t>
            </a:r>
            <a:r>
              <a:rPr lang="en-US" sz="2800" b="1" dirty="0">
                <a:solidFill>
                  <a:schemeClr val="hlink"/>
                </a:solidFill>
              </a:rPr>
              <a:t>[‘A’];</a:t>
            </a:r>
            <a:endParaRPr lang="bg-BG" sz="2800" b="1" dirty="0">
              <a:solidFill>
                <a:schemeClr val="hlin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514" y="2874989"/>
            <a:ext cx="698136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400" b="1" dirty="0" smtClean="0"/>
              <a:t>Инициализирани ли са дадените масиви </a:t>
            </a:r>
            <a:r>
              <a:rPr lang="bg-BG" altLang="bg-BG" sz="2400" dirty="0" smtClean="0"/>
              <a:t>при </a:t>
            </a:r>
            <a:r>
              <a:rPr lang="bg-BG" altLang="bg-BG" sz="2400" dirty="0"/>
              <a:t>тези </a:t>
            </a:r>
            <a:r>
              <a:rPr lang="bg-BG" altLang="bg-BG" sz="2400" dirty="0" smtClean="0"/>
              <a:t>декларации?</a:t>
            </a:r>
            <a:endParaRPr lang="bg-BG" altLang="bg-B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400" dirty="0"/>
              <a:t>Каква </a:t>
            </a:r>
            <a:r>
              <a:rPr lang="bg-BG" altLang="bg-BG" sz="2400" b="1" dirty="0"/>
              <a:t>памет</a:t>
            </a:r>
            <a:r>
              <a:rPr lang="bg-BG" altLang="bg-BG" sz="2400" dirty="0"/>
              <a:t> заема елемент на масив</a:t>
            </a:r>
            <a:r>
              <a:rPr lang="bg-BG" altLang="bg-BG" sz="2400" dirty="0" smtClean="0"/>
              <a:t>? А целият масив?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400" dirty="0" smtClean="0"/>
              <a:t>Колко елемента ще има масивът от последната декларация и какъв ще бъде техния тип?</a:t>
            </a:r>
            <a:endParaRPr lang="bg-BG" altLang="bg-BG" sz="2400" dirty="0"/>
          </a:p>
        </p:txBody>
      </p:sp>
    </p:spTree>
    <p:extLst>
      <p:ext uri="{BB962C8B-B14F-4D97-AF65-F5344CB8AC3E}">
        <p14:creationId xmlns:p14="http://schemas.microsoft.com/office/powerpoint/2010/main" val="18945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326" y="1875813"/>
            <a:ext cx="4772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bg-BG" sz="3600" b="1" dirty="0" err="1" smtClean="0">
                <a:solidFill>
                  <a:schemeClr val="hlink"/>
                </a:solidFill>
              </a:rPr>
              <a:t>int</a:t>
            </a:r>
            <a:r>
              <a:rPr lang="en-US" altLang="bg-BG" sz="3600" b="1" dirty="0" smtClean="0">
                <a:solidFill>
                  <a:schemeClr val="hlink"/>
                </a:solidFill>
              </a:rPr>
              <a:t> a[5]={3, 8, 4, 12, 67};</a:t>
            </a:r>
            <a:endParaRPr lang="en-US" altLang="bg-BG" sz="3600" b="1" dirty="0">
              <a:solidFill>
                <a:schemeClr val="hlin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026" y="1386997"/>
            <a:ext cx="8591551" cy="6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bg-BG" altLang="bg-BG" sz="2800" dirty="0" smtClean="0"/>
              <a:t>По какъв начин можем да инициалицираме масив?</a:t>
            </a:r>
            <a:endParaRPr lang="bg-BG" altLang="bg-BG" sz="2800" dirty="0"/>
          </a:p>
        </p:txBody>
      </p:sp>
      <p:sp>
        <p:nvSpPr>
          <p:cNvPr id="4" name="Rectangle 3"/>
          <p:cNvSpPr/>
          <p:nvPr/>
        </p:nvSpPr>
        <p:spPr>
          <a:xfrm>
            <a:off x="4876801" y="2500761"/>
            <a:ext cx="6981361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400" dirty="0" smtClean="0"/>
              <a:t>Ако сме задали стойност на по-малко елементи, отколкото е декларираният брой, каква стойност ще имат останалите елементи на масива?</a:t>
            </a:r>
            <a:endParaRPr lang="bg-BG" altLang="bg-B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400" dirty="0" smtClean="0"/>
              <a:t>А ако сме задали повече стойности, отколкото са елементите на масива, какво се случва с тези стойности?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400" dirty="0" smtClean="0"/>
              <a:t>Вярна ли е тази декларация:</a:t>
            </a:r>
          </a:p>
          <a:p>
            <a:r>
              <a:rPr lang="bg-BG" altLang="bg-BG" sz="2400" b="1" dirty="0" smtClean="0">
                <a:solidFill>
                  <a:schemeClr val="hlink"/>
                </a:solidFill>
              </a:rPr>
              <a:t>	</a:t>
            </a:r>
            <a:r>
              <a:rPr lang="en-US" altLang="bg-BG" sz="2400" b="1" dirty="0" err="1" smtClean="0">
                <a:solidFill>
                  <a:schemeClr val="hlink"/>
                </a:solidFill>
              </a:rPr>
              <a:t>int</a:t>
            </a:r>
            <a:r>
              <a:rPr lang="en-US" altLang="bg-BG" sz="2400" b="1" dirty="0" smtClean="0">
                <a:solidFill>
                  <a:schemeClr val="hlink"/>
                </a:solidFill>
              </a:rPr>
              <a:t> a[</a:t>
            </a:r>
            <a:r>
              <a:rPr lang="bg-BG" altLang="bg-BG" sz="2400" b="1" dirty="0" smtClean="0">
                <a:solidFill>
                  <a:schemeClr val="hlink"/>
                </a:solidFill>
              </a:rPr>
              <a:t> </a:t>
            </a:r>
            <a:r>
              <a:rPr lang="en-US" altLang="bg-BG" sz="2400" b="1" dirty="0" smtClean="0">
                <a:solidFill>
                  <a:schemeClr val="hlink"/>
                </a:solidFill>
              </a:rPr>
              <a:t>]={3, 8, 4, 12, 67};</a:t>
            </a:r>
            <a:endParaRPr lang="bg-BG" altLang="bg-BG" sz="2400" b="1" dirty="0" smtClean="0">
              <a:solidFill>
                <a:schemeClr val="hlin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400" dirty="0" smtClean="0"/>
              <a:t>А тази: </a:t>
            </a:r>
            <a:r>
              <a:rPr lang="en-US" altLang="bg-BG" sz="2400" b="1" dirty="0" err="1" smtClean="0">
                <a:solidFill>
                  <a:schemeClr val="hlink"/>
                </a:solidFill>
              </a:rPr>
              <a:t>int</a:t>
            </a:r>
            <a:r>
              <a:rPr lang="en-US" altLang="bg-BG" sz="2400" b="1" dirty="0" smtClean="0">
                <a:solidFill>
                  <a:schemeClr val="hlink"/>
                </a:solidFill>
              </a:rPr>
              <a:t> </a:t>
            </a:r>
            <a:r>
              <a:rPr lang="bg-BG" altLang="bg-BG" sz="2400" b="1" dirty="0" smtClean="0">
                <a:solidFill>
                  <a:schemeClr val="hlink"/>
                </a:solidFill>
              </a:rPr>
              <a:t>с</a:t>
            </a:r>
            <a:r>
              <a:rPr lang="en-US" altLang="bg-BG" sz="2400" b="1" dirty="0" smtClean="0">
                <a:solidFill>
                  <a:schemeClr val="hlink"/>
                </a:solidFill>
              </a:rPr>
              <a:t>[</a:t>
            </a:r>
            <a:r>
              <a:rPr lang="bg-BG" altLang="bg-BG" sz="2400" b="1" dirty="0" smtClean="0">
                <a:solidFill>
                  <a:schemeClr val="hlink"/>
                </a:solidFill>
              </a:rPr>
              <a:t> </a:t>
            </a:r>
            <a:r>
              <a:rPr lang="en-US" altLang="bg-BG" sz="2400" b="1" dirty="0" smtClean="0">
                <a:solidFill>
                  <a:schemeClr val="hlink"/>
                </a:solidFill>
              </a:rPr>
              <a:t>]</a:t>
            </a:r>
            <a:r>
              <a:rPr lang="bg-BG" altLang="bg-BG" sz="2400" b="1" dirty="0" smtClean="0">
                <a:solidFill>
                  <a:schemeClr val="hlink"/>
                </a:solidFill>
              </a:rPr>
              <a:t>;</a:t>
            </a:r>
            <a:r>
              <a:rPr lang="bg-BG" altLang="bg-BG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bg-BG" sz="2400" dirty="0" smtClean="0"/>
              <a:t>Ако </a:t>
            </a:r>
            <a:r>
              <a:rPr lang="bg-BG" altLang="bg-BG" sz="2400" b="1" dirty="0">
                <a:solidFill>
                  <a:schemeClr val="hlink"/>
                </a:solidFill>
              </a:rPr>
              <a:t>а1 </a:t>
            </a:r>
            <a:r>
              <a:rPr lang="bg-BG" altLang="bg-BG" sz="2400" dirty="0" smtClean="0"/>
              <a:t>и </a:t>
            </a:r>
            <a:r>
              <a:rPr lang="bg-BG" altLang="bg-BG" sz="2400" b="1" dirty="0">
                <a:solidFill>
                  <a:schemeClr val="hlink"/>
                </a:solidFill>
              </a:rPr>
              <a:t>а2</a:t>
            </a:r>
            <a:r>
              <a:rPr lang="bg-BG" altLang="bg-BG" sz="2400" dirty="0" smtClean="0"/>
              <a:t> са масиви с равен брой елементи, възможно ли е това присвояване: </a:t>
            </a:r>
            <a:r>
              <a:rPr lang="en-US" altLang="bg-BG" sz="2400" b="1" dirty="0" smtClean="0">
                <a:solidFill>
                  <a:schemeClr val="hlink"/>
                </a:solidFill>
              </a:rPr>
              <a:t>a2 = a1; </a:t>
            </a:r>
            <a:endParaRPr lang="bg-BG" alt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12078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3174</Words>
  <Application>Microsoft Office PowerPoint</Application>
  <PresentationFormat>Widescreen</PresentationFormat>
  <Paragraphs>645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Wingdings</vt:lpstr>
      <vt:lpstr>Office Theme</vt:lpstr>
      <vt:lpstr>  Преговор </vt:lpstr>
      <vt:lpstr>Да си припомним:</vt:lpstr>
      <vt:lpstr>Видове цикли</vt:lpstr>
      <vt:lpstr>ВЛОЖЕНИ ЦИКЛИ</vt:lpstr>
      <vt:lpstr>PowerPoint Presentation</vt:lpstr>
      <vt:lpstr>Какво е действието на дадения код и коя е управляващата променлива на вътрешния цикъл?</vt:lpstr>
      <vt:lpstr>Масиви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</vt:lpstr>
      <vt:lpstr>ПРИМЕРИ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Задачи: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Пример: Да се напише програма, която пресмята лице на правоъгълник, като използва функция.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Примери</vt:lpstr>
      <vt:lpstr>PowerPoint Presentation</vt:lpstr>
      <vt:lpstr>PowerPoint Presentation</vt:lpstr>
      <vt:lpstr>Пример: Да се напише програма, която въвежда и извежда елементите на масив от цели числа.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Преговор</dc:title>
  <dc:creator>flora_florina</dc:creator>
  <cp:lastModifiedBy>flora_florina</cp:lastModifiedBy>
  <cp:revision>57</cp:revision>
  <dcterms:created xsi:type="dcterms:W3CDTF">2016-09-18T17:45:45Z</dcterms:created>
  <dcterms:modified xsi:type="dcterms:W3CDTF">2016-09-28T02:09:35Z</dcterms:modified>
</cp:coreProperties>
</file>