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3" r:id="rId5"/>
    <p:sldId id="266" r:id="rId6"/>
    <p:sldId id="264" r:id="rId7"/>
    <p:sldId id="270" r:id="rId8"/>
    <p:sldId id="267" r:id="rId9"/>
    <p:sldId id="269" r:id="rId10"/>
    <p:sldId id="271" r:id="rId11"/>
    <p:sldId id="268" r:id="rId12"/>
    <p:sldId id="272" r:id="rId13"/>
    <p:sldId id="273" r:id="rId14"/>
    <p:sldId id="274" r:id="rId15"/>
    <p:sldId id="279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1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9.10.2017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954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9.10.2017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194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9.10.2017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626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9.10.2017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606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9.10.2017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146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9.10.2017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169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9.10.2017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387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9.10.2017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28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9.10.2017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248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9.10.2017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978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1AA-683F-405F-BCC2-8B4157FA78A2}" type="datetimeFigureOut">
              <a:rPr lang="bg-BG" smtClean="0"/>
              <a:t>9.10.2017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700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B1AA-683F-405F-BCC2-8B4157FA78A2}" type="datetimeFigureOut">
              <a:rPr lang="bg-BG" smtClean="0"/>
              <a:t>9.10.2017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FB10-9156-4FDB-9F47-785D1AE506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40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composite-formatt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Структура на програма в </a:t>
            </a:r>
            <a:r>
              <a:rPr lang="en-US" dirty="0" smtClean="0"/>
              <a:t>C#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100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Форматиращ низ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Текстов низ със специален формат</a:t>
            </a:r>
            <a:endParaRPr lang="en-US" dirty="0" smtClean="0"/>
          </a:p>
          <a:p>
            <a:r>
              <a:rPr lang="en-US" dirty="0" smtClean="0"/>
              <a:t>{0}, {1}, {2}, … - </a:t>
            </a:r>
            <a:r>
              <a:rPr lang="bg-BG" dirty="0" smtClean="0"/>
              <a:t>позиционни аргументи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 = 5;</a:t>
            </a:r>
            <a:br>
              <a:rPr lang="en-US" dirty="0" smtClean="0"/>
            </a:br>
            <a:r>
              <a:rPr lang="en-US" dirty="0" err="1" smtClean="0"/>
              <a:t>Console.WriteLine</a:t>
            </a:r>
            <a:r>
              <a:rPr lang="en-US" dirty="0" smtClean="0"/>
              <a:t>(“a={0}”, a); // </a:t>
            </a:r>
            <a:r>
              <a:rPr lang="bg-BG" dirty="0" smtClean="0"/>
              <a:t>Извежда </a:t>
            </a:r>
            <a:r>
              <a:rPr lang="en-US" dirty="0" smtClean="0"/>
              <a:t>a=5</a:t>
            </a:r>
            <a:endParaRPr lang="bg-BG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 = 5, b = 9;</a:t>
            </a:r>
            <a:br>
              <a:rPr lang="en-US" dirty="0" smtClean="0"/>
            </a:br>
            <a:r>
              <a:rPr lang="en-US" dirty="0" err="1" smtClean="0"/>
              <a:t>Console.WriteLine</a:t>
            </a:r>
            <a:r>
              <a:rPr lang="en-US" dirty="0" smtClean="0"/>
              <a:t>(“a={0}, b={1}”, a, b); // </a:t>
            </a:r>
            <a:r>
              <a:rPr lang="bg-BG" dirty="0" smtClean="0"/>
              <a:t>Извежда </a:t>
            </a:r>
            <a:r>
              <a:rPr lang="en-US" dirty="0" smtClean="0"/>
              <a:t>a=5, b=9</a:t>
            </a:r>
            <a:br>
              <a:rPr lang="en-US" dirty="0" smtClean="0"/>
            </a:br>
            <a:r>
              <a:rPr lang="en-US" dirty="0" err="1" smtClean="0"/>
              <a:t>Console.WriteLine</a:t>
            </a:r>
            <a:r>
              <a:rPr lang="en-US" dirty="0" smtClean="0"/>
              <a:t>(“a={1}, b={0}”, b, a); //</a:t>
            </a:r>
            <a:r>
              <a:rPr lang="bg-BG" dirty="0" smtClean="0"/>
              <a:t> Извежда </a:t>
            </a:r>
            <a:r>
              <a:rPr lang="en-US" dirty="0" smtClean="0"/>
              <a:t>a=5, b=9</a:t>
            </a:r>
          </a:p>
          <a:p>
            <a:r>
              <a:rPr lang="bg-BG" dirty="0" smtClean="0"/>
              <a:t>Общ вид – </a:t>
            </a:r>
            <a:r>
              <a:rPr lang="en-US" dirty="0" smtClean="0"/>
              <a:t>{&lt;</a:t>
            </a:r>
            <a:r>
              <a:rPr lang="bg-BG" dirty="0" smtClean="0"/>
              <a:t>индекс</a:t>
            </a:r>
            <a:r>
              <a:rPr lang="en-US" dirty="0" smtClean="0"/>
              <a:t>&gt;[,&lt;</a:t>
            </a:r>
            <a:r>
              <a:rPr lang="bg-BG" dirty="0" smtClean="0"/>
              <a:t>подравняване</a:t>
            </a:r>
            <a:r>
              <a:rPr lang="en-US" dirty="0" smtClean="0"/>
              <a:t>&gt;][:&lt;</a:t>
            </a:r>
            <a:r>
              <a:rPr lang="bg-BG" dirty="0" smtClean="0"/>
              <a:t>форматиране</a:t>
            </a:r>
            <a:r>
              <a:rPr lang="en-US" dirty="0" smtClean="0"/>
              <a:t>&gt;]}</a:t>
            </a:r>
          </a:p>
          <a:p>
            <a:pPr lvl="1"/>
            <a:r>
              <a:rPr lang="bg-BG" b="1" dirty="0" smtClean="0"/>
              <a:t>подравняване</a:t>
            </a:r>
            <a:r>
              <a:rPr lang="bg-BG" dirty="0" smtClean="0"/>
              <a:t>: цяло число, положително за дясно подравняване, отрицателно за ляво подравняване</a:t>
            </a:r>
            <a:endParaRPr lang="en-US" dirty="0" smtClean="0"/>
          </a:p>
          <a:p>
            <a:pPr lvl="1"/>
            <a:r>
              <a:rPr lang="bg-BG" b="1" dirty="0" smtClean="0"/>
              <a:t>форматиране</a:t>
            </a:r>
            <a:r>
              <a:rPr lang="bg-BG" dirty="0" smtClean="0"/>
              <a:t>: буквено означение за начин на изписване на аргумента, напр. </a:t>
            </a:r>
            <a:r>
              <a:rPr lang="en-US" dirty="0" smtClean="0"/>
              <a:t>X</a:t>
            </a:r>
            <a:r>
              <a:rPr lang="bg-BG" dirty="0" smtClean="0"/>
              <a:t> за шестнайсетично представяне на число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docs.microsoft.com/en-us/dotnet/standard/base-types/composite-formatting</a:t>
            </a:r>
            <a:r>
              <a:rPr lang="bg-BG" dirty="0" smtClean="0"/>
              <a:t>, </a:t>
            </a:r>
            <a:r>
              <a:rPr lang="en-US" dirty="0" smtClean="0"/>
              <a:t>Composite Formatting</a:t>
            </a:r>
            <a:r>
              <a:rPr lang="bg-BG" dirty="0" smtClean="0"/>
              <a:t>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512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размяна на стойностите на две променливи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838199" y="1690688"/>
            <a:ext cx="976646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Examples1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5;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9;</a:t>
            </a:r>
          </a:p>
          <a:p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temp = a;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5, b = 9, temp = 5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b;  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9, b = 9, 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 = temp;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9, b = 5, temp = 5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"a={0}, b={1}"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b);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87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Условен оператор </a:t>
            </a:r>
            <a:r>
              <a:rPr lang="en-US" dirty="0" smtClean="0"/>
              <a:t>if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if( &lt;</a:t>
            </a:r>
            <a:r>
              <a:rPr lang="bg-BG" dirty="0" smtClean="0"/>
              <a:t>израз</a:t>
            </a:r>
            <a:r>
              <a:rPr lang="en-US" dirty="0" smtClean="0"/>
              <a:t>&gt; )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bg-BG" dirty="0" smtClean="0"/>
              <a:t>израз</a:t>
            </a:r>
            <a:r>
              <a:rPr lang="en-US" dirty="0" smtClean="0"/>
              <a:t>&gt; </a:t>
            </a:r>
            <a:r>
              <a:rPr lang="bg-BG" dirty="0" smtClean="0"/>
              <a:t>връща стойност, която може да се преобразува до </a:t>
            </a:r>
            <a:r>
              <a:rPr lang="en-US" dirty="0" smtClean="0"/>
              <a:t>bool</a:t>
            </a:r>
          </a:p>
          <a:p>
            <a:pPr lvl="1"/>
            <a:r>
              <a:rPr lang="en-US" dirty="0" smtClean="0"/>
              <a:t>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  <a:r>
              <a:rPr lang="bg-BG" dirty="0" smtClean="0"/>
              <a:t> ще се изпълни, само ако </a:t>
            </a:r>
            <a:r>
              <a:rPr lang="en-US" dirty="0" smtClean="0"/>
              <a:t>&lt;</a:t>
            </a:r>
            <a:r>
              <a:rPr lang="bg-BG" dirty="0" smtClean="0"/>
              <a:t>израз</a:t>
            </a:r>
            <a:r>
              <a:rPr lang="en-US" dirty="0" smtClean="0"/>
              <a:t>&gt;</a:t>
            </a:r>
            <a:r>
              <a:rPr lang="bg-BG" dirty="0" smtClean="0"/>
              <a:t> е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if( &lt;</a:t>
            </a:r>
            <a:r>
              <a:rPr lang="bg-BG" dirty="0" smtClean="0"/>
              <a:t>израз</a:t>
            </a:r>
            <a:r>
              <a:rPr lang="en-US" dirty="0" smtClean="0"/>
              <a:t>&gt; )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bg-BG" dirty="0" smtClean="0"/>
              <a:t>оператор</a:t>
            </a:r>
            <a:r>
              <a:rPr lang="en-US" dirty="0" smtClean="0"/>
              <a:t>1&gt;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bg-BG" dirty="0" smtClean="0"/>
              <a:t>оператор2</a:t>
            </a:r>
            <a:r>
              <a:rPr lang="en-US" dirty="0" smtClean="0"/>
              <a:t>&gt;</a:t>
            </a:r>
          </a:p>
          <a:p>
            <a:pPr lvl="1"/>
            <a:r>
              <a:rPr lang="bg-BG" dirty="0" smtClean="0"/>
              <a:t>ако </a:t>
            </a:r>
            <a:r>
              <a:rPr lang="en-US" dirty="0" smtClean="0"/>
              <a:t>&lt;</a:t>
            </a:r>
            <a:r>
              <a:rPr lang="bg-BG" dirty="0" smtClean="0"/>
              <a:t>израз</a:t>
            </a:r>
            <a:r>
              <a:rPr lang="en-US" dirty="0" smtClean="0"/>
              <a:t>&gt; e true</a:t>
            </a:r>
            <a:r>
              <a:rPr lang="bg-BG" dirty="0" smtClean="0"/>
              <a:t> ще се изпълни </a:t>
            </a:r>
            <a:r>
              <a:rPr lang="en-US" dirty="0" smtClean="0"/>
              <a:t>&lt;</a:t>
            </a:r>
            <a:r>
              <a:rPr lang="bg-BG" dirty="0" smtClean="0"/>
              <a:t>оператор1</a:t>
            </a:r>
            <a:r>
              <a:rPr lang="en-US" dirty="0" smtClean="0"/>
              <a:t>&gt;</a:t>
            </a:r>
            <a:r>
              <a:rPr lang="bg-BG" dirty="0" smtClean="0"/>
              <a:t>, иначе ще се изпълни </a:t>
            </a:r>
            <a:r>
              <a:rPr lang="en-US" dirty="0" smtClean="0"/>
              <a:t>&lt;</a:t>
            </a:r>
            <a:r>
              <a:rPr lang="bg-BG" dirty="0" smtClean="0"/>
              <a:t>оператор2</a:t>
            </a:r>
            <a:r>
              <a:rPr lang="en-US" dirty="0" smtClean="0"/>
              <a:t>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291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 </a:t>
            </a:r>
            <a:r>
              <a:rPr lang="en-US" dirty="0" smtClean="0"/>
              <a:t>switch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switch( &lt;</a:t>
            </a:r>
            <a:r>
              <a:rPr lang="bg-BG" dirty="0" smtClean="0"/>
              <a:t>израз</a:t>
            </a:r>
            <a:r>
              <a:rPr lang="en-US" dirty="0" smtClean="0"/>
              <a:t>&gt; ) {</a:t>
            </a:r>
            <a:br>
              <a:rPr lang="en-US" dirty="0" smtClean="0"/>
            </a:br>
            <a:r>
              <a:rPr lang="en-US" dirty="0" smtClean="0"/>
              <a:t>    case &lt;</a:t>
            </a:r>
            <a:r>
              <a:rPr lang="bg-BG" dirty="0" smtClean="0"/>
              <a:t>константа1</a:t>
            </a:r>
            <a:r>
              <a:rPr lang="en-US" dirty="0" smtClean="0"/>
              <a:t>&gt;:</a:t>
            </a:r>
            <a:br>
              <a:rPr lang="en-US" dirty="0" smtClean="0"/>
            </a:br>
            <a:r>
              <a:rPr lang="en-US" dirty="0" smtClean="0"/>
              <a:t>    [</a:t>
            </a:r>
            <a:r>
              <a:rPr lang="en-US" dirty="0"/>
              <a:t>case &lt;</a:t>
            </a:r>
            <a:r>
              <a:rPr lang="bg-BG" dirty="0"/>
              <a:t>константа2</a:t>
            </a:r>
            <a:r>
              <a:rPr lang="en-US" dirty="0" smtClean="0"/>
              <a:t>&gt;:]</a:t>
            </a:r>
            <a:br>
              <a:rPr lang="en-US" dirty="0" smtClean="0"/>
            </a:br>
            <a:r>
              <a:rPr lang="en-US" dirty="0" smtClean="0"/>
              <a:t>        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  break | </a:t>
            </a:r>
            <a:r>
              <a:rPr lang="en-US" dirty="0" err="1" smtClean="0"/>
              <a:t>goto</a:t>
            </a:r>
            <a:r>
              <a:rPr lang="en-US" dirty="0" smtClean="0"/>
              <a:t> case &lt;</a:t>
            </a:r>
            <a:r>
              <a:rPr lang="bg-BG" dirty="0" smtClean="0"/>
              <a:t>константа</a:t>
            </a:r>
            <a:r>
              <a:rPr lang="en-US" dirty="0" smtClean="0"/>
              <a:t>X&gt; ;</a:t>
            </a:r>
            <a:br>
              <a:rPr lang="en-US" dirty="0" smtClean="0"/>
            </a:br>
            <a:r>
              <a:rPr lang="en-US" dirty="0" smtClean="0"/>
              <a:t>    case &lt;</a:t>
            </a:r>
            <a:r>
              <a:rPr lang="bg-BG" dirty="0" smtClean="0"/>
              <a:t>константа</a:t>
            </a:r>
            <a:r>
              <a:rPr lang="en-US" dirty="0" smtClean="0"/>
              <a:t>N&gt;:</a:t>
            </a:r>
            <a:br>
              <a:rPr lang="en-US" dirty="0" smtClean="0"/>
            </a:br>
            <a:r>
              <a:rPr lang="en-US" dirty="0" smtClean="0"/>
              <a:t>        &lt;</a:t>
            </a:r>
            <a:r>
              <a:rPr lang="bg-BG" dirty="0"/>
              <a:t>оператор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smtClean="0"/>
              <a:t>break </a:t>
            </a:r>
            <a:r>
              <a:rPr lang="en-US" dirty="0"/>
              <a:t>| </a:t>
            </a:r>
            <a:r>
              <a:rPr lang="en-US" dirty="0" err="1"/>
              <a:t>goto</a:t>
            </a:r>
            <a:r>
              <a:rPr lang="en-US" dirty="0"/>
              <a:t> case &lt;</a:t>
            </a:r>
            <a:r>
              <a:rPr lang="bg-BG" dirty="0"/>
              <a:t>константа</a:t>
            </a:r>
            <a:r>
              <a:rPr lang="en-US" dirty="0"/>
              <a:t>X</a:t>
            </a:r>
            <a:r>
              <a:rPr lang="en-US" dirty="0" smtClean="0"/>
              <a:t>&gt; ;</a:t>
            </a:r>
            <a:br>
              <a:rPr lang="en-US" dirty="0" smtClean="0"/>
            </a:br>
            <a:r>
              <a:rPr lang="en-US" dirty="0" smtClean="0"/>
              <a:t>    [default:</a:t>
            </a:r>
            <a:br>
              <a:rPr lang="en-US" dirty="0" smtClean="0"/>
            </a:br>
            <a:r>
              <a:rPr lang="en-US" dirty="0" smtClean="0"/>
              <a:t>        &lt;</a:t>
            </a:r>
            <a:r>
              <a:rPr lang="bg-BG" dirty="0"/>
              <a:t>оператор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break | </a:t>
            </a:r>
            <a:r>
              <a:rPr lang="en-US" dirty="0" err="1" smtClean="0"/>
              <a:t>goto</a:t>
            </a:r>
            <a:r>
              <a:rPr lang="en-US" dirty="0" smtClean="0"/>
              <a:t> case &lt;</a:t>
            </a:r>
            <a:r>
              <a:rPr lang="bg-BG" dirty="0"/>
              <a:t>константа</a:t>
            </a:r>
            <a:r>
              <a:rPr lang="en-US" dirty="0"/>
              <a:t>X</a:t>
            </a:r>
            <a:r>
              <a:rPr lang="en-US" dirty="0" smtClean="0"/>
              <a:t>&gt; ;]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003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</a:t>
            </a:r>
            <a:r>
              <a:rPr lang="en-US" dirty="0" smtClean="0"/>
              <a:t>switch( month )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838200" y="1225689"/>
            <a:ext cx="109134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month = 5;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 = 2017;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(month)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12: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"Month number {0} of {1} has 31 days"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month, year);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11: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"Month number {0} of {1} has 30 days"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month, year);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year % 400 == 0 || (year % 100 != 0 &amp;&amp; year % 4 == 0) 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"Month number {0} of {1} has 29 days"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month, year);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"Month number {0} of {1} has 28 days"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month, year);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is not a valid month number"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month);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623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Видимост на променливи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Променливите са видими само в блока, в който са дефинирани, както и във вложените в него блокове.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134815" y="2895580"/>
            <a:ext cx="119223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1, b = 2;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 == 1)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"a={0}, b={1}, c={2}"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b, c);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 == 2)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4;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"a={0}, b={1}, c={2}"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b, c);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("a={0}, b={1}, c={2}", a, b, c);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грешка '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c'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съществува в този контекст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0057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Цикъл</a:t>
            </a:r>
            <a:r>
              <a:rPr lang="bg-BG" dirty="0" smtClean="0"/>
              <a:t> е оператор, който позволява многократно изпълнение на едни и същи оператори.</a:t>
            </a:r>
          </a:p>
          <a:p>
            <a:r>
              <a:rPr lang="bg-BG" dirty="0" smtClean="0"/>
              <a:t>Видове цикли:</a:t>
            </a:r>
          </a:p>
          <a:p>
            <a:pPr lvl="1"/>
            <a:r>
              <a:rPr lang="bg-BG" dirty="0" smtClean="0"/>
              <a:t>Цикъл с предусловие</a:t>
            </a:r>
          </a:p>
          <a:p>
            <a:pPr lvl="1"/>
            <a:r>
              <a:rPr lang="bg-BG" dirty="0" smtClean="0"/>
              <a:t>Цикъл с постусловие</a:t>
            </a:r>
          </a:p>
          <a:p>
            <a:pPr lvl="1"/>
            <a:r>
              <a:rPr lang="bg-BG" dirty="0" smtClean="0"/>
              <a:t>Цикъл с управляваща променлива</a:t>
            </a:r>
          </a:p>
          <a:p>
            <a:pPr lvl="1"/>
            <a:r>
              <a:rPr lang="bg-BG" dirty="0" smtClean="0"/>
              <a:t>Цикъл за обхождане на колекция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816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 с предусловие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while( &lt;</a:t>
            </a:r>
            <a:r>
              <a:rPr lang="bg-BG" dirty="0" smtClean="0"/>
              <a:t>условие</a:t>
            </a:r>
            <a:r>
              <a:rPr lang="en-US" dirty="0" smtClean="0"/>
              <a:t>&gt; )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</a:p>
          <a:p>
            <a:r>
              <a:rPr lang="bg-BG" b="1" dirty="0" smtClean="0"/>
              <a:t>условие</a:t>
            </a:r>
            <a:r>
              <a:rPr lang="bg-BG" dirty="0" smtClean="0"/>
              <a:t>: булев израз</a:t>
            </a:r>
          </a:p>
          <a:p>
            <a:r>
              <a:rPr lang="bg-BG" dirty="0" smtClean="0"/>
              <a:t>Начин на работа: Изчислява се </a:t>
            </a:r>
            <a:r>
              <a:rPr lang="en-US" dirty="0" smtClean="0"/>
              <a:t>&lt;</a:t>
            </a:r>
            <a:r>
              <a:rPr lang="bg-BG" dirty="0" smtClean="0"/>
              <a:t>условие</a:t>
            </a:r>
            <a:r>
              <a:rPr lang="en-US" dirty="0" smtClean="0"/>
              <a:t>&gt;</a:t>
            </a:r>
            <a:r>
              <a:rPr lang="bg-BG" dirty="0" smtClean="0"/>
              <a:t>. Ако </a:t>
            </a:r>
            <a:r>
              <a:rPr lang="en-US" dirty="0" smtClean="0"/>
              <a:t>&lt;</a:t>
            </a:r>
            <a:r>
              <a:rPr lang="bg-BG" dirty="0" smtClean="0"/>
              <a:t>условие</a:t>
            </a:r>
            <a:r>
              <a:rPr lang="en-US" dirty="0" smtClean="0"/>
              <a:t>&gt;</a:t>
            </a:r>
            <a:r>
              <a:rPr lang="bg-BG" dirty="0" smtClean="0"/>
              <a:t> е </a:t>
            </a:r>
            <a:r>
              <a:rPr lang="en-US" dirty="0" smtClean="0"/>
              <a:t>true</a:t>
            </a:r>
            <a:r>
              <a:rPr lang="bg-BG" dirty="0"/>
              <a:t> </a:t>
            </a:r>
            <a:r>
              <a:rPr lang="bg-BG" dirty="0" smtClean="0"/>
              <a:t>се изпълнява </a:t>
            </a:r>
            <a:r>
              <a:rPr lang="en-US" dirty="0" smtClean="0"/>
              <a:t>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  <a:r>
              <a:rPr lang="bg-BG" dirty="0" smtClean="0"/>
              <a:t>, след което отново се изчислява </a:t>
            </a:r>
            <a:r>
              <a:rPr lang="en-US" dirty="0" smtClean="0"/>
              <a:t>&lt;</a:t>
            </a:r>
            <a:r>
              <a:rPr lang="bg-BG" dirty="0" smtClean="0"/>
              <a:t>условие</a:t>
            </a:r>
            <a:r>
              <a:rPr lang="en-US" dirty="0" smtClean="0"/>
              <a:t>&gt;</a:t>
            </a:r>
            <a:r>
              <a:rPr lang="bg-BG" dirty="0" smtClean="0"/>
              <a:t>. Ако </a:t>
            </a:r>
            <a:r>
              <a:rPr lang="en-US" dirty="0" smtClean="0"/>
              <a:t>&lt;</a:t>
            </a:r>
            <a:r>
              <a:rPr lang="bg-BG" dirty="0" smtClean="0"/>
              <a:t>условие</a:t>
            </a:r>
            <a:r>
              <a:rPr lang="en-US" dirty="0" smtClean="0"/>
              <a:t>&gt; </a:t>
            </a:r>
            <a:r>
              <a:rPr lang="bg-BG" dirty="0" smtClean="0"/>
              <a:t>е </a:t>
            </a:r>
            <a:r>
              <a:rPr lang="en-US" dirty="0" smtClean="0"/>
              <a:t>false, </a:t>
            </a:r>
            <a:r>
              <a:rPr lang="bg-BG" dirty="0" smtClean="0"/>
              <a:t>цикълът се прекратява.</a:t>
            </a:r>
          </a:p>
          <a:p>
            <a:pPr lvl="1"/>
            <a:r>
              <a:rPr lang="bg-BG" dirty="0" smtClean="0"/>
              <a:t>Ако </a:t>
            </a:r>
            <a:r>
              <a:rPr lang="en-US" dirty="0" smtClean="0"/>
              <a:t>&lt;</a:t>
            </a:r>
            <a:r>
              <a:rPr lang="bg-BG" dirty="0" smtClean="0"/>
              <a:t>условие</a:t>
            </a:r>
            <a:r>
              <a:rPr lang="en-US" dirty="0" smtClean="0"/>
              <a:t>&gt; </a:t>
            </a:r>
            <a:r>
              <a:rPr lang="bg-BG" dirty="0" smtClean="0"/>
              <a:t>е </a:t>
            </a:r>
            <a:r>
              <a:rPr lang="en-US" dirty="0" smtClean="0"/>
              <a:t>false</a:t>
            </a:r>
            <a:r>
              <a:rPr lang="bg-BG" dirty="0" smtClean="0"/>
              <a:t> още на първата итерация, </a:t>
            </a:r>
            <a:r>
              <a:rPr lang="en-US" dirty="0" smtClean="0"/>
              <a:t>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  <a:r>
              <a:rPr lang="bg-BG" dirty="0" smtClean="0"/>
              <a:t> няма да се изпълни нито един път.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702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 с постусловие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while( &lt;</a:t>
            </a:r>
            <a:r>
              <a:rPr lang="bg-BG" dirty="0" smtClean="0"/>
              <a:t>условие</a:t>
            </a:r>
            <a:r>
              <a:rPr lang="en-US" dirty="0" smtClean="0"/>
              <a:t>&gt; );</a:t>
            </a:r>
          </a:p>
          <a:p>
            <a:r>
              <a:rPr lang="bg-BG" dirty="0" smtClean="0"/>
              <a:t>Начин на работа: Изпълнява се </a:t>
            </a:r>
            <a:r>
              <a:rPr lang="en-US" dirty="0" smtClean="0"/>
              <a:t>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  <a:r>
              <a:rPr lang="bg-BG" dirty="0" smtClean="0"/>
              <a:t>, след което се изчислява </a:t>
            </a:r>
            <a:r>
              <a:rPr lang="en-US" dirty="0" smtClean="0"/>
              <a:t>&lt;</a:t>
            </a:r>
            <a:r>
              <a:rPr lang="bg-BG" dirty="0" smtClean="0"/>
              <a:t>условие</a:t>
            </a:r>
            <a:r>
              <a:rPr lang="en-US" dirty="0" smtClean="0"/>
              <a:t>&gt;</a:t>
            </a:r>
            <a:r>
              <a:rPr lang="bg-BG" dirty="0" smtClean="0"/>
              <a:t>. Ако </a:t>
            </a:r>
            <a:r>
              <a:rPr lang="en-US" dirty="0"/>
              <a:t>&lt;</a:t>
            </a:r>
            <a:r>
              <a:rPr lang="bg-BG" dirty="0"/>
              <a:t>условие</a:t>
            </a:r>
            <a:r>
              <a:rPr lang="en-US" dirty="0" smtClean="0"/>
              <a:t>&gt;</a:t>
            </a:r>
            <a:r>
              <a:rPr lang="bg-BG" dirty="0" smtClean="0"/>
              <a:t> е </a:t>
            </a:r>
            <a:r>
              <a:rPr lang="en-US" dirty="0" smtClean="0"/>
              <a:t>true, </a:t>
            </a:r>
            <a:r>
              <a:rPr lang="bg-BG" dirty="0" smtClean="0"/>
              <a:t>отново се изпълнява </a:t>
            </a:r>
            <a:r>
              <a:rPr lang="en-US" dirty="0" smtClean="0"/>
              <a:t>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  <a:r>
              <a:rPr lang="bg-BG" dirty="0" smtClean="0"/>
              <a:t>, докато </a:t>
            </a:r>
            <a:r>
              <a:rPr lang="en-US" dirty="0" smtClean="0"/>
              <a:t>&lt;</a:t>
            </a:r>
            <a:r>
              <a:rPr lang="bg-BG" dirty="0" smtClean="0"/>
              <a:t>условие</a:t>
            </a:r>
            <a:r>
              <a:rPr lang="en-US" dirty="0" smtClean="0"/>
              <a:t>&gt; </a:t>
            </a:r>
            <a:r>
              <a:rPr lang="bg-BG" dirty="0" smtClean="0"/>
              <a:t>не стане </a:t>
            </a:r>
            <a:r>
              <a:rPr lang="en-US" dirty="0" smtClean="0"/>
              <a:t>false</a:t>
            </a:r>
            <a:r>
              <a:rPr lang="bg-BG" dirty="0" smtClean="0"/>
              <a:t>, при което цикълът се прекратява.</a:t>
            </a:r>
          </a:p>
          <a:p>
            <a:r>
              <a:rPr lang="bg-BG" dirty="0" smtClean="0"/>
              <a:t>Гарантирано </a:t>
            </a:r>
            <a:r>
              <a:rPr lang="en-US" dirty="0" smtClean="0"/>
              <a:t>&lt;</a:t>
            </a:r>
            <a:r>
              <a:rPr lang="bg-BG" dirty="0" smtClean="0"/>
              <a:t>оператор</a:t>
            </a:r>
            <a:r>
              <a:rPr lang="en-US" dirty="0" smtClean="0"/>
              <a:t>&gt; </a:t>
            </a:r>
            <a:r>
              <a:rPr lang="bg-BG" dirty="0" smtClean="0"/>
              <a:t>ще се изпълни поне веднъж.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047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 с управляваща променлива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for( &lt;</a:t>
            </a:r>
            <a:r>
              <a:rPr lang="bg-BG" dirty="0" smtClean="0"/>
              <a:t>инициализация</a:t>
            </a:r>
            <a:r>
              <a:rPr lang="en-US" dirty="0" smtClean="0"/>
              <a:t>&gt;; &lt;</a:t>
            </a:r>
            <a:r>
              <a:rPr lang="bg-BG" dirty="0" smtClean="0"/>
              <a:t>условие</a:t>
            </a:r>
            <a:r>
              <a:rPr lang="en-US" dirty="0" smtClean="0"/>
              <a:t>&gt;; &lt;</a:t>
            </a:r>
            <a:r>
              <a:rPr lang="bg-BG" dirty="0" smtClean="0"/>
              <a:t>последен оператор</a:t>
            </a:r>
            <a:r>
              <a:rPr lang="en-US" dirty="0" smtClean="0"/>
              <a:t>&gt; )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  <a:endParaRPr lang="bg-BG" dirty="0" smtClean="0"/>
          </a:p>
          <a:p>
            <a:r>
              <a:rPr lang="bg-BG" dirty="0" smtClean="0"/>
              <a:t>Начин на работа: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dirty="0" smtClean="0"/>
              <a:t>Изпълнява се </a:t>
            </a:r>
            <a:r>
              <a:rPr lang="en-US" dirty="0" smtClean="0"/>
              <a:t>&lt;</a:t>
            </a:r>
            <a:r>
              <a:rPr lang="bg-BG" dirty="0" smtClean="0"/>
              <a:t>инициализация</a:t>
            </a:r>
            <a:r>
              <a:rPr lang="en-US" dirty="0" smtClean="0"/>
              <a:t>&gt;</a:t>
            </a:r>
            <a:endParaRPr lang="bg-BG" dirty="0" smtClean="0"/>
          </a:p>
          <a:p>
            <a:pPr marL="971550" lvl="1" indent="-514350">
              <a:buFont typeface="+mj-lt"/>
              <a:buAutoNum type="arabicPeriod"/>
            </a:pPr>
            <a:r>
              <a:rPr lang="bg-BG" dirty="0" smtClean="0"/>
              <a:t>Изчислява се </a:t>
            </a:r>
            <a:r>
              <a:rPr lang="en-US" dirty="0" smtClean="0"/>
              <a:t>&lt;</a:t>
            </a:r>
            <a:r>
              <a:rPr lang="bg-BG" dirty="0" smtClean="0"/>
              <a:t>условие</a:t>
            </a:r>
            <a:r>
              <a:rPr lang="en-US" dirty="0" smtClean="0"/>
              <a:t>&gt;</a:t>
            </a:r>
            <a:r>
              <a:rPr lang="bg-BG" dirty="0" smtClean="0"/>
              <a:t>. Ако е </a:t>
            </a:r>
            <a:r>
              <a:rPr lang="en-US" dirty="0" smtClean="0"/>
              <a:t>false, </a:t>
            </a:r>
            <a:r>
              <a:rPr lang="bg-BG" dirty="0" smtClean="0"/>
              <a:t>цикилът се прекратява, в противен случай: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dirty="0" smtClean="0"/>
              <a:t>Изпълнява се </a:t>
            </a:r>
            <a:r>
              <a:rPr lang="en-US" dirty="0" smtClean="0"/>
              <a:t>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  <a:endParaRPr lang="bg-BG" dirty="0" smtClean="0"/>
          </a:p>
          <a:p>
            <a:pPr marL="971550" lvl="1" indent="-514350">
              <a:buFont typeface="+mj-lt"/>
              <a:buAutoNum type="arabicPeriod"/>
            </a:pPr>
            <a:r>
              <a:rPr lang="bg-BG" dirty="0" smtClean="0"/>
              <a:t>Изпълнява се </a:t>
            </a:r>
            <a:r>
              <a:rPr lang="en-US" dirty="0" smtClean="0"/>
              <a:t>&lt;</a:t>
            </a:r>
            <a:r>
              <a:rPr lang="bg-BG" dirty="0" smtClean="0"/>
              <a:t>последен оператор</a:t>
            </a:r>
            <a:r>
              <a:rPr lang="en-US" dirty="0" smtClean="0"/>
              <a:t>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dirty="0" smtClean="0"/>
              <a:t>Обратно на 2.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832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Обща структура на програма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 smtClean="0"/>
              <a:t>Списък от оператори и директиви</a:t>
            </a:r>
          </a:p>
          <a:p>
            <a:r>
              <a:rPr lang="bg-BG" b="1" dirty="0" smtClean="0"/>
              <a:t>оператор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bg-BG" dirty="0" smtClean="0"/>
              <a:t>единичен оператор</a:t>
            </a:r>
            <a:r>
              <a:rPr lang="en-US" dirty="0" smtClean="0"/>
              <a:t>&gt; | &lt;</a:t>
            </a:r>
            <a:r>
              <a:rPr lang="bg-BG" dirty="0" smtClean="0"/>
              <a:t>съставен оператор</a:t>
            </a:r>
            <a:r>
              <a:rPr lang="en-US" dirty="0" smtClean="0"/>
              <a:t>&gt;</a:t>
            </a:r>
          </a:p>
          <a:p>
            <a:r>
              <a:rPr lang="bg-BG" b="1" dirty="0" smtClean="0"/>
              <a:t>единичен оператор</a:t>
            </a:r>
            <a:r>
              <a:rPr lang="bg-BG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bg-BG" dirty="0" smtClean="0"/>
              <a:t>оператор</a:t>
            </a:r>
            <a:r>
              <a:rPr lang="en-US" dirty="0" smtClean="0"/>
              <a:t>&gt;;</a:t>
            </a:r>
          </a:p>
          <a:p>
            <a:r>
              <a:rPr lang="bg-BG" b="1" dirty="0" smtClean="0"/>
              <a:t>съставен оператор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bg-BG" dirty="0"/>
              <a:t>оператор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…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4362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сума на числата от 1 до 10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&lt;= 10; ++i)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sum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"Sum={0}"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sum);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674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 за обхождане на колекция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 &lt;</a:t>
            </a:r>
            <a:r>
              <a:rPr lang="bg-BG" dirty="0" smtClean="0"/>
              <a:t>декларация на променлива</a:t>
            </a:r>
            <a:r>
              <a:rPr lang="en-US" dirty="0" smtClean="0"/>
              <a:t>&gt; in &lt;</a:t>
            </a:r>
            <a:r>
              <a:rPr lang="bg-BG" dirty="0" smtClean="0"/>
              <a:t>колекция</a:t>
            </a:r>
            <a:r>
              <a:rPr lang="en-US" dirty="0" smtClean="0"/>
              <a:t>&gt; )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</a:p>
          <a:p>
            <a:r>
              <a:rPr lang="bg-BG" dirty="0" smtClean="0"/>
              <a:t>Начин на работа: Всеки елемент от колекцията се записва последователно от първия до последния в декларираната променлива и се изпълнява </a:t>
            </a:r>
            <a:r>
              <a:rPr lang="en-US" dirty="0" smtClean="0"/>
              <a:t>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  <a:r>
              <a:rPr lang="bg-BG" dirty="0" smtClean="0"/>
              <a:t>. Ако в </a:t>
            </a:r>
            <a:r>
              <a:rPr lang="en-US" dirty="0" smtClean="0"/>
              <a:t>&lt;</a:t>
            </a:r>
            <a:r>
              <a:rPr lang="bg-BG" dirty="0" smtClean="0"/>
              <a:t>колекция</a:t>
            </a:r>
            <a:r>
              <a:rPr lang="en-US" dirty="0" smtClean="0"/>
              <a:t>&gt; </a:t>
            </a:r>
            <a:r>
              <a:rPr lang="bg-BG" dirty="0" smtClean="0"/>
              <a:t>няма елементи, </a:t>
            </a:r>
            <a:r>
              <a:rPr lang="en-US" dirty="0" smtClean="0"/>
              <a:t>&lt;</a:t>
            </a:r>
            <a:r>
              <a:rPr lang="bg-BG" dirty="0" smtClean="0"/>
              <a:t>оператор</a:t>
            </a:r>
            <a:r>
              <a:rPr lang="en-US" dirty="0" smtClean="0"/>
              <a:t>&gt; </a:t>
            </a:r>
            <a:r>
              <a:rPr lang="bg-BG" dirty="0" smtClean="0"/>
              <a:t>няма да се изпълни нито веднъж.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0870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извеждане на кодовете на буквите в низ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93872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Кодът на буквата '{0}' е {1}"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503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</a:t>
            </a:r>
            <a:r>
              <a:rPr lang="en-US" dirty="0" smtClean="0"/>
              <a:t>continue </a:t>
            </a:r>
            <a:r>
              <a:rPr lang="bg-BG" dirty="0" smtClean="0"/>
              <a:t>и </a:t>
            </a:r>
            <a:r>
              <a:rPr lang="en-US" dirty="0" smtClean="0"/>
              <a:t>break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continue</a:t>
            </a:r>
            <a:r>
              <a:rPr lang="en-US" dirty="0" smtClean="0"/>
              <a:t> – </a:t>
            </a:r>
            <a:r>
              <a:rPr lang="bg-BG" dirty="0" smtClean="0"/>
              <a:t>прекратява текущата итерация на цикъла </a:t>
            </a:r>
            <a:r>
              <a:rPr lang="bg-BG" dirty="0" smtClean="0"/>
              <a:t>– прекъсва </a:t>
            </a:r>
            <a:r>
              <a:rPr lang="bg-BG" dirty="0" smtClean="0"/>
              <a:t>изпълнението на </a:t>
            </a:r>
            <a:r>
              <a:rPr lang="en-US" dirty="0" smtClean="0"/>
              <a:t>&lt;</a:t>
            </a:r>
            <a:r>
              <a:rPr lang="bg-BG" dirty="0" smtClean="0"/>
              <a:t>оператор</a:t>
            </a:r>
            <a:r>
              <a:rPr lang="en-US" dirty="0" smtClean="0"/>
              <a:t>&gt; </a:t>
            </a:r>
            <a:r>
              <a:rPr lang="bg-BG" dirty="0" smtClean="0"/>
              <a:t>и изпълнението продължава </a:t>
            </a:r>
            <a:r>
              <a:rPr lang="bg-BG" dirty="0" smtClean="0"/>
              <a:t>с изчисление на </a:t>
            </a:r>
            <a:r>
              <a:rPr lang="en-US" dirty="0" smtClean="0"/>
              <a:t>&lt;</a:t>
            </a:r>
            <a:r>
              <a:rPr lang="bg-BG" dirty="0" smtClean="0"/>
              <a:t>условие</a:t>
            </a:r>
            <a:r>
              <a:rPr lang="en-US" dirty="0" smtClean="0"/>
              <a:t>&gt;</a:t>
            </a:r>
            <a:r>
              <a:rPr lang="bg-BG" dirty="0"/>
              <a:t> </a:t>
            </a:r>
            <a:r>
              <a:rPr lang="bg-BG" dirty="0" smtClean="0"/>
              <a:t>(или с </a:t>
            </a:r>
            <a:r>
              <a:rPr lang="en-US" dirty="0" smtClean="0"/>
              <a:t>&lt;</a:t>
            </a:r>
            <a:r>
              <a:rPr lang="bg-BG" dirty="0" smtClean="0"/>
              <a:t>последен оператор</a:t>
            </a:r>
            <a:r>
              <a:rPr lang="en-US" dirty="0" smtClean="0"/>
              <a:t>&gt;</a:t>
            </a:r>
            <a:r>
              <a:rPr lang="bg-BG" dirty="0" smtClean="0"/>
              <a:t> за </a:t>
            </a:r>
            <a:r>
              <a:rPr lang="en-US" dirty="0" smtClean="0"/>
              <a:t>for </a:t>
            </a:r>
            <a:r>
              <a:rPr lang="bg-BG" smtClean="0"/>
              <a:t>цикъла)</a:t>
            </a:r>
            <a:endParaRPr lang="en-US" dirty="0" smtClean="0"/>
          </a:p>
          <a:p>
            <a:r>
              <a:rPr lang="en-US" b="1" dirty="0" smtClean="0"/>
              <a:t>break</a:t>
            </a:r>
            <a:r>
              <a:rPr lang="en-US" dirty="0" smtClean="0"/>
              <a:t> – </a:t>
            </a:r>
            <a:r>
              <a:rPr lang="bg-BG" dirty="0" smtClean="0"/>
              <a:t>прекратява цикъла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1285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Примерна програма на </a:t>
            </a:r>
            <a:r>
              <a:rPr lang="en-US" dirty="0" smtClean="0"/>
              <a:t>C#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88175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bg-BG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MyProgram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80625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Примерна програма на </a:t>
            </a:r>
            <a:r>
              <a:rPr lang="en-US" dirty="0" smtClean="0"/>
              <a:t>C#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2232561" y="4488873"/>
            <a:ext cx="6424551" cy="117565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TextBox 3"/>
          <p:cNvSpPr txBox="1"/>
          <p:nvPr/>
        </p:nvSpPr>
        <p:spPr>
          <a:xfrm>
            <a:off x="838200" y="1888175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bg-BG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MyProgram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657112" y="3657876"/>
            <a:ext cx="3117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Тяло на главната функция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7950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Променливи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„</a:t>
            </a:r>
            <a:r>
              <a:rPr lang="bg-BG" b="1" dirty="0" smtClean="0"/>
              <a:t>Променлива</a:t>
            </a:r>
            <a:r>
              <a:rPr lang="bg-BG" dirty="0" smtClean="0"/>
              <a:t>“ е място за съхранение на данни, към което можем да се обръщаме по име (идентификатор). Характеризира се с:</a:t>
            </a:r>
          </a:p>
          <a:p>
            <a:pPr lvl="1"/>
            <a:r>
              <a:rPr lang="bg-BG" dirty="0" smtClean="0"/>
              <a:t>Тип – задава начинът на представяне на данните в паметта и допустимите операции (напр. аритметични операции за числови типове);</a:t>
            </a:r>
          </a:p>
          <a:p>
            <a:pPr lvl="1"/>
            <a:r>
              <a:rPr lang="bg-BG" dirty="0" smtClean="0"/>
              <a:t>Име (идентификатор) – чрез идентификаторът можем да достъпваме данните в променливата за четене или присвояване на стойност.</a:t>
            </a:r>
          </a:p>
        </p:txBody>
      </p:sp>
    </p:spTree>
    <p:extLst>
      <p:ext uri="{BB962C8B-B14F-4D97-AF65-F5344CB8AC3E}">
        <p14:creationId xmlns:p14="http://schemas.microsoft.com/office/powerpoint/2010/main" val="286791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Декларация на променлива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 smtClean="0"/>
              <a:t>декларация на променлива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bg-BG" dirty="0" smtClean="0"/>
              <a:t>тип на променливата</a:t>
            </a:r>
            <a:r>
              <a:rPr lang="en-US" dirty="0" smtClean="0"/>
              <a:t>&gt; &lt;</a:t>
            </a:r>
            <a:r>
              <a:rPr lang="bg-BG" dirty="0" smtClean="0"/>
              <a:t>идентификатор</a:t>
            </a:r>
            <a:r>
              <a:rPr lang="en-US" dirty="0" smtClean="0"/>
              <a:t>&gt; [= &lt;</a:t>
            </a:r>
            <a:r>
              <a:rPr lang="bg-BG" dirty="0" smtClean="0"/>
              <a:t>израз</a:t>
            </a:r>
            <a:r>
              <a:rPr lang="en-US" dirty="0" smtClean="0"/>
              <a:t>&gt;];</a:t>
            </a:r>
            <a:endParaRPr lang="en-US" dirty="0" smtClean="0"/>
          </a:p>
          <a:p>
            <a:r>
              <a:rPr lang="bg-BG" b="1" dirty="0" smtClean="0"/>
              <a:t>тип на променливата</a:t>
            </a:r>
            <a:r>
              <a:rPr lang="bg-BG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bg-BG" dirty="0" smtClean="0"/>
              <a:t>вграден тип</a:t>
            </a:r>
            <a:r>
              <a:rPr lang="en-US" dirty="0" smtClean="0"/>
              <a:t>&gt; | &lt;</a:t>
            </a:r>
            <a:r>
              <a:rPr lang="bg-BG" dirty="0" smtClean="0"/>
              <a:t>потребителски тип</a:t>
            </a:r>
            <a:r>
              <a:rPr lang="en-US" dirty="0" smtClean="0"/>
              <a:t>&gt;</a:t>
            </a:r>
          </a:p>
          <a:p>
            <a:r>
              <a:rPr lang="bg-BG" b="1" dirty="0" smtClean="0"/>
              <a:t>идентификатор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bg-BG" dirty="0" smtClean="0"/>
              <a:t>буква</a:t>
            </a:r>
            <a:r>
              <a:rPr lang="en-US" dirty="0" smtClean="0"/>
              <a:t>&gt;|_[&lt;</a:t>
            </a:r>
            <a:r>
              <a:rPr lang="bg-BG" dirty="0" smtClean="0"/>
              <a:t>буква</a:t>
            </a:r>
            <a:r>
              <a:rPr lang="en-US" dirty="0" smtClean="0"/>
              <a:t>&gt;|_|&lt;</a:t>
            </a:r>
            <a:r>
              <a:rPr lang="bg-BG" dirty="0" smtClean="0"/>
              <a:t>цифра</a:t>
            </a:r>
            <a:r>
              <a:rPr lang="en-US" dirty="0" smtClean="0"/>
              <a:t>&gt;]</a:t>
            </a:r>
            <a:r>
              <a:rPr lang="bg-BG" dirty="0" smtClean="0"/>
              <a:t>+</a:t>
            </a:r>
            <a:endParaRPr lang="en-US" dirty="0" smtClean="0"/>
          </a:p>
          <a:p>
            <a:r>
              <a:rPr lang="bg-BG" b="1" dirty="0" smtClean="0"/>
              <a:t>вграден тип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bool | byte | </a:t>
            </a:r>
            <a:r>
              <a:rPr lang="en-US" dirty="0" err="1" smtClean="0"/>
              <a:t>sbyte</a:t>
            </a:r>
            <a:r>
              <a:rPr lang="en-US" dirty="0" smtClean="0"/>
              <a:t> | char | decimal | double | float | </a:t>
            </a:r>
            <a:r>
              <a:rPr lang="en-US" dirty="0" err="1" smtClean="0"/>
              <a:t>int</a:t>
            </a:r>
            <a:r>
              <a:rPr lang="en-US" dirty="0" smtClean="0"/>
              <a:t> | </a:t>
            </a:r>
            <a:r>
              <a:rPr lang="en-US" dirty="0" err="1" smtClean="0"/>
              <a:t>uint</a:t>
            </a:r>
            <a:r>
              <a:rPr lang="en-US" dirty="0" smtClean="0"/>
              <a:t> | long | object | short | </a:t>
            </a:r>
            <a:r>
              <a:rPr lang="en-US" dirty="0" err="1" smtClean="0"/>
              <a:t>ushort</a:t>
            </a:r>
            <a:r>
              <a:rPr lang="en-US" dirty="0" smtClean="0"/>
              <a:t> | string</a:t>
            </a:r>
            <a:endParaRPr lang="bg-BG" dirty="0" smtClean="0"/>
          </a:p>
          <a:p>
            <a:r>
              <a:rPr lang="bg-BG" b="1" dirty="0" smtClean="0"/>
              <a:t>израз</a:t>
            </a:r>
            <a:r>
              <a:rPr lang="en-US" dirty="0" smtClean="0"/>
              <a:t> – </a:t>
            </a:r>
            <a:r>
              <a:rPr lang="bg-BG" dirty="0" smtClean="0"/>
              <a:t>произволна комбинация от литерали, константи, променливи, оператори и функции, която връща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61865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Литерали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bool | byte | </a:t>
                </a:r>
                <a:r>
                  <a:rPr lang="en-US" dirty="0" err="1"/>
                  <a:t>sbyte</a:t>
                </a:r>
                <a:r>
                  <a:rPr lang="en-US" dirty="0"/>
                  <a:t> | char | decimal | double | float | </a:t>
                </a:r>
                <a:r>
                  <a:rPr lang="en-US" dirty="0" err="1"/>
                  <a:t>int</a:t>
                </a:r>
                <a:r>
                  <a:rPr lang="en-US" dirty="0"/>
                  <a:t> | </a:t>
                </a:r>
                <a:r>
                  <a:rPr lang="en-US" dirty="0" err="1"/>
                  <a:t>uint</a:t>
                </a:r>
                <a:r>
                  <a:rPr lang="en-US" dirty="0"/>
                  <a:t> | long | object | short | </a:t>
                </a:r>
                <a:r>
                  <a:rPr lang="en-US" dirty="0" err="1"/>
                  <a:t>ushort</a:t>
                </a:r>
                <a:r>
                  <a:rPr lang="en-US" dirty="0"/>
                  <a:t> | </a:t>
                </a:r>
                <a:r>
                  <a:rPr lang="en-US" dirty="0" smtClean="0"/>
                  <a:t>string</a:t>
                </a:r>
                <a:endParaRPr lang="bg-BG" dirty="0" smtClean="0"/>
              </a:p>
              <a:p>
                <a:r>
                  <a:rPr lang="en-US" dirty="0" smtClean="0"/>
                  <a:t>bool: true, false</a:t>
                </a:r>
              </a:p>
              <a:p>
                <a:r>
                  <a:rPr lang="en-US" dirty="0" smtClean="0"/>
                  <a:t>byte: 0 – 255, 0x0 – 0xFF                 </a:t>
                </a:r>
                <a:r>
                  <a:rPr lang="bg-BG" dirty="0" smtClean="0"/>
                  <a:t> </a:t>
                </a:r>
                <a:r>
                  <a:rPr lang="en-US" dirty="0" smtClean="0"/>
                  <a:t>        </a:t>
                </a:r>
                <a:r>
                  <a:rPr lang="en-US" dirty="0" err="1" smtClean="0"/>
                  <a:t>sbyte</a:t>
                </a:r>
                <a:r>
                  <a:rPr lang="en-US" dirty="0" smtClean="0"/>
                  <a:t>: -128 – 127</a:t>
                </a:r>
              </a:p>
              <a:p>
                <a:r>
                  <a:rPr lang="en-US" dirty="0" smtClean="0"/>
                  <a:t>char: ‘a’…’z’…’A’…’Z’…’\’’</a:t>
                </a:r>
              </a:p>
              <a:p>
                <a:r>
                  <a:rPr lang="en-US" dirty="0" smtClean="0"/>
                  <a:t>decimal: 10.5m (</a:t>
                </a:r>
                <a:r>
                  <a:rPr lang="bg-BG" dirty="0" smtClean="0"/>
                  <a:t>до </a:t>
                </a:r>
                <a:r>
                  <a:rPr lang="en-US" dirty="0" smtClean="0"/>
                  <a:t>28-29</a:t>
                </a:r>
                <a:r>
                  <a:rPr lang="bg-BG" dirty="0" smtClean="0"/>
                  <a:t> цифри)</a:t>
                </a:r>
              </a:p>
              <a:p>
                <a:r>
                  <a:rPr lang="en-US" dirty="0" smtClean="0"/>
                  <a:t>double: 10.5 (</a:t>
                </a:r>
                <a:r>
                  <a:rPr lang="bg-BG" dirty="0" smtClean="0"/>
                  <a:t>до </a:t>
                </a:r>
                <a:r>
                  <a:rPr lang="en-US" dirty="0" smtClean="0"/>
                  <a:t>15-16</a:t>
                </a:r>
                <a:r>
                  <a:rPr lang="bg-BG" dirty="0" smtClean="0"/>
                  <a:t> цифри)</a:t>
                </a:r>
                <a:r>
                  <a:rPr lang="en-US" dirty="0" smtClean="0"/>
                  <a:t>               float: 10.5f</a:t>
                </a:r>
                <a:r>
                  <a:rPr lang="bg-BG" dirty="0" smtClean="0"/>
                  <a:t> (до 7 цифри)</a:t>
                </a:r>
                <a:endParaRPr lang="en-US" dirty="0" smtClean="0"/>
              </a:p>
              <a:p>
                <a:r>
                  <a:rPr lang="en-US" dirty="0" err="1" smtClean="0"/>
                  <a:t>int</a:t>
                </a:r>
                <a:r>
                  <a:rPr lang="en-US" dirty="0" smtClean="0"/>
                  <a:t>: -10, 10          </a:t>
                </a:r>
                <a:r>
                  <a:rPr lang="en-US" dirty="0" err="1" smtClean="0"/>
                  <a:t>uint</a:t>
                </a:r>
                <a:r>
                  <a:rPr lang="en-US" dirty="0" smtClean="0"/>
                  <a:t>: 0 – 4294967295</a:t>
                </a:r>
              </a:p>
              <a:p>
                <a:r>
                  <a:rPr lang="en-US" dirty="0" smtClean="0"/>
                  <a:t>long: </a:t>
                </a:r>
                <a:r>
                  <a:rPr lang="bg-BG" dirty="0" smtClean="0"/>
                  <a:t>10</a:t>
                </a:r>
                <a:r>
                  <a:rPr lang="en-US" dirty="0" smtClean="0"/>
                  <a:t>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)</a:t>
                </a:r>
                <a:endParaRPr lang="bg-BG" dirty="0" smtClean="0"/>
              </a:p>
              <a:p>
                <a:r>
                  <a:rPr lang="en-US" dirty="0" smtClean="0"/>
                  <a:t>short: -32768 – 32767                               </a:t>
                </a:r>
                <a:r>
                  <a:rPr lang="en-US" dirty="0" err="1" smtClean="0"/>
                  <a:t>ushort</a:t>
                </a:r>
                <a:r>
                  <a:rPr lang="en-US" dirty="0" smtClean="0"/>
                  <a:t>: 0 – 65535</a:t>
                </a:r>
              </a:p>
              <a:p>
                <a:r>
                  <a:rPr lang="en-US" dirty="0" smtClean="0"/>
                  <a:t>string: “C:\\temp”, @”C:\temp”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26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42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Вградени оператори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Унарни оператори</a:t>
            </a:r>
            <a:endParaRPr lang="en-US" dirty="0"/>
          </a:p>
          <a:p>
            <a:pPr lvl="1"/>
            <a:r>
              <a:rPr lang="en-US" dirty="0" smtClean="0"/>
              <a:t>+x, -x, ~x, !x, ++x, --x, x++, x--, (T)x, </a:t>
            </a:r>
            <a:r>
              <a:rPr lang="en-US" dirty="0" err="1" smtClean="0"/>
              <a:t>sizeof</a:t>
            </a:r>
            <a:r>
              <a:rPr lang="en-US" dirty="0" smtClean="0"/>
              <a:t>(x)</a:t>
            </a:r>
          </a:p>
          <a:p>
            <a:r>
              <a:rPr lang="bg-BG" dirty="0" smtClean="0"/>
              <a:t>Бинарни оператори</a:t>
            </a:r>
          </a:p>
          <a:p>
            <a:pPr lvl="1"/>
            <a:r>
              <a:rPr lang="bg-BG" dirty="0" smtClean="0"/>
              <a:t>Първични оператори: </a:t>
            </a:r>
            <a:r>
              <a:rPr lang="en-US" dirty="0" err="1" smtClean="0"/>
              <a:t>x.y</a:t>
            </a:r>
            <a:r>
              <a:rPr lang="en-US" dirty="0" smtClean="0"/>
              <a:t>, a[x], new x</a:t>
            </a:r>
          </a:p>
          <a:p>
            <a:pPr lvl="1"/>
            <a:r>
              <a:rPr lang="bg-BG" dirty="0" smtClean="0"/>
              <a:t>Аритметични оператори: +</a:t>
            </a:r>
            <a:r>
              <a:rPr lang="en-US" dirty="0" smtClean="0"/>
              <a:t>, -, *, /, %, &lt;&lt;, &gt;&gt;</a:t>
            </a:r>
          </a:p>
          <a:p>
            <a:pPr lvl="1"/>
            <a:r>
              <a:rPr lang="bg-BG" dirty="0" smtClean="0"/>
              <a:t>Логически оператори: </a:t>
            </a:r>
            <a:r>
              <a:rPr lang="en-US" dirty="0" smtClean="0"/>
              <a:t>&amp;&amp;, ||</a:t>
            </a:r>
          </a:p>
          <a:p>
            <a:pPr lvl="1"/>
            <a:r>
              <a:rPr lang="bg-BG" dirty="0" smtClean="0"/>
              <a:t>Оператори за сравнение: </a:t>
            </a:r>
            <a:r>
              <a:rPr lang="en-US" dirty="0" smtClean="0"/>
              <a:t>&lt;, &gt;, &lt;=,  &gt;=, is, as, ==, !=</a:t>
            </a:r>
          </a:p>
          <a:p>
            <a:pPr lvl="1"/>
            <a:r>
              <a:rPr lang="bg-BG" dirty="0" err="1" smtClean="0"/>
              <a:t>Побитови</a:t>
            </a:r>
            <a:r>
              <a:rPr lang="bg-BG" dirty="0" smtClean="0"/>
              <a:t> оператори: </a:t>
            </a:r>
            <a:r>
              <a:rPr lang="en-US" dirty="0" smtClean="0"/>
              <a:t>&amp;, |, ^</a:t>
            </a:r>
          </a:p>
          <a:p>
            <a:pPr lvl="1"/>
            <a:r>
              <a:rPr lang="bg-BG" dirty="0" smtClean="0"/>
              <a:t>Оператори за присвояване: </a:t>
            </a:r>
            <a:r>
              <a:rPr lang="en-US" dirty="0" smtClean="0"/>
              <a:t>=, +=, -=, *=, /=, %=, &amp;=, |=, ^=, &lt;&lt;=, &gt;&gt;=, ??</a:t>
            </a:r>
          </a:p>
          <a:p>
            <a:r>
              <a:rPr lang="bg-BG" dirty="0" err="1" smtClean="0"/>
              <a:t>Тринарни</a:t>
            </a:r>
            <a:r>
              <a:rPr lang="bg-BG" dirty="0" smtClean="0"/>
              <a:t> оператори</a:t>
            </a:r>
          </a:p>
          <a:p>
            <a:pPr lvl="1"/>
            <a:r>
              <a:rPr lang="en-US" dirty="0" smtClean="0"/>
              <a:t>?: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Стандартен вход и стандартен изход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Стандартен вход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Console.Read</a:t>
            </a:r>
            <a:r>
              <a:rPr lang="en-US" dirty="0" smtClean="0"/>
              <a:t>() – </a:t>
            </a:r>
            <a:r>
              <a:rPr lang="bg-BG" dirty="0" smtClean="0"/>
              <a:t>един знак</a:t>
            </a:r>
          </a:p>
          <a:p>
            <a:pPr lvl="1"/>
            <a:r>
              <a:rPr lang="en-US" dirty="0" err="1"/>
              <a:t>ConsoleKeyInfo</a:t>
            </a:r>
            <a:r>
              <a:rPr lang="en-US" dirty="0"/>
              <a:t> </a:t>
            </a:r>
            <a:r>
              <a:rPr lang="en-US" dirty="0" err="1" smtClean="0"/>
              <a:t>Console.ReadKey</a:t>
            </a:r>
            <a:r>
              <a:rPr lang="en-US" dirty="0" smtClean="0"/>
              <a:t>(bool intercept) – </a:t>
            </a:r>
            <a:r>
              <a:rPr lang="bg-BG" dirty="0" smtClean="0"/>
              <a:t>един знак или функц. клавиш, </a:t>
            </a:r>
            <a:r>
              <a:rPr lang="en-US" dirty="0" smtClean="0"/>
              <a:t>intercept – true: </a:t>
            </a:r>
            <a:r>
              <a:rPr lang="bg-BG" dirty="0" smtClean="0"/>
              <a:t>не се изписва в конзолата; </a:t>
            </a:r>
            <a:r>
              <a:rPr lang="en-US" dirty="0" smtClean="0"/>
              <a:t>false – </a:t>
            </a:r>
            <a:r>
              <a:rPr lang="bg-BG" dirty="0" smtClean="0"/>
              <a:t>изписва се в конзолата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Console.ReadLine</a:t>
            </a:r>
            <a:r>
              <a:rPr lang="en-US" dirty="0" smtClean="0"/>
              <a:t>() – </a:t>
            </a:r>
            <a:r>
              <a:rPr lang="bg-BG" dirty="0" smtClean="0"/>
              <a:t>прочита един ред от стандартния вход</a:t>
            </a:r>
          </a:p>
          <a:p>
            <a:r>
              <a:rPr lang="bg-BG" dirty="0" smtClean="0"/>
              <a:t>Стандартен изход</a:t>
            </a:r>
          </a:p>
          <a:p>
            <a:pPr lvl="1"/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arg</a:t>
            </a:r>
            <a:r>
              <a:rPr lang="en-US" dirty="0" smtClean="0"/>
              <a:t>) – </a:t>
            </a:r>
            <a:r>
              <a:rPr lang="bg-BG" dirty="0" smtClean="0"/>
              <a:t>извежда стойността, подадена като аргумент</a:t>
            </a:r>
          </a:p>
          <a:p>
            <a:pPr lvl="1"/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arg</a:t>
            </a:r>
            <a:r>
              <a:rPr lang="en-US" dirty="0" smtClean="0"/>
              <a:t>) – </a:t>
            </a:r>
            <a:r>
              <a:rPr lang="bg-BG" dirty="0" smtClean="0"/>
              <a:t>извежда аргумента, последван от нов ред</a:t>
            </a:r>
          </a:p>
          <a:p>
            <a:pPr lvl="1"/>
            <a:r>
              <a:rPr lang="en-US" dirty="0" err="1" smtClean="0"/>
              <a:t>Console.Write</a:t>
            </a:r>
            <a:r>
              <a:rPr lang="en-US" dirty="0" smtClean="0"/>
              <a:t>(format, arg0, arg1, … , </a:t>
            </a:r>
            <a:r>
              <a:rPr lang="en-US" dirty="0" err="1" smtClean="0"/>
              <a:t>argN</a:t>
            </a:r>
            <a:r>
              <a:rPr lang="en-US" dirty="0" smtClean="0"/>
              <a:t>) – </a:t>
            </a:r>
            <a:r>
              <a:rPr lang="bg-BG" dirty="0" smtClean="0"/>
              <a:t>извежда форматиращ низ </a:t>
            </a:r>
            <a:r>
              <a:rPr lang="en-US" dirty="0" smtClean="0"/>
              <a:t>format</a:t>
            </a:r>
            <a:r>
              <a:rPr lang="bg-BG" dirty="0" smtClean="0"/>
              <a:t>, като замества в него подадените аргументи </a:t>
            </a:r>
            <a:r>
              <a:rPr lang="en-US" dirty="0" smtClean="0"/>
              <a:t>arg0…</a:t>
            </a:r>
            <a:r>
              <a:rPr lang="en-US" dirty="0" err="1" smtClean="0"/>
              <a:t>argN</a:t>
            </a:r>
            <a:endParaRPr lang="en-US" dirty="0" smtClean="0"/>
          </a:p>
          <a:p>
            <a:pPr lvl="1"/>
            <a:r>
              <a:rPr lang="en-US" dirty="0" err="1" smtClean="0"/>
              <a:t>Console.WriteLine</a:t>
            </a:r>
            <a:r>
              <a:rPr lang="en-US" dirty="0" smtClean="0"/>
              <a:t>(format, </a:t>
            </a:r>
            <a:r>
              <a:rPr lang="en-US" dirty="0"/>
              <a:t>arg0, arg1, … , </a:t>
            </a:r>
            <a:r>
              <a:rPr lang="en-US" dirty="0" err="1"/>
              <a:t>argN</a:t>
            </a:r>
            <a:r>
              <a:rPr lang="en-US" dirty="0" smtClean="0"/>
              <a:t>)</a:t>
            </a:r>
            <a:r>
              <a:rPr lang="bg-BG" dirty="0" smtClean="0"/>
              <a:t> – същото като </a:t>
            </a:r>
            <a:r>
              <a:rPr lang="en-US" dirty="0" err="1" smtClean="0"/>
              <a:t>Console.Write</a:t>
            </a:r>
            <a:r>
              <a:rPr lang="en-US" dirty="0" smtClean="0"/>
              <a:t>, </a:t>
            </a:r>
            <a:r>
              <a:rPr lang="bg-BG" dirty="0" smtClean="0"/>
              <a:t>но извежда и нов ред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8024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1186</Words>
  <Application>Microsoft Office PowerPoint</Application>
  <PresentationFormat>Widescreen</PresentationFormat>
  <Paragraphs>191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Office Theme</vt:lpstr>
      <vt:lpstr>Структура на програма в C#</vt:lpstr>
      <vt:lpstr>Обща структура на програма</vt:lpstr>
      <vt:lpstr>Примерна програма на C#</vt:lpstr>
      <vt:lpstr>Примерна програма на C#</vt:lpstr>
      <vt:lpstr>Променливи</vt:lpstr>
      <vt:lpstr>Декларация на променлива</vt:lpstr>
      <vt:lpstr>Литерали</vt:lpstr>
      <vt:lpstr>Вградени оператори</vt:lpstr>
      <vt:lpstr>Стандартен вход и стандартен изход</vt:lpstr>
      <vt:lpstr>Форматиращ низ</vt:lpstr>
      <vt:lpstr>Пример: размяна на стойностите на две променливи</vt:lpstr>
      <vt:lpstr>Условен оператор if</vt:lpstr>
      <vt:lpstr>Оператор switch</vt:lpstr>
      <vt:lpstr>Пример: switch( month )</vt:lpstr>
      <vt:lpstr>Видимост на променливи</vt:lpstr>
      <vt:lpstr>Цикли</vt:lpstr>
      <vt:lpstr>Цикъл с предусловие</vt:lpstr>
      <vt:lpstr>Цикъл с постусловие</vt:lpstr>
      <vt:lpstr>Цикъл с управляваща променлива</vt:lpstr>
      <vt:lpstr>Пример: сума на числата от 1 до 10 </vt:lpstr>
      <vt:lpstr>Цикъл за обхождане на колекция</vt:lpstr>
      <vt:lpstr>Пример: извеждане на кодовете на буквите в низ</vt:lpstr>
      <vt:lpstr>Оператори continue и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Решаване на задачи с използване на ИС</dc:title>
  <dc:creator>Home</dc:creator>
  <cp:lastModifiedBy>Alexander Petkov</cp:lastModifiedBy>
  <cp:revision>114</cp:revision>
  <dcterms:created xsi:type="dcterms:W3CDTF">2017-10-01T08:46:43Z</dcterms:created>
  <dcterms:modified xsi:type="dcterms:W3CDTF">2017-10-09T19:32:36Z</dcterms:modified>
</cp:coreProperties>
</file>