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02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82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94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2188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27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5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880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822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880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74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374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EB585-4010-4734-B046-7DDC4BA8A697}" type="datetimeFigureOut">
              <a:rPr lang="bg-BG" smtClean="0"/>
              <a:t>17.10.2018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C3B34-56F3-4E86-93DE-B65171EE0BE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03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Функции (методи)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529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Декларация на функция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[&lt;</a:t>
            </a:r>
            <a:r>
              <a:rPr lang="bg-BG" dirty="0" smtClean="0"/>
              <a:t>модификатори</a:t>
            </a:r>
            <a:r>
              <a:rPr lang="en-US" dirty="0" smtClean="0"/>
              <a:t>&gt;] </a:t>
            </a:r>
            <a:r>
              <a:rPr lang="en-US" dirty="0"/>
              <a:t>&lt;</a:t>
            </a:r>
            <a:r>
              <a:rPr lang="bg-BG" dirty="0" smtClean="0"/>
              <a:t>тип на връщана стойност</a:t>
            </a:r>
            <a:r>
              <a:rPr lang="en-US" dirty="0" smtClean="0"/>
              <a:t>&gt; &lt;</a:t>
            </a:r>
            <a:r>
              <a:rPr lang="bg-BG" dirty="0" smtClean="0"/>
              <a:t>идентификатор</a:t>
            </a:r>
            <a:r>
              <a:rPr lang="en-US" dirty="0" smtClean="0"/>
              <a:t>&gt;(</a:t>
            </a:r>
            <a:br>
              <a:rPr lang="en-US" dirty="0" smtClean="0"/>
            </a:br>
            <a:r>
              <a:rPr lang="en-US" dirty="0" smtClean="0"/>
              <a:t>	[&lt;</a:t>
            </a:r>
            <a:r>
              <a:rPr lang="bg-BG" dirty="0" smtClean="0"/>
              <a:t>параметър</a:t>
            </a:r>
            <a:r>
              <a:rPr lang="en-US" dirty="0" smtClean="0"/>
              <a:t>1&gt;[,&lt;</a:t>
            </a:r>
            <a:r>
              <a:rPr lang="bg-BG" dirty="0" smtClean="0"/>
              <a:t>параметър2</a:t>
            </a:r>
            <a:r>
              <a:rPr lang="en-US" dirty="0" smtClean="0"/>
              <a:t>&gt;[,&lt;</a:t>
            </a:r>
            <a:r>
              <a:rPr lang="bg-BG" dirty="0" smtClean="0"/>
              <a:t>параметър</a:t>
            </a:r>
            <a:r>
              <a:rPr lang="en-US" dirty="0" smtClean="0"/>
              <a:t>N&gt;]]])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&lt;</a:t>
            </a:r>
            <a:r>
              <a:rPr lang="bg-BG" dirty="0" smtClean="0"/>
              <a:t>оператори</a:t>
            </a:r>
            <a:r>
              <a:rPr lang="en-US" dirty="0" smtClean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endParaRPr lang="bg-BG" dirty="0" smtClean="0"/>
          </a:p>
          <a:p>
            <a:r>
              <a:rPr lang="bg-BG" dirty="0" smtClean="0"/>
              <a:t>тип на връщаната стойност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bg-BG" dirty="0" smtClean="0"/>
              <a:t>тип</a:t>
            </a:r>
            <a:r>
              <a:rPr lang="en-US" dirty="0" smtClean="0"/>
              <a:t>&gt;</a:t>
            </a:r>
          </a:p>
          <a:p>
            <a:r>
              <a:rPr lang="bg-BG" dirty="0" smtClean="0"/>
              <a:t>параметър:</a:t>
            </a:r>
            <a:br>
              <a:rPr lang="bg-BG" dirty="0" smtClean="0"/>
            </a:br>
            <a:r>
              <a:rPr lang="en-US" dirty="0" smtClean="0"/>
              <a:t>[</a:t>
            </a:r>
            <a:r>
              <a:rPr lang="en-US" dirty="0" err="1" smtClean="0"/>
              <a:t>ref|out</a:t>
            </a:r>
            <a:r>
              <a:rPr lang="en-US" dirty="0" smtClean="0"/>
              <a:t>] &lt;</a:t>
            </a:r>
            <a:r>
              <a:rPr lang="bg-BG" dirty="0" smtClean="0"/>
              <a:t>тип</a:t>
            </a:r>
            <a:r>
              <a:rPr lang="en-US" dirty="0" smtClean="0"/>
              <a:t>&gt; &lt;</a:t>
            </a:r>
            <a:r>
              <a:rPr lang="bg-BG" dirty="0" smtClean="0"/>
              <a:t>идентификатор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7661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по-малкото от две числа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Min( 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 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	return a &lt; b ? a : b;</a:t>
            </a:r>
            <a:br>
              <a:rPr lang="en-US" dirty="0" smtClean="0"/>
            </a:br>
            <a:r>
              <a:rPr lang="en-US" dirty="0" smtClean="0"/>
              <a:t>}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c = </a:t>
            </a:r>
            <a:r>
              <a:rPr lang="en-US" dirty="0" err="1" smtClean="0"/>
              <a:t>int.Parse</a:t>
            </a:r>
            <a:r>
              <a:rPr lang="en-US" dirty="0" smtClean="0"/>
              <a:t>( </a:t>
            </a:r>
            <a:r>
              <a:rPr lang="en-US" dirty="0" err="1" smtClean="0"/>
              <a:t>Console.ReadLine</a:t>
            </a:r>
            <a:r>
              <a:rPr lang="en-US" dirty="0" smtClean="0"/>
              <a:t>() 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 = </a:t>
            </a:r>
            <a:r>
              <a:rPr lang="en-US" dirty="0" err="1" smtClean="0"/>
              <a:t>int.Parse</a:t>
            </a:r>
            <a:r>
              <a:rPr lang="en-US" dirty="0" smtClean="0"/>
              <a:t>(</a:t>
            </a:r>
            <a:r>
              <a:rPr lang="en-US" dirty="0" err="1"/>
              <a:t>Console.ReadLine</a:t>
            </a:r>
            <a:r>
              <a:rPr lang="en-US" dirty="0"/>
              <a:t>() 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 = Min(c, d); // </a:t>
            </a:r>
            <a:r>
              <a:rPr lang="bg-BG" dirty="0" smtClean="0"/>
              <a:t>Извикване на ф-я с аргументи </a:t>
            </a:r>
            <a:r>
              <a:rPr lang="en-US" dirty="0" smtClean="0"/>
              <a:t>c </a:t>
            </a:r>
            <a:r>
              <a:rPr lang="bg-BG" dirty="0" smtClean="0"/>
              <a:t>и </a:t>
            </a:r>
            <a:r>
              <a:rPr lang="en-US" dirty="0" smtClean="0"/>
              <a:t>d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(“</a:t>
            </a:r>
            <a:r>
              <a:rPr lang="bg-BG" dirty="0" smtClean="0"/>
              <a:t>По-малкото число е</a:t>
            </a:r>
            <a:r>
              <a:rPr lang="en-US" dirty="0"/>
              <a:t> </a:t>
            </a:r>
            <a:r>
              <a:rPr lang="en-US" dirty="0" smtClean="0"/>
              <a:t>{0}”, m);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365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да използваме функции?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Когато едни и същи операции се извършват многократно върху различни данни. Обемът на кода намалява, промени в логиката изискват промяна само на едно място.</a:t>
            </a:r>
            <a:endParaRPr lang="en-US" dirty="0" smtClean="0"/>
          </a:p>
          <a:p>
            <a:r>
              <a:rPr lang="bg-BG" dirty="0" smtClean="0"/>
              <a:t>Когато има относително независима програмна логика с ясно изразени входни и изходни данни. Програмата става по-четима.</a:t>
            </a:r>
          </a:p>
          <a:p>
            <a:r>
              <a:rPr lang="bg-BG" dirty="0" smtClean="0"/>
              <a:t>Всяка функция трябва да прави </a:t>
            </a:r>
            <a:r>
              <a:rPr lang="bg-BG" b="1" dirty="0" smtClean="0"/>
              <a:t>едно</a:t>
            </a:r>
            <a:r>
              <a:rPr lang="bg-BG" dirty="0" smtClean="0"/>
              <a:t> нещо. Например не е добре да изчисляваме и да извеждаме в една и съща 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5139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аргументи по стойност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void </a:t>
            </a:r>
            <a:r>
              <a:rPr lang="en-US" dirty="0" smtClean="0"/>
              <a:t>Swap(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b 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temp = a;</a:t>
            </a:r>
            <a:br>
              <a:rPr lang="en-US" dirty="0" smtClean="0"/>
            </a:br>
            <a:r>
              <a:rPr lang="en-US" dirty="0" smtClean="0"/>
              <a:t>	a = b;</a:t>
            </a:r>
            <a:br>
              <a:rPr lang="en-US" dirty="0" smtClean="0"/>
            </a:br>
            <a:r>
              <a:rPr lang="en-US" dirty="0" smtClean="0"/>
              <a:t>	b = temp;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(“a={</a:t>
            </a:r>
            <a:r>
              <a:rPr lang="en-US" dirty="0" smtClean="0"/>
              <a:t>0</a:t>
            </a:r>
            <a:r>
              <a:rPr lang="en-US" dirty="0" smtClean="0"/>
              <a:t>}, b={1}”, a, b); </a:t>
            </a:r>
            <a:r>
              <a:rPr lang="en-US" dirty="0" smtClean="0"/>
              <a:t>// </a:t>
            </a:r>
            <a:r>
              <a:rPr lang="en-US" dirty="0" smtClean="0"/>
              <a:t>a=5, b=0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x = 0, y = </a:t>
            </a:r>
            <a:r>
              <a:rPr lang="en-US" dirty="0" smtClean="0"/>
              <a:t>5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/>
              <a:t>Swap(x, y);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(“x={</a:t>
            </a:r>
            <a:r>
              <a:rPr lang="en-US" dirty="0" smtClean="0"/>
              <a:t>0</a:t>
            </a:r>
            <a:r>
              <a:rPr lang="en-US" dirty="0" smtClean="0"/>
              <a:t>}, y={1}”, x, y); </a:t>
            </a:r>
            <a:r>
              <a:rPr lang="en-US" dirty="0" smtClean="0"/>
              <a:t>// </a:t>
            </a:r>
            <a:r>
              <a:rPr lang="en-US" dirty="0" smtClean="0"/>
              <a:t>x=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 y=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5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аргументи по референция (псевдоним)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void Swap( </a:t>
            </a:r>
            <a:r>
              <a:rPr lang="en-US" b="1" dirty="0" smtClean="0"/>
              <a:t>ref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a, </a:t>
            </a:r>
            <a:r>
              <a:rPr lang="en-US" b="1" dirty="0" smtClean="0"/>
              <a:t>ref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b 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temp = a;</a:t>
            </a:r>
            <a:br>
              <a:rPr lang="en-US" dirty="0"/>
            </a:br>
            <a:r>
              <a:rPr lang="en-US" dirty="0"/>
              <a:t>	a = b;</a:t>
            </a:r>
            <a:br>
              <a:rPr lang="en-US" dirty="0"/>
            </a:br>
            <a:r>
              <a:rPr lang="en-US" dirty="0"/>
              <a:t>	b = </a:t>
            </a:r>
            <a:r>
              <a:rPr lang="en-US" dirty="0" smtClean="0"/>
              <a:t>temp;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(“a={0}, b={1}”, a, b); // a=5, b=0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x = 0, y = 5;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Swap(</a:t>
            </a:r>
            <a:r>
              <a:rPr lang="en-US" b="1" dirty="0" smtClean="0"/>
              <a:t>ref</a:t>
            </a:r>
            <a:r>
              <a:rPr lang="en-US" dirty="0" smtClean="0"/>
              <a:t> x</a:t>
            </a:r>
            <a:r>
              <a:rPr lang="en-US" dirty="0"/>
              <a:t>, </a:t>
            </a:r>
            <a:r>
              <a:rPr lang="en-US" b="1" dirty="0" smtClean="0"/>
              <a:t>ref</a:t>
            </a:r>
            <a:r>
              <a:rPr lang="en-US" dirty="0" smtClean="0"/>
              <a:t> 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Console.WriteLine</a:t>
            </a:r>
            <a:r>
              <a:rPr lang="en-US" dirty="0"/>
              <a:t>(“x={0}, y={1}”, x, y); // </a:t>
            </a:r>
            <a:r>
              <a:rPr lang="en-US" dirty="0" smtClean="0"/>
              <a:t>x=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 y=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324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Предаване на изходни аргументи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</a:t>
            </a:r>
            <a:r>
              <a:rPr lang="en-US" dirty="0" err="1" smtClean="0"/>
              <a:t>PrintSquared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squared) {</a:t>
            </a:r>
            <a:br>
              <a:rPr lang="en-US" dirty="0" smtClean="0"/>
            </a:br>
            <a:r>
              <a:rPr lang="en-US" dirty="0" smtClean="0"/>
              <a:t>	squared = </a:t>
            </a:r>
            <a:r>
              <a:rPr lang="en-US" dirty="0" err="1" smtClean="0"/>
              <a:t>val</a:t>
            </a:r>
            <a:r>
              <a:rPr lang="en-US" dirty="0" smtClean="0"/>
              <a:t>*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(“squared={0}”, squared);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v = </a:t>
            </a:r>
            <a:r>
              <a:rPr lang="en-US" dirty="0" err="1" smtClean="0"/>
              <a:t>int.Parse</a:t>
            </a:r>
            <a:r>
              <a:rPr lang="en-US" dirty="0" smtClean="0"/>
              <a:t>( </a:t>
            </a:r>
            <a:r>
              <a:rPr lang="en-US" dirty="0" err="1" smtClean="0"/>
              <a:t>Console.ReadLine</a:t>
            </a:r>
            <a:r>
              <a:rPr lang="en-US" dirty="0" smtClean="0"/>
              <a:t>() ); // </a:t>
            </a:r>
            <a:r>
              <a:rPr lang="bg-BG" dirty="0" smtClean="0"/>
              <a:t>напр.</a:t>
            </a:r>
            <a:r>
              <a:rPr lang="en-US" dirty="0" smtClean="0"/>
              <a:t> v=5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vv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PrintSquared</a:t>
            </a:r>
            <a:r>
              <a:rPr lang="en-US" dirty="0" smtClean="0"/>
              <a:t>(v, </a:t>
            </a:r>
            <a:r>
              <a:rPr lang="en-US" b="1" dirty="0" smtClean="0"/>
              <a:t>out</a:t>
            </a:r>
            <a:r>
              <a:rPr lang="en-US" dirty="0" smtClean="0"/>
              <a:t> </a:t>
            </a:r>
            <a:r>
              <a:rPr lang="en-US" dirty="0" err="1" smtClean="0"/>
              <a:t>vv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(“</a:t>
            </a:r>
            <a:r>
              <a:rPr lang="en-US" dirty="0" err="1" smtClean="0"/>
              <a:t>vv</a:t>
            </a:r>
            <a:r>
              <a:rPr lang="en-US" dirty="0" smtClean="0"/>
              <a:t>={0}”, </a:t>
            </a:r>
            <a:r>
              <a:rPr lang="en-US" dirty="0" err="1" smtClean="0"/>
              <a:t>vv</a:t>
            </a:r>
            <a:r>
              <a:rPr lang="en-US" dirty="0" smtClean="0"/>
              <a:t>); // </a:t>
            </a:r>
            <a:r>
              <a:rPr lang="en-US" dirty="0" err="1" smtClean="0"/>
              <a:t>vv</a:t>
            </a:r>
            <a:r>
              <a:rPr lang="en-US" dirty="0" smtClean="0"/>
              <a:t>=25</a:t>
            </a:r>
            <a:br>
              <a:rPr lang="en-US" dirty="0" smtClean="0"/>
            </a:br>
            <a:r>
              <a:rPr lang="en-US" dirty="0" smtClean="0"/>
              <a:t>}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224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Рекурсия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 smtClean="0"/>
                  <a:t>Рекурсивна дефиниция на функция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0≤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bg-BG" dirty="0" smtClean="0"/>
              </a:p>
              <a:p>
                <a:r>
                  <a:rPr lang="bg-BG" dirty="0" smtClean="0"/>
                  <a:t>Рекурсивната дефиниция винаги има два случая:</a:t>
                </a:r>
              </a:p>
              <a:p>
                <a:pPr lvl="1"/>
                <a:r>
                  <a:rPr lang="bg-BG" dirty="0" smtClean="0"/>
                  <a:t>Рекурсивен случай – функцията се дефинира с участието на същата функция с други аргументи</a:t>
                </a:r>
              </a:p>
              <a:p>
                <a:pPr lvl="1"/>
                <a:r>
                  <a:rPr lang="bg-BG" dirty="0" smtClean="0"/>
                  <a:t>Краен случай – функцията връща резултат, без да се вика рекурсивно</a:t>
                </a:r>
              </a:p>
              <a:p>
                <a:r>
                  <a:rPr lang="bg-BG" dirty="0" smtClean="0"/>
                  <a:t>Пряка рекурсия – функцията </a:t>
                </a:r>
                <a:r>
                  <a:rPr lang="en-US" dirty="0" smtClean="0"/>
                  <a:t>A</a:t>
                </a:r>
                <a:r>
                  <a:rPr lang="bg-BG" dirty="0" smtClean="0"/>
                  <a:t> извиква себе си</a:t>
                </a:r>
              </a:p>
              <a:p>
                <a:r>
                  <a:rPr lang="bg-BG" dirty="0" smtClean="0"/>
                  <a:t>Косвена рекурсия – функцията </a:t>
                </a:r>
                <a:r>
                  <a:rPr lang="en-US" dirty="0" smtClean="0"/>
                  <a:t>A</a:t>
                </a:r>
                <a:r>
                  <a:rPr lang="bg-BG" dirty="0" smtClean="0"/>
                  <a:t> извиква </a:t>
                </a:r>
                <a:r>
                  <a:rPr lang="en-US" dirty="0" smtClean="0"/>
                  <a:t>B, </a:t>
                </a:r>
                <a:r>
                  <a:rPr lang="bg-BG" dirty="0" smtClean="0"/>
                  <a:t>а </a:t>
                </a:r>
                <a:r>
                  <a:rPr lang="en-US" dirty="0" smtClean="0"/>
                  <a:t>B</a:t>
                </a:r>
                <a:r>
                  <a:rPr lang="bg-BG" dirty="0" smtClean="0"/>
                  <a:t> извиква </a:t>
                </a:r>
                <a:r>
                  <a:rPr lang="en-US" dirty="0" smtClean="0"/>
                  <a:t>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0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Пример: факториел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ulong</a:t>
            </a:r>
            <a:r>
              <a:rPr lang="en-US" dirty="0" smtClean="0"/>
              <a:t> Factorial( </a:t>
            </a:r>
            <a:r>
              <a:rPr lang="en-US" dirty="0" err="1" smtClean="0"/>
              <a:t>uint</a:t>
            </a:r>
            <a:r>
              <a:rPr lang="en-US" dirty="0" smtClean="0"/>
              <a:t> n ) {</a:t>
            </a:r>
            <a:br>
              <a:rPr lang="en-US" dirty="0" smtClean="0"/>
            </a:br>
            <a:r>
              <a:rPr lang="en-US" dirty="0" smtClean="0"/>
              <a:t>	if( n &lt;= 1 )	// </a:t>
            </a:r>
            <a:r>
              <a:rPr lang="bg-BG" dirty="0" smtClean="0"/>
              <a:t>Краен случай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return 1;</a:t>
            </a:r>
            <a:br>
              <a:rPr lang="en-US" dirty="0" smtClean="0"/>
            </a:br>
            <a:r>
              <a:rPr lang="en-US" dirty="0" smtClean="0"/>
              <a:t>	return n*Factorial(n-1); // </a:t>
            </a:r>
            <a:r>
              <a:rPr lang="bg-BG" dirty="0" smtClean="0"/>
              <a:t>Рекурсивен случай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uint</a:t>
            </a:r>
            <a:r>
              <a:rPr lang="en-US" dirty="0" smtClean="0"/>
              <a:t> n = </a:t>
            </a:r>
            <a:r>
              <a:rPr lang="en-US" dirty="0" err="1" smtClean="0"/>
              <a:t>uint.Parse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ulong</a:t>
            </a:r>
            <a:r>
              <a:rPr lang="en-US" dirty="0" smtClean="0"/>
              <a:t> </a:t>
            </a:r>
            <a:r>
              <a:rPr lang="en-US" dirty="0" err="1" smtClean="0"/>
              <a:t>fn</a:t>
            </a:r>
            <a:r>
              <a:rPr lang="en-US" dirty="0" smtClean="0"/>
              <a:t> = Factorial(n);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(“{0}! = {1}”, n, </a:t>
            </a:r>
            <a:r>
              <a:rPr lang="en-US" dirty="0" err="1" smtClean="0"/>
              <a:t>fn</a:t>
            </a:r>
            <a:r>
              <a:rPr lang="en-US" smtClean="0"/>
              <a:t>);</a:t>
            </a:r>
            <a:br>
              <a:rPr lang="en-US" smtClean="0"/>
            </a:br>
            <a:r>
              <a:rPr lang="en-US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25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173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Функции (методи)</vt:lpstr>
      <vt:lpstr>Декларация на функция</vt:lpstr>
      <vt:lpstr>Пример: по-малкото от две числа</vt:lpstr>
      <vt:lpstr>Кога да използваме функции?</vt:lpstr>
      <vt:lpstr>Предаване на аргументи по стойност</vt:lpstr>
      <vt:lpstr>Предаване на аргументи по референция (псевдоним)</vt:lpstr>
      <vt:lpstr>Предаване на изходни аргументи</vt:lpstr>
      <vt:lpstr>Рекурсия</vt:lpstr>
      <vt:lpstr>Пример: факториел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 и потребителски типове</dc:title>
  <dc:creator>Alexander Petkov</dc:creator>
  <cp:lastModifiedBy>Home</cp:lastModifiedBy>
  <cp:revision>34</cp:revision>
  <dcterms:created xsi:type="dcterms:W3CDTF">2017-10-16T07:47:56Z</dcterms:created>
  <dcterms:modified xsi:type="dcterms:W3CDTF">2018-10-17T05:10:18Z</dcterms:modified>
</cp:coreProperties>
</file>