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4" r:id="rId14"/>
    <p:sldId id="275" r:id="rId15"/>
    <p:sldId id="277" r:id="rId16"/>
    <p:sldId id="278" r:id="rId17"/>
    <p:sldId id="279" r:id="rId18"/>
    <p:sldId id="282" r:id="rId19"/>
    <p:sldId id="280" r:id="rId20"/>
    <p:sldId id="281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02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82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94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88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270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350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88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822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880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74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374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EB585-4010-4734-B046-7DDC4BA8A697}" type="datetimeFigureOut">
              <a:rPr lang="bg-BG" smtClean="0"/>
              <a:t>12.11.2017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033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Потребителски типове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529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Декларация на структура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[&lt;</a:t>
            </a:r>
            <a:r>
              <a:rPr lang="bg-BG" dirty="0" smtClean="0"/>
              <a:t>модификатори</a:t>
            </a:r>
            <a:r>
              <a:rPr lang="en-US" dirty="0" smtClean="0"/>
              <a:t>&gt;] </a:t>
            </a:r>
            <a:r>
              <a:rPr lang="en-US" dirty="0" err="1" smtClean="0"/>
              <a:t>struct</a:t>
            </a:r>
            <a:r>
              <a:rPr lang="en-US" dirty="0" smtClean="0"/>
              <a:t> &lt;</a:t>
            </a:r>
            <a:r>
              <a:rPr lang="bg-BG" dirty="0" smtClean="0"/>
              <a:t>идентификатор</a:t>
            </a:r>
            <a:r>
              <a:rPr lang="en-US" dirty="0" smtClean="0"/>
              <a:t>&gt; {</a:t>
            </a:r>
            <a:br>
              <a:rPr lang="en-US" dirty="0" smtClean="0"/>
            </a:br>
            <a:r>
              <a:rPr lang="en-US" dirty="0" smtClean="0"/>
              <a:t>	[&lt;</a:t>
            </a:r>
            <a:r>
              <a:rPr lang="bg-BG" dirty="0" smtClean="0"/>
              <a:t>декларация на член1</a:t>
            </a:r>
            <a:r>
              <a:rPr lang="en-US" dirty="0" smtClean="0"/>
              <a:t>&gt;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/>
              <a:t>	&lt;</a:t>
            </a:r>
            <a:r>
              <a:rPr lang="bg-BG" dirty="0"/>
              <a:t>декларация на </a:t>
            </a:r>
            <a:r>
              <a:rPr lang="bg-BG" dirty="0" smtClean="0"/>
              <a:t>член2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&lt;</a:t>
            </a:r>
            <a:r>
              <a:rPr lang="bg-BG" dirty="0"/>
              <a:t>декларация на </a:t>
            </a:r>
            <a:r>
              <a:rPr lang="bg-BG" dirty="0" smtClean="0"/>
              <a:t>член</a:t>
            </a:r>
            <a:r>
              <a:rPr lang="en-US" dirty="0" smtClean="0"/>
              <a:t>N&gt;]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bg-BG" b="1" dirty="0" smtClean="0"/>
              <a:t>декларация на член</a:t>
            </a:r>
            <a:r>
              <a:rPr lang="bg-BG" dirty="0" smtClean="0"/>
              <a:t>:</a:t>
            </a:r>
            <a:r>
              <a:rPr lang="en-US" dirty="0" smtClean="0"/>
              <a:t> &lt;</a:t>
            </a:r>
            <a:r>
              <a:rPr lang="bg-BG" dirty="0" smtClean="0"/>
              <a:t>декларация на конструктор</a:t>
            </a:r>
            <a:r>
              <a:rPr lang="en-US" dirty="0" smtClean="0"/>
              <a:t>&gt; | &lt;</a:t>
            </a:r>
            <a:r>
              <a:rPr lang="bg-BG" dirty="0" smtClean="0"/>
              <a:t>декларация на член-променлива</a:t>
            </a:r>
            <a:r>
              <a:rPr lang="en-US" dirty="0" smtClean="0"/>
              <a:t>&gt; | &lt;</a:t>
            </a:r>
            <a:r>
              <a:rPr lang="bg-BG" dirty="0" smtClean="0"/>
              <a:t>декларация на член-функция</a:t>
            </a:r>
            <a:r>
              <a:rPr lang="en-US" dirty="0" smtClean="0"/>
              <a:t>&gt; | &lt;</a:t>
            </a:r>
            <a:r>
              <a:rPr lang="bg-BG" dirty="0" smtClean="0"/>
              <a:t>декларация на свойство</a:t>
            </a:r>
            <a:r>
              <a:rPr lang="en-US" dirty="0" smtClean="0"/>
              <a:t>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098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Декларация на структура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декларация на член-променлива</a:t>
            </a:r>
            <a:r>
              <a:rPr lang="bg-BG" dirty="0" smtClean="0"/>
              <a:t>:</a:t>
            </a:r>
            <a:br>
              <a:rPr lang="bg-BG" dirty="0" smtClean="0"/>
            </a:br>
            <a:r>
              <a:rPr lang="en-US" dirty="0" smtClean="0"/>
              <a:t>[&lt;</a:t>
            </a:r>
            <a:r>
              <a:rPr lang="bg-BG" dirty="0" smtClean="0"/>
              <a:t>модификатори</a:t>
            </a:r>
            <a:r>
              <a:rPr lang="en-US" dirty="0" smtClean="0"/>
              <a:t>&gt;]</a:t>
            </a:r>
            <a:r>
              <a:rPr lang="bg-BG" dirty="0" smtClean="0"/>
              <a:t> </a:t>
            </a:r>
            <a:r>
              <a:rPr lang="en-US" dirty="0" smtClean="0"/>
              <a:t>&lt;</a:t>
            </a:r>
            <a:r>
              <a:rPr lang="bg-BG" dirty="0" smtClean="0"/>
              <a:t>тип</a:t>
            </a:r>
            <a:r>
              <a:rPr lang="en-US" dirty="0" smtClean="0"/>
              <a:t>&gt; &lt;</a:t>
            </a:r>
            <a:r>
              <a:rPr lang="bg-BG" dirty="0" smtClean="0"/>
              <a:t>идентификатор</a:t>
            </a:r>
            <a:r>
              <a:rPr lang="en-US" dirty="0" smtClean="0"/>
              <a:t>&gt; [=&lt;</a:t>
            </a:r>
            <a:r>
              <a:rPr lang="bg-BG" dirty="0" smtClean="0"/>
              <a:t>стойност</a:t>
            </a:r>
            <a:r>
              <a:rPr lang="en-US" dirty="0" smtClean="0"/>
              <a:t>&gt;];</a:t>
            </a:r>
          </a:p>
          <a:p>
            <a:r>
              <a:rPr lang="bg-BG" b="1" dirty="0" smtClean="0"/>
              <a:t>декларация на член-функция</a:t>
            </a:r>
            <a:r>
              <a:rPr lang="bg-BG" dirty="0" smtClean="0"/>
              <a:t>:</a:t>
            </a:r>
            <a:br>
              <a:rPr lang="bg-BG" dirty="0" smtClean="0"/>
            </a:br>
            <a:r>
              <a:rPr lang="en-US" dirty="0" smtClean="0"/>
              <a:t>&lt;</a:t>
            </a:r>
            <a:r>
              <a:rPr lang="bg-BG" dirty="0" smtClean="0"/>
              <a:t>декларация на функция</a:t>
            </a:r>
            <a:r>
              <a:rPr lang="en-US" dirty="0" smtClean="0"/>
              <a:t>&gt;</a:t>
            </a:r>
          </a:p>
          <a:p>
            <a:r>
              <a:rPr lang="bg-BG" b="1" dirty="0" smtClean="0"/>
              <a:t>декларация на конструктор</a:t>
            </a:r>
            <a:r>
              <a:rPr lang="bg-BG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[&lt;</a:t>
            </a:r>
            <a:r>
              <a:rPr lang="bg-BG" dirty="0" smtClean="0"/>
              <a:t>модификатори</a:t>
            </a:r>
            <a:r>
              <a:rPr lang="en-US" dirty="0" smtClean="0"/>
              <a:t>&gt;]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bg-BG" dirty="0" smtClean="0"/>
              <a:t>идентификатор на структурата</a:t>
            </a:r>
            <a:r>
              <a:rPr lang="en-US" dirty="0" smtClean="0"/>
              <a:t>&gt;(&lt;</a:t>
            </a:r>
            <a:r>
              <a:rPr lang="bg-BG" dirty="0" smtClean="0"/>
              <a:t>аргумент1</a:t>
            </a:r>
            <a:r>
              <a:rPr lang="en-US" dirty="0" smtClean="0"/>
              <a:t>&gt;[,&lt;</a:t>
            </a:r>
            <a:r>
              <a:rPr lang="bg-BG" dirty="0" smtClean="0"/>
              <a:t>аргумент</a:t>
            </a:r>
            <a:r>
              <a:rPr lang="en-US" dirty="0" smtClean="0"/>
              <a:t>N&gt;]) {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bg-BG" dirty="0" smtClean="0"/>
              <a:t>оператори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bg-BG" b="1" dirty="0" smtClean="0"/>
              <a:t>модификатори</a:t>
            </a:r>
            <a:r>
              <a:rPr lang="bg-BG" dirty="0" smtClean="0"/>
              <a:t>: </a:t>
            </a:r>
            <a:r>
              <a:rPr lang="en-US" dirty="0" smtClean="0"/>
              <a:t>private | public | internal | &lt;</a:t>
            </a:r>
            <a:r>
              <a:rPr lang="bg-BG" dirty="0" smtClean="0"/>
              <a:t>други модификатори</a:t>
            </a:r>
            <a:r>
              <a:rPr lang="en-US" dirty="0" smtClean="0"/>
              <a:t>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8366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Модификатори за достъп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– </a:t>
            </a:r>
            <a:r>
              <a:rPr lang="bg-BG" dirty="0" smtClean="0"/>
              <a:t>достъп само вътре в структурата</a:t>
            </a:r>
          </a:p>
          <a:p>
            <a:r>
              <a:rPr lang="en-US" dirty="0" smtClean="0"/>
              <a:t>public – </a:t>
            </a:r>
            <a:r>
              <a:rPr lang="bg-BG" dirty="0" smtClean="0"/>
              <a:t>достъп отвсякъде</a:t>
            </a:r>
          </a:p>
          <a:p>
            <a:r>
              <a:rPr lang="en-US" dirty="0" smtClean="0"/>
              <a:t>internal – </a:t>
            </a:r>
            <a:r>
              <a:rPr lang="bg-BG" dirty="0" smtClean="0"/>
              <a:t>достъп само от текущото </a:t>
            </a:r>
            <a:r>
              <a:rPr lang="bg-BG" dirty="0" err="1" smtClean="0"/>
              <a:t>асембли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045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Декларация на структура -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Point {</a:t>
            </a:r>
            <a:br>
              <a:rPr lang="en-US" dirty="0" smtClean="0"/>
            </a:br>
            <a:r>
              <a:rPr lang="en-US" dirty="0" smtClean="0"/>
              <a:t>	public double x, y;</a:t>
            </a:r>
            <a:br>
              <a:rPr lang="en-US" dirty="0" smtClean="0"/>
            </a:br>
            <a:r>
              <a:rPr lang="en-US" dirty="0" smtClean="0"/>
              <a:t>	public void Add( </a:t>
            </a:r>
            <a:r>
              <a:rPr lang="en-US" dirty="0"/>
              <a:t>Point p ) { </a:t>
            </a:r>
            <a:r>
              <a:rPr lang="en-US" dirty="0" smtClean="0"/>
              <a:t>x += </a:t>
            </a:r>
            <a:r>
              <a:rPr lang="en-US" dirty="0" err="1" smtClean="0"/>
              <a:t>p.x</a:t>
            </a:r>
            <a:r>
              <a:rPr lang="en-US" dirty="0" smtClean="0"/>
              <a:t>; y += </a:t>
            </a:r>
            <a:r>
              <a:rPr lang="en-US" dirty="0" err="1" smtClean="0"/>
              <a:t>p.y</a:t>
            </a:r>
            <a:r>
              <a:rPr lang="en-US" dirty="0" smtClean="0"/>
              <a:t>; </a:t>
            </a: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	public Point</a:t>
            </a:r>
            <a:r>
              <a:rPr lang="en-US" dirty="0" smtClean="0"/>
              <a:t>( double x, double y ) 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this.x</a:t>
            </a:r>
            <a:r>
              <a:rPr lang="en-US" dirty="0" smtClean="0"/>
              <a:t> = x; </a:t>
            </a:r>
            <a:r>
              <a:rPr lang="en-US" dirty="0" err="1" smtClean="0"/>
              <a:t>this.y</a:t>
            </a:r>
            <a:r>
              <a:rPr lang="en-US" dirty="0" smtClean="0"/>
              <a:t> = y;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Point p1 = new Point();</a:t>
            </a:r>
            <a:br>
              <a:rPr lang="en-US" dirty="0" smtClean="0"/>
            </a:br>
            <a:r>
              <a:rPr lang="en-US" dirty="0" smtClean="0"/>
              <a:t>	Point p2 = new Point(5, 10);</a:t>
            </a:r>
            <a:br>
              <a:rPr lang="en-US" dirty="0" smtClean="0"/>
            </a:br>
            <a:r>
              <a:rPr lang="en-US" dirty="0" smtClean="0"/>
              <a:t>	p1.x = 0;</a:t>
            </a:r>
            <a:br>
              <a:rPr lang="en-US" dirty="0" smtClean="0"/>
            </a:br>
            <a:r>
              <a:rPr lang="en-US" dirty="0" smtClean="0"/>
              <a:t>	p1.y = 5;</a:t>
            </a:r>
            <a:br>
              <a:rPr lang="en-US" dirty="0" smtClean="0"/>
            </a:br>
            <a:r>
              <a:rPr lang="en-US" dirty="0" smtClean="0"/>
              <a:t>	p1.Add(p2); // p1.x = 5; p2.y = 15;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4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Това е неявно съществуваща променлива в тялото на член-функции, които </a:t>
            </a:r>
            <a:r>
              <a:rPr lang="bg-BG" b="1" dirty="0" smtClean="0"/>
              <a:t>не са </a:t>
            </a:r>
            <a:r>
              <a:rPr lang="bg-BG" dirty="0" smtClean="0"/>
              <a:t>маркирани като </a:t>
            </a:r>
            <a:r>
              <a:rPr lang="en-US" b="1" dirty="0" smtClean="0"/>
              <a:t>static</a:t>
            </a:r>
          </a:p>
          <a:p>
            <a:r>
              <a:rPr lang="en-US" b="1" dirty="0" smtClean="0"/>
              <a:t>this</a:t>
            </a:r>
            <a:r>
              <a:rPr lang="bg-BG" dirty="0" smtClean="0"/>
              <a:t> е обектът, за който е извикана член-функцията</a:t>
            </a:r>
          </a:p>
          <a:p>
            <a:r>
              <a:rPr lang="bg-BG" dirty="0" smtClean="0"/>
              <a:t>Обикновено физически </a:t>
            </a:r>
            <a:r>
              <a:rPr lang="en-US" b="1" dirty="0" smtClean="0"/>
              <a:t>this</a:t>
            </a:r>
            <a:r>
              <a:rPr lang="bg-BG" dirty="0" smtClean="0"/>
              <a:t> се предава като неявен параметър</a:t>
            </a:r>
          </a:p>
          <a:p>
            <a:pPr lvl="1"/>
            <a:r>
              <a:rPr lang="en-US" dirty="0" smtClean="0"/>
              <a:t>p1.Add(p2); // </a:t>
            </a:r>
            <a:r>
              <a:rPr lang="en-US" dirty="0" err="1" smtClean="0"/>
              <a:t>Point.Add</a:t>
            </a:r>
            <a:r>
              <a:rPr lang="en-US" dirty="0" smtClean="0"/>
              <a:t>(p1, p2)</a:t>
            </a:r>
          </a:p>
          <a:p>
            <a:pPr lvl="1"/>
            <a:r>
              <a:rPr lang="en-US" dirty="0" smtClean="0"/>
              <a:t>void Add(Point p){/*…*/} </a:t>
            </a:r>
            <a:r>
              <a:rPr lang="en-US" smtClean="0"/>
              <a:t>// static void Add(Point </a:t>
            </a:r>
            <a:r>
              <a:rPr lang="en-US" dirty="0" smtClean="0"/>
              <a:t>this, </a:t>
            </a:r>
            <a:r>
              <a:rPr lang="en-US" smtClean="0"/>
              <a:t>Point p) </a:t>
            </a:r>
            <a:r>
              <a:rPr lang="en-US" dirty="0" smtClean="0"/>
              <a:t>{/*…*/}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411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Потребителски тип, съдържащ полета (член-променливи) и функции (методи)</a:t>
            </a:r>
          </a:p>
          <a:p>
            <a:r>
              <a:rPr lang="bg-BG" dirty="0" smtClean="0"/>
              <a:t>Предава се по </a:t>
            </a:r>
            <a:r>
              <a:rPr lang="bg-BG" dirty="0" smtClean="0"/>
              <a:t>адрес</a:t>
            </a:r>
            <a:endParaRPr lang="en-US" dirty="0" smtClean="0"/>
          </a:p>
          <a:p>
            <a:r>
              <a:rPr lang="bg-BG" dirty="0" smtClean="0"/>
              <a:t>Променливите от този тип могат да бъдат </a:t>
            </a:r>
            <a:r>
              <a:rPr lang="bg-BG" b="1" dirty="0" smtClean="0"/>
              <a:t>празни</a:t>
            </a:r>
            <a:r>
              <a:rPr lang="bg-BG" dirty="0" smtClean="0"/>
              <a:t> (стойност </a:t>
            </a:r>
            <a:r>
              <a:rPr lang="en-US" dirty="0" smtClean="0"/>
              <a:t>null)</a:t>
            </a:r>
            <a:endParaRPr lang="bg-BG" dirty="0" smtClean="0"/>
          </a:p>
          <a:p>
            <a:r>
              <a:rPr lang="bg-BG" dirty="0" smtClean="0"/>
              <a:t>Може да има конструктор без аргументи (т.нар. конструктор по подразбиране)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09039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Декларация на клас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[&lt;</a:t>
            </a:r>
            <a:r>
              <a:rPr lang="bg-BG" dirty="0" smtClean="0"/>
              <a:t>модификатори</a:t>
            </a:r>
            <a:r>
              <a:rPr lang="en-US" dirty="0" smtClean="0"/>
              <a:t>&gt;] class &lt;</a:t>
            </a:r>
            <a:r>
              <a:rPr lang="bg-BG" dirty="0" smtClean="0"/>
              <a:t>идентификатор</a:t>
            </a:r>
            <a:r>
              <a:rPr lang="en-US" dirty="0" smtClean="0"/>
              <a:t>&gt;[: &lt;</a:t>
            </a:r>
            <a:r>
              <a:rPr lang="bg-BG" dirty="0" smtClean="0"/>
              <a:t>базови типове</a:t>
            </a:r>
            <a:r>
              <a:rPr lang="en-US" dirty="0" smtClean="0"/>
              <a:t>&gt;] {</a:t>
            </a:r>
            <a:br>
              <a:rPr lang="en-US" dirty="0" smtClean="0"/>
            </a:br>
            <a:r>
              <a:rPr lang="en-US" dirty="0" smtClean="0"/>
              <a:t>	[&lt;</a:t>
            </a:r>
            <a:r>
              <a:rPr lang="bg-BG" dirty="0" smtClean="0"/>
              <a:t>декларация на член1</a:t>
            </a:r>
            <a:r>
              <a:rPr lang="en-US" dirty="0" smtClean="0"/>
              <a:t>&gt;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/>
              <a:t>	&lt;</a:t>
            </a:r>
            <a:r>
              <a:rPr lang="bg-BG" dirty="0"/>
              <a:t>декларация на </a:t>
            </a:r>
            <a:r>
              <a:rPr lang="bg-BG" dirty="0" smtClean="0"/>
              <a:t>член2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&lt;</a:t>
            </a:r>
            <a:r>
              <a:rPr lang="bg-BG" dirty="0"/>
              <a:t>декларация на </a:t>
            </a:r>
            <a:r>
              <a:rPr lang="bg-BG" dirty="0" smtClean="0"/>
              <a:t>член</a:t>
            </a:r>
            <a:r>
              <a:rPr lang="en-US" dirty="0" smtClean="0"/>
              <a:t>N&gt;]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bg-BG" b="1" dirty="0" smtClean="0"/>
              <a:t>декларация на член</a:t>
            </a:r>
            <a:r>
              <a:rPr lang="bg-BG" dirty="0" smtClean="0"/>
              <a:t>:</a:t>
            </a:r>
            <a:r>
              <a:rPr lang="en-US" dirty="0" smtClean="0"/>
              <a:t> &lt;</a:t>
            </a:r>
            <a:r>
              <a:rPr lang="bg-BG" dirty="0" smtClean="0"/>
              <a:t>декларация на конструктор</a:t>
            </a:r>
            <a:r>
              <a:rPr lang="en-US" dirty="0" smtClean="0"/>
              <a:t>&gt; | &lt;</a:t>
            </a:r>
            <a:r>
              <a:rPr lang="bg-BG" dirty="0" smtClean="0"/>
              <a:t>декларация на член-променлива</a:t>
            </a:r>
            <a:r>
              <a:rPr lang="en-US" dirty="0" smtClean="0"/>
              <a:t>&gt; | &lt;</a:t>
            </a:r>
            <a:r>
              <a:rPr lang="bg-BG" dirty="0" smtClean="0"/>
              <a:t>декларация на член-функция</a:t>
            </a:r>
            <a:r>
              <a:rPr lang="en-US" dirty="0" smtClean="0"/>
              <a:t>&gt; | &lt;</a:t>
            </a:r>
            <a:r>
              <a:rPr lang="bg-BG" dirty="0" smtClean="0"/>
              <a:t>декларация на свойство</a:t>
            </a:r>
            <a:r>
              <a:rPr lang="en-US" dirty="0" smtClean="0"/>
              <a:t>&gt; | &lt;</a:t>
            </a:r>
            <a:r>
              <a:rPr lang="bg-BG" dirty="0" smtClean="0"/>
              <a:t>декларация на </a:t>
            </a:r>
            <a:r>
              <a:rPr lang="bg-BG" dirty="0" err="1" smtClean="0"/>
              <a:t>деструктор</a:t>
            </a:r>
            <a:r>
              <a:rPr lang="en-US" dirty="0" smtClean="0"/>
              <a:t>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417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Декларация на клас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декларация на </a:t>
            </a:r>
            <a:r>
              <a:rPr lang="bg-BG" b="1" dirty="0" smtClean="0"/>
              <a:t>деструктор</a:t>
            </a:r>
            <a:r>
              <a:rPr lang="bg-BG" dirty="0" smtClean="0"/>
              <a:t>:</a:t>
            </a:r>
            <a:br>
              <a:rPr lang="bg-BG" dirty="0" smtClean="0"/>
            </a:br>
            <a:r>
              <a:rPr lang="en-US" dirty="0"/>
              <a:t>[&lt;</a:t>
            </a:r>
            <a:r>
              <a:rPr lang="bg-BG" dirty="0"/>
              <a:t>модификатори</a:t>
            </a:r>
            <a:r>
              <a:rPr lang="en-US" dirty="0"/>
              <a:t>&gt;]</a:t>
            </a:r>
            <a:br>
              <a:rPr lang="en-US" dirty="0"/>
            </a:br>
            <a:r>
              <a:rPr lang="en-US" dirty="0" smtClean="0"/>
              <a:t>~&lt;</a:t>
            </a:r>
            <a:r>
              <a:rPr lang="bg-BG" dirty="0"/>
              <a:t>идентификатор на класа</a:t>
            </a:r>
            <a:r>
              <a:rPr lang="en-US" dirty="0" smtClean="0"/>
              <a:t>&gt;()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&lt;</a:t>
            </a:r>
            <a:r>
              <a:rPr lang="bg-BG" dirty="0"/>
              <a:t>оператори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bg-BG" b="1" dirty="0" smtClean="0"/>
              <a:t>базови типове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bg-BG" dirty="0" smtClean="0"/>
              <a:t>базов тип</a:t>
            </a:r>
            <a:r>
              <a:rPr lang="en-US" dirty="0" smtClean="0"/>
              <a:t>1&gt;[, &lt;</a:t>
            </a:r>
            <a:r>
              <a:rPr lang="bg-BG" dirty="0" smtClean="0"/>
              <a:t>базов тип2</a:t>
            </a:r>
            <a:r>
              <a:rPr lang="en-US" dirty="0" smtClean="0"/>
              <a:t>&gt;[,… &lt;</a:t>
            </a:r>
            <a:r>
              <a:rPr lang="bg-BG" dirty="0" smtClean="0"/>
              <a:t>базов тип</a:t>
            </a:r>
            <a:r>
              <a:rPr lang="en-US" dirty="0" smtClean="0"/>
              <a:t>N&gt;]]</a:t>
            </a:r>
          </a:p>
          <a:p>
            <a:r>
              <a:rPr lang="bg-BG" b="1" dirty="0" smtClean="0"/>
              <a:t>базов тип</a:t>
            </a:r>
            <a:r>
              <a:rPr lang="bg-BG" dirty="0" smtClean="0"/>
              <a:t>:</a:t>
            </a:r>
            <a:br>
              <a:rPr lang="bg-BG" dirty="0" smtClean="0"/>
            </a:br>
            <a:r>
              <a:rPr lang="en-US" dirty="0" smtClean="0"/>
              <a:t>&lt;</a:t>
            </a:r>
            <a:r>
              <a:rPr lang="bg-BG" dirty="0" smtClean="0"/>
              <a:t>клас</a:t>
            </a:r>
            <a:r>
              <a:rPr lang="en-US" dirty="0" smtClean="0"/>
              <a:t>&gt;|&lt;</a:t>
            </a:r>
            <a:r>
              <a:rPr lang="bg-BG" dirty="0" smtClean="0"/>
              <a:t>интерфейс</a:t>
            </a:r>
            <a:r>
              <a:rPr lang="en-US" dirty="0" smtClean="0"/>
              <a:t>&gt;</a:t>
            </a:r>
            <a:endParaRPr lang="bg-BG" dirty="0" smtClean="0"/>
          </a:p>
          <a:p>
            <a:pPr lvl="1"/>
            <a:r>
              <a:rPr lang="bg-BG" dirty="0" smtClean="0"/>
              <a:t>може да има само един базов клас, но множество </a:t>
            </a:r>
            <a:r>
              <a:rPr lang="bg-BG" dirty="0" smtClean="0"/>
              <a:t>интерфейси; ако не е зададен базов клас, базовият клас е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329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 </a:t>
            </a:r>
            <a:r>
              <a:rPr lang="en-US" dirty="0" smtClean="0"/>
              <a:t>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Базов клас за всички класове</a:t>
            </a:r>
          </a:p>
          <a:p>
            <a:endParaRPr lang="en-US" dirty="0" smtClean="0"/>
          </a:p>
          <a:p>
            <a:r>
              <a:rPr lang="en-US" dirty="0" smtClean="0"/>
              <a:t>bool Equals(object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GetHashCode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bg-BG" dirty="0" smtClean="0"/>
              <a:t>Чрез модификаторът </a:t>
            </a:r>
            <a:r>
              <a:rPr lang="en-US" b="1" dirty="0" smtClean="0"/>
              <a:t>override</a:t>
            </a:r>
            <a:r>
              <a:rPr lang="bg-BG" dirty="0" smtClean="0"/>
              <a:t> всеки клас може да промени поведението на тези методи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7171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 -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786"/>
            <a:ext cx="10515600" cy="54982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RationalNumber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private </a:t>
            </a:r>
            <a:r>
              <a:rPr lang="en-US" dirty="0" err="1" smtClean="0"/>
              <a:t>int</a:t>
            </a:r>
            <a:r>
              <a:rPr lang="en-US" dirty="0" smtClean="0"/>
              <a:t> numerator, denominator;</a:t>
            </a:r>
            <a:br>
              <a:rPr lang="en-US" dirty="0" smtClean="0"/>
            </a:br>
            <a:r>
              <a:rPr lang="en-US" dirty="0" smtClean="0"/>
              <a:t>	public </a:t>
            </a:r>
            <a:r>
              <a:rPr lang="en-US" dirty="0" err="1" smtClean="0"/>
              <a:t>RationalNumber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		numerator = 0;</a:t>
            </a:r>
            <a:br>
              <a:rPr lang="en-US" dirty="0" smtClean="0"/>
            </a:br>
            <a:r>
              <a:rPr lang="en-US" dirty="0" smtClean="0"/>
              <a:t>		denominator = 1;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	public </a:t>
            </a:r>
            <a:r>
              <a:rPr lang="en-US" dirty="0" err="1" smtClean="0"/>
              <a:t>RationalNumber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denom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	numerator =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denominator = </a:t>
            </a:r>
            <a:r>
              <a:rPr lang="en-US" dirty="0" err="1" smtClean="0"/>
              <a:t>denom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	public decimal </a:t>
            </a:r>
            <a:r>
              <a:rPr lang="en-US" dirty="0" err="1" smtClean="0"/>
              <a:t>ToDecimal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		return (decimal)numerator/denominator;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	public override string </a:t>
            </a:r>
            <a:r>
              <a:rPr lang="en-US" dirty="0" err="1" smtClean="0"/>
              <a:t>ToString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		return </a:t>
            </a:r>
            <a:r>
              <a:rPr lang="en-US" dirty="0" err="1" smtClean="0"/>
              <a:t>string.Format</a:t>
            </a:r>
            <a:r>
              <a:rPr lang="en-US" dirty="0" smtClean="0"/>
              <a:t>(“{0}/{1}”, numerator, denominator);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	public </a:t>
            </a:r>
            <a:r>
              <a:rPr lang="en-US" dirty="0" err="1" smtClean="0"/>
              <a:t>RationalNumber</a:t>
            </a:r>
            <a:r>
              <a:rPr lang="en-US" dirty="0" smtClean="0"/>
              <a:t> Add( </a:t>
            </a:r>
            <a:r>
              <a:rPr lang="en-US" dirty="0" err="1" smtClean="0"/>
              <a:t>RationalNumber</a:t>
            </a:r>
            <a:r>
              <a:rPr lang="en-US" dirty="0" smtClean="0"/>
              <a:t> other ) { /*…*/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488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Потребителски тип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Тип, който програмистът дефинира в програмата си (вместо да използва вече съществуващ тип)</a:t>
            </a:r>
          </a:p>
          <a:p>
            <a:r>
              <a:rPr lang="bg-BG" dirty="0" smtClean="0"/>
              <a:t>Разширява типовете, които програмистът може да използва в програмата си</a:t>
            </a:r>
          </a:p>
          <a:p>
            <a:r>
              <a:rPr lang="bg-BG" dirty="0" smtClean="0"/>
              <a:t>Описва обекти от предметната област на програмата, с което създаването и/или поддържането ѝ става по-лесно</a:t>
            </a:r>
          </a:p>
          <a:p>
            <a:endParaRPr lang="bg-BG" dirty="0" smtClean="0"/>
          </a:p>
          <a:p>
            <a:r>
              <a:rPr lang="bg-BG" dirty="0" smtClean="0"/>
              <a:t>Потребителските типове трябва да бъдат </a:t>
            </a:r>
            <a:r>
              <a:rPr lang="bg-BG" b="1" dirty="0" smtClean="0"/>
              <a:t>дефинирани</a:t>
            </a:r>
            <a:r>
              <a:rPr lang="bg-BG" dirty="0" smtClean="0"/>
              <a:t>, преди да могат да бъдат използвани в декларации на променливи или при създаване на обекти</a:t>
            </a:r>
          </a:p>
          <a:p>
            <a:pPr lvl="1"/>
            <a:r>
              <a:rPr lang="bg-BG" dirty="0" smtClean="0"/>
              <a:t>Дефинират се </a:t>
            </a:r>
            <a:r>
              <a:rPr lang="bg-BG" b="1" dirty="0" smtClean="0"/>
              <a:t>извън</a:t>
            </a:r>
            <a:r>
              <a:rPr lang="bg-BG" dirty="0" smtClean="0"/>
              <a:t> функции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0773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обект от клас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RationalNumber</a:t>
            </a:r>
            <a:r>
              <a:rPr lang="en-US" dirty="0" smtClean="0"/>
              <a:t> a = </a:t>
            </a:r>
            <a:r>
              <a:rPr lang="en-US" dirty="0"/>
              <a:t>new </a:t>
            </a:r>
            <a:r>
              <a:rPr lang="en-US" dirty="0" err="1"/>
              <a:t>RationalNumber</a:t>
            </a:r>
            <a:r>
              <a:rPr lang="en-US" dirty="0"/>
              <a:t>()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RationalNumber</a:t>
            </a:r>
            <a:r>
              <a:rPr lang="en-US" dirty="0" smtClean="0"/>
              <a:t> b = </a:t>
            </a:r>
            <a:r>
              <a:rPr lang="en-US" dirty="0"/>
              <a:t>new </a:t>
            </a:r>
            <a:r>
              <a:rPr lang="en-US" dirty="0" err="1"/>
              <a:t>RationalNumber</a:t>
            </a:r>
            <a:r>
              <a:rPr lang="en-US" dirty="0"/>
              <a:t>(1,4)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RationalNumber</a:t>
            </a:r>
            <a:r>
              <a:rPr lang="en-US" dirty="0" smtClean="0"/>
              <a:t> c = null;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(“a={0}, decimal:{1}“, a, </a:t>
            </a:r>
            <a:r>
              <a:rPr lang="en-US" dirty="0" err="1" smtClean="0"/>
              <a:t>a.ToDecimal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(“b={</a:t>
            </a:r>
            <a:r>
              <a:rPr lang="en-US" dirty="0"/>
              <a:t>0}, decimal:{1}“, </a:t>
            </a:r>
            <a:r>
              <a:rPr lang="en-US" dirty="0" smtClean="0"/>
              <a:t>b, </a:t>
            </a:r>
            <a:r>
              <a:rPr lang="en-US" dirty="0" err="1" smtClean="0"/>
              <a:t>b.ToDecimal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>	if (c != null)</a:t>
            </a:r>
            <a:br>
              <a:rPr lang="en-US" dirty="0" smtClean="0"/>
            </a:br>
            <a:r>
              <a:rPr lang="en-US" dirty="0" smtClean="0"/>
              <a:t>		Console.</a:t>
            </a:r>
            <a:r>
              <a:rPr lang="en-US" dirty="0"/>
              <a:t> </a:t>
            </a:r>
            <a:r>
              <a:rPr lang="en-US" dirty="0" err="1"/>
              <a:t>WriteLine</a:t>
            </a:r>
            <a:r>
              <a:rPr lang="en-US" dirty="0" smtClean="0"/>
              <a:t>(“c={</a:t>
            </a:r>
            <a:r>
              <a:rPr lang="en-US" dirty="0"/>
              <a:t>0}, decimal:{1}“, </a:t>
            </a:r>
            <a:r>
              <a:rPr lang="en-US" dirty="0" smtClean="0"/>
              <a:t>c, </a:t>
            </a:r>
            <a:r>
              <a:rPr lang="en-US" dirty="0" err="1" smtClean="0"/>
              <a:t>c.ToDecimal</a:t>
            </a:r>
            <a:r>
              <a:rPr lang="en-US" dirty="0" smtClean="0"/>
              <a:t>());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840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Изброен тип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Дефинира ограничено множество от стойности, които могат да бъдат записвани в променлива</a:t>
            </a:r>
            <a:endParaRPr lang="en-US" dirty="0" smtClean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467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Декларация на изброен тип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bg-BG" dirty="0"/>
              <a:t>атрибути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[&lt;</a:t>
            </a:r>
            <a:r>
              <a:rPr lang="bg-BG" dirty="0"/>
              <a:t>модификатори</a:t>
            </a:r>
            <a:r>
              <a:rPr lang="en-US" dirty="0"/>
              <a:t>&gt;] </a:t>
            </a:r>
            <a:r>
              <a:rPr lang="en-US" dirty="0" err="1"/>
              <a:t>enum</a:t>
            </a:r>
            <a:r>
              <a:rPr lang="en-US" dirty="0"/>
              <a:t> &lt;</a:t>
            </a:r>
            <a:r>
              <a:rPr lang="bg-BG" dirty="0"/>
              <a:t>идентификатор</a:t>
            </a:r>
            <a:r>
              <a:rPr lang="en-US" dirty="0"/>
              <a:t>&gt; [: &lt;</a:t>
            </a:r>
            <a:r>
              <a:rPr lang="bg-BG" dirty="0"/>
              <a:t>базов тип</a:t>
            </a:r>
            <a:r>
              <a:rPr lang="en-US" dirty="0"/>
              <a:t>&gt;] {</a:t>
            </a:r>
            <a:br>
              <a:rPr lang="en-US" dirty="0"/>
            </a:br>
            <a:r>
              <a:rPr lang="en-US" dirty="0"/>
              <a:t>	&lt;</a:t>
            </a:r>
            <a:r>
              <a:rPr lang="bg-BG" dirty="0"/>
              <a:t>идентификатор1</a:t>
            </a:r>
            <a:r>
              <a:rPr lang="en-US" dirty="0"/>
              <a:t>&gt; [= &lt;</a:t>
            </a:r>
            <a:r>
              <a:rPr lang="bg-BG" dirty="0"/>
              <a:t>стойност</a:t>
            </a:r>
            <a:r>
              <a:rPr lang="en-US" dirty="0"/>
              <a:t>1&gt;],</a:t>
            </a:r>
            <a:br>
              <a:rPr lang="en-US" dirty="0"/>
            </a:br>
            <a:r>
              <a:rPr lang="en-US" dirty="0"/>
              <a:t>	&lt;</a:t>
            </a:r>
            <a:r>
              <a:rPr lang="bg-BG" dirty="0"/>
              <a:t>идентификатор</a:t>
            </a:r>
            <a:r>
              <a:rPr lang="en-US" dirty="0"/>
              <a:t>2&gt; [= &lt;</a:t>
            </a:r>
            <a:r>
              <a:rPr lang="bg-BG" dirty="0"/>
              <a:t>стойност</a:t>
            </a:r>
            <a:r>
              <a:rPr lang="en-US" dirty="0"/>
              <a:t>2&gt;],</a:t>
            </a:r>
            <a:br>
              <a:rPr lang="en-US" dirty="0"/>
            </a:br>
            <a:r>
              <a:rPr lang="en-US" dirty="0"/>
              <a:t>	…</a:t>
            </a:r>
            <a:br>
              <a:rPr lang="en-US" dirty="0"/>
            </a:br>
            <a:r>
              <a:rPr lang="en-US" dirty="0"/>
              <a:t>	&lt;</a:t>
            </a:r>
            <a:r>
              <a:rPr lang="bg-BG" dirty="0"/>
              <a:t>идентификатор</a:t>
            </a:r>
            <a:r>
              <a:rPr lang="en-US" dirty="0"/>
              <a:t>N&gt; [= &lt;</a:t>
            </a:r>
            <a:r>
              <a:rPr lang="bg-BG" dirty="0"/>
              <a:t>стойност</a:t>
            </a:r>
            <a:r>
              <a:rPr lang="en-US" dirty="0"/>
              <a:t>N&gt;][,]</a:t>
            </a:r>
            <a:br>
              <a:rPr lang="en-US" dirty="0"/>
            </a:br>
            <a:r>
              <a:rPr lang="en-US" dirty="0" smtClean="0"/>
              <a:t>}</a:t>
            </a:r>
            <a:endParaRPr lang="bg-BG" dirty="0" smtClean="0"/>
          </a:p>
          <a:p>
            <a:r>
              <a:rPr lang="bg-BG" b="1" dirty="0" smtClean="0"/>
              <a:t>атрибути</a:t>
            </a:r>
            <a:r>
              <a:rPr lang="bg-BG" dirty="0" smtClean="0"/>
              <a:t>: </a:t>
            </a:r>
            <a:r>
              <a:rPr lang="en-US" b="1" dirty="0" smtClean="0"/>
              <a:t>[</a:t>
            </a:r>
            <a:r>
              <a:rPr lang="en-US" dirty="0" smtClean="0"/>
              <a:t>Flags</a:t>
            </a:r>
            <a:r>
              <a:rPr lang="en-US" b="1" dirty="0" smtClean="0"/>
              <a:t>]</a:t>
            </a:r>
            <a:r>
              <a:rPr lang="en-US" dirty="0" smtClean="0"/>
              <a:t>|[&lt;</a:t>
            </a:r>
            <a:r>
              <a:rPr lang="bg-BG" dirty="0" smtClean="0"/>
              <a:t>други атрибути</a:t>
            </a:r>
            <a:r>
              <a:rPr lang="en-US" smtClean="0"/>
              <a:t>&gt;]</a:t>
            </a:r>
            <a:endParaRPr lang="en-US" dirty="0" smtClean="0"/>
          </a:p>
          <a:p>
            <a:r>
              <a:rPr lang="bg-BG" b="1" dirty="0" smtClean="0"/>
              <a:t>базов тип</a:t>
            </a:r>
            <a:r>
              <a:rPr lang="bg-BG" dirty="0" smtClean="0"/>
              <a:t>: </a:t>
            </a:r>
            <a:r>
              <a:rPr lang="en-US" dirty="0" err="1" smtClean="0"/>
              <a:t>sbyte|byte|char|short|ushort|int|uint|long|ulong</a:t>
            </a:r>
            <a:endParaRPr lang="en-US" dirty="0" smtClean="0"/>
          </a:p>
          <a:p>
            <a:pPr lvl="1"/>
            <a:r>
              <a:rPr lang="bg-BG" dirty="0" smtClean="0"/>
              <a:t>по подразбиране: </a:t>
            </a:r>
            <a:r>
              <a:rPr lang="en-US" dirty="0" err="1" smtClean="0"/>
              <a:t>int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33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Декларация на изброен тип -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DaysOfWeek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Monday,</a:t>
            </a:r>
            <a:r>
              <a:rPr lang="bg-BG" dirty="0" smtClean="0"/>
              <a:t> </a:t>
            </a:r>
            <a:r>
              <a:rPr lang="en-US" dirty="0" smtClean="0"/>
              <a:t>// = 0,</a:t>
            </a:r>
            <a:br>
              <a:rPr lang="en-US" dirty="0" smtClean="0"/>
            </a:br>
            <a:r>
              <a:rPr lang="en-US" dirty="0" smtClean="0"/>
              <a:t>	Tuesday, // = 1,</a:t>
            </a:r>
            <a:br>
              <a:rPr lang="en-US" dirty="0" smtClean="0"/>
            </a:br>
            <a:r>
              <a:rPr lang="en-US" dirty="0" smtClean="0"/>
              <a:t>	Wednesday,</a:t>
            </a:r>
            <a:br>
              <a:rPr lang="en-US" dirty="0" smtClean="0"/>
            </a:br>
            <a:r>
              <a:rPr lang="en-US" dirty="0" smtClean="0"/>
              <a:t>	Thursday,</a:t>
            </a:r>
            <a:br>
              <a:rPr lang="en-US" dirty="0" smtClean="0"/>
            </a:br>
            <a:r>
              <a:rPr lang="en-US" dirty="0" smtClean="0"/>
              <a:t>	Friday,</a:t>
            </a:r>
            <a:br>
              <a:rPr lang="en-US" dirty="0" smtClean="0"/>
            </a:br>
            <a:r>
              <a:rPr lang="en-US" dirty="0" smtClean="0"/>
              <a:t>	Saturday,</a:t>
            </a:r>
            <a:br>
              <a:rPr lang="en-US" dirty="0" smtClean="0"/>
            </a:br>
            <a:r>
              <a:rPr lang="en-US" dirty="0" smtClean="0"/>
              <a:t>	Sunday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342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изброени типове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Декларация на променлива</a:t>
            </a:r>
          </a:p>
          <a:p>
            <a:pPr lvl="1"/>
            <a:r>
              <a:rPr lang="en-US" dirty="0" err="1" smtClean="0"/>
              <a:t>DaysOfWeek</a:t>
            </a:r>
            <a:r>
              <a:rPr lang="en-US" dirty="0" smtClean="0"/>
              <a:t> </a:t>
            </a:r>
            <a:r>
              <a:rPr lang="en-US" dirty="0" err="1" smtClean="0"/>
              <a:t>lectureDay</a:t>
            </a:r>
            <a:r>
              <a:rPr lang="en-US" dirty="0" smtClean="0"/>
              <a:t>;</a:t>
            </a:r>
          </a:p>
          <a:p>
            <a:r>
              <a:rPr lang="bg-BG" dirty="0" smtClean="0"/>
              <a:t>Присвояване на стойност</a:t>
            </a:r>
          </a:p>
          <a:p>
            <a:pPr lvl="1"/>
            <a:r>
              <a:rPr lang="en-US" dirty="0" err="1"/>
              <a:t>lectureDay</a:t>
            </a:r>
            <a:r>
              <a:rPr lang="en-US" dirty="0" smtClean="0"/>
              <a:t> = </a:t>
            </a:r>
            <a:r>
              <a:rPr lang="en-US" dirty="0" err="1" smtClean="0"/>
              <a:t>DaysOfWeek.Monday</a:t>
            </a:r>
            <a:r>
              <a:rPr lang="en-US" dirty="0" smtClean="0"/>
              <a:t>;</a:t>
            </a:r>
          </a:p>
          <a:p>
            <a:r>
              <a:rPr lang="bg-BG" dirty="0" smtClean="0"/>
              <a:t>Преобразуване към базов тип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enumVal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lectureDay</a:t>
            </a:r>
            <a:r>
              <a:rPr lang="en-US" dirty="0" smtClean="0"/>
              <a:t>;</a:t>
            </a:r>
          </a:p>
          <a:p>
            <a:r>
              <a:rPr lang="bg-BG" dirty="0" smtClean="0"/>
              <a:t>Преобразуване на стойност от базов тип към изброен тип</a:t>
            </a:r>
          </a:p>
          <a:p>
            <a:pPr lvl="1"/>
            <a:r>
              <a:rPr lang="en-US" dirty="0" err="1" smtClean="0"/>
              <a:t>lectureDay</a:t>
            </a:r>
            <a:r>
              <a:rPr lang="en-US" dirty="0" smtClean="0"/>
              <a:t> = (</a:t>
            </a:r>
            <a:r>
              <a:rPr lang="en-US" dirty="0" err="1" smtClean="0"/>
              <a:t>DaysOfWeek</a:t>
            </a:r>
            <a:r>
              <a:rPr lang="en-US" dirty="0" smtClean="0"/>
              <a:t>)0; //</a:t>
            </a:r>
            <a:r>
              <a:rPr lang="bg-BG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DaysOfWeek.Monday</a:t>
            </a:r>
            <a:endParaRPr lang="en-US" dirty="0" smtClean="0"/>
          </a:p>
          <a:p>
            <a:r>
              <a:rPr lang="bg-BG" dirty="0" smtClean="0"/>
              <a:t>Проверка дали дадена стойност е допустима за изброения тип</a:t>
            </a:r>
            <a:endParaRPr lang="en-US" dirty="0" smtClean="0"/>
          </a:p>
          <a:p>
            <a:pPr lvl="1"/>
            <a:r>
              <a:rPr lang="en-US" dirty="0" err="1" smtClean="0"/>
              <a:t>DaysOfWeek.IsDefined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en-US" dirty="0" err="1" smtClean="0"/>
              <a:t>DaysOfWeek</a:t>
            </a:r>
            <a:r>
              <a:rPr lang="en-US" dirty="0" smtClean="0"/>
              <a:t>), 0) // true, 0</a:t>
            </a:r>
            <a:r>
              <a:rPr lang="bg-BG" dirty="0" smtClean="0"/>
              <a:t> е </a:t>
            </a:r>
            <a:r>
              <a:rPr lang="en-US" dirty="0" smtClean="0"/>
              <a:t>Monday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496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Комбиниране на стойности от изброен тип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[Flags]</a:t>
            </a:r>
            <a:br>
              <a:rPr lang="en-US" b="1" dirty="0" smtClean="0"/>
            </a:b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DayOfWeekFlags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Monday 	= 1,</a:t>
            </a:r>
            <a:br>
              <a:rPr lang="en-US" dirty="0" smtClean="0"/>
            </a:br>
            <a:r>
              <a:rPr lang="en-US" dirty="0" smtClean="0"/>
              <a:t>	Tuesday 	= 1 &lt;&lt; 1, // 2</a:t>
            </a:r>
            <a:br>
              <a:rPr lang="en-US" dirty="0" smtClean="0"/>
            </a:br>
            <a:r>
              <a:rPr lang="en-US" dirty="0" smtClean="0"/>
              <a:t>	Wednesday 	= 1 &lt;&lt; 2, // 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Thursday</a:t>
            </a:r>
            <a:r>
              <a:rPr lang="en-US" dirty="0"/>
              <a:t> </a:t>
            </a:r>
            <a:r>
              <a:rPr lang="en-US" dirty="0" smtClean="0"/>
              <a:t>	= </a:t>
            </a:r>
            <a:r>
              <a:rPr lang="en-US" dirty="0"/>
              <a:t>1 &lt;&lt; </a:t>
            </a:r>
            <a:r>
              <a:rPr lang="en-US" dirty="0" smtClean="0"/>
              <a:t>3, // 8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Friday</a:t>
            </a:r>
            <a:r>
              <a:rPr lang="en-US" dirty="0"/>
              <a:t> </a:t>
            </a:r>
            <a:r>
              <a:rPr lang="en-US" dirty="0" smtClean="0"/>
              <a:t>		= </a:t>
            </a:r>
            <a:r>
              <a:rPr lang="en-US" dirty="0"/>
              <a:t>1 &lt;&lt; </a:t>
            </a:r>
            <a:r>
              <a:rPr lang="en-US" dirty="0" smtClean="0"/>
              <a:t>4, // 16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Saturday</a:t>
            </a:r>
            <a:r>
              <a:rPr lang="en-US" dirty="0"/>
              <a:t> </a:t>
            </a:r>
            <a:r>
              <a:rPr lang="en-US" dirty="0" smtClean="0"/>
              <a:t>	= </a:t>
            </a:r>
            <a:r>
              <a:rPr lang="en-US" dirty="0"/>
              <a:t>1 &lt;&lt; </a:t>
            </a:r>
            <a:r>
              <a:rPr lang="en-US" dirty="0" smtClean="0"/>
              <a:t>5, // 32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Sunday</a:t>
            </a:r>
            <a:r>
              <a:rPr lang="en-US" dirty="0"/>
              <a:t> </a:t>
            </a:r>
            <a:r>
              <a:rPr lang="en-US" dirty="0" smtClean="0"/>
              <a:t>	= </a:t>
            </a:r>
            <a:r>
              <a:rPr lang="en-US" dirty="0"/>
              <a:t>1 &lt;&lt; </a:t>
            </a:r>
            <a:r>
              <a:rPr lang="en-US" dirty="0" smtClean="0"/>
              <a:t>6, // 64</a:t>
            </a:r>
            <a:br>
              <a:rPr lang="en-US" dirty="0" smtClean="0"/>
            </a:br>
            <a:r>
              <a:rPr lang="en-US" dirty="0" smtClean="0"/>
              <a:t>	Workdays	= Monday | Tuesday | Wednesday | Thursday | Friday,</a:t>
            </a:r>
            <a:br>
              <a:rPr lang="en-US" dirty="0" smtClean="0"/>
            </a:br>
            <a:r>
              <a:rPr lang="en-US" dirty="0" smtClean="0"/>
              <a:t>	Weekend	= Saturday | Sunday,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464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операции с флагове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и инициализиране на променлива</a:t>
            </a:r>
          </a:p>
          <a:p>
            <a:pPr lvl="1"/>
            <a:r>
              <a:rPr lang="en-US" dirty="0" err="1" smtClean="0"/>
              <a:t>DayOfWeekFlags</a:t>
            </a:r>
            <a:r>
              <a:rPr lang="en-US" dirty="0" smtClean="0"/>
              <a:t> </a:t>
            </a:r>
            <a:r>
              <a:rPr lang="en-US" dirty="0" err="1" smtClean="0"/>
              <a:t>lectureDay</a:t>
            </a:r>
            <a:r>
              <a:rPr lang="en-US" dirty="0" smtClean="0"/>
              <a:t> = </a:t>
            </a:r>
            <a:r>
              <a:rPr lang="en-US" dirty="0" err="1" smtClean="0"/>
              <a:t>DayOfWeekFlags.Monday</a:t>
            </a:r>
            <a:r>
              <a:rPr lang="en-US" dirty="0" smtClean="0"/>
              <a:t>;</a:t>
            </a:r>
            <a:endParaRPr lang="en-US" dirty="0"/>
          </a:p>
          <a:p>
            <a:r>
              <a:rPr lang="bg-BG" dirty="0" smtClean="0"/>
              <a:t>Комбиниране на флагове</a:t>
            </a:r>
            <a:endParaRPr lang="en-US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exerciseDay</a:t>
            </a:r>
            <a:r>
              <a:rPr lang="en-US" dirty="0"/>
              <a:t> = </a:t>
            </a:r>
            <a:r>
              <a:rPr lang="en-US" dirty="0" err="1"/>
              <a:t>DayOfWeekFlags.Monday</a:t>
            </a:r>
            <a:r>
              <a:rPr lang="en-US" dirty="0"/>
              <a:t> | </a:t>
            </a:r>
            <a:r>
              <a:rPr lang="en-US" dirty="0" err="1" smtClean="0"/>
              <a:t>DayOfWeekFlags.Thursday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informaticsDays</a:t>
            </a:r>
            <a:r>
              <a:rPr lang="en-US" dirty="0" smtClean="0"/>
              <a:t> = </a:t>
            </a:r>
            <a:r>
              <a:rPr lang="en-US" dirty="0" err="1" smtClean="0"/>
              <a:t>lectureDay</a:t>
            </a:r>
            <a:r>
              <a:rPr lang="en-US" dirty="0" smtClean="0"/>
              <a:t> | </a:t>
            </a:r>
            <a:r>
              <a:rPr lang="en-US" dirty="0" err="1" smtClean="0"/>
              <a:t>exerciseDay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Проверка за вдигнат флаг</a:t>
            </a:r>
            <a:endParaRPr lang="en-US" dirty="0" smtClean="0"/>
          </a:p>
          <a:p>
            <a:pPr lvl="1"/>
            <a:r>
              <a:rPr lang="en-US" dirty="0" smtClean="0"/>
              <a:t>bool </a:t>
            </a:r>
            <a:r>
              <a:rPr lang="en-US" dirty="0" err="1" smtClean="0"/>
              <a:t>hasInfOnThursday</a:t>
            </a:r>
            <a:r>
              <a:rPr lang="en-US" dirty="0" smtClean="0"/>
              <a:t> = (</a:t>
            </a:r>
            <a:r>
              <a:rPr lang="en-US" dirty="0" err="1" smtClean="0"/>
              <a:t>informaticsDays</a:t>
            </a:r>
            <a:r>
              <a:rPr lang="en-US" dirty="0" smtClean="0"/>
              <a:t> &amp; </a:t>
            </a:r>
            <a:r>
              <a:rPr lang="en-US" dirty="0" err="1" smtClean="0"/>
              <a:t>DayOfWeekFlags.Thursday</a:t>
            </a:r>
            <a:r>
              <a:rPr lang="en-US" dirty="0" smtClean="0"/>
              <a:t>) == </a:t>
            </a:r>
            <a:r>
              <a:rPr lang="en-US" dirty="0" err="1" smtClean="0"/>
              <a:t>DayOfWeekFlags.Thursday</a:t>
            </a:r>
            <a:r>
              <a:rPr lang="en-US" dirty="0" smtClean="0"/>
              <a:t>; // true</a:t>
            </a:r>
          </a:p>
          <a:p>
            <a:pPr lvl="1"/>
            <a:r>
              <a:rPr lang="en-US" dirty="0" smtClean="0"/>
              <a:t>bool </a:t>
            </a:r>
            <a:r>
              <a:rPr lang="en-US" dirty="0" err="1" smtClean="0"/>
              <a:t>hasInfOnWeekends</a:t>
            </a:r>
            <a:r>
              <a:rPr lang="en-US" dirty="0" smtClean="0"/>
              <a:t> = (</a:t>
            </a:r>
            <a:r>
              <a:rPr lang="en-US" dirty="0" err="1" smtClean="0"/>
              <a:t>informaticsDays</a:t>
            </a:r>
            <a:r>
              <a:rPr lang="en-US" dirty="0" smtClean="0"/>
              <a:t> &amp; </a:t>
            </a:r>
            <a:r>
              <a:rPr lang="en-US" dirty="0" err="1" smtClean="0"/>
              <a:t>DayOfWeekFlags.Weekend</a:t>
            </a:r>
            <a:r>
              <a:rPr lang="en-US" dirty="0" smtClean="0"/>
              <a:t>) == </a:t>
            </a:r>
            <a:r>
              <a:rPr lang="en-US" dirty="0" err="1" smtClean="0"/>
              <a:t>DayOfWeekFlags.Weekend</a:t>
            </a:r>
            <a:r>
              <a:rPr lang="en-US" dirty="0" smtClean="0"/>
              <a:t>; // false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081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Потребителски тип, съдържащ полета (член-променливи) и функции (методи)</a:t>
            </a:r>
          </a:p>
          <a:p>
            <a:r>
              <a:rPr lang="bg-BG" dirty="0" smtClean="0"/>
              <a:t>Наподобява вградените типове</a:t>
            </a:r>
          </a:p>
          <a:p>
            <a:r>
              <a:rPr lang="bg-BG" dirty="0" smtClean="0"/>
              <a:t>Предава се по стойност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159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471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Потребителски типове</vt:lpstr>
      <vt:lpstr>Потребителски тип</vt:lpstr>
      <vt:lpstr>Изброен тип</vt:lpstr>
      <vt:lpstr>Декларация на изброен тип</vt:lpstr>
      <vt:lpstr>Декларация на изброен тип - пример</vt:lpstr>
      <vt:lpstr>Използване на изброени типове</vt:lpstr>
      <vt:lpstr>Комбиниране на стойности от изброен тип</vt:lpstr>
      <vt:lpstr>Основни операции с флагове</vt:lpstr>
      <vt:lpstr>Структури</vt:lpstr>
      <vt:lpstr>Декларация на структура</vt:lpstr>
      <vt:lpstr>Декларация на структура</vt:lpstr>
      <vt:lpstr>Модификатори за достъп</vt:lpstr>
      <vt:lpstr>Декларация на структура - пример</vt:lpstr>
      <vt:lpstr>this</vt:lpstr>
      <vt:lpstr>Класове</vt:lpstr>
      <vt:lpstr>Декларация на клас</vt:lpstr>
      <vt:lpstr>Декларация на клас</vt:lpstr>
      <vt:lpstr>Клас Object</vt:lpstr>
      <vt:lpstr>Клас - пример</vt:lpstr>
      <vt:lpstr>Създаване на обект от клас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 и потребителски типове</dc:title>
  <dc:creator>Alexander Petkov</dc:creator>
  <cp:lastModifiedBy>Alexander Petkov</cp:lastModifiedBy>
  <cp:revision>109</cp:revision>
  <dcterms:created xsi:type="dcterms:W3CDTF">2017-10-16T07:47:56Z</dcterms:created>
  <dcterms:modified xsi:type="dcterms:W3CDTF">2017-11-13T09:52:53Z</dcterms:modified>
</cp:coreProperties>
</file>