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 id="262" r:id="rId8"/>
    <p:sldId id="263" r:id="rId9"/>
    <p:sldId id="264" r:id="rId10"/>
    <p:sldId id="265" r:id="rId11"/>
    <p:sldId id="266" r:id="rId12"/>
    <p:sldId id="267" r:id="rId13"/>
    <p:sldId id="268" r:id="rId14"/>
    <p:sldId id="271" r:id="rId15"/>
    <p:sldId id="269" r:id="rId16"/>
    <p:sldId id="270" r:id="rId17"/>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bg-B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983EB585-4010-4734-B046-7DDC4BA8A697}" type="datetimeFigureOut">
              <a:rPr lang="bg-BG" smtClean="0"/>
              <a:t>29.12.2018</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F88C3B34-56F3-4E86-93DE-B65171EE0BE8}" type="slidenum">
              <a:rPr lang="bg-BG" smtClean="0"/>
              <a:t>‹#›</a:t>
            </a:fld>
            <a:endParaRPr lang="bg-BG"/>
          </a:p>
        </p:txBody>
      </p:sp>
    </p:spTree>
    <p:extLst>
      <p:ext uri="{BB962C8B-B14F-4D97-AF65-F5344CB8AC3E}">
        <p14:creationId xmlns:p14="http://schemas.microsoft.com/office/powerpoint/2010/main" val="3168028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983EB585-4010-4734-B046-7DDC4BA8A697}" type="datetimeFigureOut">
              <a:rPr lang="bg-BG" smtClean="0"/>
              <a:t>29.12.2018</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F88C3B34-56F3-4E86-93DE-B65171EE0BE8}" type="slidenum">
              <a:rPr lang="bg-BG" smtClean="0"/>
              <a:t>‹#›</a:t>
            </a:fld>
            <a:endParaRPr lang="bg-BG"/>
          </a:p>
        </p:txBody>
      </p:sp>
    </p:spTree>
    <p:extLst>
      <p:ext uri="{BB962C8B-B14F-4D97-AF65-F5344CB8AC3E}">
        <p14:creationId xmlns:p14="http://schemas.microsoft.com/office/powerpoint/2010/main" val="58828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983EB585-4010-4734-B046-7DDC4BA8A697}" type="datetimeFigureOut">
              <a:rPr lang="bg-BG" smtClean="0"/>
              <a:t>29.12.2018</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F88C3B34-56F3-4E86-93DE-B65171EE0BE8}" type="slidenum">
              <a:rPr lang="bg-BG" smtClean="0"/>
              <a:t>‹#›</a:t>
            </a:fld>
            <a:endParaRPr lang="bg-BG"/>
          </a:p>
        </p:txBody>
      </p:sp>
    </p:spTree>
    <p:extLst>
      <p:ext uri="{BB962C8B-B14F-4D97-AF65-F5344CB8AC3E}">
        <p14:creationId xmlns:p14="http://schemas.microsoft.com/office/powerpoint/2010/main" val="228941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983EB585-4010-4734-B046-7DDC4BA8A697}" type="datetimeFigureOut">
              <a:rPr lang="bg-BG" smtClean="0"/>
              <a:t>29.12.2018</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F88C3B34-56F3-4E86-93DE-B65171EE0BE8}" type="slidenum">
              <a:rPr lang="bg-BG" smtClean="0"/>
              <a:t>‹#›</a:t>
            </a:fld>
            <a:endParaRPr lang="bg-BG"/>
          </a:p>
        </p:txBody>
      </p:sp>
    </p:spTree>
    <p:extLst>
      <p:ext uri="{BB962C8B-B14F-4D97-AF65-F5344CB8AC3E}">
        <p14:creationId xmlns:p14="http://schemas.microsoft.com/office/powerpoint/2010/main" val="4221882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bg-B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83EB585-4010-4734-B046-7DDC4BA8A697}" type="datetimeFigureOut">
              <a:rPr lang="bg-BG" smtClean="0"/>
              <a:t>29.12.2018</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F88C3B34-56F3-4E86-93DE-B65171EE0BE8}" type="slidenum">
              <a:rPr lang="bg-BG" smtClean="0"/>
              <a:t>‹#›</a:t>
            </a:fld>
            <a:endParaRPr lang="bg-BG"/>
          </a:p>
        </p:txBody>
      </p:sp>
    </p:spTree>
    <p:extLst>
      <p:ext uri="{BB962C8B-B14F-4D97-AF65-F5344CB8AC3E}">
        <p14:creationId xmlns:p14="http://schemas.microsoft.com/office/powerpoint/2010/main" val="3842702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983EB585-4010-4734-B046-7DDC4BA8A697}" type="datetimeFigureOut">
              <a:rPr lang="bg-BG" smtClean="0"/>
              <a:t>29.12.2018</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F88C3B34-56F3-4E86-93DE-B65171EE0BE8}" type="slidenum">
              <a:rPr lang="bg-BG" smtClean="0"/>
              <a:t>‹#›</a:t>
            </a:fld>
            <a:endParaRPr lang="bg-BG"/>
          </a:p>
        </p:txBody>
      </p:sp>
    </p:spTree>
    <p:extLst>
      <p:ext uri="{BB962C8B-B14F-4D97-AF65-F5344CB8AC3E}">
        <p14:creationId xmlns:p14="http://schemas.microsoft.com/office/powerpoint/2010/main" val="3183507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bg-B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983EB585-4010-4734-B046-7DDC4BA8A697}" type="datetimeFigureOut">
              <a:rPr lang="bg-BG" smtClean="0"/>
              <a:t>29.12.2018</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F88C3B34-56F3-4E86-93DE-B65171EE0BE8}" type="slidenum">
              <a:rPr lang="bg-BG" smtClean="0"/>
              <a:t>‹#›</a:t>
            </a:fld>
            <a:endParaRPr lang="bg-BG"/>
          </a:p>
        </p:txBody>
      </p:sp>
    </p:spTree>
    <p:extLst>
      <p:ext uri="{BB962C8B-B14F-4D97-AF65-F5344CB8AC3E}">
        <p14:creationId xmlns:p14="http://schemas.microsoft.com/office/powerpoint/2010/main" val="718800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983EB585-4010-4734-B046-7DDC4BA8A697}" type="datetimeFigureOut">
              <a:rPr lang="bg-BG" smtClean="0"/>
              <a:t>29.12.2018</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F88C3B34-56F3-4E86-93DE-B65171EE0BE8}" type="slidenum">
              <a:rPr lang="bg-BG" smtClean="0"/>
              <a:t>‹#›</a:t>
            </a:fld>
            <a:endParaRPr lang="bg-BG"/>
          </a:p>
        </p:txBody>
      </p:sp>
    </p:spTree>
    <p:extLst>
      <p:ext uri="{BB962C8B-B14F-4D97-AF65-F5344CB8AC3E}">
        <p14:creationId xmlns:p14="http://schemas.microsoft.com/office/powerpoint/2010/main" val="1808227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3EB585-4010-4734-B046-7DDC4BA8A697}" type="datetimeFigureOut">
              <a:rPr lang="bg-BG" smtClean="0"/>
              <a:t>29.12.2018</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F88C3B34-56F3-4E86-93DE-B65171EE0BE8}" type="slidenum">
              <a:rPr lang="bg-BG" smtClean="0"/>
              <a:t>‹#›</a:t>
            </a:fld>
            <a:endParaRPr lang="bg-BG"/>
          </a:p>
        </p:txBody>
      </p:sp>
    </p:spTree>
    <p:extLst>
      <p:ext uri="{BB962C8B-B14F-4D97-AF65-F5344CB8AC3E}">
        <p14:creationId xmlns:p14="http://schemas.microsoft.com/office/powerpoint/2010/main" val="2658806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bg-B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83EB585-4010-4734-B046-7DDC4BA8A697}" type="datetimeFigureOut">
              <a:rPr lang="bg-BG" smtClean="0"/>
              <a:t>29.12.2018</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F88C3B34-56F3-4E86-93DE-B65171EE0BE8}" type="slidenum">
              <a:rPr lang="bg-BG" smtClean="0"/>
              <a:t>‹#›</a:t>
            </a:fld>
            <a:endParaRPr lang="bg-BG"/>
          </a:p>
        </p:txBody>
      </p:sp>
    </p:spTree>
    <p:extLst>
      <p:ext uri="{BB962C8B-B14F-4D97-AF65-F5344CB8AC3E}">
        <p14:creationId xmlns:p14="http://schemas.microsoft.com/office/powerpoint/2010/main" val="87741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bg-B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83EB585-4010-4734-B046-7DDC4BA8A697}" type="datetimeFigureOut">
              <a:rPr lang="bg-BG" smtClean="0"/>
              <a:t>29.12.2018</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F88C3B34-56F3-4E86-93DE-B65171EE0BE8}" type="slidenum">
              <a:rPr lang="bg-BG" smtClean="0"/>
              <a:t>‹#›</a:t>
            </a:fld>
            <a:endParaRPr lang="bg-BG"/>
          </a:p>
        </p:txBody>
      </p:sp>
    </p:spTree>
    <p:extLst>
      <p:ext uri="{BB962C8B-B14F-4D97-AF65-F5344CB8AC3E}">
        <p14:creationId xmlns:p14="http://schemas.microsoft.com/office/powerpoint/2010/main" val="3433745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3EB585-4010-4734-B046-7DDC4BA8A697}" type="datetimeFigureOut">
              <a:rPr lang="bg-BG" smtClean="0"/>
              <a:t>29.12.2018</a:t>
            </a:fld>
            <a:endParaRPr lang="bg-B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8C3B34-56F3-4E86-93DE-B65171EE0BE8}" type="slidenum">
              <a:rPr lang="bg-BG" smtClean="0"/>
              <a:t>‹#›</a:t>
            </a:fld>
            <a:endParaRPr lang="bg-BG"/>
          </a:p>
        </p:txBody>
      </p:sp>
    </p:spTree>
    <p:extLst>
      <p:ext uri="{BB962C8B-B14F-4D97-AF65-F5344CB8AC3E}">
        <p14:creationId xmlns:p14="http://schemas.microsoft.com/office/powerpoint/2010/main" val="1110330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bg-BG" dirty="0" smtClean="0"/>
              <a:t>Обработка на грешки и изключения</a:t>
            </a:r>
            <a:endParaRPr lang="bg-BG" dirty="0"/>
          </a:p>
        </p:txBody>
      </p:sp>
      <p:sp>
        <p:nvSpPr>
          <p:cNvPr id="3" name="Subtitle 2"/>
          <p:cNvSpPr>
            <a:spLocks noGrp="1"/>
          </p:cNvSpPr>
          <p:nvPr>
            <p:ph type="subTitle" idx="1"/>
          </p:nvPr>
        </p:nvSpPr>
        <p:spPr/>
        <p:txBody>
          <a:bodyPr/>
          <a:lstStyle/>
          <a:p>
            <a:endParaRPr lang="bg-BG"/>
          </a:p>
        </p:txBody>
      </p:sp>
    </p:spTree>
    <p:extLst>
      <p:ext uri="{BB962C8B-B14F-4D97-AF65-F5344CB8AC3E}">
        <p14:creationId xmlns:p14="http://schemas.microsoft.com/office/powerpoint/2010/main" val="695299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Сигнализиране за грешка </a:t>
            </a:r>
            <a:r>
              <a:rPr lang="bg-BG" dirty="0"/>
              <a:t>с изключения</a:t>
            </a:r>
          </a:p>
        </p:txBody>
      </p:sp>
      <p:sp>
        <p:nvSpPr>
          <p:cNvPr id="3" name="Content Placeholder 2"/>
          <p:cNvSpPr>
            <a:spLocks noGrp="1"/>
          </p:cNvSpPr>
          <p:nvPr>
            <p:ph idx="1"/>
          </p:nvPr>
        </p:nvSpPr>
        <p:spPr/>
        <p:txBody>
          <a:bodyPr>
            <a:normAutofit/>
          </a:bodyPr>
          <a:lstStyle/>
          <a:p>
            <a:r>
              <a:rPr lang="en-US" b="1" dirty="0"/>
              <a:t>decimal </a:t>
            </a:r>
            <a:r>
              <a:rPr lang="en-US" b="1" dirty="0" err="1"/>
              <a:t>MaxOnMainDiagonal</a:t>
            </a:r>
            <a:r>
              <a:rPr lang="en-US" b="1" dirty="0"/>
              <a:t>( decimal[,] matrix )</a:t>
            </a:r>
            <a:r>
              <a:rPr lang="en-US" dirty="0"/>
              <a:t> {</a:t>
            </a:r>
            <a:br>
              <a:rPr lang="en-US" dirty="0"/>
            </a:br>
            <a:r>
              <a:rPr lang="en-US" dirty="0"/>
              <a:t>	if( matrix != null ) {</a:t>
            </a:r>
            <a:br>
              <a:rPr lang="en-US" dirty="0"/>
            </a:br>
            <a:r>
              <a:rPr lang="en-US" dirty="0"/>
              <a:t>		</a:t>
            </a:r>
            <a:r>
              <a:rPr lang="en-US" dirty="0" err="1"/>
              <a:t>var</a:t>
            </a:r>
            <a:r>
              <a:rPr lang="en-US" dirty="0"/>
              <a:t> max = matrix[0,0];</a:t>
            </a:r>
            <a:br>
              <a:rPr lang="en-US" dirty="0"/>
            </a:br>
            <a:r>
              <a:rPr lang="en-US" dirty="0"/>
              <a:t>		for(</a:t>
            </a:r>
            <a:r>
              <a:rPr lang="en-US" dirty="0" err="1"/>
              <a:t>int</a:t>
            </a:r>
            <a:r>
              <a:rPr lang="en-US" dirty="0"/>
              <a:t> </a:t>
            </a:r>
            <a:r>
              <a:rPr lang="en-US" dirty="0" err="1"/>
              <a:t>i</a:t>
            </a:r>
            <a:r>
              <a:rPr lang="en-US" dirty="0"/>
              <a:t>=1; </a:t>
            </a:r>
            <a:r>
              <a:rPr lang="en-US" dirty="0" err="1"/>
              <a:t>i</a:t>
            </a:r>
            <a:r>
              <a:rPr lang="en-US" dirty="0"/>
              <a:t>&lt;</a:t>
            </a:r>
            <a:r>
              <a:rPr lang="en-US" dirty="0" err="1"/>
              <a:t>matrix.GetLength</a:t>
            </a:r>
            <a:r>
              <a:rPr lang="en-US" dirty="0"/>
              <a:t>(0); ++</a:t>
            </a:r>
            <a:r>
              <a:rPr lang="en-US" dirty="0" err="1"/>
              <a:t>i</a:t>
            </a:r>
            <a:r>
              <a:rPr lang="en-US" dirty="0"/>
              <a:t>)</a:t>
            </a:r>
            <a:br>
              <a:rPr lang="en-US" dirty="0"/>
            </a:br>
            <a:r>
              <a:rPr lang="en-US" dirty="0"/>
              <a:t>			if(matrix[</a:t>
            </a:r>
            <a:r>
              <a:rPr lang="en-US" dirty="0" err="1"/>
              <a:t>i,i</a:t>
            </a:r>
            <a:r>
              <a:rPr lang="en-US" dirty="0"/>
              <a:t>] &gt; max)</a:t>
            </a:r>
            <a:br>
              <a:rPr lang="en-US" dirty="0"/>
            </a:br>
            <a:r>
              <a:rPr lang="en-US" dirty="0"/>
              <a:t>				max = matrix[</a:t>
            </a:r>
            <a:r>
              <a:rPr lang="en-US" dirty="0" err="1"/>
              <a:t>i,i</a:t>
            </a:r>
            <a:r>
              <a:rPr lang="en-US" dirty="0"/>
              <a:t>];</a:t>
            </a:r>
            <a:br>
              <a:rPr lang="en-US" dirty="0"/>
            </a:br>
            <a:r>
              <a:rPr lang="en-US" dirty="0"/>
              <a:t>		return max;</a:t>
            </a:r>
            <a:br>
              <a:rPr lang="en-US" dirty="0"/>
            </a:br>
            <a:r>
              <a:rPr lang="en-US" dirty="0"/>
              <a:t>	}</a:t>
            </a:r>
            <a:br>
              <a:rPr lang="en-US" dirty="0"/>
            </a:br>
            <a:r>
              <a:rPr lang="en-US" dirty="0"/>
              <a:t>	// matrix</a:t>
            </a:r>
            <a:r>
              <a:rPr lang="bg-BG" dirty="0"/>
              <a:t> е </a:t>
            </a:r>
            <a:r>
              <a:rPr lang="en-US" dirty="0" smtClean="0"/>
              <a:t>null</a:t>
            </a:r>
            <a:r>
              <a:rPr lang="bg-BG" dirty="0"/>
              <a:t/>
            </a:r>
            <a:br>
              <a:rPr lang="bg-BG" dirty="0"/>
            </a:br>
            <a:r>
              <a:rPr lang="bg-BG" dirty="0"/>
              <a:t>	</a:t>
            </a:r>
            <a:r>
              <a:rPr lang="en-US" dirty="0" smtClean="0"/>
              <a:t>throw new </a:t>
            </a:r>
            <a:r>
              <a:rPr lang="en-US" dirty="0" err="1" smtClean="0"/>
              <a:t>ArgumentNullException</a:t>
            </a:r>
            <a:r>
              <a:rPr lang="en-US" dirty="0" smtClean="0"/>
              <a:t>(“matrix”);</a:t>
            </a:r>
            <a:br>
              <a:rPr lang="en-US" dirty="0" smtClean="0"/>
            </a:br>
            <a:r>
              <a:rPr lang="en-US" dirty="0" smtClean="0"/>
              <a:t>}</a:t>
            </a:r>
            <a:endParaRPr lang="en-US" dirty="0"/>
          </a:p>
          <a:p>
            <a:endParaRPr lang="bg-BG" dirty="0"/>
          </a:p>
        </p:txBody>
      </p:sp>
    </p:spTree>
    <p:extLst>
      <p:ext uri="{BB962C8B-B14F-4D97-AF65-F5344CB8AC3E}">
        <p14:creationId xmlns:p14="http://schemas.microsoft.com/office/powerpoint/2010/main" val="1208098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Прихващане на изключения</a:t>
            </a:r>
            <a:endParaRPr lang="bg-BG" dirty="0"/>
          </a:p>
        </p:txBody>
      </p:sp>
      <p:sp>
        <p:nvSpPr>
          <p:cNvPr id="3" name="Content Placeholder 2"/>
          <p:cNvSpPr>
            <a:spLocks noGrp="1"/>
          </p:cNvSpPr>
          <p:nvPr>
            <p:ph idx="1"/>
          </p:nvPr>
        </p:nvSpPr>
        <p:spPr/>
        <p:txBody>
          <a:bodyPr>
            <a:normAutofit fontScale="70000" lnSpcReduction="20000"/>
          </a:bodyPr>
          <a:lstStyle/>
          <a:p>
            <a:r>
              <a:rPr lang="en-US" dirty="0"/>
              <a:t>static void Main(string[] </a:t>
            </a:r>
            <a:r>
              <a:rPr lang="en-US" dirty="0" err="1"/>
              <a:t>args</a:t>
            </a:r>
            <a:r>
              <a:rPr lang="en-US" dirty="0"/>
              <a:t>) {</a:t>
            </a:r>
            <a:br>
              <a:rPr lang="en-US" dirty="0"/>
            </a:br>
            <a:r>
              <a:rPr lang="en-US" dirty="0"/>
              <a:t>	decimal[,] matrix = null; </a:t>
            </a:r>
            <a:r>
              <a:rPr lang="en-US" dirty="0" err="1"/>
              <a:t>int</a:t>
            </a:r>
            <a:r>
              <a:rPr lang="en-US" dirty="0"/>
              <a:t> choice;</a:t>
            </a:r>
            <a:br>
              <a:rPr lang="en-US" dirty="0"/>
            </a:br>
            <a:r>
              <a:rPr lang="en-US" dirty="0"/>
              <a:t>	do </a:t>
            </a:r>
            <a:r>
              <a:rPr lang="en-US" dirty="0" smtClean="0"/>
              <a:t>{</a:t>
            </a:r>
            <a:r>
              <a:rPr lang="bg-BG" dirty="0"/>
              <a:t/>
            </a:r>
            <a:br>
              <a:rPr lang="bg-BG" dirty="0"/>
            </a:br>
            <a:r>
              <a:rPr lang="bg-BG" dirty="0" smtClean="0"/>
              <a:t>		</a:t>
            </a:r>
            <a:r>
              <a:rPr lang="en-US" b="1" dirty="0" smtClean="0"/>
              <a:t>try {</a:t>
            </a:r>
            <a:r>
              <a:rPr lang="en-US" dirty="0"/>
              <a:t/>
            </a:r>
            <a:br>
              <a:rPr lang="en-US" dirty="0"/>
            </a:br>
            <a:r>
              <a:rPr lang="en-US" dirty="0" smtClean="0"/>
              <a:t>	</a:t>
            </a:r>
            <a:r>
              <a:rPr lang="en-US" dirty="0"/>
              <a:t>		</a:t>
            </a:r>
            <a:r>
              <a:rPr lang="en-US" dirty="0" err="1"/>
              <a:t>Console.WriteLine</a:t>
            </a:r>
            <a:r>
              <a:rPr lang="en-US" dirty="0"/>
              <a:t>(“</a:t>
            </a:r>
            <a:r>
              <a:rPr lang="bg-BG" dirty="0"/>
              <a:t>Меню</a:t>
            </a:r>
            <a:r>
              <a:rPr lang="en-US" dirty="0"/>
              <a:t>: 1- </a:t>
            </a:r>
            <a:r>
              <a:rPr lang="bg-BG" dirty="0"/>
              <a:t>във.; 2-макс. на гл. диаг.</a:t>
            </a:r>
            <a:r>
              <a:rPr lang="en-US" dirty="0"/>
              <a:t>”);</a:t>
            </a:r>
            <a:r>
              <a:rPr lang="bg-BG" dirty="0"/>
              <a:t/>
            </a:r>
            <a:br>
              <a:rPr lang="bg-BG" dirty="0"/>
            </a:br>
            <a:r>
              <a:rPr lang="en-US" dirty="0" smtClean="0"/>
              <a:t>	</a:t>
            </a:r>
            <a:r>
              <a:rPr lang="bg-BG" dirty="0"/>
              <a:t>		</a:t>
            </a:r>
            <a:r>
              <a:rPr lang="en-US" dirty="0"/>
              <a:t>choice = </a:t>
            </a:r>
            <a:r>
              <a:rPr lang="en-US" dirty="0" err="1"/>
              <a:t>ReadInt</a:t>
            </a:r>
            <a:r>
              <a:rPr lang="en-US" dirty="0"/>
              <a:t>(“</a:t>
            </a:r>
            <a:r>
              <a:rPr lang="bg-BG" dirty="0"/>
              <a:t>Вашият избор: </a:t>
            </a:r>
            <a:r>
              <a:rPr lang="en-US" dirty="0"/>
              <a:t>“);</a:t>
            </a:r>
            <a:br>
              <a:rPr lang="en-US" dirty="0"/>
            </a:br>
            <a:r>
              <a:rPr lang="en-US" dirty="0" smtClean="0"/>
              <a:t>	</a:t>
            </a:r>
            <a:r>
              <a:rPr lang="en-US" dirty="0"/>
              <a:t>		switch(choice) {</a:t>
            </a:r>
            <a:br>
              <a:rPr lang="en-US" dirty="0"/>
            </a:br>
            <a:r>
              <a:rPr lang="en-US" dirty="0"/>
              <a:t>	</a:t>
            </a:r>
            <a:r>
              <a:rPr lang="en-US" dirty="0" smtClean="0"/>
              <a:t>	</a:t>
            </a:r>
            <a:r>
              <a:rPr lang="en-US" dirty="0"/>
              <a:t>		case 1:</a:t>
            </a:r>
            <a:br>
              <a:rPr lang="en-US" dirty="0"/>
            </a:br>
            <a:r>
              <a:rPr lang="en-US" dirty="0"/>
              <a:t>		</a:t>
            </a:r>
            <a:r>
              <a:rPr lang="en-US" dirty="0" smtClean="0"/>
              <a:t>	</a:t>
            </a:r>
            <a:r>
              <a:rPr lang="en-US" dirty="0"/>
              <a:t>		matrix = </a:t>
            </a:r>
            <a:r>
              <a:rPr lang="en-US" dirty="0" err="1"/>
              <a:t>ReadMatrix</a:t>
            </a:r>
            <a:r>
              <a:rPr lang="en-US" dirty="0"/>
              <a:t>(</a:t>
            </a:r>
            <a:r>
              <a:rPr lang="en-US" dirty="0" err="1"/>
              <a:t>ReadInt</a:t>
            </a:r>
            <a:r>
              <a:rPr lang="en-US" dirty="0"/>
              <a:t>(“n=“)); break;</a:t>
            </a:r>
            <a:br>
              <a:rPr lang="en-US" dirty="0"/>
            </a:br>
            <a:r>
              <a:rPr lang="en-US" dirty="0"/>
              <a:t>			</a:t>
            </a:r>
            <a:r>
              <a:rPr lang="en-US" dirty="0" smtClean="0"/>
              <a:t>	case </a:t>
            </a:r>
            <a:r>
              <a:rPr lang="en-US" dirty="0"/>
              <a:t>2:</a:t>
            </a:r>
            <a:br>
              <a:rPr lang="en-US" dirty="0"/>
            </a:br>
            <a:r>
              <a:rPr lang="en-US" dirty="0"/>
              <a:t>				</a:t>
            </a:r>
            <a:r>
              <a:rPr lang="en-US" dirty="0" smtClean="0"/>
              <a:t>	</a:t>
            </a:r>
            <a:r>
              <a:rPr lang="en-US" dirty="0" err="1" smtClean="0"/>
              <a:t>Console.WriteLine</a:t>
            </a:r>
            <a:r>
              <a:rPr lang="en-US" dirty="0"/>
              <a:t>(“</a:t>
            </a:r>
            <a:r>
              <a:rPr lang="bg-BG" dirty="0"/>
              <a:t>Макс. на гл. диаг. е: </a:t>
            </a:r>
            <a:r>
              <a:rPr lang="en-US" dirty="0"/>
              <a:t>{0}”,</a:t>
            </a:r>
            <a:br>
              <a:rPr lang="en-US" dirty="0"/>
            </a:br>
            <a:r>
              <a:rPr lang="en-US" dirty="0"/>
              <a:t>					</a:t>
            </a:r>
            <a:r>
              <a:rPr lang="en-US" dirty="0" smtClean="0"/>
              <a:t>	</a:t>
            </a:r>
            <a:r>
              <a:rPr lang="en-US" dirty="0" err="1" smtClean="0"/>
              <a:t>MaxOnMainDiagonal</a:t>
            </a:r>
            <a:r>
              <a:rPr lang="en-US" dirty="0" smtClean="0"/>
              <a:t>(matrix</a:t>
            </a:r>
            <a:r>
              <a:rPr lang="en-US" dirty="0"/>
              <a:t>) </a:t>
            </a:r>
            <a:r>
              <a:rPr lang="en-US" dirty="0" smtClean="0"/>
              <a:t>);</a:t>
            </a:r>
            <a:r>
              <a:rPr lang="en-US" dirty="0"/>
              <a:t>	</a:t>
            </a:r>
            <a:r>
              <a:rPr lang="en-US" dirty="0" smtClean="0"/>
              <a:t>	</a:t>
            </a:r>
            <a:r>
              <a:rPr lang="en-US" dirty="0"/>
              <a:t>			break;</a:t>
            </a:r>
            <a:br>
              <a:rPr lang="en-US" dirty="0"/>
            </a:br>
            <a:r>
              <a:rPr lang="en-US" dirty="0" smtClean="0"/>
              <a:t>	</a:t>
            </a:r>
            <a:r>
              <a:rPr lang="en-US" dirty="0"/>
              <a:t>		</a:t>
            </a:r>
            <a:r>
              <a:rPr lang="en-US" dirty="0" smtClean="0"/>
              <a:t>}</a:t>
            </a:r>
            <a:br>
              <a:rPr lang="en-US" dirty="0" smtClean="0"/>
            </a:br>
            <a:r>
              <a:rPr lang="en-US" dirty="0" smtClean="0"/>
              <a:t>		</a:t>
            </a:r>
            <a:r>
              <a:rPr lang="en-US" b="1" dirty="0" smtClean="0"/>
              <a:t>} catch( Exception e ) {</a:t>
            </a:r>
            <a:br>
              <a:rPr lang="en-US" b="1" dirty="0" smtClean="0"/>
            </a:br>
            <a:r>
              <a:rPr lang="en-US" b="1" dirty="0" smtClean="0"/>
              <a:t>			</a:t>
            </a:r>
            <a:r>
              <a:rPr lang="en-US" b="1" dirty="0" err="1" smtClean="0"/>
              <a:t>Console.WriteLine</a:t>
            </a:r>
            <a:r>
              <a:rPr lang="en-US" b="1" dirty="0" smtClean="0"/>
              <a:t>(“</a:t>
            </a:r>
            <a:r>
              <a:rPr lang="bg-BG" b="1" dirty="0" smtClean="0"/>
              <a:t>Възникна грешка: </a:t>
            </a:r>
            <a:r>
              <a:rPr lang="en-US" b="1" dirty="0" smtClean="0"/>
              <a:t>“ + </a:t>
            </a:r>
            <a:r>
              <a:rPr lang="en-US" b="1" dirty="0" err="1" smtClean="0"/>
              <a:t>e.Message</a:t>
            </a:r>
            <a:r>
              <a:rPr lang="en-US" b="1" dirty="0" smtClean="0"/>
              <a:t>);</a:t>
            </a:r>
            <a:br>
              <a:rPr lang="en-US" b="1" dirty="0" smtClean="0"/>
            </a:br>
            <a:r>
              <a:rPr lang="en-US" b="1" dirty="0" smtClean="0"/>
              <a:t>		}</a:t>
            </a:r>
            <a:r>
              <a:rPr lang="en-US" dirty="0"/>
              <a:t/>
            </a:r>
            <a:br>
              <a:rPr lang="en-US" dirty="0"/>
            </a:br>
            <a:r>
              <a:rPr lang="en-US" dirty="0"/>
              <a:t>	} while( choice != 0 );</a:t>
            </a:r>
            <a:br>
              <a:rPr lang="en-US" dirty="0"/>
            </a:br>
            <a:r>
              <a:rPr lang="en-US" dirty="0" smtClean="0"/>
              <a:t>}</a:t>
            </a:r>
            <a:endParaRPr lang="en-US" dirty="0"/>
          </a:p>
        </p:txBody>
      </p:sp>
    </p:spTree>
    <p:extLst>
      <p:ext uri="{BB962C8B-B14F-4D97-AF65-F5344CB8AC3E}">
        <p14:creationId xmlns:p14="http://schemas.microsoft.com/office/powerpoint/2010/main" val="625084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Защо да използваме изключения?</a:t>
            </a:r>
            <a:endParaRPr lang="bg-BG" dirty="0"/>
          </a:p>
        </p:txBody>
      </p:sp>
      <p:sp>
        <p:nvSpPr>
          <p:cNvPr id="3" name="Content Placeholder 2"/>
          <p:cNvSpPr>
            <a:spLocks noGrp="1"/>
          </p:cNvSpPr>
          <p:nvPr>
            <p:ph idx="1"/>
          </p:nvPr>
        </p:nvSpPr>
        <p:spPr/>
        <p:txBody>
          <a:bodyPr/>
          <a:lstStyle/>
          <a:p>
            <a:r>
              <a:rPr lang="bg-BG" dirty="0" smtClean="0"/>
              <a:t>Обработката на грешките е отделена от нормалния поток на изпълнение, което прави кодът по-кратък и по-четим</a:t>
            </a:r>
          </a:p>
          <a:p>
            <a:r>
              <a:rPr lang="bg-BG" dirty="0" smtClean="0"/>
              <a:t>Грешките се обработват там, където може, без да е необходимо информацията за грешката да се прехвърля ръчно през няколко извикани функции</a:t>
            </a:r>
          </a:p>
          <a:p>
            <a:r>
              <a:rPr lang="bg-BG" dirty="0" smtClean="0"/>
              <a:t>Някои функции (като конструкторите) не могат да връщат код за грешка. За да се обработват грешките им без изключения, трябва да се реализира двуфазово инициализиране (операциите, при които може да настъпи грешка, да трябва да се извикат допълнително след конструктора)</a:t>
            </a:r>
            <a:endParaRPr lang="bg-BG" dirty="0"/>
          </a:p>
        </p:txBody>
      </p:sp>
    </p:spTree>
    <p:extLst>
      <p:ext uri="{BB962C8B-B14F-4D97-AF65-F5344CB8AC3E}">
        <p14:creationId xmlns:p14="http://schemas.microsoft.com/office/powerpoint/2010/main" val="1690559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Механизъм за улавяне на изключения</a:t>
            </a:r>
            <a:endParaRPr lang="bg-BG" dirty="0"/>
          </a:p>
        </p:txBody>
      </p:sp>
      <p:sp>
        <p:nvSpPr>
          <p:cNvPr id="3" name="Content Placeholder 2"/>
          <p:cNvSpPr>
            <a:spLocks noGrp="1"/>
          </p:cNvSpPr>
          <p:nvPr>
            <p:ph idx="1"/>
          </p:nvPr>
        </p:nvSpPr>
        <p:spPr/>
        <p:txBody>
          <a:bodyPr>
            <a:normAutofit fontScale="77500" lnSpcReduction="20000"/>
          </a:bodyPr>
          <a:lstStyle/>
          <a:p>
            <a:r>
              <a:rPr lang="bg-BG" dirty="0" smtClean="0"/>
              <a:t>Когато възникне изключение, изпълнението на кода се прекратява на това място и започва търсене на подходящ </a:t>
            </a:r>
            <a:r>
              <a:rPr lang="en-US" dirty="0" smtClean="0"/>
              <a:t>catch</a:t>
            </a:r>
            <a:r>
              <a:rPr lang="bg-BG" dirty="0" smtClean="0"/>
              <a:t> блок, който да обработи изключението.</a:t>
            </a:r>
          </a:p>
          <a:p>
            <a:r>
              <a:rPr lang="bg-BG" dirty="0" smtClean="0"/>
              <a:t>При търсенето на такъв блок започва т.нар. „развиване“ на стека, при което се изпълнява </a:t>
            </a:r>
            <a:r>
              <a:rPr lang="en-US" dirty="0" smtClean="0"/>
              <a:t>Dispose</a:t>
            </a:r>
            <a:r>
              <a:rPr lang="bg-BG" dirty="0" smtClean="0"/>
              <a:t> на обекти в </a:t>
            </a:r>
            <a:r>
              <a:rPr lang="en-US" dirty="0" smtClean="0"/>
              <a:t>using</a:t>
            </a:r>
            <a:r>
              <a:rPr lang="bg-BG" dirty="0" smtClean="0"/>
              <a:t> </a:t>
            </a:r>
            <a:r>
              <a:rPr lang="bg-BG" dirty="0" smtClean="0"/>
              <a:t>оператор, </a:t>
            </a:r>
            <a:r>
              <a:rPr lang="en-US" dirty="0" smtClean="0"/>
              <a:t>finally </a:t>
            </a:r>
            <a:r>
              <a:rPr lang="bg-BG" dirty="0" smtClean="0"/>
              <a:t>блоковете на </a:t>
            </a:r>
            <a:r>
              <a:rPr lang="en-US" dirty="0" smtClean="0"/>
              <a:t>try-</a:t>
            </a:r>
            <a:r>
              <a:rPr lang="bg-BG" dirty="0" smtClean="0"/>
              <a:t>блокове без подходящ </a:t>
            </a:r>
            <a:r>
              <a:rPr lang="en-US" dirty="0" smtClean="0"/>
              <a:t>catch</a:t>
            </a:r>
            <a:r>
              <a:rPr lang="bg-BG" dirty="0" smtClean="0"/>
              <a:t> </a:t>
            </a:r>
            <a:r>
              <a:rPr lang="bg-BG" dirty="0" smtClean="0"/>
              <a:t>и се излиза от функциите, които нямат подходящ </a:t>
            </a:r>
            <a:r>
              <a:rPr lang="en-US" dirty="0" smtClean="0"/>
              <a:t>catch</a:t>
            </a:r>
            <a:endParaRPr lang="bg-BG" dirty="0" smtClean="0"/>
          </a:p>
          <a:p>
            <a:r>
              <a:rPr lang="bg-BG" dirty="0" smtClean="0"/>
              <a:t>За да бъде подходящ, </a:t>
            </a:r>
            <a:r>
              <a:rPr lang="en-US" dirty="0" smtClean="0"/>
              <a:t>catch </a:t>
            </a:r>
            <a:r>
              <a:rPr lang="bg-BG" dirty="0" smtClean="0"/>
              <a:t>блокът трябва да улавя изключение от същия тип като хвърленото изключение, или от негов базов тип</a:t>
            </a:r>
          </a:p>
          <a:p>
            <a:r>
              <a:rPr lang="en-US" dirty="0" smtClean="0"/>
              <a:t>Exception</a:t>
            </a:r>
            <a:r>
              <a:rPr lang="bg-BG" dirty="0" smtClean="0"/>
              <a:t> е базовият тип на всички изключения – </a:t>
            </a:r>
            <a:r>
              <a:rPr lang="en-US" dirty="0" smtClean="0"/>
              <a:t>catch( Exception e)</a:t>
            </a:r>
            <a:r>
              <a:rPr lang="bg-BG" dirty="0" smtClean="0"/>
              <a:t> е подходящ </a:t>
            </a:r>
            <a:r>
              <a:rPr lang="en-US" dirty="0" smtClean="0"/>
              <a:t>catch </a:t>
            </a:r>
            <a:r>
              <a:rPr lang="bg-BG" dirty="0" smtClean="0"/>
              <a:t>блок за всяко изключение</a:t>
            </a:r>
          </a:p>
          <a:p>
            <a:r>
              <a:rPr lang="bg-BG" dirty="0" smtClean="0"/>
              <a:t>Можество </a:t>
            </a:r>
            <a:r>
              <a:rPr lang="en-US" dirty="0" smtClean="0"/>
              <a:t>catch </a:t>
            </a:r>
            <a:r>
              <a:rPr lang="bg-BG" dirty="0" smtClean="0"/>
              <a:t>блокове за един </a:t>
            </a:r>
            <a:r>
              <a:rPr lang="en-US" dirty="0" smtClean="0"/>
              <a:t>try</a:t>
            </a:r>
            <a:r>
              <a:rPr lang="bg-BG" dirty="0" smtClean="0"/>
              <a:t> се обхождат последователно в търсене на подходящ </a:t>
            </a:r>
            <a:r>
              <a:rPr lang="en-US" dirty="0" smtClean="0"/>
              <a:t>catch</a:t>
            </a:r>
            <a:r>
              <a:rPr lang="bg-BG" dirty="0" smtClean="0"/>
              <a:t> и, ако бъде намерен, се влиза в него</a:t>
            </a:r>
          </a:p>
          <a:p>
            <a:r>
              <a:rPr lang="bg-BG" dirty="0" smtClean="0"/>
              <a:t>Ако бъде хвърлено изключение в </a:t>
            </a:r>
            <a:r>
              <a:rPr lang="en-US" dirty="0" smtClean="0"/>
              <a:t>catch</a:t>
            </a:r>
            <a:r>
              <a:rPr lang="bg-BG" dirty="0" smtClean="0"/>
              <a:t> блок, търсенето на подходящ </a:t>
            </a:r>
            <a:r>
              <a:rPr lang="en-US" dirty="0" smtClean="0"/>
              <a:t>catch </a:t>
            </a:r>
            <a:r>
              <a:rPr lang="bg-BG" dirty="0" smtClean="0"/>
              <a:t>блок за него започва от </a:t>
            </a:r>
            <a:r>
              <a:rPr lang="en-US" dirty="0" smtClean="0"/>
              <a:t>try</a:t>
            </a:r>
            <a:r>
              <a:rPr lang="bg-BG" dirty="0" smtClean="0"/>
              <a:t> на горно ниво – </a:t>
            </a:r>
            <a:r>
              <a:rPr lang="en-US" dirty="0" smtClean="0"/>
              <a:t>catch </a:t>
            </a:r>
            <a:r>
              <a:rPr lang="bg-BG" dirty="0" smtClean="0"/>
              <a:t>блоковете на същото ниво не могат да го прихванат, защото е извън техния </a:t>
            </a:r>
            <a:r>
              <a:rPr lang="en-US" dirty="0" smtClean="0"/>
              <a:t>try</a:t>
            </a:r>
            <a:r>
              <a:rPr lang="bg-BG" dirty="0" smtClean="0"/>
              <a:t> блок</a:t>
            </a:r>
          </a:p>
        </p:txBody>
      </p:sp>
    </p:spTree>
    <p:extLst>
      <p:ext uri="{BB962C8B-B14F-4D97-AF65-F5344CB8AC3E}">
        <p14:creationId xmlns:p14="http://schemas.microsoft.com/office/powerpoint/2010/main" val="1437765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Продължаване на развиването на стека от </a:t>
            </a:r>
            <a:r>
              <a:rPr lang="en-US" dirty="0" smtClean="0"/>
              <a:t>catch </a:t>
            </a:r>
            <a:r>
              <a:rPr lang="bg-BG" dirty="0" smtClean="0"/>
              <a:t>блок</a:t>
            </a:r>
            <a:endParaRPr lang="bg-BG" dirty="0"/>
          </a:p>
        </p:txBody>
      </p:sp>
      <p:sp>
        <p:nvSpPr>
          <p:cNvPr id="3" name="Content Placeholder 2"/>
          <p:cNvSpPr>
            <a:spLocks noGrp="1"/>
          </p:cNvSpPr>
          <p:nvPr>
            <p:ph idx="1"/>
          </p:nvPr>
        </p:nvSpPr>
        <p:spPr/>
        <p:txBody>
          <a:bodyPr>
            <a:normAutofit lnSpcReduction="10000"/>
          </a:bodyPr>
          <a:lstStyle/>
          <a:p>
            <a:r>
              <a:rPr lang="bg-BG" dirty="0" smtClean="0"/>
              <a:t>Понякога може да искаме да направим обработка при възникване на изключение, но тя да не е достатъчна и да искаме да продължи развиването на стека.</a:t>
            </a:r>
          </a:p>
          <a:p>
            <a:r>
              <a:rPr lang="en-US" dirty="0" smtClean="0"/>
              <a:t>try {</a:t>
            </a:r>
            <a:br>
              <a:rPr lang="en-US" dirty="0" smtClean="0"/>
            </a:br>
            <a:r>
              <a:rPr lang="en-US" dirty="0" smtClean="0"/>
              <a:t>	//…</a:t>
            </a:r>
            <a:br>
              <a:rPr lang="en-US" dirty="0" smtClean="0"/>
            </a:br>
            <a:r>
              <a:rPr lang="en-US" dirty="0" smtClean="0"/>
              <a:t>}</a:t>
            </a:r>
            <a:br>
              <a:rPr lang="en-US" dirty="0" smtClean="0"/>
            </a:br>
            <a:r>
              <a:rPr lang="en-US" dirty="0" smtClean="0"/>
              <a:t>catch( Exception e ) {</a:t>
            </a:r>
            <a:br>
              <a:rPr lang="en-US" dirty="0" smtClean="0"/>
            </a:br>
            <a:r>
              <a:rPr lang="en-US" dirty="0" smtClean="0"/>
              <a:t>	// cleanup and continue the exception propagation</a:t>
            </a:r>
            <a:br>
              <a:rPr lang="en-US" dirty="0" smtClean="0"/>
            </a:br>
            <a:r>
              <a:rPr lang="en-US" dirty="0" smtClean="0"/>
              <a:t>	</a:t>
            </a:r>
            <a:r>
              <a:rPr lang="en-US" b="1" dirty="0" smtClean="0"/>
              <a:t>throw; </a:t>
            </a:r>
            <a:r>
              <a:rPr lang="en-US" dirty="0" smtClean="0"/>
              <a:t>// </a:t>
            </a:r>
            <a:r>
              <a:rPr lang="bg-BG" dirty="0" smtClean="0"/>
              <a:t>Няма израз след </a:t>
            </a:r>
            <a:r>
              <a:rPr lang="en-US" dirty="0" smtClean="0"/>
              <a:t>throw! </a:t>
            </a:r>
            <a:r>
              <a:rPr lang="bg-BG" dirty="0" smtClean="0"/>
              <a:t>Продължаваме с вече хвърленото изключение.</a:t>
            </a:r>
            <a:r>
              <a:rPr lang="en-US" dirty="0" smtClean="0"/>
              <a:t/>
            </a:r>
            <a:br>
              <a:rPr lang="en-US" dirty="0" smtClean="0"/>
            </a:br>
            <a:r>
              <a:rPr lang="en-US" dirty="0" smtClean="0"/>
              <a:t>}</a:t>
            </a:r>
            <a:br>
              <a:rPr lang="en-US" dirty="0" smtClean="0"/>
            </a:br>
            <a:r>
              <a:rPr lang="en-US" dirty="0" smtClean="0"/>
              <a:t>	</a:t>
            </a:r>
            <a:endParaRPr lang="bg-BG" dirty="0"/>
          </a:p>
        </p:txBody>
      </p:sp>
    </p:spTree>
    <p:extLst>
      <p:ext uri="{BB962C8B-B14F-4D97-AF65-F5344CB8AC3E}">
        <p14:creationId xmlns:p14="http://schemas.microsoft.com/office/powerpoint/2010/main" val="8838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Деклариране на собствени изключения</a:t>
            </a:r>
            <a:endParaRPr lang="bg-BG" dirty="0"/>
          </a:p>
        </p:txBody>
      </p:sp>
      <p:sp>
        <p:nvSpPr>
          <p:cNvPr id="3" name="Content Placeholder 2"/>
          <p:cNvSpPr>
            <a:spLocks noGrp="1"/>
          </p:cNvSpPr>
          <p:nvPr>
            <p:ph idx="1"/>
          </p:nvPr>
        </p:nvSpPr>
        <p:spPr/>
        <p:txBody>
          <a:bodyPr>
            <a:normAutofit/>
          </a:bodyPr>
          <a:lstStyle/>
          <a:p>
            <a:r>
              <a:rPr lang="en-US" dirty="0" smtClean="0"/>
              <a:t>class </a:t>
            </a:r>
            <a:r>
              <a:rPr lang="en-US" dirty="0" err="1" smtClean="0"/>
              <a:t>MyException</a:t>
            </a:r>
            <a:r>
              <a:rPr lang="en-US" dirty="0" smtClean="0"/>
              <a:t> : Exception {</a:t>
            </a:r>
            <a:br>
              <a:rPr lang="en-US" dirty="0" smtClean="0"/>
            </a:br>
            <a:r>
              <a:rPr lang="en-US" dirty="0" smtClean="0"/>
              <a:t>	public </a:t>
            </a:r>
            <a:r>
              <a:rPr lang="en-US" dirty="0" err="1" smtClean="0"/>
              <a:t>MyException</a:t>
            </a:r>
            <a:r>
              <a:rPr lang="en-US" dirty="0" smtClean="0"/>
              <a:t>() {}</a:t>
            </a:r>
            <a:br>
              <a:rPr lang="en-US" dirty="0" smtClean="0"/>
            </a:br>
            <a:r>
              <a:rPr lang="en-US" dirty="0" smtClean="0"/>
              <a:t>	public </a:t>
            </a:r>
            <a:r>
              <a:rPr lang="en-US" dirty="0" err="1" smtClean="0"/>
              <a:t>MyException</a:t>
            </a:r>
            <a:r>
              <a:rPr lang="en-US" dirty="0" smtClean="0"/>
              <a:t>(string message) : base(message) {}</a:t>
            </a:r>
            <a:br>
              <a:rPr lang="en-US" dirty="0" smtClean="0"/>
            </a:br>
            <a:r>
              <a:rPr lang="en-US" dirty="0" smtClean="0"/>
              <a:t>	public </a:t>
            </a:r>
            <a:r>
              <a:rPr lang="en-US" dirty="0" err="1" smtClean="0"/>
              <a:t>MyException</a:t>
            </a:r>
            <a:r>
              <a:rPr lang="en-US" dirty="0" smtClean="0"/>
              <a:t>( string message, Exception inner )</a:t>
            </a:r>
            <a:br>
              <a:rPr lang="en-US" dirty="0" smtClean="0"/>
            </a:br>
            <a:r>
              <a:rPr lang="en-US" dirty="0" smtClean="0"/>
              <a:t>		: base(message, inner) {}</a:t>
            </a:r>
            <a:br>
              <a:rPr lang="en-US" dirty="0" smtClean="0"/>
            </a:br>
            <a:r>
              <a:rPr lang="en-US" dirty="0" smtClean="0"/>
              <a:t>}</a:t>
            </a:r>
          </a:p>
        </p:txBody>
      </p:sp>
    </p:spTree>
    <p:extLst>
      <p:ext uri="{BB962C8B-B14F-4D97-AF65-F5344CB8AC3E}">
        <p14:creationId xmlns:p14="http://schemas.microsoft.com/office/powerpoint/2010/main" val="2432285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Кои </a:t>
            </a:r>
            <a:r>
              <a:rPr lang="en-US" dirty="0" smtClean="0"/>
              <a:t>catch</a:t>
            </a:r>
            <a:r>
              <a:rPr lang="bg-BG" dirty="0"/>
              <a:t> </a:t>
            </a:r>
            <a:r>
              <a:rPr lang="bg-BG" dirty="0" smtClean="0"/>
              <a:t>блокове ще се изпълнят?</a:t>
            </a:r>
            <a:endParaRPr lang="bg-BG" dirty="0"/>
          </a:p>
        </p:txBody>
      </p:sp>
      <p:sp>
        <p:nvSpPr>
          <p:cNvPr id="3" name="Content Placeholder 2"/>
          <p:cNvSpPr>
            <a:spLocks noGrp="1"/>
          </p:cNvSpPr>
          <p:nvPr>
            <p:ph idx="1"/>
          </p:nvPr>
        </p:nvSpPr>
        <p:spPr/>
        <p:txBody>
          <a:bodyPr>
            <a:normAutofit fontScale="47500" lnSpcReduction="20000"/>
          </a:bodyPr>
          <a:lstStyle/>
          <a:p>
            <a:r>
              <a:rPr lang="en-US" dirty="0" smtClean="0"/>
              <a:t>try {</a:t>
            </a:r>
            <a:br>
              <a:rPr lang="en-US" dirty="0" smtClean="0"/>
            </a:br>
            <a:r>
              <a:rPr lang="en-US" dirty="0" smtClean="0"/>
              <a:t>	try {</a:t>
            </a:r>
            <a:br>
              <a:rPr lang="en-US" dirty="0" smtClean="0"/>
            </a:br>
            <a:r>
              <a:rPr lang="en-US" dirty="0" smtClean="0"/>
              <a:t>		try {</a:t>
            </a:r>
            <a:br>
              <a:rPr lang="en-US" dirty="0" smtClean="0"/>
            </a:br>
            <a:r>
              <a:rPr lang="en-US" dirty="0" smtClean="0"/>
              <a:t>			throw new Exception(); // </a:t>
            </a:r>
            <a:r>
              <a:rPr lang="bg-BG" dirty="0" smtClean="0"/>
              <a:t>А при </a:t>
            </a:r>
            <a:r>
              <a:rPr lang="en-US" dirty="0" smtClean="0"/>
              <a:t>throw new </a:t>
            </a:r>
            <a:r>
              <a:rPr lang="en-US" dirty="0" err="1" smtClean="0"/>
              <a:t>MyException</a:t>
            </a:r>
            <a:r>
              <a:rPr lang="en-US" dirty="0" smtClean="0"/>
              <a:t>(); ?</a:t>
            </a:r>
            <a:br>
              <a:rPr lang="en-US" dirty="0" smtClean="0"/>
            </a:br>
            <a:r>
              <a:rPr lang="en-US" dirty="0" smtClean="0"/>
              <a:t>		}</a:t>
            </a:r>
            <a:br>
              <a:rPr lang="en-US" dirty="0" smtClean="0"/>
            </a:br>
            <a:r>
              <a:rPr lang="en-US" dirty="0" smtClean="0"/>
              <a:t>		catch( </a:t>
            </a:r>
            <a:r>
              <a:rPr lang="en-US" dirty="0" err="1" smtClean="0"/>
              <a:t>MyException</a:t>
            </a:r>
            <a:r>
              <a:rPr lang="en-US" dirty="0" smtClean="0"/>
              <a:t> e ) {</a:t>
            </a:r>
            <a:br>
              <a:rPr lang="en-US" dirty="0" smtClean="0"/>
            </a:br>
            <a:r>
              <a:rPr lang="en-US" dirty="0" smtClean="0"/>
              <a:t>			// 1</a:t>
            </a:r>
            <a:br>
              <a:rPr lang="en-US" dirty="0" smtClean="0"/>
            </a:br>
            <a:r>
              <a:rPr lang="en-US" dirty="0" smtClean="0"/>
              <a:t>		}</a:t>
            </a:r>
            <a:br>
              <a:rPr lang="en-US" dirty="0" smtClean="0"/>
            </a:br>
            <a:r>
              <a:rPr lang="en-US" dirty="0" smtClean="0"/>
              <a:t>		catch( Exception e ) {</a:t>
            </a:r>
            <a:br>
              <a:rPr lang="en-US" dirty="0" smtClean="0"/>
            </a:br>
            <a:r>
              <a:rPr lang="en-US" dirty="0" smtClean="0"/>
              <a:t>			// 2</a:t>
            </a:r>
            <a:br>
              <a:rPr lang="en-US" dirty="0" smtClean="0"/>
            </a:br>
            <a:r>
              <a:rPr lang="en-US" dirty="0" smtClean="0"/>
              <a:t>			throw new </a:t>
            </a:r>
            <a:r>
              <a:rPr lang="en-US" dirty="0" err="1" smtClean="0"/>
              <a:t>MyException</a:t>
            </a:r>
            <a:r>
              <a:rPr lang="en-US" dirty="0" smtClean="0"/>
              <a:t>(</a:t>
            </a:r>
            <a:r>
              <a:rPr lang="en-US" dirty="0" err="1" smtClean="0"/>
              <a:t>e.Message</a:t>
            </a:r>
            <a:r>
              <a:rPr lang="en-US" dirty="0" smtClean="0"/>
              <a:t>, e);</a:t>
            </a:r>
            <a:br>
              <a:rPr lang="en-US" dirty="0" smtClean="0"/>
            </a:br>
            <a:r>
              <a:rPr lang="en-US" dirty="0" smtClean="0"/>
              <a:t>		}</a:t>
            </a:r>
            <a:br>
              <a:rPr lang="en-US" dirty="0" smtClean="0"/>
            </a:br>
            <a:r>
              <a:rPr lang="en-US" dirty="0" smtClean="0"/>
              <a:t>	}</a:t>
            </a:r>
            <a:br>
              <a:rPr lang="en-US" dirty="0" smtClean="0"/>
            </a:br>
            <a:r>
              <a:rPr lang="en-US" dirty="0" smtClean="0"/>
              <a:t>	catch( Exception e ) {</a:t>
            </a:r>
            <a:br>
              <a:rPr lang="en-US" dirty="0" smtClean="0"/>
            </a:br>
            <a:r>
              <a:rPr lang="en-US" dirty="0" smtClean="0"/>
              <a:t>		// 3</a:t>
            </a:r>
            <a:br>
              <a:rPr lang="en-US" dirty="0" smtClean="0"/>
            </a:br>
            <a:r>
              <a:rPr lang="en-US" dirty="0" smtClean="0"/>
              <a:t>		throw;</a:t>
            </a:r>
            <a:br>
              <a:rPr lang="en-US" dirty="0" smtClean="0"/>
            </a:br>
            <a:r>
              <a:rPr lang="en-US" dirty="0" smtClean="0"/>
              <a:t>	}</a:t>
            </a:r>
            <a:br>
              <a:rPr lang="en-US" dirty="0" smtClean="0"/>
            </a:br>
            <a:r>
              <a:rPr lang="en-US" dirty="0" smtClean="0"/>
              <a:t>	catch( </a:t>
            </a:r>
            <a:r>
              <a:rPr lang="en-US" dirty="0" err="1" smtClean="0"/>
              <a:t>MyExcpetion</a:t>
            </a:r>
            <a:r>
              <a:rPr lang="en-US" dirty="0" smtClean="0"/>
              <a:t> e ) {</a:t>
            </a:r>
            <a:br>
              <a:rPr lang="en-US" dirty="0" smtClean="0"/>
            </a:br>
            <a:r>
              <a:rPr lang="en-US" dirty="0" smtClean="0"/>
              <a:t>		// 4</a:t>
            </a:r>
            <a:r>
              <a:rPr lang="bg-BG" dirty="0" smtClean="0"/>
              <a:t/>
            </a:r>
            <a:br>
              <a:rPr lang="bg-BG" dirty="0" smtClean="0"/>
            </a:br>
            <a:r>
              <a:rPr lang="bg-BG" dirty="0" smtClean="0"/>
              <a:t>		</a:t>
            </a:r>
            <a:r>
              <a:rPr lang="en-US" smtClean="0"/>
              <a:t>throw;</a:t>
            </a:r>
            <a:r>
              <a:rPr lang="en-US" dirty="0" smtClean="0"/>
              <a:t/>
            </a:r>
            <a:br>
              <a:rPr lang="en-US" dirty="0" smtClean="0"/>
            </a:br>
            <a:r>
              <a:rPr lang="en-US" dirty="0" smtClean="0"/>
              <a:t>	}</a:t>
            </a:r>
            <a:r>
              <a:rPr lang="en-US" dirty="0"/>
              <a:t/>
            </a:r>
            <a:br>
              <a:rPr lang="en-US" dirty="0"/>
            </a:br>
            <a:r>
              <a:rPr lang="en-US" dirty="0" smtClean="0"/>
              <a:t>}</a:t>
            </a:r>
            <a:br>
              <a:rPr lang="en-US" dirty="0" smtClean="0"/>
            </a:br>
            <a:r>
              <a:rPr lang="en-US" dirty="0" smtClean="0"/>
              <a:t>catch( </a:t>
            </a:r>
            <a:r>
              <a:rPr lang="en-US" dirty="0" err="1" smtClean="0"/>
              <a:t>MyException</a:t>
            </a:r>
            <a:r>
              <a:rPr lang="en-US" dirty="0" smtClean="0"/>
              <a:t> e ) {</a:t>
            </a:r>
            <a:br>
              <a:rPr lang="en-US" dirty="0" smtClean="0"/>
            </a:br>
            <a:r>
              <a:rPr lang="en-US" dirty="0" smtClean="0"/>
              <a:t>	// 5</a:t>
            </a:r>
            <a:br>
              <a:rPr lang="en-US" dirty="0" smtClean="0"/>
            </a:br>
            <a:r>
              <a:rPr lang="en-US" dirty="0" smtClean="0"/>
              <a:t>}</a:t>
            </a:r>
            <a:br>
              <a:rPr lang="en-US" dirty="0" smtClean="0"/>
            </a:br>
            <a:r>
              <a:rPr lang="en-US" dirty="0" smtClean="0"/>
              <a:t>catch( Exception e ) {</a:t>
            </a:r>
            <a:br>
              <a:rPr lang="en-US" dirty="0" smtClean="0"/>
            </a:br>
            <a:r>
              <a:rPr lang="en-US" dirty="0" smtClean="0"/>
              <a:t>	// 6</a:t>
            </a:r>
            <a:br>
              <a:rPr lang="en-US" dirty="0" smtClean="0"/>
            </a:br>
            <a:r>
              <a:rPr lang="en-US" dirty="0" smtClean="0"/>
              <a:t>}</a:t>
            </a:r>
          </a:p>
        </p:txBody>
      </p:sp>
    </p:spTree>
    <p:extLst>
      <p:ext uri="{BB962C8B-B14F-4D97-AF65-F5344CB8AC3E}">
        <p14:creationId xmlns:p14="http://schemas.microsoft.com/office/powerpoint/2010/main" val="1095181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Програма без проверка за грешки</a:t>
            </a:r>
            <a:endParaRPr lang="bg-BG" dirty="0"/>
          </a:p>
        </p:txBody>
      </p:sp>
      <p:sp>
        <p:nvSpPr>
          <p:cNvPr id="3" name="Content Placeholder 2"/>
          <p:cNvSpPr>
            <a:spLocks noGrp="1"/>
          </p:cNvSpPr>
          <p:nvPr>
            <p:ph idx="1"/>
          </p:nvPr>
        </p:nvSpPr>
        <p:spPr/>
        <p:txBody>
          <a:bodyPr>
            <a:normAutofit fontScale="85000" lnSpcReduction="20000"/>
          </a:bodyPr>
          <a:lstStyle/>
          <a:p>
            <a:r>
              <a:rPr lang="en-US" dirty="0" smtClean="0"/>
              <a:t>static void Main(string[] </a:t>
            </a:r>
            <a:r>
              <a:rPr lang="en-US" dirty="0" err="1" smtClean="0"/>
              <a:t>args</a:t>
            </a:r>
            <a:r>
              <a:rPr lang="en-US" dirty="0" smtClean="0"/>
              <a:t>) {</a:t>
            </a:r>
            <a:br>
              <a:rPr lang="en-US" dirty="0" smtClean="0"/>
            </a:br>
            <a:r>
              <a:rPr lang="en-US" dirty="0" smtClean="0"/>
              <a:t>	decimal[,] matrix = null; </a:t>
            </a:r>
            <a:r>
              <a:rPr lang="en-US" dirty="0" err="1" smtClean="0"/>
              <a:t>int</a:t>
            </a:r>
            <a:r>
              <a:rPr lang="en-US" dirty="0" smtClean="0"/>
              <a:t> choice;</a:t>
            </a:r>
            <a:br>
              <a:rPr lang="en-US" dirty="0" smtClean="0"/>
            </a:br>
            <a:r>
              <a:rPr lang="en-US" dirty="0" smtClean="0"/>
              <a:t>	do {</a:t>
            </a:r>
            <a:br>
              <a:rPr lang="en-US" dirty="0" smtClean="0"/>
            </a:br>
            <a:r>
              <a:rPr lang="en-US" dirty="0" smtClean="0"/>
              <a:t>		</a:t>
            </a:r>
            <a:r>
              <a:rPr lang="en-US" dirty="0" err="1" smtClean="0"/>
              <a:t>Console.WriteLine</a:t>
            </a:r>
            <a:r>
              <a:rPr lang="en-US" dirty="0" smtClean="0"/>
              <a:t>(“</a:t>
            </a:r>
            <a:r>
              <a:rPr lang="bg-BG" dirty="0" smtClean="0"/>
              <a:t>Меню</a:t>
            </a:r>
            <a:r>
              <a:rPr lang="en-US" dirty="0" smtClean="0"/>
              <a:t>: 1- </a:t>
            </a:r>
            <a:r>
              <a:rPr lang="bg-BG" dirty="0" smtClean="0"/>
              <a:t>във.; 2-макс. на гл. </a:t>
            </a:r>
            <a:r>
              <a:rPr lang="bg-BG" dirty="0" err="1" smtClean="0"/>
              <a:t>диаг</a:t>
            </a:r>
            <a:r>
              <a:rPr lang="bg-BG" dirty="0" smtClean="0"/>
              <a:t>.</a:t>
            </a:r>
            <a:r>
              <a:rPr lang="en-US" dirty="0" smtClean="0"/>
              <a:t>”);</a:t>
            </a:r>
            <a:r>
              <a:rPr lang="bg-BG" dirty="0" smtClean="0"/>
              <a:t/>
            </a:r>
            <a:br>
              <a:rPr lang="bg-BG" dirty="0" smtClean="0"/>
            </a:br>
            <a:r>
              <a:rPr lang="bg-BG" dirty="0" smtClean="0"/>
              <a:t>		</a:t>
            </a:r>
            <a:r>
              <a:rPr lang="en-US" dirty="0" smtClean="0"/>
              <a:t>choice = </a:t>
            </a:r>
            <a:r>
              <a:rPr lang="en-US" dirty="0" err="1" smtClean="0"/>
              <a:t>ReadInt</a:t>
            </a:r>
            <a:r>
              <a:rPr lang="en-US" dirty="0" smtClean="0"/>
              <a:t>(“</a:t>
            </a:r>
            <a:r>
              <a:rPr lang="bg-BG" dirty="0" smtClean="0"/>
              <a:t>Вашият избор: </a:t>
            </a:r>
            <a:r>
              <a:rPr lang="en-US" dirty="0" smtClean="0"/>
              <a:t>“);</a:t>
            </a:r>
            <a:br>
              <a:rPr lang="en-US" dirty="0" smtClean="0"/>
            </a:br>
            <a:r>
              <a:rPr lang="en-US" dirty="0" smtClean="0"/>
              <a:t>		switch(choice) {</a:t>
            </a:r>
            <a:br>
              <a:rPr lang="en-US" dirty="0" smtClean="0"/>
            </a:br>
            <a:r>
              <a:rPr lang="en-US" dirty="0" smtClean="0"/>
              <a:t>			case 1:</a:t>
            </a:r>
            <a:br>
              <a:rPr lang="en-US" dirty="0" smtClean="0"/>
            </a:br>
            <a:r>
              <a:rPr lang="en-US" dirty="0" smtClean="0"/>
              <a:t>				matrix = </a:t>
            </a:r>
            <a:r>
              <a:rPr lang="en-US" dirty="0" err="1" smtClean="0"/>
              <a:t>ReadMatrix</a:t>
            </a:r>
            <a:r>
              <a:rPr lang="en-US" dirty="0" smtClean="0"/>
              <a:t>(</a:t>
            </a:r>
            <a:r>
              <a:rPr lang="en-US" dirty="0" err="1" smtClean="0"/>
              <a:t>ReadInt</a:t>
            </a:r>
            <a:r>
              <a:rPr lang="en-US" dirty="0" smtClean="0"/>
              <a:t>(“n=“)); break;</a:t>
            </a:r>
            <a:br>
              <a:rPr lang="en-US" dirty="0" smtClean="0"/>
            </a:br>
            <a:r>
              <a:rPr lang="en-US" dirty="0" smtClean="0"/>
              <a:t>			case 2:</a:t>
            </a:r>
            <a:br>
              <a:rPr lang="en-US" dirty="0" smtClean="0"/>
            </a:br>
            <a:r>
              <a:rPr lang="en-US" dirty="0" smtClean="0"/>
              <a:t>				</a:t>
            </a:r>
            <a:r>
              <a:rPr lang="en-US" dirty="0" err="1" smtClean="0"/>
              <a:t>Console.WriteLine</a:t>
            </a:r>
            <a:r>
              <a:rPr lang="en-US" dirty="0" smtClean="0"/>
              <a:t>(“</a:t>
            </a:r>
            <a:r>
              <a:rPr lang="bg-BG" dirty="0" smtClean="0"/>
              <a:t>Макс. на гл. </a:t>
            </a:r>
            <a:r>
              <a:rPr lang="bg-BG" dirty="0" err="1" smtClean="0"/>
              <a:t>диаг</a:t>
            </a:r>
            <a:r>
              <a:rPr lang="bg-BG" dirty="0" smtClean="0"/>
              <a:t>. е: </a:t>
            </a:r>
            <a:r>
              <a:rPr lang="en-US" dirty="0" smtClean="0"/>
              <a:t>{0}”,</a:t>
            </a:r>
            <a:br>
              <a:rPr lang="en-US" dirty="0" smtClean="0"/>
            </a:br>
            <a:r>
              <a:rPr lang="en-US" dirty="0" smtClean="0"/>
              <a:t>					</a:t>
            </a:r>
            <a:r>
              <a:rPr lang="en-US" dirty="0" err="1" smtClean="0"/>
              <a:t>MaxOnMainDiagonal</a:t>
            </a:r>
            <a:r>
              <a:rPr lang="en-US" dirty="0" smtClean="0"/>
              <a:t>(matrix) ); </a:t>
            </a:r>
            <a:br>
              <a:rPr lang="en-US" dirty="0" smtClean="0"/>
            </a:br>
            <a:r>
              <a:rPr lang="en-US" dirty="0" smtClean="0"/>
              <a:t>				// </a:t>
            </a:r>
            <a:r>
              <a:rPr lang="bg-BG" dirty="0"/>
              <a:t>Ами ако </a:t>
            </a:r>
            <a:r>
              <a:rPr lang="en-US" dirty="0"/>
              <a:t>matrix e null?</a:t>
            </a:r>
            <a:br>
              <a:rPr lang="en-US" dirty="0"/>
            </a:br>
            <a:r>
              <a:rPr lang="en-US" dirty="0" smtClean="0"/>
              <a:t>				break;</a:t>
            </a:r>
            <a:br>
              <a:rPr lang="en-US" dirty="0" smtClean="0"/>
            </a:br>
            <a:r>
              <a:rPr lang="en-US" dirty="0" smtClean="0"/>
              <a:t>		}</a:t>
            </a:r>
            <a:br>
              <a:rPr lang="en-US" dirty="0" smtClean="0"/>
            </a:br>
            <a:r>
              <a:rPr lang="en-US" dirty="0" smtClean="0"/>
              <a:t>	} while( choice != 0 );</a:t>
            </a:r>
            <a:br>
              <a:rPr lang="en-US" dirty="0" smtClean="0"/>
            </a:br>
            <a:r>
              <a:rPr lang="en-US" dirty="0" smtClean="0"/>
              <a:t>}</a:t>
            </a:r>
          </a:p>
        </p:txBody>
      </p:sp>
    </p:spTree>
    <p:extLst>
      <p:ext uri="{BB962C8B-B14F-4D97-AF65-F5344CB8AC3E}">
        <p14:creationId xmlns:p14="http://schemas.microsoft.com/office/powerpoint/2010/main" val="3834050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Сигнализиране за грешка</a:t>
            </a:r>
            <a:endParaRPr lang="bg-BG" dirty="0"/>
          </a:p>
        </p:txBody>
      </p:sp>
      <p:sp>
        <p:nvSpPr>
          <p:cNvPr id="3" name="Content Placeholder 2"/>
          <p:cNvSpPr>
            <a:spLocks noGrp="1"/>
          </p:cNvSpPr>
          <p:nvPr>
            <p:ph idx="1"/>
          </p:nvPr>
        </p:nvSpPr>
        <p:spPr/>
        <p:txBody>
          <a:bodyPr>
            <a:normAutofit lnSpcReduction="10000"/>
          </a:bodyPr>
          <a:lstStyle/>
          <a:p>
            <a:r>
              <a:rPr lang="en-US" b="1" dirty="0" smtClean="0"/>
              <a:t>decimal </a:t>
            </a:r>
            <a:r>
              <a:rPr lang="en-US" b="1" dirty="0" err="1" smtClean="0"/>
              <a:t>MaxOnMainDiagonal</a:t>
            </a:r>
            <a:r>
              <a:rPr lang="en-US" b="1" dirty="0" smtClean="0"/>
              <a:t>( decimal[,] matrix )</a:t>
            </a:r>
            <a:r>
              <a:rPr lang="en-US" dirty="0" smtClean="0"/>
              <a:t> {</a:t>
            </a:r>
            <a:br>
              <a:rPr lang="en-US" dirty="0" smtClean="0"/>
            </a:br>
            <a:r>
              <a:rPr lang="en-US" dirty="0" smtClean="0"/>
              <a:t>	if( matrix != null ) {</a:t>
            </a:r>
            <a:br>
              <a:rPr lang="en-US" dirty="0" smtClean="0"/>
            </a:br>
            <a:r>
              <a:rPr lang="en-US" dirty="0" smtClean="0"/>
              <a:t>		</a:t>
            </a:r>
            <a:r>
              <a:rPr lang="en-US" dirty="0" err="1" smtClean="0"/>
              <a:t>var</a:t>
            </a:r>
            <a:r>
              <a:rPr lang="en-US" dirty="0" smtClean="0"/>
              <a:t> max = matrix[0,0];</a:t>
            </a:r>
            <a:br>
              <a:rPr lang="en-US" dirty="0" smtClean="0"/>
            </a:br>
            <a:r>
              <a:rPr lang="en-US" dirty="0" smtClean="0"/>
              <a:t>		for(</a:t>
            </a:r>
            <a:r>
              <a:rPr lang="en-US" dirty="0" err="1" smtClean="0"/>
              <a:t>int</a:t>
            </a:r>
            <a:r>
              <a:rPr lang="en-US" dirty="0" smtClean="0"/>
              <a:t> </a:t>
            </a:r>
            <a:r>
              <a:rPr lang="en-US" dirty="0" err="1" smtClean="0"/>
              <a:t>i</a:t>
            </a:r>
            <a:r>
              <a:rPr lang="en-US" dirty="0" smtClean="0"/>
              <a:t>=1; </a:t>
            </a:r>
            <a:r>
              <a:rPr lang="en-US" dirty="0" err="1" smtClean="0"/>
              <a:t>i</a:t>
            </a:r>
            <a:r>
              <a:rPr lang="en-US" dirty="0" smtClean="0"/>
              <a:t>&lt;</a:t>
            </a:r>
            <a:r>
              <a:rPr lang="en-US" dirty="0" err="1" smtClean="0"/>
              <a:t>matrix.GetLength</a:t>
            </a:r>
            <a:r>
              <a:rPr lang="en-US" dirty="0" smtClean="0"/>
              <a:t>(0); ++</a:t>
            </a:r>
            <a:r>
              <a:rPr lang="en-US" dirty="0" err="1" smtClean="0"/>
              <a:t>i</a:t>
            </a:r>
            <a:r>
              <a:rPr lang="en-US" dirty="0" smtClean="0"/>
              <a:t>)</a:t>
            </a:r>
            <a:br>
              <a:rPr lang="en-US" dirty="0" smtClean="0"/>
            </a:br>
            <a:r>
              <a:rPr lang="en-US" dirty="0" smtClean="0"/>
              <a:t>			if(matrix[</a:t>
            </a:r>
            <a:r>
              <a:rPr lang="en-US" dirty="0" err="1" smtClean="0"/>
              <a:t>i,i</a:t>
            </a:r>
            <a:r>
              <a:rPr lang="en-US" dirty="0" smtClean="0"/>
              <a:t>] &gt; max)</a:t>
            </a:r>
            <a:br>
              <a:rPr lang="en-US" dirty="0" smtClean="0"/>
            </a:br>
            <a:r>
              <a:rPr lang="en-US" dirty="0" smtClean="0"/>
              <a:t>				max = matrix[</a:t>
            </a:r>
            <a:r>
              <a:rPr lang="en-US" dirty="0" err="1" smtClean="0"/>
              <a:t>i,i</a:t>
            </a:r>
            <a:r>
              <a:rPr lang="en-US" dirty="0" smtClean="0"/>
              <a:t>];</a:t>
            </a:r>
            <a:br>
              <a:rPr lang="en-US" dirty="0" smtClean="0"/>
            </a:br>
            <a:r>
              <a:rPr lang="en-US" dirty="0" smtClean="0"/>
              <a:t>		return max;</a:t>
            </a:r>
            <a:br>
              <a:rPr lang="en-US" dirty="0" smtClean="0"/>
            </a:br>
            <a:r>
              <a:rPr lang="en-US" dirty="0" smtClean="0"/>
              <a:t>	}</a:t>
            </a:r>
            <a:br>
              <a:rPr lang="en-US" dirty="0" smtClean="0"/>
            </a:br>
            <a:r>
              <a:rPr lang="en-US" dirty="0" smtClean="0"/>
              <a:t>	// matrix</a:t>
            </a:r>
            <a:r>
              <a:rPr lang="bg-BG" dirty="0" smtClean="0"/>
              <a:t> е </a:t>
            </a:r>
            <a:r>
              <a:rPr lang="en-US" dirty="0" smtClean="0"/>
              <a:t>null – </a:t>
            </a:r>
            <a:r>
              <a:rPr lang="bg-BG" dirty="0" smtClean="0"/>
              <a:t>да изведем грешка?</a:t>
            </a:r>
            <a:r>
              <a:rPr lang="en-US" dirty="0" smtClean="0"/>
              <a:t> </a:t>
            </a:r>
            <a:r>
              <a:rPr lang="bg-BG" dirty="0" smtClean="0"/>
              <a:t>Ами ако не е конзолно?</a:t>
            </a:r>
            <a:br>
              <a:rPr lang="bg-BG" dirty="0" smtClean="0"/>
            </a:br>
            <a:r>
              <a:rPr lang="bg-BG" dirty="0" smtClean="0"/>
              <a:t>	</a:t>
            </a:r>
            <a:r>
              <a:rPr lang="en-US" dirty="0" err="1" smtClean="0"/>
              <a:t>Console.WriteLine</a:t>
            </a:r>
            <a:r>
              <a:rPr lang="en-US" dirty="0" smtClean="0"/>
              <a:t>(“</a:t>
            </a:r>
            <a:r>
              <a:rPr lang="bg-BG" dirty="0" smtClean="0"/>
              <a:t>Не е подадена матрица“)</a:t>
            </a:r>
            <a:r>
              <a:rPr lang="en-US" dirty="0" smtClean="0"/>
              <a:t>;</a:t>
            </a:r>
            <a:br>
              <a:rPr lang="en-US" dirty="0" smtClean="0"/>
            </a:br>
            <a:r>
              <a:rPr lang="en-US" dirty="0" smtClean="0"/>
              <a:t>	// return ???;</a:t>
            </a:r>
            <a:br>
              <a:rPr lang="en-US" dirty="0" smtClean="0"/>
            </a:br>
            <a:r>
              <a:rPr lang="en-US" dirty="0" smtClean="0"/>
              <a:t>} //ERROR: Not all code paths return a value</a:t>
            </a:r>
          </a:p>
        </p:txBody>
      </p:sp>
    </p:spTree>
    <p:extLst>
      <p:ext uri="{BB962C8B-B14F-4D97-AF65-F5344CB8AC3E}">
        <p14:creationId xmlns:p14="http://schemas.microsoft.com/office/powerpoint/2010/main" val="1705827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Кодове за грешка</a:t>
            </a:r>
            <a:endParaRPr lang="bg-BG" dirty="0"/>
          </a:p>
        </p:txBody>
      </p:sp>
      <p:sp>
        <p:nvSpPr>
          <p:cNvPr id="3" name="Content Placeholder 2"/>
          <p:cNvSpPr>
            <a:spLocks noGrp="1"/>
          </p:cNvSpPr>
          <p:nvPr>
            <p:ph idx="1"/>
          </p:nvPr>
        </p:nvSpPr>
        <p:spPr/>
        <p:txBody>
          <a:bodyPr/>
          <a:lstStyle/>
          <a:p>
            <a:r>
              <a:rPr lang="en-US" dirty="0" err="1" smtClean="0"/>
              <a:t>enum</a:t>
            </a:r>
            <a:r>
              <a:rPr lang="en-US" dirty="0" smtClean="0"/>
              <a:t> </a:t>
            </a:r>
            <a:r>
              <a:rPr lang="en-US" dirty="0" err="1" smtClean="0"/>
              <a:t>ResultCode</a:t>
            </a:r>
            <a:r>
              <a:rPr lang="en-US" dirty="0" smtClean="0"/>
              <a:t> {</a:t>
            </a:r>
            <a:br>
              <a:rPr lang="en-US" dirty="0" smtClean="0"/>
            </a:br>
            <a:r>
              <a:rPr lang="en-US" dirty="0" smtClean="0"/>
              <a:t>	Success = 0,</a:t>
            </a:r>
            <a:br>
              <a:rPr lang="en-US" dirty="0" smtClean="0"/>
            </a:br>
            <a:r>
              <a:rPr lang="en-US" dirty="0" smtClean="0"/>
              <a:t>	</a:t>
            </a:r>
            <a:r>
              <a:rPr lang="en-US" dirty="0" err="1" smtClean="0"/>
              <a:t>ArgumentNull</a:t>
            </a:r>
            <a:r>
              <a:rPr lang="en-US" dirty="0" smtClean="0"/>
              <a:t>,</a:t>
            </a:r>
            <a:br>
              <a:rPr lang="en-US" dirty="0" smtClean="0"/>
            </a:br>
            <a:r>
              <a:rPr lang="en-US" dirty="0" smtClean="0"/>
              <a:t>	Unknown</a:t>
            </a:r>
            <a:br>
              <a:rPr lang="en-US" dirty="0" smtClean="0"/>
            </a:br>
            <a:r>
              <a:rPr lang="en-US" dirty="0" smtClean="0"/>
              <a:t>}</a:t>
            </a:r>
            <a:endParaRPr lang="bg-BG" dirty="0"/>
          </a:p>
        </p:txBody>
      </p:sp>
    </p:spTree>
    <p:extLst>
      <p:ext uri="{BB962C8B-B14F-4D97-AF65-F5344CB8AC3E}">
        <p14:creationId xmlns:p14="http://schemas.microsoft.com/office/powerpoint/2010/main" val="637604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Използване на кодове за грешка</a:t>
            </a:r>
            <a:endParaRPr lang="bg-BG" dirty="0"/>
          </a:p>
        </p:txBody>
      </p:sp>
      <p:sp>
        <p:nvSpPr>
          <p:cNvPr id="3" name="Content Placeholder 2"/>
          <p:cNvSpPr>
            <a:spLocks noGrp="1"/>
          </p:cNvSpPr>
          <p:nvPr>
            <p:ph idx="1"/>
          </p:nvPr>
        </p:nvSpPr>
        <p:spPr/>
        <p:txBody>
          <a:bodyPr>
            <a:normAutofit lnSpcReduction="10000"/>
          </a:bodyPr>
          <a:lstStyle/>
          <a:p>
            <a:r>
              <a:rPr lang="en-US" b="1" dirty="0" err="1" smtClean="0"/>
              <a:t>ErrorCode</a:t>
            </a:r>
            <a:r>
              <a:rPr lang="en-US" dirty="0" smtClean="0"/>
              <a:t> </a:t>
            </a:r>
            <a:r>
              <a:rPr lang="en-US" dirty="0" err="1"/>
              <a:t>MaxOnMainDiagonal</a:t>
            </a:r>
            <a:r>
              <a:rPr lang="en-US" dirty="0"/>
              <a:t>( decimal[,] </a:t>
            </a:r>
            <a:r>
              <a:rPr lang="en-US" dirty="0" smtClean="0"/>
              <a:t>matrix, </a:t>
            </a:r>
            <a:r>
              <a:rPr lang="en-US" b="1" dirty="0" smtClean="0"/>
              <a:t>out</a:t>
            </a:r>
            <a:r>
              <a:rPr lang="en-US" dirty="0" smtClean="0"/>
              <a:t> decimal max </a:t>
            </a:r>
            <a:r>
              <a:rPr lang="en-US" dirty="0"/>
              <a:t>) {</a:t>
            </a:r>
            <a:br>
              <a:rPr lang="en-US" dirty="0"/>
            </a:br>
            <a:r>
              <a:rPr lang="en-US" dirty="0"/>
              <a:t>	if( matrix != null ) {</a:t>
            </a:r>
            <a:br>
              <a:rPr lang="en-US" dirty="0"/>
            </a:br>
            <a:r>
              <a:rPr lang="en-US" dirty="0"/>
              <a:t>		</a:t>
            </a:r>
            <a:r>
              <a:rPr lang="en-US" dirty="0" smtClean="0"/>
              <a:t>max </a:t>
            </a:r>
            <a:r>
              <a:rPr lang="en-US" dirty="0"/>
              <a:t>= matrix[0,0];</a:t>
            </a:r>
            <a:br>
              <a:rPr lang="en-US" dirty="0"/>
            </a:br>
            <a:r>
              <a:rPr lang="en-US" dirty="0"/>
              <a:t>		for(</a:t>
            </a:r>
            <a:r>
              <a:rPr lang="en-US" dirty="0" err="1"/>
              <a:t>int</a:t>
            </a:r>
            <a:r>
              <a:rPr lang="en-US" dirty="0"/>
              <a:t> </a:t>
            </a:r>
            <a:r>
              <a:rPr lang="en-US" dirty="0" err="1"/>
              <a:t>i</a:t>
            </a:r>
            <a:r>
              <a:rPr lang="en-US" dirty="0"/>
              <a:t>=1; </a:t>
            </a:r>
            <a:r>
              <a:rPr lang="en-US" dirty="0" err="1"/>
              <a:t>i</a:t>
            </a:r>
            <a:r>
              <a:rPr lang="en-US" dirty="0"/>
              <a:t>&lt;</a:t>
            </a:r>
            <a:r>
              <a:rPr lang="en-US" dirty="0" err="1"/>
              <a:t>matrix.GetLength</a:t>
            </a:r>
            <a:r>
              <a:rPr lang="en-US" dirty="0"/>
              <a:t>(0); ++</a:t>
            </a:r>
            <a:r>
              <a:rPr lang="en-US" dirty="0" err="1"/>
              <a:t>i</a:t>
            </a:r>
            <a:r>
              <a:rPr lang="en-US" dirty="0"/>
              <a:t>)</a:t>
            </a:r>
            <a:br>
              <a:rPr lang="en-US" dirty="0"/>
            </a:br>
            <a:r>
              <a:rPr lang="en-US" dirty="0"/>
              <a:t>			if(matrix[</a:t>
            </a:r>
            <a:r>
              <a:rPr lang="en-US" dirty="0" err="1"/>
              <a:t>i,i</a:t>
            </a:r>
            <a:r>
              <a:rPr lang="en-US" dirty="0"/>
              <a:t>] &gt; max)</a:t>
            </a:r>
            <a:br>
              <a:rPr lang="en-US" dirty="0"/>
            </a:br>
            <a:r>
              <a:rPr lang="en-US" dirty="0"/>
              <a:t>				max = matrix[</a:t>
            </a:r>
            <a:r>
              <a:rPr lang="en-US" dirty="0" err="1"/>
              <a:t>i,i</a:t>
            </a:r>
            <a:r>
              <a:rPr lang="en-US" dirty="0"/>
              <a:t>];</a:t>
            </a:r>
            <a:br>
              <a:rPr lang="en-US" dirty="0"/>
            </a:br>
            <a:r>
              <a:rPr lang="en-US" dirty="0"/>
              <a:t>		return </a:t>
            </a:r>
            <a:r>
              <a:rPr lang="en-US" dirty="0" err="1"/>
              <a:t>ResultCode.Success</a:t>
            </a:r>
            <a:r>
              <a:rPr lang="en-US" dirty="0" smtClean="0"/>
              <a:t>;</a:t>
            </a:r>
            <a:r>
              <a:rPr lang="en-US" dirty="0"/>
              <a:t/>
            </a:r>
            <a:br>
              <a:rPr lang="en-US" dirty="0"/>
            </a:br>
            <a:r>
              <a:rPr lang="en-US" dirty="0"/>
              <a:t>	</a:t>
            </a:r>
            <a:r>
              <a:rPr lang="en-US" dirty="0" smtClean="0"/>
              <a:t>}</a:t>
            </a:r>
            <a:br>
              <a:rPr lang="en-US" dirty="0" smtClean="0"/>
            </a:br>
            <a:r>
              <a:rPr lang="en-US" dirty="0" smtClean="0"/>
              <a:t>	max = 0; // make the compiler happy</a:t>
            </a:r>
            <a:r>
              <a:rPr lang="en-US" dirty="0"/>
              <a:t/>
            </a:r>
            <a:br>
              <a:rPr lang="en-US" dirty="0"/>
            </a:br>
            <a:r>
              <a:rPr lang="en-US" dirty="0"/>
              <a:t>	</a:t>
            </a:r>
            <a:r>
              <a:rPr lang="en-US" dirty="0" smtClean="0"/>
              <a:t>return </a:t>
            </a:r>
            <a:r>
              <a:rPr lang="en-US" dirty="0" err="1" smtClean="0"/>
              <a:t>ResultCode.ArgumentNull</a:t>
            </a:r>
            <a:r>
              <a:rPr lang="en-US" dirty="0" smtClean="0"/>
              <a:t>;</a:t>
            </a:r>
            <a:r>
              <a:rPr lang="en-US" dirty="0"/>
              <a:t/>
            </a:r>
            <a:br>
              <a:rPr lang="en-US" dirty="0"/>
            </a:br>
            <a:r>
              <a:rPr lang="en-US" dirty="0" smtClean="0"/>
              <a:t>}</a:t>
            </a:r>
            <a:endParaRPr lang="bg-BG" dirty="0"/>
          </a:p>
        </p:txBody>
      </p:sp>
    </p:spTree>
    <p:extLst>
      <p:ext uri="{BB962C8B-B14F-4D97-AF65-F5344CB8AC3E}">
        <p14:creationId xmlns:p14="http://schemas.microsoft.com/office/powerpoint/2010/main" val="1590912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Използване на функции, връщащи код за грешка</a:t>
            </a:r>
            <a:endParaRPr lang="bg-BG" dirty="0"/>
          </a:p>
        </p:txBody>
      </p:sp>
      <p:sp>
        <p:nvSpPr>
          <p:cNvPr id="3" name="Content Placeholder 2"/>
          <p:cNvSpPr>
            <a:spLocks noGrp="1"/>
          </p:cNvSpPr>
          <p:nvPr>
            <p:ph idx="1"/>
          </p:nvPr>
        </p:nvSpPr>
        <p:spPr>
          <a:xfrm>
            <a:off x="838200" y="1825624"/>
            <a:ext cx="10515600" cy="4682053"/>
          </a:xfrm>
        </p:spPr>
        <p:txBody>
          <a:bodyPr>
            <a:normAutofit fontScale="85000" lnSpcReduction="20000"/>
          </a:bodyPr>
          <a:lstStyle/>
          <a:p>
            <a:r>
              <a:rPr lang="en-US" dirty="0"/>
              <a:t>case 2</a:t>
            </a:r>
            <a:r>
              <a:rPr lang="en-US" dirty="0" smtClean="0"/>
              <a:t>:</a:t>
            </a:r>
            <a:br>
              <a:rPr lang="en-US" dirty="0" smtClean="0"/>
            </a:br>
            <a:r>
              <a:rPr lang="en-US" dirty="0" smtClean="0"/>
              <a:t>	decimal max;</a:t>
            </a:r>
            <a:br>
              <a:rPr lang="en-US" dirty="0" smtClean="0"/>
            </a:br>
            <a:r>
              <a:rPr lang="en-US" dirty="0" smtClean="0"/>
              <a:t>	</a:t>
            </a:r>
            <a:r>
              <a:rPr lang="en-US" dirty="0" err="1" smtClean="0"/>
              <a:t>ResultCode</a:t>
            </a:r>
            <a:r>
              <a:rPr lang="en-US" dirty="0" smtClean="0"/>
              <a:t> result = </a:t>
            </a:r>
            <a:r>
              <a:rPr lang="en-US" dirty="0" err="1" smtClean="0"/>
              <a:t>MaxOnMainDiagonal</a:t>
            </a:r>
            <a:r>
              <a:rPr lang="en-US" dirty="0" smtClean="0"/>
              <a:t>(matrix, out max); </a:t>
            </a:r>
            <a:br>
              <a:rPr lang="en-US" dirty="0" smtClean="0"/>
            </a:br>
            <a:r>
              <a:rPr lang="en-US" dirty="0" smtClean="0"/>
              <a:t>	if( result == </a:t>
            </a:r>
            <a:r>
              <a:rPr lang="en-US" dirty="0" err="1" smtClean="0"/>
              <a:t>ResultCode.Success</a:t>
            </a:r>
            <a:r>
              <a:rPr lang="en-US" dirty="0" smtClean="0"/>
              <a:t> )</a:t>
            </a:r>
            <a:r>
              <a:rPr lang="en-US" dirty="0"/>
              <a:t/>
            </a:r>
            <a:br>
              <a:rPr lang="en-US" dirty="0"/>
            </a:br>
            <a:r>
              <a:rPr lang="en-US" dirty="0"/>
              <a:t>	</a:t>
            </a:r>
            <a:r>
              <a:rPr lang="en-US" dirty="0" smtClean="0"/>
              <a:t>	</a:t>
            </a:r>
            <a:r>
              <a:rPr lang="en-US" dirty="0" err="1" smtClean="0"/>
              <a:t>Console.WriteLine</a:t>
            </a:r>
            <a:r>
              <a:rPr lang="en-US" dirty="0"/>
              <a:t>(“</a:t>
            </a:r>
            <a:r>
              <a:rPr lang="bg-BG" dirty="0"/>
              <a:t>Макс. на гл. </a:t>
            </a:r>
            <a:r>
              <a:rPr lang="bg-BG" dirty="0" err="1"/>
              <a:t>диаг</a:t>
            </a:r>
            <a:r>
              <a:rPr lang="bg-BG" dirty="0"/>
              <a:t>. е: </a:t>
            </a:r>
            <a:r>
              <a:rPr lang="en-US" dirty="0"/>
              <a:t>{0</a:t>
            </a:r>
            <a:r>
              <a:rPr lang="en-US" dirty="0" smtClean="0"/>
              <a:t>}”, max); </a:t>
            </a:r>
            <a:br>
              <a:rPr lang="en-US" dirty="0" smtClean="0"/>
            </a:br>
            <a:r>
              <a:rPr lang="en-US" dirty="0" smtClean="0"/>
              <a:t>	else if( result == </a:t>
            </a:r>
            <a:r>
              <a:rPr lang="en-US" dirty="0" err="1" smtClean="0"/>
              <a:t>ResultCode.ArgumentNull</a:t>
            </a:r>
            <a:r>
              <a:rPr lang="en-US" dirty="0" smtClean="0"/>
              <a:t> )</a:t>
            </a:r>
            <a:br>
              <a:rPr lang="en-US" dirty="0" smtClean="0"/>
            </a:br>
            <a:r>
              <a:rPr lang="en-US" dirty="0" smtClean="0"/>
              <a:t>		</a:t>
            </a:r>
            <a:r>
              <a:rPr lang="en-US" dirty="0" err="1" smtClean="0"/>
              <a:t>Console.WriteLine</a:t>
            </a:r>
            <a:r>
              <a:rPr lang="en-US" dirty="0" smtClean="0"/>
              <a:t>(“</a:t>
            </a:r>
            <a:r>
              <a:rPr lang="bg-BG" dirty="0" smtClean="0"/>
              <a:t>Моля първо въведете матрица</a:t>
            </a:r>
            <a:r>
              <a:rPr lang="en-US" dirty="0" smtClean="0"/>
              <a:t>”);</a:t>
            </a:r>
            <a:br>
              <a:rPr lang="en-US" dirty="0" smtClean="0"/>
            </a:br>
            <a:r>
              <a:rPr lang="en-US" dirty="0" smtClean="0"/>
              <a:t>	else</a:t>
            </a:r>
            <a:br>
              <a:rPr lang="en-US" dirty="0" smtClean="0"/>
            </a:br>
            <a:r>
              <a:rPr lang="en-US" dirty="0" smtClean="0"/>
              <a:t>		</a:t>
            </a:r>
            <a:r>
              <a:rPr lang="en-US" dirty="0" err="1" smtClean="0"/>
              <a:t>Console.WriteLine</a:t>
            </a:r>
            <a:r>
              <a:rPr lang="en-US" dirty="0" smtClean="0"/>
              <a:t>(“</a:t>
            </a:r>
            <a:r>
              <a:rPr lang="bg-BG" dirty="0" smtClean="0"/>
              <a:t>Неочаквана грешка при изпълнение</a:t>
            </a:r>
            <a:r>
              <a:rPr lang="en-US" dirty="0" smtClean="0"/>
              <a:t>”);</a:t>
            </a:r>
            <a:r>
              <a:rPr lang="en-US" dirty="0"/>
              <a:t/>
            </a:r>
            <a:br>
              <a:rPr lang="en-US" dirty="0"/>
            </a:br>
            <a:r>
              <a:rPr lang="en-US" dirty="0" smtClean="0"/>
              <a:t>	break;</a:t>
            </a:r>
          </a:p>
          <a:p>
            <a:r>
              <a:rPr lang="bg-BG" dirty="0" smtClean="0"/>
              <a:t>Може лесно да забравим да проверим кодът на върната грешка</a:t>
            </a:r>
            <a:endParaRPr lang="en-US" dirty="0" smtClean="0"/>
          </a:p>
          <a:p>
            <a:pPr lvl="1"/>
            <a:r>
              <a:rPr lang="en-US" dirty="0" smtClean="0"/>
              <a:t>decimal max;</a:t>
            </a:r>
            <a:br>
              <a:rPr lang="en-US" dirty="0" smtClean="0"/>
            </a:br>
            <a:r>
              <a:rPr lang="en-US" dirty="0" err="1" smtClean="0"/>
              <a:t>MaxOnMainDiagonal</a:t>
            </a:r>
            <a:r>
              <a:rPr lang="en-US" dirty="0" smtClean="0"/>
              <a:t>(matrix, out max);</a:t>
            </a:r>
            <a:br>
              <a:rPr lang="en-US" dirty="0" smtClean="0"/>
            </a:br>
            <a:r>
              <a:rPr lang="en-US" dirty="0" err="1" smtClean="0"/>
              <a:t>Console.WriteLine</a:t>
            </a:r>
            <a:r>
              <a:rPr lang="en-US" dirty="0" smtClean="0"/>
              <a:t>(“</a:t>
            </a:r>
            <a:r>
              <a:rPr lang="bg-BG" dirty="0" smtClean="0"/>
              <a:t>Макс. на гл. </a:t>
            </a:r>
            <a:r>
              <a:rPr lang="bg-BG" dirty="0" err="1" smtClean="0"/>
              <a:t>диаг</a:t>
            </a:r>
            <a:r>
              <a:rPr lang="bg-BG" dirty="0" smtClean="0"/>
              <a:t>. е: </a:t>
            </a:r>
            <a:r>
              <a:rPr lang="en-US" dirty="0" smtClean="0"/>
              <a:t>{0}”, max);  /* OOPS:</a:t>
            </a:r>
            <a:r>
              <a:rPr lang="bg-BG" dirty="0" smtClean="0"/>
              <a:t> </a:t>
            </a:r>
            <a:r>
              <a:rPr lang="en-US" dirty="0" smtClean="0"/>
              <a:t>max</a:t>
            </a:r>
            <a:r>
              <a:rPr lang="bg-BG" dirty="0" smtClean="0"/>
              <a:t> на несъществуваща матрица НЕ Е нула</a:t>
            </a:r>
            <a:r>
              <a:rPr lang="en-US" dirty="0" smtClean="0"/>
              <a:t> */</a:t>
            </a:r>
            <a:endParaRPr lang="bg-BG" dirty="0" smtClean="0"/>
          </a:p>
          <a:p>
            <a:r>
              <a:rPr lang="bg-BG" dirty="0" smtClean="0"/>
              <a:t>Кодът за обработка на основния случай и кодът за обработка на грешки се смесват</a:t>
            </a:r>
          </a:p>
        </p:txBody>
      </p:sp>
    </p:spTree>
    <p:extLst>
      <p:ext uri="{BB962C8B-B14F-4D97-AF65-F5344CB8AC3E}">
        <p14:creationId xmlns:p14="http://schemas.microsoft.com/office/powerpoint/2010/main" val="969800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Изключения</a:t>
            </a:r>
            <a:endParaRPr lang="bg-BG" dirty="0"/>
          </a:p>
        </p:txBody>
      </p:sp>
      <p:sp>
        <p:nvSpPr>
          <p:cNvPr id="3" name="Content Placeholder 2"/>
          <p:cNvSpPr>
            <a:spLocks noGrp="1"/>
          </p:cNvSpPr>
          <p:nvPr>
            <p:ph idx="1"/>
          </p:nvPr>
        </p:nvSpPr>
        <p:spPr/>
        <p:txBody>
          <a:bodyPr/>
          <a:lstStyle/>
          <a:p>
            <a:r>
              <a:rPr lang="bg-BG" dirty="0" smtClean="0"/>
              <a:t>Разделят кодът за обработка на грешки от основния код</a:t>
            </a:r>
          </a:p>
          <a:p>
            <a:r>
              <a:rPr lang="bg-BG" dirty="0" smtClean="0"/>
              <a:t>Не изискват ръчна проверка на код за грешка при всяко извикване на функция</a:t>
            </a:r>
            <a:endParaRPr lang="bg-BG" dirty="0"/>
          </a:p>
        </p:txBody>
      </p:sp>
    </p:spTree>
    <p:extLst>
      <p:ext uri="{BB962C8B-B14F-4D97-AF65-F5344CB8AC3E}">
        <p14:creationId xmlns:p14="http://schemas.microsoft.com/office/powerpoint/2010/main" val="3064005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Хвърляне на изключение</a:t>
            </a:r>
            <a:endParaRPr lang="bg-BG" dirty="0"/>
          </a:p>
        </p:txBody>
      </p:sp>
      <p:sp>
        <p:nvSpPr>
          <p:cNvPr id="3" name="Content Placeholder 2"/>
          <p:cNvSpPr>
            <a:spLocks noGrp="1"/>
          </p:cNvSpPr>
          <p:nvPr>
            <p:ph idx="1"/>
          </p:nvPr>
        </p:nvSpPr>
        <p:spPr/>
        <p:txBody>
          <a:bodyPr/>
          <a:lstStyle/>
          <a:p>
            <a:r>
              <a:rPr lang="en-US" dirty="0" smtClean="0"/>
              <a:t>throw new Exception(“</a:t>
            </a:r>
            <a:r>
              <a:rPr lang="bg-BG" dirty="0" smtClean="0"/>
              <a:t>Съобщение</a:t>
            </a:r>
            <a:r>
              <a:rPr lang="en-US" dirty="0" smtClean="0"/>
              <a:t>”);</a:t>
            </a:r>
            <a:endParaRPr lang="bg-BG" dirty="0"/>
          </a:p>
        </p:txBody>
      </p:sp>
    </p:spTree>
    <p:extLst>
      <p:ext uri="{BB962C8B-B14F-4D97-AF65-F5344CB8AC3E}">
        <p14:creationId xmlns:p14="http://schemas.microsoft.com/office/powerpoint/2010/main" val="3355549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Писане на код с изключения</a:t>
            </a:r>
            <a:endParaRPr lang="bg-BG" dirty="0"/>
          </a:p>
        </p:txBody>
      </p:sp>
      <p:sp>
        <p:nvSpPr>
          <p:cNvPr id="3" name="Content Placeholder 2"/>
          <p:cNvSpPr>
            <a:spLocks noGrp="1"/>
          </p:cNvSpPr>
          <p:nvPr>
            <p:ph idx="1"/>
          </p:nvPr>
        </p:nvSpPr>
        <p:spPr/>
        <p:txBody>
          <a:bodyPr>
            <a:normAutofit fontScale="70000" lnSpcReduction="20000"/>
          </a:bodyPr>
          <a:lstStyle/>
          <a:p>
            <a:r>
              <a:rPr lang="en-US" dirty="0" smtClean="0"/>
              <a:t>try {</a:t>
            </a:r>
            <a:br>
              <a:rPr lang="en-US" dirty="0" smtClean="0"/>
            </a:br>
            <a:r>
              <a:rPr lang="en-US" dirty="0" smtClean="0"/>
              <a:t>	//…</a:t>
            </a:r>
            <a:br>
              <a:rPr lang="en-US" dirty="0" smtClean="0"/>
            </a:br>
            <a:r>
              <a:rPr lang="en-US" dirty="0" smtClean="0"/>
              <a:t>}</a:t>
            </a:r>
            <a:br>
              <a:rPr lang="en-US" dirty="0" smtClean="0"/>
            </a:br>
            <a:r>
              <a:rPr lang="en-US" dirty="0" smtClean="0"/>
              <a:t>catch( &lt;</a:t>
            </a:r>
            <a:r>
              <a:rPr lang="bg-BG" dirty="0" smtClean="0"/>
              <a:t>Тип изключение1</a:t>
            </a:r>
            <a:r>
              <a:rPr lang="en-US" dirty="0" smtClean="0"/>
              <a:t>&gt; [</a:t>
            </a:r>
            <a:r>
              <a:rPr lang="bg-BG" dirty="0" smtClean="0"/>
              <a:t>идентификатор на променлива</a:t>
            </a:r>
            <a:r>
              <a:rPr lang="en-US" dirty="0" smtClean="0"/>
              <a:t>] )</a:t>
            </a:r>
            <a:br>
              <a:rPr lang="en-US" dirty="0" smtClean="0"/>
            </a:br>
            <a:r>
              <a:rPr lang="en-US" dirty="0" smtClean="0"/>
              <a:t>{ // </a:t>
            </a:r>
            <a:r>
              <a:rPr lang="bg-BG" dirty="0" smtClean="0"/>
              <a:t>обработка </a:t>
            </a:r>
            <a:r>
              <a:rPr lang="bg-BG" dirty="0"/>
              <a:t>на Тип изключение1</a:t>
            </a:r>
            <a:r>
              <a:rPr lang="en-US" dirty="0" smtClean="0"/>
              <a:t/>
            </a:r>
            <a:br>
              <a:rPr lang="en-US" dirty="0" smtClean="0"/>
            </a:br>
            <a:r>
              <a:rPr lang="en-US" dirty="0" smtClean="0"/>
              <a:t>}</a:t>
            </a:r>
            <a:r>
              <a:rPr lang="bg-BG" dirty="0" smtClean="0"/>
              <a:t/>
            </a:r>
            <a:br>
              <a:rPr lang="bg-BG" dirty="0" smtClean="0"/>
            </a:br>
            <a:r>
              <a:rPr lang="bg-BG" dirty="0" smtClean="0"/>
              <a:t>...</a:t>
            </a:r>
            <a:br>
              <a:rPr lang="bg-BG" dirty="0" smtClean="0"/>
            </a:br>
            <a:r>
              <a:rPr lang="en-US" dirty="0"/>
              <a:t>catch(&lt;</a:t>
            </a:r>
            <a:r>
              <a:rPr lang="bg-BG" dirty="0"/>
              <a:t>Тип </a:t>
            </a:r>
            <a:r>
              <a:rPr lang="bg-BG" dirty="0" smtClean="0"/>
              <a:t>изключение</a:t>
            </a:r>
            <a:r>
              <a:rPr lang="en-US" dirty="0" smtClean="0"/>
              <a:t>N&gt; [</a:t>
            </a:r>
            <a:r>
              <a:rPr lang="bg-BG" dirty="0"/>
              <a:t>идентификатор на променлива</a:t>
            </a:r>
            <a:r>
              <a:rPr lang="en-US" dirty="0" smtClean="0"/>
              <a:t>] )</a:t>
            </a:r>
            <a:br>
              <a:rPr lang="en-US" dirty="0" smtClean="0"/>
            </a:br>
            <a:r>
              <a:rPr lang="en-US" dirty="0" smtClean="0"/>
              <a:t>{ // </a:t>
            </a:r>
            <a:r>
              <a:rPr lang="bg-BG" dirty="0"/>
              <a:t>обработка на Тип </a:t>
            </a:r>
            <a:r>
              <a:rPr lang="bg-BG" dirty="0" smtClean="0"/>
              <a:t>изключение</a:t>
            </a:r>
            <a:r>
              <a:rPr lang="en-US" dirty="0" smtClean="0"/>
              <a:t>N</a:t>
            </a:r>
            <a:br>
              <a:rPr lang="en-US" dirty="0" smtClean="0"/>
            </a:br>
            <a:r>
              <a:rPr lang="en-US" dirty="0" smtClean="0"/>
              <a:t>}</a:t>
            </a:r>
            <a:br>
              <a:rPr lang="en-US" dirty="0" smtClean="0"/>
            </a:br>
            <a:r>
              <a:rPr lang="en-US" dirty="0" smtClean="0"/>
              <a:t>finally</a:t>
            </a:r>
            <a:br>
              <a:rPr lang="en-US" dirty="0" smtClean="0"/>
            </a:br>
            <a:r>
              <a:rPr lang="en-US" dirty="0" smtClean="0"/>
              <a:t>{ // </a:t>
            </a:r>
            <a:r>
              <a:rPr lang="bg-BG" dirty="0" smtClean="0"/>
              <a:t>Изпълнява се винаги – след </a:t>
            </a:r>
            <a:r>
              <a:rPr lang="en-US" dirty="0" smtClean="0"/>
              <a:t>catch</a:t>
            </a:r>
            <a:r>
              <a:rPr lang="bg-BG" dirty="0" smtClean="0"/>
              <a:t>-блока, ако е възникнало изключение, или</a:t>
            </a:r>
            <a:r>
              <a:rPr lang="en-US" dirty="0" smtClean="0"/>
              <a:t/>
            </a:r>
            <a:br>
              <a:rPr lang="en-US" dirty="0" smtClean="0"/>
            </a:br>
            <a:r>
              <a:rPr lang="en-US" dirty="0" smtClean="0"/>
              <a:t>}</a:t>
            </a:r>
            <a:r>
              <a:rPr lang="bg-BG" dirty="0"/>
              <a:t> // след завършване на </a:t>
            </a:r>
            <a:r>
              <a:rPr lang="en-US" dirty="0"/>
              <a:t>try-</a:t>
            </a:r>
            <a:r>
              <a:rPr lang="bg-BG" dirty="0" smtClean="0"/>
              <a:t>блока, ако не е възникнало изключение</a:t>
            </a:r>
            <a:endParaRPr lang="en-US" dirty="0" smtClean="0"/>
          </a:p>
          <a:p>
            <a:r>
              <a:rPr lang="bg-BG" dirty="0" smtClean="0"/>
              <a:t>Например:</a:t>
            </a:r>
            <a:br>
              <a:rPr lang="bg-BG" dirty="0" smtClean="0"/>
            </a:br>
            <a:r>
              <a:rPr lang="en-US" dirty="0" smtClean="0"/>
              <a:t>try {</a:t>
            </a:r>
            <a:br>
              <a:rPr lang="en-US" dirty="0" smtClean="0"/>
            </a:br>
            <a:r>
              <a:rPr lang="en-US" dirty="0" smtClean="0"/>
              <a:t>	// …</a:t>
            </a:r>
            <a:br>
              <a:rPr lang="en-US" dirty="0" smtClean="0"/>
            </a:br>
            <a:r>
              <a:rPr lang="en-US" dirty="0" smtClean="0"/>
              <a:t>} catch( Exception e ) {</a:t>
            </a:r>
            <a:br>
              <a:rPr lang="en-US" dirty="0" smtClean="0"/>
            </a:br>
            <a:r>
              <a:rPr lang="en-US" dirty="0" smtClean="0"/>
              <a:t>	</a:t>
            </a:r>
            <a:r>
              <a:rPr lang="en-US" dirty="0" err="1" smtClean="0"/>
              <a:t>Console.WriteLine</a:t>
            </a:r>
            <a:r>
              <a:rPr lang="en-US" dirty="0"/>
              <a:t>(“</a:t>
            </a:r>
            <a:r>
              <a:rPr lang="bg-BG" dirty="0"/>
              <a:t>Възникна грешка:</a:t>
            </a:r>
            <a:r>
              <a:rPr lang="en-US" dirty="0"/>
              <a:t> “ + </a:t>
            </a:r>
            <a:r>
              <a:rPr lang="en-US" dirty="0" err="1"/>
              <a:t>e.Message</a:t>
            </a:r>
            <a:r>
              <a:rPr lang="en-US" dirty="0"/>
              <a:t>);</a:t>
            </a:r>
            <a:br>
              <a:rPr lang="en-US" dirty="0"/>
            </a:br>
            <a:r>
              <a:rPr lang="en-US" dirty="0"/>
              <a:t>}</a:t>
            </a:r>
            <a:endParaRPr lang="en-US" dirty="0" smtClean="0"/>
          </a:p>
        </p:txBody>
      </p:sp>
    </p:spTree>
    <p:extLst>
      <p:ext uri="{BB962C8B-B14F-4D97-AF65-F5344CB8AC3E}">
        <p14:creationId xmlns:p14="http://schemas.microsoft.com/office/powerpoint/2010/main" val="2482718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1269</TotalTime>
  <Words>451</Words>
  <Application>Microsoft Office PowerPoint</Application>
  <PresentationFormat>Widescreen</PresentationFormat>
  <Paragraphs>44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Обработка на грешки и изключения</vt:lpstr>
      <vt:lpstr>Програма без проверка за грешки</vt:lpstr>
      <vt:lpstr>Сигнализиране за грешка</vt:lpstr>
      <vt:lpstr>Кодове за грешка</vt:lpstr>
      <vt:lpstr>Използване на кодове за грешка</vt:lpstr>
      <vt:lpstr>Използване на функции, връщащи код за грешка</vt:lpstr>
      <vt:lpstr>Изключения</vt:lpstr>
      <vt:lpstr>Хвърляне на изключение</vt:lpstr>
      <vt:lpstr>Писане на код с изключения</vt:lpstr>
      <vt:lpstr>Сигнализиране за грешка с изключения</vt:lpstr>
      <vt:lpstr>Прихващане на изключения</vt:lpstr>
      <vt:lpstr>Защо да използваме изключения?</vt:lpstr>
      <vt:lpstr>Механизъм за улавяне на изключения</vt:lpstr>
      <vt:lpstr>Продължаване на развиването на стека от catch блок</vt:lpstr>
      <vt:lpstr>Деклариране на собствени изключения</vt:lpstr>
      <vt:lpstr>Кои catch блокове ще се изпълнят?</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Масиви и потребителски типове</dc:title>
  <dc:creator>Alexander Petkov</dc:creator>
  <cp:lastModifiedBy>Home</cp:lastModifiedBy>
  <cp:revision>171</cp:revision>
  <dcterms:created xsi:type="dcterms:W3CDTF">2017-10-16T07:47:56Z</dcterms:created>
  <dcterms:modified xsi:type="dcterms:W3CDTF">2018-12-29T05:21:51Z</dcterms:modified>
</cp:coreProperties>
</file>