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48" r:id="rId3"/>
    <p:sldId id="257" r:id="rId4"/>
    <p:sldId id="258" r:id="rId5"/>
    <p:sldId id="283" r:id="rId7"/>
    <p:sldId id="390" r:id="rId8"/>
    <p:sldId id="392" r:id="rId9"/>
    <p:sldId id="393" r:id="rId10"/>
    <p:sldId id="355" r:id="rId11"/>
    <p:sldId id="351" r:id="rId12"/>
    <p:sldId id="398" r:id="rId13"/>
    <p:sldId id="345" r:id="rId14"/>
    <p:sldId id="399" r:id="rId15"/>
    <p:sldId id="397" r:id="rId16"/>
    <p:sldId id="400" r:id="rId17"/>
    <p:sldId id="401" r:id="rId18"/>
    <p:sldId id="320" r:id="rId19"/>
    <p:sldId id="380" r:id="rId20"/>
    <p:sldId id="395" r:id="rId21"/>
    <p:sldId id="322" r:id="rId22"/>
    <p:sldId id="32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EB"/>
    <a:srgbClr val="FBFFE4"/>
    <a:srgbClr val="DFF4FC"/>
    <a:srgbClr val="C14D29"/>
    <a:srgbClr val="772F19"/>
    <a:srgbClr val="8F096C"/>
    <a:srgbClr val="899701"/>
    <a:srgbClr val="980098"/>
    <a:srgbClr val="BA00BA"/>
    <a:srgbClr val="FEA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6" autoAdjust="0"/>
  </p:normalViewPr>
  <p:slideViewPr>
    <p:cSldViewPr>
      <p:cViewPr>
        <p:scale>
          <a:sx n="125" d="100"/>
          <a:sy n="125" d="100"/>
        </p:scale>
        <p:origin x="1230" y="-198"/>
      </p:cViewPr>
      <p:guideLst>
        <p:guide orient="horz" pos="2192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0E42A-D9FC-47EE-8900-478CBDC629FC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BB9CA28A-5FA8-4595-B0CA-BE8246B0F16C}" type="pres">
      <dgm:prSet presAssocID="{3B20E42A-D9FC-47EE-8900-478CBDC629FC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8CAF70A6-4EAC-4A5E-9CDF-9950B16B4FA7}" type="presOf" srcId="{3B20E42A-D9FC-47EE-8900-478CBDC629FC}" destId="{BB9CA28A-5FA8-4595-B0CA-BE8246B0F16C}" srcOrd="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20E42A-D9FC-47EE-8900-478CBDC629FC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BB9CA28A-5FA8-4595-B0CA-BE8246B0F16C}" type="pres">
      <dgm:prSet presAssocID="{3B20E42A-D9FC-47EE-8900-478CBDC629FC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8CAF70A6-4EAC-4A5E-9CDF-9950B16B4FA7}" type="presOf" srcId="{3B20E42A-D9FC-47EE-8900-478CBDC629FC}" destId="{BB9CA28A-5FA8-4595-B0CA-BE8246B0F16C}" srcOrd="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20E42A-D9FC-47EE-8900-478CBDC629FC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BB9CA28A-5FA8-4595-B0CA-BE8246B0F16C}" type="pres">
      <dgm:prSet presAssocID="{3B20E42A-D9FC-47EE-8900-478CBDC629FC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8CAF70A6-4EAC-4A5E-9CDF-9950B16B4FA7}" type="presOf" srcId="{3B20E42A-D9FC-47EE-8900-478CBDC629FC}" destId="{BB9CA28A-5FA8-4595-B0CA-BE8246B0F16C}" srcOrd="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CBFEA6C-DAAD-4E22-B568-BCDA032DB0FB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BD31CF1-2C47-418A-ACF2-148026AABEBE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31CF1-2C47-418A-ACF2-148026AABEB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227B7-250F-401A-95C3-D5BDADA846F2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B604B-9F90-4172-AA66-56CDDB9BD1C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E14C4-0BAF-4188-B75E-6040AF0EBE94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8818E-4975-47DF-8CD0-6344EFD914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AFE145-ED9B-4B08-B025-07C1008AB203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B1F41-E8EA-4B90-BE85-19C4DE8D44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9ABA79-478A-404D-99B5-99195D988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5BF30C-8BA7-4D76-8088-9C7E4A5002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166F9-F2DC-4D4F-9997-A2E509843F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2AA55-01D9-4BEB-8817-DF497CDB6FF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28C0F-E443-4F2A-ADCD-5E88BC85CD7B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FF7A804-A991-4F4D-B99F-34F25686AA62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218"/>
            <a:ext cx="1596675" cy="7660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C:\Users\parul\Desktop\te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Box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61106" y="1055024"/>
            <a:ext cx="68580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IN" altLang="en-US" sz="3200" b="1" dirty="0">
                <a:solidFill>
                  <a:srgbClr val="000000"/>
                </a:solidFill>
                <a:cs typeface="Times New Roman" panose="02020603050405020304" pitchFamily="18" charset="0"/>
              </a:rPr>
              <a:t>IOT Based Health Care Card </a:t>
            </a:r>
            <a:endParaRPr lang="en-IN" altLang="en-US" sz="32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5125" name="Picture 2" descr="C:\Users\parul\Desktop\Registered Logosd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110" y="116507"/>
            <a:ext cx="23812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6" name="Group 26"/>
          <p:cNvGrpSpPr/>
          <p:nvPr/>
        </p:nvGrpSpPr>
        <p:grpSpPr bwMode="auto">
          <a:xfrm>
            <a:off x="1691957" y="2302637"/>
            <a:ext cx="6308725" cy="93663"/>
            <a:chOff x="1428728" y="2571744"/>
            <a:chExt cx="6309404" cy="94298"/>
          </a:xfrm>
        </p:grpSpPr>
        <p:sp>
          <p:nvSpPr>
            <p:cNvPr id="5130" name="Straight Connector 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428728" y="2618094"/>
              <a:ext cx="6287177" cy="1598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1" name="Oval 24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flipH="1" flipV="1">
              <a:off x="1428728" y="2571744"/>
              <a:ext cx="93672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2" name="Oval 2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flipH="1" flipV="1">
              <a:off x="7644459" y="2571744"/>
              <a:ext cx="93673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127" name="Audio 2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58E4F-9846-4F25-B454-598653F66ED7}" type="slidenum">
              <a:rPr lang="en-US" altLang="en-US"/>
            </a:fld>
            <a:endParaRPr lang="en-US" altLang="en-US" dirty="0"/>
          </a:p>
        </p:txBody>
      </p:sp>
      <p:pic>
        <p:nvPicPr>
          <p:cNvPr id="6" name="Audio 5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0" y="62992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344741" y="2437976"/>
            <a:ext cx="3888869" cy="17235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latin typeface="Gabriola" panose="04040605051002020D02" pitchFamily="82" charset="0"/>
              </a:rPr>
              <a:t>    Presented  By:</a:t>
            </a:r>
            <a:endParaRPr lang="en-US" sz="2000" b="1" dirty="0">
              <a:solidFill>
                <a:srgbClr val="002060"/>
              </a:solidFill>
              <a:latin typeface="Gabriola" panose="04040605051002020D02" pitchFamily="82" charset="0"/>
            </a:endParaRPr>
          </a:p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ea typeface="Verdana" panose="020B0604030504040204" pitchFamily="34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Govind Jha  (190303105239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Jaynesh Mehta  (190303105245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Harshal Patil  (190303105258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Dhaval Parmar  (190303105250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Dharm Patel  (190303105221)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4231673" y="2405847"/>
            <a:ext cx="4914265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2060"/>
                </a:solidFill>
                <a:latin typeface="Gabriola" panose="04040605051002020D02" pitchFamily="82" charset="0"/>
              </a:rPr>
              <a:t>    Supervised by:</a:t>
            </a:r>
            <a:endParaRPr lang="en-US" sz="2800" b="1" dirty="0">
              <a:solidFill>
                <a:srgbClr val="002060"/>
              </a:solidFill>
              <a:latin typeface="Gabriola" panose="04040605051002020D02" pitchFamily="82" charset="0"/>
            </a:endParaRPr>
          </a:p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ea typeface="Verdana" panose="020B0604030504040204" pitchFamily="34" charset="0"/>
                <a:cs typeface="Times New Roman" panose="02020603050405020304" pitchFamily="18" charset="0"/>
              </a:rPr>
              <a:t>    Muskan Kumari      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959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Flowchart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9036496" cy="49722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8818E-4975-47DF-8CD0-6344EFD914C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671" y="1196752"/>
            <a:ext cx="7467600" cy="500066"/>
          </a:xfrm>
        </p:spPr>
        <p:txBody>
          <a:bodyPr>
            <a:noAutofit/>
          </a:bodyPr>
          <a:lstStyle/>
          <a:p>
            <a:pPr lvl="0">
              <a:lnSpc>
                <a:spcPct val="60000"/>
              </a:lnSpc>
            </a:pPr>
            <a:r>
              <a:rPr lang="en-US" sz="3700" dirty="0"/>
              <a:t>Tools and Technology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76D8818E-4975-47DF-8CD0-6344EFD914C9}" type="slidenum">
              <a:rPr lang="en-US" smtClean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0744" y="1987069"/>
            <a:ext cx="18722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476" y="1988728"/>
            <a:ext cx="2033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Software &amp; Algorithm 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476" y="3065165"/>
            <a:ext cx="158115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w Cen MT (Body)"/>
              </a:rPr>
              <a:t>Java</a:t>
            </a:r>
            <a:endParaRPr lang="en-IN" sz="2000" dirty="0">
              <a:latin typeface="Tw Cen MT (Body)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w Cen MT (Body)"/>
              </a:rPr>
              <a:t>Xml</a:t>
            </a:r>
            <a:endParaRPr lang="en-IN" sz="2000" dirty="0">
              <a:latin typeface="Tw Cen MT (Body)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w Cen MT (Body)"/>
              </a:rPr>
              <a:t>HTML</a:t>
            </a:r>
            <a:endParaRPr lang="en-IN" sz="2000" dirty="0">
              <a:latin typeface="Tw Cen MT (Body)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w Cen MT (Body)"/>
              </a:rPr>
              <a:t>CSS</a:t>
            </a:r>
            <a:endParaRPr lang="en-IN" sz="2000" dirty="0">
              <a:latin typeface="Tw Cen MT (Body)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IN" sz="2000" dirty="0">
                <a:latin typeface="Tw Cen MT (Body)"/>
              </a:rPr>
              <a:t>Tailwind</a:t>
            </a:r>
            <a:endParaRPr lang="en-US" altLang="en-IN" sz="2000" dirty="0">
              <a:latin typeface="Tw Cen MT (Body)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IN" sz="2000" dirty="0">
                <a:latin typeface="Tw Cen MT (Body)"/>
              </a:rPr>
              <a:t>Bootstrap</a:t>
            </a:r>
            <a:endParaRPr lang="en-IN" sz="2000" dirty="0">
              <a:latin typeface="Tw Cen MT (Body)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w Cen MT (Body)"/>
              </a:rPr>
              <a:t>PHP</a:t>
            </a:r>
            <a:endParaRPr lang="en-IN" sz="2000" dirty="0">
              <a:latin typeface="Tw Cen MT (Body)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w Cen MT (Body)"/>
              </a:rPr>
              <a:t>JavaScript</a:t>
            </a:r>
            <a:endParaRPr lang="en-IN" sz="2000" dirty="0">
              <a:latin typeface="Tw Cen MT (Body)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0" i="0" dirty="0">
              <a:effectLst/>
              <a:latin typeface="Tw Cen MT (Body)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2203" y="2205509"/>
            <a:ext cx="15841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Database 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47939" y="2133159"/>
            <a:ext cx="15841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Tools 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12203" y="3237250"/>
            <a:ext cx="13906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MySQL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IN" sz="2000" dirty="0"/>
              <a:t>Firebase</a:t>
            </a:r>
            <a:endParaRPr lang="en-US" altLang="en-IN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728452" y="3141551"/>
            <a:ext cx="20502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w Cen MT (Body)"/>
              </a:rPr>
              <a:t>XAMPP Server</a:t>
            </a:r>
            <a:endParaRPr lang="en-IN" sz="2000" dirty="0">
              <a:latin typeface="Tw Cen MT (Body)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w Cen MT (Body)"/>
              </a:rPr>
              <a:t>Visual Studio</a:t>
            </a:r>
            <a:endParaRPr lang="en-IN" sz="2000" dirty="0">
              <a:latin typeface="Tw Cen MT (Body)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w Cen MT (Body)"/>
              </a:rPr>
              <a:t>Android Studio</a:t>
            </a:r>
            <a:endParaRPr lang="en-IN" sz="2000" dirty="0">
              <a:latin typeface="Tw Cen MT (Body)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0" i="0" dirty="0">
                <a:effectLst/>
                <a:latin typeface="Tw Cen MT (Body)"/>
              </a:rPr>
              <a:t>Arduino IDE</a:t>
            </a:r>
            <a:endParaRPr lang="en-IN" sz="2000" dirty="0">
              <a:latin typeface="Tw Cen MT (Body)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973310" y="30714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45" y="2114396"/>
            <a:ext cx="7920880" cy="41583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8818E-4975-47DF-8CD0-6344EFD914C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interface of website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8818E-4975-47DF-8CD0-6344EFD914C9}" type="slidenum">
              <a:rPr lang="en-US" smtClean="0"/>
            </a:fld>
            <a:endParaRPr lang="en-US"/>
          </a:p>
        </p:txBody>
      </p:sp>
      <p:pic>
        <p:nvPicPr>
          <p:cNvPr id="3" name="Content Placeholder 2" descr="WhatsApp Image 2023-03-08 at 10.18.21 P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80585" y="2137410"/>
            <a:ext cx="3815080" cy="3884930"/>
          </a:xfrm>
          <a:prstGeom prst="rect">
            <a:avLst/>
          </a:prstGeom>
        </p:spPr>
      </p:pic>
      <p:pic>
        <p:nvPicPr>
          <p:cNvPr id="6" name="Content Placeholder 5" descr="WhatsApp Image 2023-03-08 at 10.18.25 PM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8350" y="2137410"/>
            <a:ext cx="3728085" cy="38855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8818E-4975-47DF-8CD0-6344EFD914C9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/>
        <p:txBody>
          <a:bodyPr/>
          <a:p>
            <a:r>
              <a:rPr lang="en-US"/>
              <a:t>-</a:t>
            </a:r>
            <a:endParaRPr lang="en-US"/>
          </a:p>
        </p:txBody>
      </p:sp>
      <p:pic>
        <p:nvPicPr>
          <p:cNvPr id="5" name="Content Placeholder 4" descr="WhatsApp Image 2023-03-08 at 10.27.30 PM (1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56325" y="1772920"/>
            <a:ext cx="2195195" cy="4167505"/>
          </a:xfrm>
          <a:prstGeom prst="rect">
            <a:avLst/>
          </a:prstGeom>
        </p:spPr>
      </p:pic>
      <p:pic>
        <p:nvPicPr>
          <p:cNvPr id="7" name="Picture 6" descr="WhatsApp Image 2023-03-08 at 10.27.30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320" y="1772920"/>
            <a:ext cx="2182495" cy="4191635"/>
          </a:xfrm>
          <a:prstGeom prst="rect">
            <a:avLst/>
          </a:prstGeom>
        </p:spPr>
      </p:pic>
      <p:pic>
        <p:nvPicPr>
          <p:cNvPr id="12" name="Picture 11" descr="WhatsApp Image 2023-03-08 at 10.27.32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1772920"/>
            <a:ext cx="2188210" cy="41122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8818E-4975-47DF-8CD0-6344EFD914C9}" type="slidenum">
              <a:rPr lang="en-US" smtClean="0"/>
            </a:fld>
            <a:endParaRPr lang="en-US"/>
          </a:p>
        </p:txBody>
      </p:sp>
      <p:pic>
        <p:nvPicPr>
          <p:cNvPr id="14" name="Content Placeholder 13" descr="WhatsApp Image 2023-03-08 at 10.27.34 P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28080" y="1917065"/>
            <a:ext cx="2150110" cy="4277995"/>
          </a:xfrm>
          <a:prstGeom prst="rect">
            <a:avLst/>
          </a:prstGeom>
        </p:spPr>
      </p:pic>
      <p:pic>
        <p:nvPicPr>
          <p:cNvPr id="13" name="Content Placeholder 12" descr="WhatsApp Image 2023-03-08 at 10.27.33 PM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84880" y="1936750"/>
            <a:ext cx="2341880" cy="4326890"/>
          </a:xfrm>
          <a:prstGeom prst="rect">
            <a:avLst/>
          </a:prstGeom>
        </p:spPr>
      </p:pic>
      <p:pic>
        <p:nvPicPr>
          <p:cNvPr id="15" name="Picture 14" descr="WhatsApp Image 2023-03-08 at 10.27.34 PM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1936750"/>
            <a:ext cx="2310765" cy="44030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76D8818E-4975-47DF-8CD0-6344EFD914C9}" type="slidenum">
              <a:rPr lang="en-US" smtClean="0"/>
            </a:fld>
            <a:endParaRPr lang="en-US" dirty="0"/>
          </a:p>
        </p:txBody>
      </p:sp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1142976" y="1857364"/>
            <a:ext cx="750099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609599" y="980728"/>
            <a:ext cx="6698705" cy="949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Comparison Of Existing algorithms 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1857364"/>
            <a:ext cx="8064896" cy="48876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similar to us 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Mfine docs app.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Practo consulting app.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My fitnesspal app etc.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are different 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provide physical card 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Update you by informing the latest disease 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Also provide preferable cure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Chat bot, booking an Appointment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Organ donation channel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76D8818E-4975-47DF-8CD0-6344EFD914C9}" type="slidenum">
              <a:rPr lang="en-US" smtClean="0"/>
            </a:fld>
            <a:endParaRPr lang="en-US" dirty="0"/>
          </a:p>
        </p:txBody>
      </p:sp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1142976" y="1857364"/>
            <a:ext cx="750099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609599" y="980728"/>
            <a:ext cx="6347713" cy="949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Conclusion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930400"/>
            <a:ext cx="8208912" cy="49276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IOT we are creating a card that if we tap in the hospital, Doctor's Clinic or in medical store they will able to see the profile of user.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we tap our card in the hospital then for hospital’s record purpose then will store some information of user and pass further information to the appointed doctor.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will able provide prescription digitally in card only if he is certified.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Chemist have access of only for recent prescribed medicine by doctor.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Lab reports of user will directly upload in card for further use.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chatbot user will able to get cure of normal disease if there is something serious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analatical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 by chatbot then chatbot suggest specialist doctor of that disease in near by hospital and provide appointment with that doctor.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can Updated in near future as and when requirement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it is very flexible in terms of expansion.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76D8818E-4975-47DF-8CD0-6344EFD914C9}" type="slidenum">
              <a:rPr lang="en-US" smtClean="0"/>
            </a:fld>
            <a:endParaRPr lang="en-US" dirty="0"/>
          </a:p>
        </p:txBody>
      </p:sp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1142976" y="1857364"/>
            <a:ext cx="750099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609599" y="980728"/>
            <a:ext cx="6347713" cy="949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Future Work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930400"/>
            <a:ext cx="8280920" cy="481462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Practical implementation would be directed towards it’s actual platform in        future(i.e. android ,iOS etc).</a:t>
            </a: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More Efficient work of HCC</a:t>
            </a: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Project can be updated in near future as and when requirement for the same arises, as it is very flexible in terms of expansion.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502" y="845840"/>
            <a:ext cx="7681914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References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76D8818E-4975-47DF-8CD0-6344EFD914C9}" type="slidenum">
              <a:rPr lang="en-US" smtClean="0"/>
            </a:fld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539553" y="1903095"/>
            <a:ext cx="849694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T.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Tunali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Yildirim,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T.Dalbasti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use of smart card sin health care, Hermes ProjectWorkshop,2002, pp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Pagetti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Pierantoni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Gualandi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Schepel, A European Health Card Final Report, European          Parliament, Directorate General for Research, Document for STOA Panel, 2001, pp. 16–29.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Z. Chen, Java Card TM Technology for Smart Cards Architecture and Programmer’s Guide,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AddisonWesley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MA, USA, 2000.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Deng, Z., Mo, X., &amp; Liu, S. (2014). Comparison of the middle-aged and older users’ adoption of mobile health service sin China. International journal of medical informatics,83(3), 210-224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Dorland,W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A.N.(1980). Dorland’s medical dictionary. Saunders Press.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Dünnebeil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Sunyaev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Blohm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Leimeister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M., &amp;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Krcmar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(2012).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Determinants of physicians’ technology acceptance for e-health in ambulatory care. International journal of medical informatics, 81(11), 746- 760.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Ernstmann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Ommen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O., Neumann, M., Hammer, A.,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Voltz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&amp; Pfaff, H. (2009).Primary care physician's attitude towards the GERMAN e-Health Card Project— Determinants and Implications. Journal of medical systems,33(3), 181-188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E., Roo, J. P., van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Offenbeek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A., &amp;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Boonstra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(2013). Implementation factors and their effect on e-Health service adoption in rural communities: a systematic literature review. BMC health services research, 13(1), 19.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E. Smith and J.H.P. Eloff, “Security in health-care information systems,” International Journal of Medical Informatics, vol. 54, pp. 39–54, 1999.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Favela, J.,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Tentori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Castro, L. A., Gonzalez, V. M., Moran, E. B., and Martínez- García, A. I. 2007. Activity recognition for context-aware hospital applications: issues and opportunities for the deployment of pervasive networks. Mob.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Appl. 12, 2- 3 (Mar. 2007).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743384" y="1052736"/>
            <a:ext cx="5184576" cy="72547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39552" y="1939979"/>
            <a:ext cx="5394622" cy="453072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Project Work</a:t>
            </a:r>
            <a:endParaRPr lang="en-I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Literature Survey</a:t>
            </a: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Scope of Project</a:t>
            </a: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UI</a:t>
            </a: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GB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76D8818E-4975-47DF-8CD0-6344EFD914C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1052736"/>
            <a:ext cx="6313512" cy="4585712"/>
          </a:xfrm>
        </p:spPr>
        <p:txBody>
          <a:bodyPr anchor="ctr"/>
          <a:lstStyle/>
          <a:p>
            <a:pPr algn="ctr">
              <a:buNone/>
            </a:pPr>
            <a:r>
              <a:rPr lang="en-US" sz="9600" dirty="0">
                <a:solidFill>
                  <a:schemeClr val="accent3"/>
                </a:solidFill>
                <a:latin typeface="Eras Bold ITC" panose="020B0907030504020204" pitchFamily="34" charset="0"/>
              </a:rPr>
              <a:t>Thank you</a:t>
            </a:r>
            <a:endParaRPr lang="en-US" sz="9600" dirty="0">
              <a:solidFill>
                <a:schemeClr val="accent3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76D8818E-4975-47DF-8CD0-6344EFD914C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39750" y="1772920"/>
            <a:ext cx="8095615" cy="4530725"/>
          </a:xfrm>
        </p:spPr>
        <p:txBody>
          <a:bodyPr/>
          <a:lstStyle/>
          <a:p>
            <a:endParaRPr lang="en-I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3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76D8818E-4975-47DF-8CD0-6344EFD914C9}" type="slidenum">
              <a:rPr lang="en-US" smtClean="0"/>
            </a:fld>
            <a:endParaRPr lang="en-US" dirty="0"/>
          </a:p>
        </p:txBody>
      </p:sp>
      <p:sp>
        <p:nvSpPr>
          <p:cNvPr id="18" name="Title 1"/>
          <p:cNvSpPr txBox="1"/>
          <p:nvPr/>
        </p:nvSpPr>
        <p:spPr>
          <a:xfrm>
            <a:off x="609599" y="980728"/>
            <a:ext cx="6347713" cy="949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Introduction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2420888"/>
            <a:ext cx="9036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based is Health Care Card 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is used to track health status 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important documents safe.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Chatting facility with AI Chatbot .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E-Prescription System.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76D8818E-4975-47DF-8CD0-6344EFD914C9}" type="slidenum">
              <a:rPr lang="en-US" smtClean="0"/>
            </a:fld>
            <a:endParaRPr lang="en-US" dirty="0"/>
          </a:p>
        </p:txBody>
      </p:sp>
      <p:sp>
        <p:nvSpPr>
          <p:cNvPr id="12" name="Title 1"/>
          <p:cNvSpPr txBox="1"/>
          <p:nvPr/>
        </p:nvSpPr>
        <p:spPr>
          <a:xfrm>
            <a:off x="609599" y="980728"/>
            <a:ext cx="6347713" cy="949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Objectives of PROJECT Work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69011" y="1772816"/>
            <a:ext cx="8405977" cy="813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800" b="1" i="0" u="none" strike="noStrike" dirty="0">
              <a:solidFill>
                <a:srgbClr val="000000"/>
              </a:solidFill>
              <a:effectLst/>
              <a:latin typeface="Arial Rounded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0000"/>
              </a:solidFill>
              <a:latin typeface="Arial Rounded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 in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ealth Sector .</a:t>
            </a:r>
            <a:endParaRPr lang="en-IN" sz="24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 in making digital 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ndia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IN" sz="24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Unconsciously sharing of information 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24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 from communicable disease .</a:t>
            </a:r>
            <a:endParaRPr lang="en-IN" sz="24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2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20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en-IN" dirty="0"/>
          </a:p>
          <a:p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24744"/>
            <a:ext cx="5400600" cy="654032"/>
          </a:xfrm>
        </p:spPr>
        <p:txBody>
          <a:bodyPr>
            <a:noAutofit/>
          </a:bodyPr>
          <a:lstStyle/>
          <a:p>
            <a:r>
              <a:rPr lang="en-US" dirty="0"/>
              <a:t>Literature Review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12738" y="1988840"/>
          <a:ext cx="7615262" cy="5330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76D8818E-4975-47DF-8CD0-6344EFD914C9}" type="slidenum">
              <a:rPr lang="en-US" smtClean="0"/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2739" y="1930698"/>
          <a:ext cx="8523756" cy="48306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1115"/>
                <a:gridCol w="2718388"/>
                <a:gridCol w="1950310"/>
                <a:gridCol w="1459192"/>
                <a:gridCol w="1704751"/>
              </a:tblGrid>
              <a:tr h="604467">
                <a:tc>
                  <a:txBody>
                    <a:bodyPr/>
                    <a:lstStyle/>
                    <a:p>
                      <a:r>
                        <a:rPr lang="en-IN" sz="1800" dirty="0"/>
                        <a:t>Sl. No.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Paper Title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Journal Name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Publishing Year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Author Name</a:t>
                      </a:r>
                      <a:endParaRPr lang="en-IN" sz="1800" dirty="0"/>
                    </a:p>
                  </a:txBody>
                  <a:tcPr/>
                </a:tc>
              </a:tr>
              <a:tr h="1146224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Design and implementation of a smart card based healthcare information system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International Computer Institute, </a:t>
                      </a:r>
                      <a:r>
                        <a:rPr lang="en-IN" sz="1800" dirty="0" err="1"/>
                        <a:t>Ege</a:t>
                      </a:r>
                      <a:r>
                        <a:rPr lang="en-IN" sz="1800" dirty="0"/>
                        <a:t> University.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May, </a:t>
                      </a:r>
                      <a:endParaRPr lang="en-IN" sz="1800" dirty="0"/>
                    </a:p>
                    <a:p>
                      <a:r>
                        <a:rPr lang="en-IN" sz="1800" dirty="0"/>
                        <a:t>2005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E. </a:t>
                      </a:r>
                      <a:r>
                        <a:rPr lang="en-IN" sz="1800" dirty="0" err="1"/>
                        <a:t>Turhan</a:t>
                      </a:r>
                      <a:r>
                        <a:rPr lang="en-IN" sz="1800" dirty="0"/>
                        <a:t> </a:t>
                      </a:r>
                      <a:r>
                        <a:rPr lang="en-IN" sz="1800" dirty="0" err="1"/>
                        <a:t>Tunali</a:t>
                      </a:r>
                      <a:endParaRPr lang="en-IN" sz="1800" dirty="0"/>
                    </a:p>
                  </a:txBody>
                  <a:tcPr/>
                </a:tc>
              </a:tr>
              <a:tr h="1640695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NFC based Smart Healthcare Services System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International Journal for Innovative Research in Science &amp; Technology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Jan, </a:t>
                      </a:r>
                      <a:endParaRPr lang="en-IN" sz="1800" dirty="0"/>
                    </a:p>
                    <a:p>
                      <a:r>
                        <a:rPr lang="en-IN" sz="1800" dirty="0"/>
                        <a:t>2018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Sandeep Kumar </a:t>
                      </a:r>
                      <a:r>
                        <a:rPr lang="en-IN" sz="1800" dirty="0" err="1"/>
                        <a:t>Polu</a:t>
                      </a:r>
                      <a:endParaRPr lang="en-IN" sz="1800" dirty="0"/>
                    </a:p>
                  </a:txBody>
                  <a:tcPr/>
                </a:tc>
              </a:tr>
              <a:tr h="1361142"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Evaluation of Chatbot Prototypes for Taking the Virtual Patient’s History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GECKO Institute, Heilbronn University of Applied Sciences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June, </a:t>
                      </a:r>
                      <a:endParaRPr lang="en-IN" sz="1800" dirty="0"/>
                    </a:p>
                    <a:p>
                      <a:r>
                        <a:rPr lang="en-IN" sz="1800" dirty="0"/>
                        <a:t>2019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Andreas REISWICH, Martin HAAG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24744"/>
            <a:ext cx="5400600" cy="654032"/>
          </a:xfrm>
        </p:spPr>
        <p:txBody>
          <a:bodyPr>
            <a:noAutofit/>
          </a:bodyPr>
          <a:lstStyle/>
          <a:p>
            <a:r>
              <a:rPr lang="en-US" dirty="0"/>
              <a:t>Literature Review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12738" y="1988840"/>
          <a:ext cx="7615262" cy="5330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76D8818E-4975-47DF-8CD0-6344EFD914C9}" type="slidenum">
              <a:rPr lang="en-US" smtClean="0"/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560" y="1795397"/>
          <a:ext cx="8424935" cy="502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3102"/>
                <a:gridCol w="2686872"/>
                <a:gridCol w="1891480"/>
                <a:gridCol w="1478494"/>
                <a:gridCol w="1684987"/>
              </a:tblGrid>
              <a:tr h="581380">
                <a:tc>
                  <a:txBody>
                    <a:bodyPr/>
                    <a:lstStyle/>
                    <a:p>
                      <a:r>
                        <a:rPr lang="en-IN" dirty="0"/>
                        <a:t>Sl.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Journal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Publishing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 Name</a:t>
                      </a:r>
                      <a:endParaRPr lang="en-IN" dirty="0"/>
                    </a:p>
                  </a:txBody>
                  <a:tcPr/>
                </a:tc>
              </a:tr>
              <a:tr h="1079705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The Impact Of Health Card On Citizens’ Quality Of Life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University of Dhaka, Bangladesh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Feb, </a:t>
                      </a: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2016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Md. </a:t>
                      </a:r>
                      <a:r>
                        <a:rPr lang="en-IN" dirty="0" err="1"/>
                        <a:t>Rakibul</a:t>
                      </a:r>
                      <a:r>
                        <a:rPr lang="en-IN" dirty="0"/>
                        <a:t> Hoque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</a:tr>
              <a:tr h="1328868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Managing Medical and Insurance Information Through a Smart-Card-Based Information System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Journal of Medical Systems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Jan, </a:t>
                      </a:r>
                      <a:endParaRPr lang="en-IN" dirty="0"/>
                    </a:p>
                    <a:p>
                      <a:r>
                        <a:rPr lang="en-IN" dirty="0"/>
                        <a:t>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 Lambrinoudakis1 and S. </a:t>
                      </a:r>
                      <a:r>
                        <a:rPr lang="en-IN" dirty="0" err="1"/>
                        <a:t>Gritzalis</a:t>
                      </a:r>
                      <a:endParaRPr lang="en-IN" dirty="0"/>
                    </a:p>
                  </a:txBody>
                  <a:tcPr/>
                </a:tc>
              </a:tr>
              <a:tr h="1578031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Patient Healthcare Smart Card System: A Unified Medical Record for Access and Analytics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Management Information Systems Xavier University Cincinnati, Ohio 45207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Oct, </a:t>
                      </a:r>
                      <a:endParaRPr lang="en-IN" dirty="0"/>
                    </a:p>
                    <a:p>
                      <a:r>
                        <a:rPr lang="en-IN" dirty="0"/>
                        <a:t>2016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Sadath</a:t>
                      </a:r>
                      <a:r>
                        <a:rPr lang="en-IN" dirty="0"/>
                        <a:t> Hussain, </a:t>
                      </a:r>
                      <a:r>
                        <a:rPr lang="en-IN" dirty="0" err="1"/>
                        <a:t>Thilini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Ariyachandra</a:t>
                      </a:r>
                      <a:r>
                        <a:rPr lang="en-IN" dirty="0"/>
                        <a:t> &amp; Mark </a:t>
                      </a:r>
                      <a:r>
                        <a:rPr lang="en-IN" dirty="0" err="1"/>
                        <a:t>Frolick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24744"/>
            <a:ext cx="5400600" cy="654032"/>
          </a:xfrm>
        </p:spPr>
        <p:txBody>
          <a:bodyPr>
            <a:noAutofit/>
          </a:bodyPr>
          <a:lstStyle/>
          <a:p>
            <a:r>
              <a:rPr lang="en-US" dirty="0"/>
              <a:t>Literature Review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12738" y="1988840"/>
          <a:ext cx="7615262" cy="5330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76D8818E-4975-47DF-8CD0-6344EFD914C9}" type="slidenum">
              <a:rPr lang="en-US" smtClean="0"/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560" y="1795397"/>
          <a:ext cx="8424935" cy="49996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3102"/>
                <a:gridCol w="2686872"/>
                <a:gridCol w="2175883"/>
                <a:gridCol w="1194091"/>
                <a:gridCol w="1684987"/>
              </a:tblGrid>
              <a:tr h="628416">
                <a:tc>
                  <a:txBody>
                    <a:bodyPr/>
                    <a:lstStyle/>
                    <a:p>
                      <a:r>
                        <a:rPr lang="en-IN" dirty="0"/>
                        <a:t>Sl.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Journal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PublishingYear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 Name</a:t>
                      </a:r>
                      <a:endParaRPr lang="en-IN" dirty="0"/>
                    </a:p>
                  </a:txBody>
                  <a:tcPr/>
                </a:tc>
              </a:tr>
              <a:tr h="897738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Experiencing NFC-based Touch for Home Healthcare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Cristina Cruces, Nuria Gomez de Segura Ikerlan-IK4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Sept, 2009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Rosa Iglesias, Jorge Parra</a:t>
                      </a:r>
                      <a:endParaRPr lang="en-IN" dirty="0"/>
                    </a:p>
                  </a:txBody>
                  <a:tcPr/>
                </a:tc>
              </a:tr>
              <a:tr h="1167059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Chatbot for Healthcare System Using Artificial Intelligence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ICRITO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March, 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Vinod Kumar Shukla, Ajay Rana, Nitin Pandey</a:t>
                      </a:r>
                      <a:endParaRPr lang="en-IN" dirty="0"/>
                    </a:p>
                  </a:txBody>
                  <a:tcPr/>
                </a:tc>
              </a:tr>
              <a:tr h="1128207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Personal Health Card: Use of QR Code to Access Medical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Kamran Imam University of Rhode Island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July, </a:t>
                      </a:r>
                      <a:endParaRPr lang="en-IN" dirty="0"/>
                    </a:p>
                    <a:p>
                      <a:r>
                        <a:rPr lang="en-IN" dirty="0"/>
                        <a:t>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KAMRAN IMAM</a:t>
                      </a:r>
                      <a:endParaRPr lang="en-IN" dirty="0"/>
                    </a:p>
                  </a:txBody>
                  <a:tcPr/>
                </a:tc>
              </a:tr>
              <a:tr h="1128207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The Emergency Data Set for the German Electronic Health Card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 Informatics Meets eHealth D. </a:t>
                      </a:r>
                      <a:r>
                        <a:rPr lang="en-IN" dirty="0" err="1"/>
                        <a:t>Hayn</a:t>
                      </a:r>
                      <a:r>
                        <a:rPr lang="en-IN" dirty="0"/>
                        <a:t> et 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Feb, </a:t>
                      </a:r>
                      <a:endParaRPr lang="en-IN" dirty="0"/>
                    </a:p>
                    <a:p>
                      <a:r>
                        <a:rPr lang="en-IN" dirty="0"/>
                        <a:t>2015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D. </a:t>
                      </a:r>
                      <a:r>
                        <a:rPr lang="en-IN" dirty="0" err="1"/>
                        <a:t>Hayn</a:t>
                      </a:r>
                      <a:r>
                        <a:rPr lang="en-IN" dirty="0"/>
                        <a:t> et al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80728"/>
            <a:ext cx="6347713" cy="949672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8424936" cy="4828192"/>
          </a:xfrm>
        </p:spPr>
        <p:txBody>
          <a:bodyPr>
            <a:normAutofit lnSpcReduction="10000"/>
          </a:bodyPr>
          <a:lstStyle/>
          <a:p>
            <a:pPr marL="471170" indent="-342900" algn="just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5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of maintaining patient medical reports and prescriptions.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1170" indent="-342900" algn="just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500"/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1170" indent="-342900" algn="just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5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 information of unconscious patients.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1170" indent="-342900" algn="just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500"/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1170" indent="-342900" algn="just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5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virtual consultancy and Appointment with doctor.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1170" indent="-342900" algn="just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500"/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1170" indent="-342900" algn="just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5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crowd in the hospital.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1170" indent="-342900" algn="just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500"/>
              <a:buFont typeface="Wingdings" panose="05000000000000000000" pitchFamily="2" charset="2"/>
              <a:buChar char="Ø"/>
            </a:pPr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1170" indent="-342900" algn="just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500"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of getting proper doctor 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1170" indent="-342900" algn="just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500"/>
              <a:buFont typeface="Wingdings" panose="05000000000000000000" pitchFamily="2" charset="2"/>
              <a:buChar char="Ø"/>
            </a:pPr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1170" indent="-342900" algn="just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500"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information of newly come diseases &amp; seasonal diseases.</a:t>
            </a:r>
            <a:r>
              <a:rPr lang="en-IN" sz="2400" dirty="0"/>
              <a:t> </a:t>
            </a:r>
            <a:endParaRPr lang="en-IN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8818E-4975-47DF-8CD0-6344EFD914C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052736"/>
            <a:ext cx="6347713" cy="877664"/>
          </a:xfrm>
        </p:spPr>
        <p:txBody>
          <a:bodyPr>
            <a:normAutofit/>
          </a:bodyPr>
          <a:lstStyle/>
          <a:p>
            <a:r>
              <a:rPr lang="en-IN" dirty="0"/>
              <a:t>Scope OF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8424936" cy="4828192"/>
          </a:xfrm>
        </p:spPr>
        <p:txBody>
          <a:bodyPr>
            <a:normAutofit/>
          </a:bodyPr>
          <a:lstStyle/>
          <a:p>
            <a:pPr marL="516890" lvl="1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HCC is useful for :</a:t>
            </a:r>
            <a:endParaRPr lang="en-IN" sz="2000" dirty="0"/>
          </a:p>
          <a:p>
            <a:pPr marL="516890" lvl="1" indent="-342900" algn="just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699770" lvl="2" indent="-342900" algn="just">
              <a:buFont typeface="Wingdings" panose="05000000000000000000" pitchFamily="2" charset="2"/>
              <a:buChar char="ü"/>
            </a:pPr>
            <a:r>
              <a:rPr lang="en-IN" sz="2000" dirty="0"/>
              <a:t>Hospitals &amp; laboratories</a:t>
            </a:r>
            <a:endParaRPr lang="en-IN" sz="2000" dirty="0"/>
          </a:p>
          <a:p>
            <a:pPr marL="699770" lvl="2" indent="-342900" algn="just">
              <a:buFont typeface="Wingdings" panose="05000000000000000000" pitchFamily="2" charset="2"/>
              <a:buChar char="ü"/>
            </a:pPr>
            <a:r>
              <a:rPr lang="en-IN" sz="2000" dirty="0"/>
              <a:t>Doctors</a:t>
            </a:r>
            <a:endParaRPr lang="en-IN" sz="2000" dirty="0"/>
          </a:p>
          <a:p>
            <a:pPr marL="699770" lvl="2" indent="-342900" algn="just">
              <a:buFont typeface="Wingdings" panose="05000000000000000000" pitchFamily="2" charset="2"/>
              <a:buChar char="ü"/>
            </a:pPr>
            <a:r>
              <a:rPr lang="en-IN" sz="2000" dirty="0"/>
              <a:t>Patients</a:t>
            </a:r>
            <a:endParaRPr lang="en-IN" sz="2000" dirty="0"/>
          </a:p>
          <a:p>
            <a:pPr marL="699770" lvl="2" indent="-342900" algn="just">
              <a:buFont typeface="Wingdings" panose="05000000000000000000" pitchFamily="2" charset="2"/>
              <a:buChar char="ü"/>
            </a:pPr>
            <a:r>
              <a:rPr lang="en-IN" sz="2000" dirty="0"/>
              <a:t>Chemist</a:t>
            </a:r>
            <a:endParaRPr lang="en-IN" sz="2000" dirty="0"/>
          </a:p>
          <a:p>
            <a:pPr marL="699770" lvl="2" indent="-342900" algn="just">
              <a:buFont typeface="Wingdings" panose="05000000000000000000" pitchFamily="2" charset="2"/>
              <a:buChar char="ü"/>
            </a:pPr>
            <a:r>
              <a:rPr lang="en-IN" sz="2000" dirty="0"/>
              <a:t>Insurance</a:t>
            </a:r>
            <a:endParaRPr lang="en-IN" sz="2000" dirty="0"/>
          </a:p>
          <a:p>
            <a:pPr marL="516890" lvl="1" indent="-342900" algn="just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516890" lvl="1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HCC is available for 24 X 7 </a:t>
            </a:r>
            <a:endParaRPr lang="en-IN" sz="2000" dirty="0"/>
          </a:p>
          <a:p>
            <a:pPr marL="516890" lvl="1" indent="-342900" algn="just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8818E-4975-47DF-8CD0-6344EFD914C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AS_UNIQUEID" val="37"/>
</p:tagLst>
</file>

<file path=ppt/tags/tag2.xml><?xml version="1.0" encoding="utf-8"?>
<p:tagLst xmlns:p="http://schemas.openxmlformats.org/presentationml/2006/main">
  <p:tag name="AS_UNIQUEID" val="38"/>
</p:tagLst>
</file>

<file path=ppt/tags/tag3.xml><?xml version="1.0" encoding="utf-8"?>
<p:tagLst xmlns:p="http://schemas.openxmlformats.org/presentationml/2006/main">
  <p:tag name="AS_UNIQUEID" val="40"/>
</p:tagLst>
</file>

<file path=ppt/tags/tag4.xml><?xml version="1.0" encoding="utf-8"?>
<p:tagLst xmlns:p="http://schemas.openxmlformats.org/presentationml/2006/main">
  <p:tag name="AS_UNIQUEID" val="41"/>
</p:tagLst>
</file>

<file path=ppt/tags/tag5.xml><?xml version="1.0" encoding="utf-8"?>
<p:tagLst xmlns:p="http://schemas.openxmlformats.org/presentationml/2006/main">
  <p:tag name="AS_UNIQUEID" val="42"/>
</p:tagLst>
</file>

<file path=ppt/tags/tag6.xml><?xml version="1.0" encoding="utf-8"?>
<p:tagLst xmlns:p="http://schemas.openxmlformats.org/presentationml/2006/main">
  <p:tag name="AS_UNIQUEID" val="4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6438</Words>
  <Application>WPS Presentation</Application>
  <PresentationFormat>On-screen Show (4:3)</PresentationFormat>
  <Paragraphs>373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SimSun</vt:lpstr>
      <vt:lpstr>Wingdings</vt:lpstr>
      <vt:lpstr>Tw Cen MT</vt:lpstr>
      <vt:lpstr>Wingdings 3</vt:lpstr>
      <vt:lpstr>Calibri</vt:lpstr>
      <vt:lpstr>Times New Roman</vt:lpstr>
      <vt:lpstr>Gabriola</vt:lpstr>
      <vt:lpstr>Verdana</vt:lpstr>
      <vt:lpstr>Arial Rounded</vt:lpstr>
      <vt:lpstr>Noto Sans Symbols</vt:lpstr>
      <vt:lpstr>Tw Cen MT Condensed</vt:lpstr>
      <vt:lpstr>Microsoft YaHei</vt:lpstr>
      <vt:lpstr>Arial Unicode MS</vt:lpstr>
      <vt:lpstr>Tw Cen MT (Body)</vt:lpstr>
      <vt:lpstr>Eras Bold ITC</vt:lpstr>
      <vt:lpstr>Segoe Print</vt:lpstr>
      <vt:lpstr>Integral</vt:lpstr>
      <vt:lpstr>PowerPoint 演示文稿</vt:lpstr>
      <vt:lpstr>OUTLINE</vt:lpstr>
      <vt:lpstr>PowerPoint 演示文稿</vt:lpstr>
      <vt:lpstr>PowerPoint 演示文稿</vt:lpstr>
      <vt:lpstr>Literature Review </vt:lpstr>
      <vt:lpstr>Literature Review </vt:lpstr>
      <vt:lpstr>Literature Review </vt:lpstr>
      <vt:lpstr>Problem Statement</vt:lpstr>
      <vt:lpstr>Scope OF Project</vt:lpstr>
      <vt:lpstr>Working Flowchart</vt:lpstr>
      <vt:lpstr>Tools and Technology</vt:lpstr>
      <vt:lpstr>Gantt Chart</vt:lpstr>
      <vt:lpstr>Initial interface of website</vt:lpstr>
      <vt:lpstr>Application UI</vt:lpstr>
      <vt:lpstr>Application UI</vt:lpstr>
      <vt:lpstr>PowerPoint 演示文稿</vt:lpstr>
      <vt:lpstr>PowerPoint 演示文稿</vt:lpstr>
      <vt:lpstr>PowerPoint 演示文稿</vt:lpstr>
      <vt:lpstr>References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ON  BIOMETRIC SECURITY SYSTEMS</dc:title>
  <dc:creator>charmy</dc:creator>
  <cp:lastModifiedBy>jayne</cp:lastModifiedBy>
  <cp:revision>440</cp:revision>
  <dcterms:created xsi:type="dcterms:W3CDTF">2005-10-02T14:03:00Z</dcterms:created>
  <dcterms:modified xsi:type="dcterms:W3CDTF">2023-03-08T19:33:16Z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1033-11.2.0.11388</vt:lpwstr>
  </property>
  <property fmtid="{D5CDD505-2E9C-101B-9397-08002B2CF9AE}" pid="3" name="ICV">
    <vt:lpwstr>8A2C3B3AEFE847C2903845D1BF412C42</vt:lpwstr>
  </property>
</Properties>
</file>