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86ED7D9-9BC0-4CA2-AE79-29EC79A60652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720000" y="2520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800" spc="-1" strike="noStrike">
                <a:latin typeface="Arial"/>
              </a:rPr>
              <a:t>Programma van Eisen</a:t>
            </a:r>
            <a:endParaRPr b="0" lang="en-GB" sz="48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68400" y="78840"/>
            <a:ext cx="2234160" cy="111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2836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Programma van Eisen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8400" y="78840"/>
            <a:ext cx="2234160" cy="1110240"/>
          </a:xfrm>
          <a:prstGeom prst="rect">
            <a:avLst/>
          </a:prstGeom>
          <a:ln w="0">
            <a:noFill/>
          </a:ln>
        </p:spPr>
      </p:pic>
      <p:sp>
        <p:nvSpPr>
          <p:cNvPr id="94" name="TextShape 2"/>
          <p:cNvSpPr txBox="1"/>
          <p:nvPr/>
        </p:nvSpPr>
        <p:spPr>
          <a:xfrm>
            <a:off x="3960000" y="1444680"/>
            <a:ext cx="3240000" cy="134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4400" spc="-1" strike="noStrike">
                <a:latin typeface="Arial"/>
              </a:rPr>
              <a:t>document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1440000" y="2520000"/>
            <a:ext cx="7380000" cy="20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2800" spc="-1" strike="noStrike">
                <a:latin typeface="Arial"/>
              </a:rPr>
              <a:t>S pecifiek         wie wat waar welke waarom </a:t>
            </a:r>
            <a:endParaRPr b="0" lang="en-GB" sz="2800" spc="-1" strike="noStrike">
              <a:latin typeface="Arial"/>
            </a:endParaRPr>
          </a:p>
          <a:p>
            <a:r>
              <a:rPr b="0" lang="en-GB" sz="2800" spc="-1" strike="noStrike">
                <a:latin typeface="Arial"/>
              </a:rPr>
              <a:t>M eetbaar        kwaliteit/geld/tijd</a:t>
            </a:r>
            <a:endParaRPr b="0" lang="en-GB" sz="2800" spc="-1" strike="noStrike">
              <a:latin typeface="Arial"/>
            </a:endParaRPr>
          </a:p>
          <a:p>
            <a:r>
              <a:rPr b="0" lang="en-GB" sz="2800" spc="-1" strike="noStrike">
                <a:latin typeface="Arial"/>
              </a:rPr>
              <a:t>A cceptabel      relevant/business case </a:t>
            </a:r>
            <a:endParaRPr b="0" lang="en-GB" sz="2800" spc="-1" strike="noStrike">
              <a:latin typeface="Arial"/>
            </a:endParaRPr>
          </a:p>
          <a:p>
            <a:r>
              <a:rPr b="0" lang="en-GB" sz="2800" spc="-1" strike="noStrike">
                <a:latin typeface="Arial"/>
              </a:rPr>
              <a:t>R ealistisch      haalbaar </a:t>
            </a:r>
            <a:endParaRPr b="0" lang="en-GB" sz="2800" spc="-1" strike="noStrike">
              <a:latin typeface="Arial"/>
            </a:endParaRPr>
          </a:p>
          <a:p>
            <a:r>
              <a:rPr b="0" lang="en-GB" sz="2800" spc="-1" strike="noStrike">
                <a:latin typeface="Arial"/>
              </a:rPr>
              <a:t>T ijdgebonden  wanneer moet het klaar zijn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2836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Programma van Eisen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360000" y="175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6600" spc="-1" strike="noStrike">
                <a:solidFill>
                  <a:srgbClr val="c9211e"/>
                </a:solidFill>
                <a:latin typeface="Arial"/>
              </a:rPr>
              <a:t>Communicatie</a:t>
            </a:r>
            <a:endParaRPr b="0" lang="en-GB" sz="66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68400" y="78840"/>
            <a:ext cx="2234160" cy="111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82836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Programma van Eisen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360000" y="36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6600" spc="-1" strike="noStrike">
                <a:solidFill>
                  <a:srgbClr val="c9211e"/>
                </a:solidFill>
                <a:latin typeface="Arial"/>
              </a:rPr>
              <a:t>Communicatie</a:t>
            </a:r>
            <a:endParaRPr b="0" lang="en-GB" sz="66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68400" y="78840"/>
            <a:ext cx="2234160" cy="1110240"/>
          </a:xfrm>
          <a:prstGeom prst="rect">
            <a:avLst/>
          </a:prstGeom>
          <a:ln w="0">
            <a:noFill/>
          </a:ln>
        </p:spPr>
      </p:pic>
      <p:sp>
        <p:nvSpPr>
          <p:cNvPr id="49" name="TextShape 3"/>
          <p:cNvSpPr txBox="1"/>
          <p:nvPr/>
        </p:nvSpPr>
        <p:spPr>
          <a:xfrm>
            <a:off x="720000" y="3960000"/>
            <a:ext cx="32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Heb ik het goed begrepen?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" name="TextShape 4"/>
          <p:cNvSpPr txBox="1"/>
          <p:nvPr/>
        </p:nvSpPr>
        <p:spPr>
          <a:xfrm>
            <a:off x="5400000" y="3960000"/>
            <a:ext cx="43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Iteratief, maar liefst niet meer dan 2 keer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1" name="TextShape 5"/>
          <p:cNvSpPr txBox="1"/>
          <p:nvPr/>
        </p:nvSpPr>
        <p:spPr>
          <a:xfrm>
            <a:off x="4140000" y="3240000"/>
            <a:ext cx="19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vragen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2" name="TextShape 6"/>
          <p:cNvSpPr txBox="1"/>
          <p:nvPr/>
        </p:nvSpPr>
        <p:spPr>
          <a:xfrm>
            <a:off x="3780000" y="4680000"/>
            <a:ext cx="37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terugkoppeling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 rot="19818600">
            <a:off x="3240000" y="3599640"/>
            <a:ext cx="540000" cy="180000"/>
          </a:xfrm>
          <a:custGeom>
            <a:avLst/>
            <a:gdLst/>
            <a:ahLst/>
            <a:rect l="0" t="0" r="r" b="b"/>
            <a:pathLst>
              <a:path w="1502" h="502">
                <a:moveTo>
                  <a:pt x="1501" y="123"/>
                </a:moveTo>
                <a:lnTo>
                  <a:pt x="375" y="125"/>
                </a:lnTo>
                <a:lnTo>
                  <a:pt x="374" y="0"/>
                </a:lnTo>
                <a:lnTo>
                  <a:pt x="0" y="250"/>
                </a:lnTo>
                <a:lnTo>
                  <a:pt x="376" y="501"/>
                </a:lnTo>
                <a:lnTo>
                  <a:pt x="375" y="375"/>
                </a:lnTo>
                <a:lnTo>
                  <a:pt x="1501" y="373"/>
                </a:lnTo>
                <a:lnTo>
                  <a:pt x="1501" y="123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8"/>
          <p:cNvSpPr/>
          <p:nvPr/>
        </p:nvSpPr>
        <p:spPr>
          <a:xfrm rot="13498200">
            <a:off x="3224520" y="4515480"/>
            <a:ext cx="540000" cy="180000"/>
          </a:xfrm>
          <a:custGeom>
            <a:avLst/>
            <a:gdLst/>
            <a:ahLst/>
            <a:rect l="0" t="0" r="r" b="b"/>
            <a:pathLst>
              <a:path w="1503" h="502">
                <a:moveTo>
                  <a:pt x="1502" y="202"/>
                </a:moveTo>
                <a:lnTo>
                  <a:pt x="435" y="203"/>
                </a:lnTo>
                <a:lnTo>
                  <a:pt x="435" y="0"/>
                </a:lnTo>
                <a:lnTo>
                  <a:pt x="0" y="251"/>
                </a:lnTo>
                <a:lnTo>
                  <a:pt x="435" y="501"/>
                </a:lnTo>
                <a:lnTo>
                  <a:pt x="435" y="297"/>
                </a:lnTo>
                <a:lnTo>
                  <a:pt x="1501" y="297"/>
                </a:lnTo>
                <a:lnTo>
                  <a:pt x="1502" y="202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9"/>
          <p:cNvSpPr/>
          <p:nvPr/>
        </p:nvSpPr>
        <p:spPr>
          <a:xfrm rot="7857000">
            <a:off x="5564160" y="4515120"/>
            <a:ext cx="540000" cy="180000"/>
          </a:xfrm>
          <a:custGeom>
            <a:avLst/>
            <a:gdLst/>
            <a:ahLst/>
            <a:rect l="0" t="0" r="r" b="b"/>
            <a:pathLst>
              <a:path w="1502" h="502">
                <a:moveTo>
                  <a:pt x="1501" y="202"/>
                </a:moveTo>
                <a:lnTo>
                  <a:pt x="435" y="203"/>
                </a:lnTo>
                <a:lnTo>
                  <a:pt x="435" y="0"/>
                </a:lnTo>
                <a:lnTo>
                  <a:pt x="0" y="250"/>
                </a:lnTo>
                <a:lnTo>
                  <a:pt x="436" y="501"/>
                </a:lnTo>
                <a:lnTo>
                  <a:pt x="435" y="297"/>
                </a:lnTo>
                <a:lnTo>
                  <a:pt x="1501" y="297"/>
                </a:lnTo>
                <a:lnTo>
                  <a:pt x="1501" y="202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0"/>
          <p:cNvSpPr/>
          <p:nvPr/>
        </p:nvSpPr>
        <p:spPr>
          <a:xfrm rot="1741800">
            <a:off x="5374800" y="3592440"/>
            <a:ext cx="540000" cy="180000"/>
          </a:xfrm>
          <a:custGeom>
            <a:avLst/>
            <a:gdLst/>
            <a:ahLst/>
            <a:rect l="0" t="0" r="r" b="b"/>
            <a:pathLst>
              <a:path w="1503" h="502">
                <a:moveTo>
                  <a:pt x="1501" y="201"/>
                </a:moveTo>
                <a:lnTo>
                  <a:pt x="435" y="203"/>
                </a:lnTo>
                <a:lnTo>
                  <a:pt x="435" y="0"/>
                </a:lnTo>
                <a:lnTo>
                  <a:pt x="0" y="250"/>
                </a:lnTo>
                <a:lnTo>
                  <a:pt x="436" y="501"/>
                </a:lnTo>
                <a:lnTo>
                  <a:pt x="436" y="296"/>
                </a:lnTo>
                <a:lnTo>
                  <a:pt x="1502" y="295"/>
                </a:lnTo>
                <a:lnTo>
                  <a:pt x="1501" y="201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82836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Programma van Eisen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68400" y="78840"/>
            <a:ext cx="2234160" cy="1110240"/>
          </a:xfrm>
          <a:prstGeom prst="rect">
            <a:avLst/>
          </a:prstGeom>
          <a:ln w="0">
            <a:noFill/>
          </a:ln>
        </p:spPr>
      </p:pic>
      <p:sp>
        <p:nvSpPr>
          <p:cNvPr id="59" name="TextShape 2"/>
          <p:cNvSpPr txBox="1"/>
          <p:nvPr/>
        </p:nvSpPr>
        <p:spPr>
          <a:xfrm>
            <a:off x="3960000" y="1444680"/>
            <a:ext cx="198000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4400" spc="-1" strike="noStrike">
                <a:latin typeface="Arial"/>
              </a:rPr>
              <a:t>vragen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3960000" y="2370600"/>
            <a:ext cx="2651760" cy="2129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2400" spc="-1" strike="noStrike">
                <a:solidFill>
                  <a:srgbClr val="c9211e"/>
                </a:solidFill>
                <a:latin typeface="Arial"/>
              </a:rPr>
              <a:t>M</a:t>
            </a:r>
            <a:r>
              <a:rPr b="0" lang="en-GB" sz="2400" spc="-1" strike="noStrike">
                <a:latin typeface="Arial"/>
              </a:rPr>
              <a:t> ust have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o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solidFill>
                  <a:srgbClr val="c9211e"/>
                </a:solidFill>
                <a:latin typeface="Arial"/>
              </a:rPr>
              <a:t>S</a:t>
            </a:r>
            <a:r>
              <a:rPr b="0" lang="en-GB" sz="2400" spc="-1" strike="noStrike">
                <a:latin typeface="Arial"/>
              </a:rPr>
              <a:t> hould have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solidFill>
                  <a:srgbClr val="c9211e"/>
                </a:solidFill>
                <a:latin typeface="Arial"/>
              </a:rPr>
              <a:t>C</a:t>
            </a:r>
            <a:r>
              <a:rPr b="0" lang="en-GB" sz="2400" spc="-1" strike="noStrike">
                <a:latin typeface="Arial"/>
              </a:rPr>
              <a:t> ould have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o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solidFill>
                  <a:srgbClr val="c9211e"/>
                </a:solidFill>
                <a:latin typeface="Arial"/>
              </a:rPr>
              <a:t>W</a:t>
            </a:r>
            <a:r>
              <a:rPr b="0" lang="en-GB" sz="2400" spc="-1" strike="noStrike">
                <a:latin typeface="Arial"/>
              </a:rPr>
              <a:t> on’t have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82836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Programma van Eisen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68400" y="78840"/>
            <a:ext cx="2234160" cy="1110240"/>
          </a:xfrm>
          <a:prstGeom prst="rect">
            <a:avLst/>
          </a:prstGeom>
          <a:ln w="0">
            <a:noFill/>
          </a:ln>
        </p:spPr>
      </p:pic>
      <p:sp>
        <p:nvSpPr>
          <p:cNvPr id="63" name="TextShape 2"/>
          <p:cNvSpPr txBox="1"/>
          <p:nvPr/>
        </p:nvSpPr>
        <p:spPr>
          <a:xfrm>
            <a:off x="3960000" y="1444680"/>
            <a:ext cx="198000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4400" spc="-1" strike="noStrike">
                <a:latin typeface="Arial"/>
              </a:rPr>
              <a:t>vragen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4" name="TextShape 3"/>
          <p:cNvSpPr txBox="1"/>
          <p:nvPr/>
        </p:nvSpPr>
        <p:spPr>
          <a:xfrm>
            <a:off x="3960000" y="2370600"/>
            <a:ext cx="2651760" cy="2129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2400" spc="-1" strike="noStrike">
                <a:solidFill>
                  <a:srgbClr val="c9211e"/>
                </a:solidFill>
                <a:latin typeface="Arial"/>
              </a:rPr>
              <a:t>M</a:t>
            </a:r>
            <a:r>
              <a:rPr b="0" lang="en-GB" sz="2400" spc="-1" strike="noStrike">
                <a:latin typeface="Arial"/>
              </a:rPr>
              <a:t> ust have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o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solidFill>
                  <a:srgbClr val="c9211e"/>
                </a:solidFill>
                <a:latin typeface="Arial"/>
              </a:rPr>
              <a:t>S</a:t>
            </a:r>
            <a:r>
              <a:rPr b="0" lang="en-GB" sz="2400" spc="-1" strike="noStrike">
                <a:latin typeface="Arial"/>
              </a:rPr>
              <a:t> hould have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solidFill>
                  <a:srgbClr val="c9211e"/>
                </a:solidFill>
                <a:latin typeface="Arial"/>
              </a:rPr>
              <a:t>C</a:t>
            </a:r>
            <a:r>
              <a:rPr b="0" lang="en-GB" sz="2400" spc="-1" strike="noStrike">
                <a:latin typeface="Arial"/>
              </a:rPr>
              <a:t> ould have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o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solidFill>
                  <a:srgbClr val="c9211e"/>
                </a:solidFill>
                <a:latin typeface="Arial"/>
              </a:rPr>
              <a:t>W</a:t>
            </a:r>
            <a:r>
              <a:rPr b="0" lang="en-GB" sz="2400" spc="-1" strike="noStrike">
                <a:latin typeface="Arial"/>
              </a:rPr>
              <a:t> on’t have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65" name="TextShape 4"/>
          <p:cNvSpPr txBox="1"/>
          <p:nvPr/>
        </p:nvSpPr>
        <p:spPr>
          <a:xfrm>
            <a:off x="540000" y="2340000"/>
            <a:ext cx="270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Functionaliteit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6" name="TextShape 5"/>
          <p:cNvSpPr txBox="1"/>
          <p:nvPr/>
        </p:nvSpPr>
        <p:spPr>
          <a:xfrm>
            <a:off x="900000" y="2893680"/>
            <a:ext cx="23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Vormgeving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7" name="TextShape 6"/>
          <p:cNvSpPr txBox="1"/>
          <p:nvPr/>
        </p:nvSpPr>
        <p:spPr>
          <a:xfrm>
            <a:off x="1260000" y="3433680"/>
            <a:ext cx="23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Processen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82836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Programma van Eisen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68400" y="78840"/>
            <a:ext cx="2234160" cy="1110240"/>
          </a:xfrm>
          <a:prstGeom prst="rect">
            <a:avLst/>
          </a:prstGeom>
          <a:ln w="0">
            <a:noFill/>
          </a:ln>
        </p:spPr>
      </p:pic>
      <p:sp>
        <p:nvSpPr>
          <p:cNvPr id="70" name="TextShape 2"/>
          <p:cNvSpPr txBox="1"/>
          <p:nvPr/>
        </p:nvSpPr>
        <p:spPr>
          <a:xfrm>
            <a:off x="3960000" y="1444680"/>
            <a:ext cx="198000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4400" spc="-1" strike="noStrike">
                <a:latin typeface="Arial"/>
              </a:rPr>
              <a:t>vragen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1" name="TextShape 3"/>
          <p:cNvSpPr txBox="1"/>
          <p:nvPr/>
        </p:nvSpPr>
        <p:spPr>
          <a:xfrm>
            <a:off x="3960000" y="2370600"/>
            <a:ext cx="2651760" cy="2129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2400" spc="-1" strike="noStrike">
                <a:solidFill>
                  <a:srgbClr val="c9211e"/>
                </a:solidFill>
                <a:latin typeface="Arial"/>
              </a:rPr>
              <a:t>M</a:t>
            </a:r>
            <a:r>
              <a:rPr b="0" lang="en-GB" sz="2400" spc="-1" strike="noStrike">
                <a:latin typeface="Arial"/>
              </a:rPr>
              <a:t> ust have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o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solidFill>
                  <a:srgbClr val="c9211e"/>
                </a:solidFill>
                <a:latin typeface="Arial"/>
              </a:rPr>
              <a:t>S</a:t>
            </a:r>
            <a:r>
              <a:rPr b="0" lang="en-GB" sz="2400" spc="-1" strike="noStrike">
                <a:latin typeface="Arial"/>
              </a:rPr>
              <a:t> hould have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solidFill>
                  <a:srgbClr val="c9211e"/>
                </a:solidFill>
                <a:latin typeface="Arial"/>
              </a:rPr>
              <a:t>C</a:t>
            </a:r>
            <a:r>
              <a:rPr b="0" lang="en-GB" sz="2400" spc="-1" strike="noStrike">
                <a:latin typeface="Arial"/>
              </a:rPr>
              <a:t> ould have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o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solidFill>
                  <a:srgbClr val="c9211e"/>
                </a:solidFill>
                <a:latin typeface="Arial"/>
              </a:rPr>
              <a:t>W</a:t>
            </a:r>
            <a:r>
              <a:rPr b="0" lang="en-GB" sz="2400" spc="-1" strike="noStrike">
                <a:latin typeface="Arial"/>
              </a:rPr>
              <a:t> on’t have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72" name="TextShape 4"/>
          <p:cNvSpPr txBox="1"/>
          <p:nvPr/>
        </p:nvSpPr>
        <p:spPr>
          <a:xfrm>
            <a:off x="540000" y="2340000"/>
            <a:ext cx="270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Functionaliteit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3" name="TextShape 5"/>
          <p:cNvSpPr txBox="1"/>
          <p:nvPr/>
        </p:nvSpPr>
        <p:spPr>
          <a:xfrm>
            <a:off x="900000" y="2893680"/>
            <a:ext cx="23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Vormgeving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4" name="TextShape 6"/>
          <p:cNvSpPr txBox="1"/>
          <p:nvPr/>
        </p:nvSpPr>
        <p:spPr>
          <a:xfrm>
            <a:off x="1260000" y="3433680"/>
            <a:ext cx="23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Processen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5" name="TextShape 7"/>
          <p:cNvSpPr txBox="1"/>
          <p:nvPr/>
        </p:nvSpPr>
        <p:spPr>
          <a:xfrm>
            <a:off x="7380000" y="2893680"/>
            <a:ext cx="23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Planning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6" name="TextShape 8"/>
          <p:cNvSpPr txBox="1"/>
          <p:nvPr/>
        </p:nvSpPr>
        <p:spPr>
          <a:xfrm>
            <a:off x="7020000" y="3447360"/>
            <a:ext cx="23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Budget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7" name="TextShape 9"/>
          <p:cNvSpPr txBox="1"/>
          <p:nvPr/>
        </p:nvSpPr>
        <p:spPr>
          <a:xfrm>
            <a:off x="7740000" y="2353680"/>
            <a:ext cx="23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Omgeving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82836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Programma van Eisen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68400" y="78840"/>
            <a:ext cx="2234160" cy="1110240"/>
          </a:xfrm>
          <a:prstGeom prst="rect">
            <a:avLst/>
          </a:prstGeom>
          <a:ln w="0">
            <a:noFill/>
          </a:ln>
        </p:spPr>
      </p:pic>
      <p:sp>
        <p:nvSpPr>
          <p:cNvPr id="80" name="TextShape 2"/>
          <p:cNvSpPr txBox="1"/>
          <p:nvPr/>
        </p:nvSpPr>
        <p:spPr>
          <a:xfrm>
            <a:off x="3960000" y="1444680"/>
            <a:ext cx="198000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4400" spc="-1" strike="noStrike">
                <a:latin typeface="Arial"/>
              </a:rPr>
              <a:t>vragen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1" name="TextShape 3"/>
          <p:cNvSpPr txBox="1"/>
          <p:nvPr/>
        </p:nvSpPr>
        <p:spPr>
          <a:xfrm rot="21022800">
            <a:off x="2588040" y="2265480"/>
            <a:ext cx="2117520" cy="314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2400" spc="-1" strike="noStrike">
                <a:latin typeface="Arial"/>
              </a:rPr>
              <a:t>Wie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Wat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Waar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Wanneer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Waarom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Waarvoor</a:t>
            </a:r>
            <a:endParaRPr b="0" lang="en-GB" sz="2400" spc="-1" strike="noStrike">
              <a:latin typeface="Arial"/>
            </a:endParaRPr>
          </a:p>
          <a:p>
            <a:r>
              <a:rPr b="0" lang="en-GB" sz="2400" spc="-1" strike="noStrike">
                <a:latin typeface="Arial"/>
              </a:rPr>
              <a:t>Waarmee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82" name="TextShape 4"/>
          <p:cNvSpPr txBox="1"/>
          <p:nvPr/>
        </p:nvSpPr>
        <p:spPr>
          <a:xfrm rot="616800">
            <a:off x="6515280" y="2694600"/>
            <a:ext cx="1620000" cy="176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2000" spc="-1" strike="noStrike">
                <a:latin typeface="Arial"/>
              </a:rPr>
              <a:t>En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Of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Wat als</a:t>
            </a:r>
            <a:endParaRPr b="0" lang="en-GB" sz="2000" spc="-1" strike="noStrike">
              <a:latin typeface="Arial"/>
            </a:endParaRPr>
          </a:p>
          <a:p>
            <a:r>
              <a:rPr b="0" lang="en-GB" sz="2000" spc="-1" strike="noStrike">
                <a:latin typeface="Arial"/>
              </a:rPr>
              <a:t>Niet</a:t>
            </a:r>
            <a:endParaRPr b="0" lang="en-GB" sz="2000" spc="-1" strike="noStrike">
              <a:latin typeface="Arial"/>
            </a:endParaRPr>
          </a:p>
          <a:p>
            <a:endParaRPr b="0" lang="en-GB" sz="2000" spc="-1" strike="noStrike">
              <a:latin typeface="Arial"/>
            </a:endParaRPr>
          </a:p>
          <a:p>
            <a:endParaRPr b="0" lang="en-GB" sz="2000" spc="-1" strike="noStrike">
              <a:latin typeface="Arial"/>
            </a:endParaRPr>
          </a:p>
        </p:txBody>
      </p:sp>
      <p:sp>
        <p:nvSpPr>
          <p:cNvPr id="83" name="TextShape 5"/>
          <p:cNvSpPr txBox="1"/>
          <p:nvPr/>
        </p:nvSpPr>
        <p:spPr>
          <a:xfrm>
            <a:off x="4500000" y="2520000"/>
            <a:ext cx="720000" cy="145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9600" spc="-1" strike="noStrike">
                <a:latin typeface="Arial"/>
              </a:rPr>
              <a:t>?</a:t>
            </a:r>
            <a:endParaRPr b="0" lang="en-GB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2836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Programma van Eisen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68400" y="78840"/>
            <a:ext cx="2234160" cy="1110240"/>
          </a:xfrm>
          <a:prstGeom prst="rect">
            <a:avLst/>
          </a:prstGeom>
          <a:ln w="0">
            <a:noFill/>
          </a:ln>
        </p:spPr>
      </p:pic>
      <p:sp>
        <p:nvSpPr>
          <p:cNvPr id="86" name="TextShape 2"/>
          <p:cNvSpPr txBox="1"/>
          <p:nvPr/>
        </p:nvSpPr>
        <p:spPr>
          <a:xfrm>
            <a:off x="3960000" y="1444680"/>
            <a:ext cx="3240000" cy="134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4400" spc="-1" strike="noStrike">
                <a:latin typeface="Arial"/>
              </a:rPr>
              <a:t>document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4680000" y="2427840"/>
            <a:ext cx="540000" cy="20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2800" spc="-1" strike="noStrike">
                <a:latin typeface="Arial"/>
              </a:rPr>
              <a:t>S</a:t>
            </a:r>
            <a:endParaRPr b="0" lang="en-GB" sz="2800" spc="-1" strike="noStrike">
              <a:latin typeface="Arial"/>
            </a:endParaRPr>
          </a:p>
          <a:p>
            <a:r>
              <a:rPr b="0" lang="en-GB" sz="2800" spc="-1" strike="noStrike">
                <a:latin typeface="Arial"/>
              </a:rPr>
              <a:t>M</a:t>
            </a:r>
            <a:endParaRPr b="0" lang="en-GB" sz="2800" spc="-1" strike="noStrike">
              <a:latin typeface="Arial"/>
            </a:endParaRPr>
          </a:p>
          <a:p>
            <a:r>
              <a:rPr b="0" lang="en-GB" sz="2800" spc="-1" strike="noStrike">
                <a:latin typeface="Arial"/>
              </a:rPr>
              <a:t>A</a:t>
            </a:r>
            <a:endParaRPr b="0" lang="en-GB" sz="2800" spc="-1" strike="noStrike">
              <a:latin typeface="Arial"/>
            </a:endParaRPr>
          </a:p>
          <a:p>
            <a:r>
              <a:rPr b="0" lang="en-GB" sz="2800" spc="-1" strike="noStrike">
                <a:latin typeface="Arial"/>
              </a:rPr>
              <a:t>R</a:t>
            </a:r>
            <a:endParaRPr b="0" lang="en-GB" sz="2800" spc="-1" strike="noStrike">
              <a:latin typeface="Arial"/>
            </a:endParaRPr>
          </a:p>
          <a:p>
            <a:r>
              <a:rPr b="0" lang="en-GB" sz="2800" spc="-1" strike="noStrike">
                <a:latin typeface="Arial"/>
              </a:rPr>
              <a:t>T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2836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Programma van Eisen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68400" y="78840"/>
            <a:ext cx="2234160" cy="1110240"/>
          </a:xfrm>
          <a:prstGeom prst="rect">
            <a:avLst/>
          </a:prstGeom>
          <a:ln w="0">
            <a:noFill/>
          </a:ln>
        </p:spPr>
      </p:pic>
      <p:sp>
        <p:nvSpPr>
          <p:cNvPr id="90" name="TextShape 2"/>
          <p:cNvSpPr txBox="1"/>
          <p:nvPr/>
        </p:nvSpPr>
        <p:spPr>
          <a:xfrm>
            <a:off x="3960000" y="1444680"/>
            <a:ext cx="3240000" cy="134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4400" spc="-1" strike="noStrike">
                <a:latin typeface="Arial"/>
              </a:rPr>
              <a:t>document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4140000" y="2427840"/>
            <a:ext cx="4860000" cy="20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2800" spc="-1" strike="noStrike">
                <a:latin typeface="Arial"/>
              </a:rPr>
              <a:t>S pecifiek</a:t>
            </a:r>
            <a:endParaRPr b="0" lang="en-GB" sz="2800" spc="-1" strike="noStrike">
              <a:latin typeface="Arial"/>
            </a:endParaRPr>
          </a:p>
          <a:p>
            <a:r>
              <a:rPr b="0" lang="en-GB" sz="2800" spc="-1" strike="noStrike">
                <a:latin typeface="Arial"/>
              </a:rPr>
              <a:t>M eetbaar</a:t>
            </a:r>
            <a:endParaRPr b="0" lang="en-GB" sz="2800" spc="-1" strike="noStrike">
              <a:latin typeface="Arial"/>
            </a:endParaRPr>
          </a:p>
          <a:p>
            <a:r>
              <a:rPr b="0" lang="en-GB" sz="2800" spc="-1" strike="noStrike">
                <a:latin typeface="Arial"/>
              </a:rPr>
              <a:t>A cceptabel</a:t>
            </a:r>
            <a:endParaRPr b="0" lang="en-GB" sz="2800" spc="-1" strike="noStrike">
              <a:latin typeface="Arial"/>
            </a:endParaRPr>
          </a:p>
          <a:p>
            <a:r>
              <a:rPr b="0" lang="en-GB" sz="2800" spc="-1" strike="noStrike">
                <a:latin typeface="Arial"/>
              </a:rPr>
              <a:t>R ealistisch</a:t>
            </a:r>
            <a:endParaRPr b="0" lang="en-GB" sz="2800" spc="-1" strike="noStrike">
              <a:latin typeface="Arial"/>
            </a:endParaRPr>
          </a:p>
          <a:p>
            <a:r>
              <a:rPr b="0" lang="en-GB" sz="2800" spc="-1" strike="noStrike">
                <a:latin typeface="Arial"/>
              </a:rPr>
              <a:t>T ijdgebonden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LibreOffice/7.0.6.2$Windows_X86_64 LibreOffice_project/144abb84a525d8e30c9dbbefa69cbbf2d8d4ae3b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2021-09-17T07:24:26Z</dcterms:created>
  <dc:creator/>
  <dc:description/>
  <dc:language>en-GB</dc:language>
  <cp:lastModifiedBy/>
  <dcterms:modified xsi:type="dcterms:W3CDTF">2021-09-17T08:17:15Z</dcterms:modified>
  <cp:revision>5</cp:revision>
  <dc:subject/>
  <dc:title/>
</cp:coreProperties>
</file>