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23"/>
  </p:notesMasterIdLst>
  <p:sldIdLst>
    <p:sldId id="258" r:id="rId2"/>
    <p:sldId id="450" r:id="rId3"/>
    <p:sldId id="437" r:id="rId4"/>
    <p:sldId id="438" r:id="rId5"/>
    <p:sldId id="427" r:id="rId6"/>
    <p:sldId id="459" r:id="rId7"/>
    <p:sldId id="463" r:id="rId8"/>
    <p:sldId id="356" r:id="rId9"/>
    <p:sldId id="464" r:id="rId10"/>
    <p:sldId id="465" r:id="rId11"/>
    <p:sldId id="466" r:id="rId12"/>
    <p:sldId id="467" r:id="rId13"/>
    <p:sldId id="460" r:id="rId14"/>
    <p:sldId id="425" r:id="rId15"/>
    <p:sldId id="423" r:id="rId16"/>
    <p:sldId id="422" r:id="rId17"/>
    <p:sldId id="357" r:id="rId18"/>
    <p:sldId id="449" r:id="rId19"/>
    <p:sldId id="442" r:id="rId20"/>
    <p:sldId id="462" r:id="rId21"/>
    <p:sldId id="320"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等线" panose="02010600030101010101" pitchFamily="2" charset="-122"/>
      <p:regular r:id="rId28"/>
      <p:bold r:id="rId29"/>
    </p:embeddedFont>
    <p:embeddedFont>
      <p:font typeface="黑体" panose="02010609060101010101" pitchFamily="49" charset="-122"/>
      <p:regular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49F9E"/>
    <a:srgbClr val="48A2A0"/>
    <a:srgbClr val="A4D6D5"/>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0" autoAdjust="0"/>
    <p:restoredTop sz="91152" autoAdjust="0"/>
  </p:normalViewPr>
  <p:slideViewPr>
    <p:cSldViewPr snapToGrid="0" showGuides="1">
      <p:cViewPr varScale="1">
        <p:scale>
          <a:sx n="90" d="100"/>
          <a:sy n="90" d="100"/>
        </p:scale>
        <p:origin x="58" y="6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50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3402480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78158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9597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763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225055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黑体" panose="02010609060101010101" pitchFamily="49" charset="-122"/>
                <a:ea typeface="黑体" panose="02010609060101010101" pitchFamily="49" charset="-122"/>
              </a:rPr>
              <a:t>我们已经将需求规格说明书上传到</a:t>
            </a:r>
            <a:r>
              <a:rPr lang="en-US" altLang="zh-CN" sz="1200" dirty="0" err="1">
                <a:solidFill>
                  <a:schemeClr val="bg1"/>
                </a:solidFill>
                <a:latin typeface="黑体" panose="02010609060101010101" pitchFamily="49" charset="-122"/>
                <a:ea typeface="黑体" panose="02010609060101010101" pitchFamily="49" charset="-122"/>
              </a:rPr>
              <a:t>github</a:t>
            </a:r>
            <a:r>
              <a:rPr lang="zh-CN" altLang="en-US" sz="1200" dirty="0">
                <a:solidFill>
                  <a:schemeClr val="bg1"/>
                </a:solidFill>
                <a:latin typeface="黑体" panose="02010609060101010101" pitchFamily="49" charset="-122"/>
                <a:ea typeface="黑体" panose="02010609060101010101" pitchFamily="49" charset="-122"/>
              </a:rPr>
              <a:t>中的团队项目里</a:t>
            </a:r>
          </a:p>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15309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297624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77063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a:extLst>
              <a:ext uri="{FF2B5EF4-FFF2-40B4-BE49-F238E27FC236}">
                <a16:creationId xmlns:a16="http://schemas.microsoft.com/office/drawing/2014/main" id="{07EAF319-C23A-F342-B96D-C498100F0E75}"/>
              </a:ext>
            </a:extLst>
          </p:cNvPr>
          <p:cNvSpPr/>
          <p:nvPr/>
        </p:nvSpPr>
        <p:spPr>
          <a:xfrm>
            <a:off x="5663139" y="1674420"/>
            <a:ext cx="6528862" cy="5183579"/>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86994" y="0"/>
            <a:ext cx="10747169" cy="5839658"/>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49623" y="1018342"/>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需求规格说明书</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2" name="矩形 1">
            <a:extLst>
              <a:ext uri="{FF2B5EF4-FFF2-40B4-BE49-F238E27FC236}">
                <a16:creationId xmlns:a16="http://schemas.microsoft.com/office/drawing/2014/main" id="{C8D4E804-0E27-1141-AC80-EB71F00A631B}"/>
              </a:ext>
            </a:extLst>
          </p:cNvPr>
          <p:cNvSpPr/>
          <p:nvPr/>
        </p:nvSpPr>
        <p:spPr>
          <a:xfrm>
            <a:off x="649623" y="3333648"/>
            <a:ext cx="832279" cy="369332"/>
          </a:xfrm>
          <a:prstGeom prst="rect">
            <a:avLst/>
          </a:prstGeom>
        </p:spPr>
        <p:txBody>
          <a:bodyPr wrap="none">
            <a:spAutoFit/>
          </a:bodyPr>
          <a:lstStyle/>
          <a:p>
            <a:r>
              <a:rPr lang="en-US" altLang="zh-CN" b="1" dirty="0">
                <a:solidFill>
                  <a:schemeClr val="bg1"/>
                </a:solidFill>
              </a:rPr>
              <a:t>G10</a:t>
            </a:r>
            <a:r>
              <a:rPr lang="zh-CN" altLang="en-US" b="1" dirty="0">
                <a:solidFill>
                  <a:schemeClr val="bg1"/>
                </a:solidFill>
              </a:rPr>
              <a:t>组</a:t>
            </a:r>
          </a:p>
        </p:txBody>
      </p:sp>
      <p:sp>
        <p:nvSpPr>
          <p:cNvPr id="3" name="矩形 2">
            <a:extLst>
              <a:ext uri="{FF2B5EF4-FFF2-40B4-BE49-F238E27FC236}">
                <a16:creationId xmlns:a16="http://schemas.microsoft.com/office/drawing/2014/main" id="{BA0BDEB6-8F14-6948-98EA-3AD7571F58C4}"/>
              </a:ext>
            </a:extLst>
          </p:cNvPr>
          <p:cNvSpPr/>
          <p:nvPr/>
        </p:nvSpPr>
        <p:spPr>
          <a:xfrm>
            <a:off x="630992" y="3883344"/>
            <a:ext cx="3416320" cy="369332"/>
          </a:xfrm>
          <a:prstGeom prst="rect">
            <a:avLst/>
          </a:prstGeom>
        </p:spPr>
        <p:txBody>
          <a:bodyPr wrap="none">
            <a:spAutoFit/>
          </a:bodyPr>
          <a:lstStyle/>
          <a:p>
            <a:r>
              <a:rPr lang="zh-CN" altLang="en-US" b="1" dirty="0">
                <a:solidFill>
                  <a:schemeClr val="bg1"/>
                </a:solidFill>
              </a:rPr>
              <a:t>组员：吴登钻，钟朱楠，赵晟浩</a:t>
            </a:r>
          </a:p>
        </p:txBody>
      </p:sp>
      <p:pic>
        <p:nvPicPr>
          <p:cNvPr id="8" name="图片 7">
            <a:extLst>
              <a:ext uri="{FF2B5EF4-FFF2-40B4-BE49-F238E27FC236}">
                <a16:creationId xmlns:a16="http://schemas.microsoft.com/office/drawing/2014/main" id="{7349EC35-B719-4738-A54D-90A6A5882998}"/>
              </a:ext>
            </a:extLst>
          </p:cNvPr>
          <p:cNvPicPr>
            <a:picLocks noChangeAspect="1"/>
          </p:cNvPicPr>
          <p:nvPr/>
        </p:nvPicPr>
        <p:blipFill>
          <a:blip r:embed="rId2"/>
          <a:stretch>
            <a:fillRect/>
          </a:stretch>
        </p:blipFill>
        <p:spPr>
          <a:xfrm>
            <a:off x="8218648" y="3200657"/>
            <a:ext cx="2250138" cy="2104037"/>
          </a:xfrm>
          <a:prstGeom prst="rect">
            <a:avLst/>
          </a:prstGeom>
        </p:spPr>
      </p:pic>
    </p:spTree>
    <p:extLst>
      <p:ext uri="{BB962C8B-B14F-4D97-AF65-F5344CB8AC3E}">
        <p14:creationId xmlns:p14="http://schemas.microsoft.com/office/powerpoint/2010/main" val="16787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endParaRPr lang="zh-CN" sz="2400" dirty="0">
              <a:latin typeface="宋体" panose="02010600030101010101" pitchFamily="2" charset="-122"/>
              <a:ea typeface="宋体" panose="02010600030101010101" pitchFamily="2" charset="-122"/>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4" name="矩形 3"/>
          <p:cNvSpPr/>
          <p:nvPr/>
        </p:nvSpPr>
        <p:spPr>
          <a:xfrm>
            <a:off x="1226820" y="1176386"/>
            <a:ext cx="1422184" cy="461665"/>
          </a:xfrm>
          <a:prstGeom prst="rect">
            <a:avLst/>
          </a:prstGeom>
        </p:spPr>
        <p:txBody>
          <a:bodyPr wrap="none" anchor="t">
            <a:spAutoFit/>
          </a:bodyPr>
          <a:lstStyle/>
          <a:p>
            <a:r>
              <a:rPr lang="zh-CN" altLang="en-US" sz="2400" b="1" dirty="0">
                <a:solidFill>
                  <a:srgbClr val="449F9E"/>
                </a:solidFill>
                <a:uFillTx/>
                <a:latin typeface="黑体" panose="02010609060101010101" charset="-122"/>
                <a:ea typeface="黑体" panose="02010609060101010101" charset="-122"/>
              </a:rPr>
              <a:t>潜在冲突</a:t>
            </a:r>
          </a:p>
        </p:txBody>
      </p:sp>
      <p:sp>
        <p:nvSpPr>
          <p:cNvPr id="7" name="文本框 6"/>
          <p:cNvSpPr txBox="1"/>
          <p:nvPr/>
        </p:nvSpPr>
        <p:spPr>
          <a:xfrm>
            <a:off x="1240370" y="1912597"/>
            <a:ext cx="9890206"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chemeClr val="bg1"/>
                </a:solidFill>
              </a:rPr>
              <a:t>      用户认为在任务概览界面中也应该有任务添加、删除、修改等功能</a:t>
            </a:r>
          </a:p>
        </p:txBody>
      </p:sp>
      <p:sp>
        <p:nvSpPr>
          <p:cNvPr id="12" name="矩形 11"/>
          <p:cNvSpPr/>
          <p:nvPr/>
        </p:nvSpPr>
        <p:spPr>
          <a:xfrm>
            <a:off x="1180995" y="4639441"/>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矩形 13"/>
          <p:cNvSpPr/>
          <p:nvPr/>
        </p:nvSpPr>
        <p:spPr>
          <a:xfrm>
            <a:off x="1226820" y="3945009"/>
            <a:ext cx="1422184" cy="461665"/>
          </a:xfrm>
          <a:prstGeom prst="rect">
            <a:avLst/>
          </a:prstGeom>
        </p:spPr>
        <p:txBody>
          <a:bodyPr wrap="none" anchor="t">
            <a:spAutoFit/>
          </a:bodyPr>
          <a:lstStyle/>
          <a:p>
            <a:r>
              <a:rPr lang="zh-CN" altLang="en-US" sz="2400" b="1" dirty="0">
                <a:solidFill>
                  <a:srgbClr val="6C92C0"/>
                </a:solidFill>
                <a:uFillTx/>
                <a:latin typeface="黑体" panose="02010609060101010101" charset="-122"/>
                <a:ea typeface="黑体" panose="02010609060101010101" charset="-122"/>
              </a:rPr>
              <a:t>冲突解决</a:t>
            </a:r>
          </a:p>
        </p:txBody>
      </p:sp>
      <p:sp>
        <p:nvSpPr>
          <p:cNvPr id="15" name="文本框 14"/>
          <p:cNvSpPr txBox="1"/>
          <p:nvPr/>
        </p:nvSpPr>
        <p:spPr>
          <a:xfrm>
            <a:off x="1240370" y="4639441"/>
            <a:ext cx="955941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r>
              <a:rPr lang="zh-CN" altLang="en-US" sz="2400" dirty="0">
                <a:solidFill>
                  <a:schemeClr val="bg1"/>
                </a:solidFill>
                <a:latin typeface="黑体" panose="02010609060101010101" charset="-122"/>
                <a:ea typeface="黑体" panose="02010609060101010101" charset="-122"/>
                <a:cs typeface="Segoe UI" panose="020B0502040204020203"/>
              </a:rPr>
              <a:t>经过考虑我们决定在全局任务概览中也像点击课表进入的任务列表一样有任务添加（为了明确任务从属于哪个课程，在任务添加中增加了课程选择）、删除、修改。</a:t>
            </a:r>
          </a:p>
        </p:txBody>
      </p:sp>
    </p:spTree>
    <p:extLst>
      <p:ext uri="{BB962C8B-B14F-4D97-AF65-F5344CB8AC3E}">
        <p14:creationId xmlns:p14="http://schemas.microsoft.com/office/powerpoint/2010/main" val="367304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黑体" panose="02010609060101010101" charset="-122"/>
                <a:ea typeface="黑体" panose="02010609060101010101" charset="-122"/>
                <a:cs typeface="+mn-cs"/>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 name="文本框 1"/>
          <p:cNvSpPr txBox="1"/>
          <p:nvPr/>
        </p:nvSpPr>
        <p:spPr>
          <a:xfrm>
            <a:off x="4818743" y="1321632"/>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 name="矩形 3"/>
          <p:cNvSpPr/>
          <p:nvPr/>
        </p:nvSpPr>
        <p:spPr>
          <a:xfrm>
            <a:off x="1226820" y="1176386"/>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9F9E"/>
                </a:solidFill>
                <a:effectLst/>
                <a:uLnTx/>
                <a:uFillTx/>
                <a:latin typeface="黑体" panose="02010609060101010101" charset="-122"/>
                <a:ea typeface="黑体" panose="02010609060101010101" charset="-122"/>
                <a:cs typeface="+mn-cs"/>
              </a:rPr>
              <a:t>潜在冲突</a:t>
            </a:r>
          </a:p>
        </p:txBody>
      </p:sp>
      <p:sp>
        <p:nvSpPr>
          <p:cNvPr id="7" name="文本框 6"/>
          <p:cNvSpPr txBox="1"/>
          <p:nvPr/>
        </p:nvSpPr>
        <p:spPr>
          <a:xfrm>
            <a:off x="1240370" y="1912597"/>
            <a:ext cx="9890206"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      用户认为在任务概览界面中概览时也可明确此任务是从属于哪个课程</a:t>
            </a:r>
          </a:p>
        </p:txBody>
      </p:sp>
      <p:sp>
        <p:nvSpPr>
          <p:cNvPr id="12" name="矩形 11"/>
          <p:cNvSpPr/>
          <p:nvPr/>
        </p:nvSpPr>
        <p:spPr>
          <a:xfrm>
            <a:off x="1240370" y="4562366"/>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14" name="矩形 13"/>
          <p:cNvSpPr/>
          <p:nvPr/>
        </p:nvSpPr>
        <p:spPr>
          <a:xfrm>
            <a:off x="1226820" y="3945009"/>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C92C0"/>
                </a:solidFill>
                <a:effectLst/>
                <a:uLnTx/>
                <a:uFillTx/>
                <a:latin typeface="黑体" panose="02010609060101010101" charset="-122"/>
                <a:ea typeface="黑体" panose="02010609060101010101" charset="-122"/>
                <a:cs typeface="+mn-cs"/>
              </a:rPr>
              <a:t>冲突解决</a:t>
            </a:r>
          </a:p>
        </p:txBody>
      </p:sp>
      <p:sp>
        <p:nvSpPr>
          <p:cNvPr id="15" name="文本框 14"/>
          <p:cNvSpPr txBox="1"/>
          <p:nvPr/>
        </p:nvSpPr>
        <p:spPr>
          <a:xfrm>
            <a:off x="1240370" y="4639441"/>
            <a:ext cx="955941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    </a:t>
            </a:r>
            <a:r>
              <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经过考虑我们决定在任务概览界面中的任务条目中加入从属课程的标识，且点击此标识</a:t>
            </a:r>
            <a:r>
              <a:rPr kumimoji="0" lang="en-US" altLang="zh-CN"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1</a:t>
            </a:r>
            <a:r>
              <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可跳转至课程的任务列表界面</a:t>
            </a:r>
          </a:p>
        </p:txBody>
      </p:sp>
    </p:spTree>
    <p:extLst>
      <p:ext uri="{BB962C8B-B14F-4D97-AF65-F5344CB8AC3E}">
        <p14:creationId xmlns:p14="http://schemas.microsoft.com/office/powerpoint/2010/main" val="12401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黑体" panose="02010609060101010101" charset="-122"/>
                <a:ea typeface="黑体" panose="02010609060101010101" charset="-122"/>
                <a:cs typeface="+mn-cs"/>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 name="文本框 1"/>
          <p:cNvSpPr txBox="1"/>
          <p:nvPr/>
        </p:nvSpPr>
        <p:spPr>
          <a:xfrm>
            <a:off x="4818743" y="1321632"/>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 name="矩形 3"/>
          <p:cNvSpPr/>
          <p:nvPr/>
        </p:nvSpPr>
        <p:spPr>
          <a:xfrm>
            <a:off x="1226820" y="1176386"/>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9F9E"/>
                </a:solidFill>
                <a:effectLst/>
                <a:uLnTx/>
                <a:uFillTx/>
                <a:latin typeface="黑体" panose="02010609060101010101" charset="-122"/>
                <a:ea typeface="黑体" panose="02010609060101010101" charset="-122"/>
                <a:cs typeface="+mn-cs"/>
              </a:rPr>
              <a:t>潜在冲突</a:t>
            </a:r>
          </a:p>
        </p:txBody>
      </p:sp>
      <p:sp>
        <p:nvSpPr>
          <p:cNvPr id="7" name="文本框 6"/>
          <p:cNvSpPr txBox="1"/>
          <p:nvPr/>
        </p:nvSpPr>
        <p:spPr>
          <a:xfrm>
            <a:off x="1240370" y="1912597"/>
            <a:ext cx="989020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      用户认为在点击进入课程界面后可以修改课程信息（例如上课地点，上下课时间等）</a:t>
            </a:r>
          </a:p>
        </p:txBody>
      </p:sp>
      <p:sp>
        <p:nvSpPr>
          <p:cNvPr id="12" name="矩形 11"/>
          <p:cNvSpPr/>
          <p:nvPr/>
        </p:nvSpPr>
        <p:spPr>
          <a:xfrm>
            <a:off x="1180995" y="4639441"/>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14" name="矩形 13"/>
          <p:cNvSpPr/>
          <p:nvPr/>
        </p:nvSpPr>
        <p:spPr>
          <a:xfrm>
            <a:off x="1226820" y="3945009"/>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C92C0"/>
                </a:solidFill>
                <a:effectLst/>
                <a:uLnTx/>
                <a:uFillTx/>
                <a:latin typeface="黑体" panose="02010609060101010101" charset="-122"/>
                <a:ea typeface="黑体" panose="02010609060101010101" charset="-122"/>
                <a:cs typeface="+mn-cs"/>
              </a:rPr>
              <a:t>冲突解决</a:t>
            </a:r>
          </a:p>
        </p:txBody>
      </p:sp>
      <p:sp>
        <p:nvSpPr>
          <p:cNvPr id="15" name="文本框 14"/>
          <p:cNvSpPr txBox="1"/>
          <p:nvPr/>
        </p:nvSpPr>
        <p:spPr>
          <a:xfrm>
            <a:off x="1240370" y="4639441"/>
            <a:ext cx="955941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    </a:t>
            </a:r>
            <a:r>
              <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经过考虑我们决定在点击课程后的界面中加入设置</a:t>
            </a:r>
            <a:r>
              <a:rPr lang="zh-CN" altLang="en-US" sz="2400" dirty="0">
                <a:solidFill>
                  <a:prstClr val="white"/>
                </a:solidFill>
                <a:latin typeface="黑体" panose="02010609060101010101" charset="-122"/>
                <a:ea typeface="黑体" panose="02010609060101010101" charset="-122"/>
                <a:cs typeface="Segoe UI" panose="020B0502040204020203"/>
              </a:rPr>
              <a:t>按钮，以设置此课程相关信息</a:t>
            </a:r>
            <a:endPar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endParaRPr>
          </a:p>
        </p:txBody>
      </p:sp>
    </p:spTree>
    <p:extLst>
      <p:ext uri="{BB962C8B-B14F-4D97-AF65-F5344CB8AC3E}">
        <p14:creationId xmlns:p14="http://schemas.microsoft.com/office/powerpoint/2010/main" val="15236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20305" y="272987"/>
            <a:ext cx="80663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ER</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图</a:t>
            </a:r>
          </a:p>
        </p:txBody>
      </p:sp>
      <p:pic>
        <p:nvPicPr>
          <p:cNvPr id="6" name="图片 5">
            <a:extLst>
              <a:ext uri="{FF2B5EF4-FFF2-40B4-BE49-F238E27FC236}">
                <a16:creationId xmlns:a16="http://schemas.microsoft.com/office/drawing/2014/main" id="{10518439-C7A4-4F81-92C6-C282899DF8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3" y="891969"/>
            <a:ext cx="12143997" cy="4889400"/>
          </a:xfrm>
          <a:prstGeom prst="rect">
            <a:avLst/>
          </a:prstGeom>
          <a:noFill/>
          <a:ln>
            <a:noFill/>
          </a:ln>
        </p:spPr>
      </p:pic>
    </p:spTree>
    <p:extLst>
      <p:ext uri="{BB962C8B-B14F-4D97-AF65-F5344CB8AC3E}">
        <p14:creationId xmlns:p14="http://schemas.microsoft.com/office/powerpoint/2010/main" val="181606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226725" y="98886"/>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数据字典</a:t>
            </a:r>
          </a:p>
        </p:txBody>
      </p:sp>
      <p:sp>
        <p:nvSpPr>
          <p:cNvPr id="2" name="文本框 1">
            <a:extLst>
              <a:ext uri="{FF2B5EF4-FFF2-40B4-BE49-F238E27FC236}">
                <a16:creationId xmlns:a16="http://schemas.microsoft.com/office/drawing/2014/main" id="{FD2FD517-986E-C747-A021-CE65C12170DA}"/>
              </a:ext>
            </a:extLst>
          </p:cNvPr>
          <p:cNvSpPr txBox="1"/>
          <p:nvPr/>
        </p:nvSpPr>
        <p:spPr>
          <a:xfrm>
            <a:off x="8129247" y="6411733"/>
            <a:ext cx="3877985" cy="369332"/>
          </a:xfrm>
          <a:prstGeom prst="rect">
            <a:avLst/>
          </a:prstGeom>
          <a:noFill/>
        </p:spPr>
        <p:txBody>
          <a:bodyPr wrap="none" rtlCol="0">
            <a:spAutoFit/>
          </a:bodyPr>
          <a:lstStyle/>
          <a:p>
            <a:r>
              <a:rPr kumimoji="1" lang="zh-CN" altLang="en-US" dirty="0"/>
              <a:t>详细数据字典可以在相关文档中查看</a:t>
            </a:r>
          </a:p>
        </p:txBody>
      </p:sp>
      <p:pic>
        <p:nvPicPr>
          <p:cNvPr id="5" name="图片 4">
            <a:extLst>
              <a:ext uri="{FF2B5EF4-FFF2-40B4-BE49-F238E27FC236}">
                <a16:creationId xmlns:a16="http://schemas.microsoft.com/office/drawing/2014/main" id="{4BE24FD0-348E-4717-B24F-8A4E7A1C8F77}"/>
              </a:ext>
            </a:extLst>
          </p:cNvPr>
          <p:cNvPicPr>
            <a:picLocks noChangeAspect="1"/>
          </p:cNvPicPr>
          <p:nvPr/>
        </p:nvPicPr>
        <p:blipFill>
          <a:blip r:embed="rId2"/>
          <a:stretch>
            <a:fillRect/>
          </a:stretch>
        </p:blipFill>
        <p:spPr>
          <a:xfrm>
            <a:off x="165780" y="1863348"/>
            <a:ext cx="6492067" cy="4316580"/>
          </a:xfrm>
          <a:prstGeom prst="rect">
            <a:avLst/>
          </a:prstGeom>
        </p:spPr>
      </p:pic>
      <p:pic>
        <p:nvPicPr>
          <p:cNvPr id="9" name="图片 8">
            <a:extLst>
              <a:ext uri="{FF2B5EF4-FFF2-40B4-BE49-F238E27FC236}">
                <a16:creationId xmlns:a16="http://schemas.microsoft.com/office/drawing/2014/main" id="{DA897E56-D269-4739-94D4-3DE5696EEE6F}"/>
              </a:ext>
            </a:extLst>
          </p:cNvPr>
          <p:cNvPicPr>
            <a:picLocks noChangeAspect="1"/>
          </p:cNvPicPr>
          <p:nvPr/>
        </p:nvPicPr>
        <p:blipFill>
          <a:blip r:embed="rId3"/>
          <a:stretch>
            <a:fillRect/>
          </a:stretch>
        </p:blipFill>
        <p:spPr>
          <a:xfrm>
            <a:off x="6281502" y="231377"/>
            <a:ext cx="5593565" cy="6180356"/>
          </a:xfrm>
          <a:prstGeom prst="rect">
            <a:avLst/>
          </a:prstGeom>
        </p:spPr>
      </p:pic>
      <p:sp>
        <p:nvSpPr>
          <p:cNvPr id="4" name="文本框 3">
            <a:extLst>
              <a:ext uri="{FF2B5EF4-FFF2-40B4-BE49-F238E27FC236}">
                <a16:creationId xmlns:a16="http://schemas.microsoft.com/office/drawing/2014/main" id="{F1A0255A-1976-4678-9045-DEE896908C29}"/>
              </a:ext>
            </a:extLst>
          </p:cNvPr>
          <p:cNvSpPr txBox="1"/>
          <p:nvPr/>
        </p:nvSpPr>
        <p:spPr>
          <a:xfrm>
            <a:off x="226725" y="678072"/>
            <a:ext cx="5479808" cy="923330"/>
          </a:xfrm>
          <a:prstGeom prst="rect">
            <a:avLst/>
          </a:prstGeom>
          <a:noFill/>
        </p:spPr>
        <p:txBody>
          <a:bodyPr wrap="square" rtlCol="0">
            <a:spAutoFit/>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如果在开发小型软件系统时暂时没有数据字典处理程序，建议采用卡片形式书写数据字典，每张卡片上保存描述一个数据的信息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软件工程导论</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》p49</a:t>
            </a:r>
            <a:endParaRPr lang="zh-CN" altLang="en-US" dirty="0"/>
          </a:p>
        </p:txBody>
      </p:sp>
    </p:spTree>
    <p:extLst>
      <p:ext uri="{BB962C8B-B14F-4D97-AF65-F5344CB8AC3E}">
        <p14:creationId xmlns:p14="http://schemas.microsoft.com/office/powerpoint/2010/main" val="281315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4832" y="317959"/>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非功能性需求</a:t>
            </a:r>
          </a:p>
        </p:txBody>
      </p:sp>
      <p:sp>
        <p:nvSpPr>
          <p:cNvPr id="7" name="矩形 6">
            <a:extLst>
              <a:ext uri="{FF2B5EF4-FFF2-40B4-BE49-F238E27FC236}">
                <a16:creationId xmlns:a16="http://schemas.microsoft.com/office/drawing/2014/main" id="{44D0FCF1-B733-7640-AA89-54F43B384674}"/>
              </a:ext>
            </a:extLst>
          </p:cNvPr>
          <p:cNvSpPr/>
          <p:nvPr/>
        </p:nvSpPr>
        <p:spPr>
          <a:xfrm>
            <a:off x="801710" y="2970964"/>
            <a:ext cx="1627369" cy="523220"/>
          </a:xfrm>
          <a:prstGeom prst="rect">
            <a:avLst/>
          </a:prstGeom>
        </p:spPr>
        <p:txBody>
          <a:bodyPr wrap="non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用户需求</a:t>
            </a:r>
          </a:p>
        </p:txBody>
      </p:sp>
      <p:cxnSp>
        <p:nvCxnSpPr>
          <p:cNvPr id="5" name="直线连接符 4">
            <a:extLst>
              <a:ext uri="{FF2B5EF4-FFF2-40B4-BE49-F238E27FC236}">
                <a16:creationId xmlns:a16="http://schemas.microsoft.com/office/drawing/2014/main" id="{94A53153-DF42-8942-887F-75443750EC2D}"/>
              </a:ext>
            </a:extLst>
          </p:cNvPr>
          <p:cNvCxnSpPr>
            <a:cxnSpLocks/>
          </p:cNvCxnSpPr>
          <p:nvPr/>
        </p:nvCxnSpPr>
        <p:spPr>
          <a:xfrm flipH="1">
            <a:off x="2526890" y="1693648"/>
            <a:ext cx="101287" cy="4618662"/>
          </a:xfrm>
          <a:prstGeom prst="line">
            <a:avLst/>
          </a:prstGeom>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5A0CDC55-9410-A249-B48C-7766DBD33CDA}"/>
              </a:ext>
            </a:extLst>
          </p:cNvPr>
          <p:cNvSpPr/>
          <p:nvPr/>
        </p:nvSpPr>
        <p:spPr>
          <a:xfrm>
            <a:off x="2807171" y="1563157"/>
            <a:ext cx="6955750" cy="1631216"/>
          </a:xfrm>
          <a:prstGeom prst="rect">
            <a:avLst/>
          </a:prstGeom>
        </p:spPr>
        <p:txBody>
          <a:bodyPr wrap="non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性能需求</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zh-CN" sz="2400" dirty="0">
                <a:effectLst/>
                <a:latin typeface="黑体" panose="02010609060101010101" pitchFamily="49" charset="-122"/>
                <a:ea typeface="黑体" panose="02010609060101010101" pitchFamily="49" charset="-122"/>
                <a:cs typeface="Times New Roman" panose="02020603050405020304" pitchFamily="18" charset="0"/>
              </a:rPr>
              <a:t>系统至少能承载的最大并发用户数要求达到</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1000</a:t>
            </a:r>
            <a:r>
              <a:rPr lang="zh-CN" altLang="zh-CN" sz="2400" dirty="0">
                <a:effectLst/>
                <a:latin typeface="黑体" panose="02010609060101010101" pitchFamily="49" charset="-122"/>
                <a:ea typeface="黑体" panose="02010609060101010101" pitchFamily="49" charset="-122"/>
                <a:cs typeface="Times New Roman" panose="02020603050405020304" pitchFamily="18" charset="0"/>
              </a:rPr>
              <a:t>。</a:t>
            </a:r>
            <a:b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b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系统平均响应时间低于</a:t>
            </a:r>
            <a:r>
              <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rPr>
              <a:t>500ms</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a:t>
            </a:r>
          </a:p>
          <a:p>
            <a:endParaRPr lang="zh-CN" altLang="en-US" sz="2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C807ADA2-E64C-8742-8480-B509E3D3002F}"/>
              </a:ext>
            </a:extLst>
          </p:cNvPr>
          <p:cNvSpPr/>
          <p:nvPr/>
        </p:nvSpPr>
        <p:spPr>
          <a:xfrm>
            <a:off x="2773986" y="3232574"/>
            <a:ext cx="8956299" cy="2995692"/>
          </a:xfrm>
          <a:prstGeom prst="rect">
            <a:avLst/>
          </a:prstGeom>
        </p:spPr>
        <p:txBody>
          <a:bodyPr wrap="squar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易用性</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pPr marL="342900" lvl="0" indent="-342900" algn="l">
              <a:spcBef>
                <a:spcPts val="500"/>
              </a:spcBef>
              <a:spcAft>
                <a:spcPts val="0"/>
              </a:spcAf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本项目在需求开发阶段与各用户代表进行了多次详细深入的访谈，确保用户对用户页面功能的了解</a:t>
            </a:r>
          </a:p>
          <a:p>
            <a:pPr marL="342900" lvl="0" indent="-342900" algn="l">
              <a:spcBef>
                <a:spcPts val="500"/>
              </a:spcBef>
              <a:spcAft>
                <a:spcPts val="0"/>
              </a:spcAf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只需下载打开</a:t>
            </a:r>
            <a:r>
              <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rPr>
              <a:t>APP</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并登陆即可使用。</a:t>
            </a:r>
          </a:p>
          <a:p>
            <a:pPr marL="342900" lvl="0" indent="-342900" algn="l">
              <a:spcBef>
                <a:spcPts val="500"/>
              </a:spcBef>
              <a:spcAft>
                <a:spcPts val="0"/>
              </a:spcAf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页面布局符合用户的日常使用习惯</a:t>
            </a:r>
            <a:endPar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l">
              <a:spcBef>
                <a:spcPts val="500"/>
              </a:spcBef>
              <a:spcAft>
                <a:spcPts val="0"/>
              </a:spcAft>
              <a:buFont typeface="+mj-lt"/>
              <a:buAutoNum type="arabicPeriod"/>
            </a:pP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登录成功后离线也可使用部分功能（例如查看已保存的课表及任务）</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9854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81337" y="243008"/>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非功能性需求</a:t>
            </a:r>
          </a:p>
        </p:txBody>
      </p:sp>
      <p:sp>
        <p:nvSpPr>
          <p:cNvPr id="7" name="矩形 6">
            <a:extLst>
              <a:ext uri="{FF2B5EF4-FFF2-40B4-BE49-F238E27FC236}">
                <a16:creationId xmlns:a16="http://schemas.microsoft.com/office/drawing/2014/main" id="{44D0FCF1-B733-7640-AA89-54F43B384674}"/>
              </a:ext>
            </a:extLst>
          </p:cNvPr>
          <p:cNvSpPr/>
          <p:nvPr/>
        </p:nvSpPr>
        <p:spPr>
          <a:xfrm>
            <a:off x="381337" y="3132842"/>
            <a:ext cx="1988045" cy="523220"/>
          </a:xfrm>
          <a:prstGeom prst="rect">
            <a:avLst/>
          </a:prstGeom>
        </p:spPr>
        <p:txBody>
          <a:bodyPr wrap="non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管理员需求</a:t>
            </a:r>
          </a:p>
        </p:txBody>
      </p:sp>
      <p:cxnSp>
        <p:nvCxnSpPr>
          <p:cNvPr id="5" name="直线连接符 4">
            <a:extLst>
              <a:ext uri="{FF2B5EF4-FFF2-40B4-BE49-F238E27FC236}">
                <a16:creationId xmlns:a16="http://schemas.microsoft.com/office/drawing/2014/main" id="{94A53153-DF42-8942-887F-75443750EC2D}"/>
              </a:ext>
            </a:extLst>
          </p:cNvPr>
          <p:cNvCxnSpPr>
            <a:cxnSpLocks/>
          </p:cNvCxnSpPr>
          <p:nvPr/>
        </p:nvCxnSpPr>
        <p:spPr>
          <a:xfrm>
            <a:off x="2534440" y="1207658"/>
            <a:ext cx="0" cy="4896809"/>
          </a:xfrm>
          <a:prstGeom prst="line">
            <a:avLst/>
          </a:prstGeom>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5A0CDC55-9410-A249-B48C-7766DBD33CDA}"/>
              </a:ext>
            </a:extLst>
          </p:cNvPr>
          <p:cNvSpPr/>
          <p:nvPr/>
        </p:nvSpPr>
        <p:spPr>
          <a:xfrm>
            <a:off x="2801467" y="967376"/>
            <a:ext cx="8241000" cy="3108543"/>
          </a:xfrm>
          <a:prstGeom prst="rect">
            <a:avLst/>
          </a:prstGeom>
        </p:spPr>
        <p:txBody>
          <a:bodyPr wrap="squar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安全性需求</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只有管理员才能对用户信息进行操作。</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由系统自动注册的用户的临时密码，用户第一次登录成功后，必须修改密码。</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对于用户的密码需要以加密的方式进行传输和存储。</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教师注册需要通过管理员审核，需要上传身份证等信息，本团队可以保障用户个人信息不被泄露和不被用于其他用途</a:t>
            </a:r>
          </a:p>
        </p:txBody>
      </p:sp>
      <p:sp>
        <p:nvSpPr>
          <p:cNvPr id="13" name="矩形 12">
            <a:extLst>
              <a:ext uri="{FF2B5EF4-FFF2-40B4-BE49-F238E27FC236}">
                <a16:creationId xmlns:a16="http://schemas.microsoft.com/office/drawing/2014/main" id="{C807ADA2-E64C-8742-8480-B509E3D3002F}"/>
              </a:ext>
            </a:extLst>
          </p:cNvPr>
          <p:cNvSpPr/>
          <p:nvPr/>
        </p:nvSpPr>
        <p:spPr>
          <a:xfrm>
            <a:off x="2646601" y="4196455"/>
            <a:ext cx="9155402" cy="2000548"/>
          </a:xfrm>
          <a:prstGeom prst="rect">
            <a:avLst/>
          </a:prstGeom>
        </p:spPr>
        <p:txBody>
          <a:bodyPr wrap="squar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可维护性</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软件内部功能模块化，易于功能的增删改。</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软件代码有条理，备注详细，并配有维护手册。</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日常维护可视化，能做到让非软件相关从业者也能清晰了应用运行状态</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53840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会议纪要</a:t>
            </a:r>
          </a:p>
        </p:txBody>
      </p:sp>
      <p:sp>
        <p:nvSpPr>
          <p:cNvPr id="10" name="文本框 9"/>
          <p:cNvSpPr txBox="1"/>
          <p:nvPr/>
        </p:nvSpPr>
        <p:spPr>
          <a:xfrm>
            <a:off x="4810183" y="4823310"/>
            <a:ext cx="1901190"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endParaRPr lang="zh-CN" altLang="en-US" sz="2400" dirty="0">
              <a:solidFill>
                <a:schemeClr val="tx1"/>
              </a:solidFill>
              <a:latin typeface="黑体" panose="02010609060101010101" charset="-122"/>
              <a:ea typeface="黑体" panose="02010609060101010101" charset="-122"/>
              <a:cs typeface="Segoe UI" panose="020B0502040204020203"/>
            </a:endParaRPr>
          </a:p>
        </p:txBody>
      </p:sp>
      <p:pic>
        <p:nvPicPr>
          <p:cNvPr id="9" name="图片 8">
            <a:extLst>
              <a:ext uri="{FF2B5EF4-FFF2-40B4-BE49-F238E27FC236}">
                <a16:creationId xmlns:a16="http://schemas.microsoft.com/office/drawing/2014/main" id="{97ABC40E-2D8B-400F-A07B-B634E4A08358}"/>
              </a:ext>
            </a:extLst>
          </p:cNvPr>
          <p:cNvPicPr>
            <a:picLocks noChangeAspect="1"/>
          </p:cNvPicPr>
          <p:nvPr/>
        </p:nvPicPr>
        <p:blipFill>
          <a:blip r:embed="rId3"/>
          <a:stretch>
            <a:fillRect/>
          </a:stretch>
        </p:blipFill>
        <p:spPr>
          <a:xfrm>
            <a:off x="1364343" y="910356"/>
            <a:ext cx="4168501" cy="5403048"/>
          </a:xfrm>
          <a:prstGeom prst="rect">
            <a:avLst/>
          </a:prstGeom>
        </p:spPr>
      </p:pic>
      <p:pic>
        <p:nvPicPr>
          <p:cNvPr id="13" name="图片 12">
            <a:extLst>
              <a:ext uri="{FF2B5EF4-FFF2-40B4-BE49-F238E27FC236}">
                <a16:creationId xmlns:a16="http://schemas.microsoft.com/office/drawing/2014/main" id="{0A2594F5-6ACE-47AD-889F-FA7A56BE884D}"/>
              </a:ext>
            </a:extLst>
          </p:cNvPr>
          <p:cNvPicPr>
            <a:picLocks noChangeAspect="1"/>
          </p:cNvPicPr>
          <p:nvPr/>
        </p:nvPicPr>
        <p:blipFill>
          <a:blip r:embed="rId4"/>
          <a:stretch>
            <a:fillRect/>
          </a:stretch>
        </p:blipFill>
        <p:spPr>
          <a:xfrm>
            <a:off x="5931429" y="910356"/>
            <a:ext cx="4526672" cy="5540220"/>
          </a:xfrm>
          <a:prstGeom prst="rect">
            <a:avLst/>
          </a:prstGeom>
        </p:spPr>
      </p:pic>
    </p:spTree>
    <p:extLst>
      <p:ext uri="{BB962C8B-B14F-4D97-AF65-F5344CB8AC3E}">
        <p14:creationId xmlns:p14="http://schemas.microsoft.com/office/powerpoint/2010/main" val="218620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166713" y="83305"/>
            <a:ext cx="2050561"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SRS Baseline</a:t>
            </a:r>
            <a:endParaRPr lang="zh-CN" altLang="en-US" sz="2400" b="1" dirty="0">
              <a:solidFill>
                <a:schemeClr val="tx1">
                  <a:lumMod val="75000"/>
                  <a:lumOff val="25000"/>
                </a:schemeClr>
              </a:solidFill>
              <a:latin typeface="黑体"/>
              <a:ea typeface="黑体"/>
            </a:endParaRPr>
          </a:p>
        </p:txBody>
      </p:sp>
      <p:sp>
        <p:nvSpPr>
          <p:cNvPr id="9" name="文本框 8">
            <a:extLst>
              <a:ext uri="{FF2B5EF4-FFF2-40B4-BE49-F238E27FC236}">
                <a16:creationId xmlns:a16="http://schemas.microsoft.com/office/drawing/2014/main" id="{D962281A-9CFE-4484-829B-2BED9A7B861C}"/>
              </a:ext>
            </a:extLst>
          </p:cNvPr>
          <p:cNvSpPr txBox="1"/>
          <p:nvPr/>
        </p:nvSpPr>
        <p:spPr>
          <a:xfrm>
            <a:off x="2500896" y="5447267"/>
            <a:ext cx="695314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solidFill>
                  <a:schemeClr val="tx1">
                    <a:lumMod val="85000"/>
                    <a:lumOff val="15000"/>
                  </a:schemeClr>
                </a:solidFill>
                <a:latin typeface="黑体" panose="02010609060101010101" pitchFamily="49" charset="-122"/>
                <a:ea typeface="黑体" panose="02010609060101010101" pitchFamily="49" charset="-122"/>
              </a:rPr>
              <a:t>需求规格说明书已经上传到</a:t>
            </a:r>
            <a:r>
              <a:rPr lang="en-US" altLang="zh-CN" sz="2400" dirty="0" err="1">
                <a:solidFill>
                  <a:schemeClr val="tx1">
                    <a:lumMod val="85000"/>
                    <a:lumOff val="15000"/>
                  </a:schemeClr>
                </a:solidFill>
                <a:latin typeface="黑体" panose="02010609060101010101" pitchFamily="49" charset="-122"/>
                <a:ea typeface="黑体" panose="02010609060101010101" pitchFamily="49" charset="-122"/>
              </a:rPr>
              <a:t>github</a:t>
            </a:r>
            <a:r>
              <a:rPr lang="zh-CN" altLang="en-US" sz="2400" dirty="0">
                <a:solidFill>
                  <a:schemeClr val="tx1">
                    <a:lumMod val="85000"/>
                    <a:lumOff val="15000"/>
                  </a:schemeClr>
                </a:solidFill>
                <a:latin typeface="黑体" panose="02010609060101010101" pitchFamily="49" charset="-122"/>
                <a:ea typeface="黑体" panose="02010609060101010101" pitchFamily="49" charset="-122"/>
              </a:rPr>
              <a:t>中的团队项目中</a:t>
            </a:r>
          </a:p>
        </p:txBody>
      </p:sp>
      <p:pic>
        <p:nvPicPr>
          <p:cNvPr id="4" name="图片 3">
            <a:extLst>
              <a:ext uri="{FF2B5EF4-FFF2-40B4-BE49-F238E27FC236}">
                <a16:creationId xmlns:a16="http://schemas.microsoft.com/office/drawing/2014/main" id="{4BD90D97-6CD5-4066-AFBB-C3A14291B392}"/>
              </a:ext>
            </a:extLst>
          </p:cNvPr>
          <p:cNvPicPr>
            <a:picLocks noChangeAspect="1"/>
          </p:cNvPicPr>
          <p:nvPr/>
        </p:nvPicPr>
        <p:blipFill>
          <a:blip r:embed="rId3"/>
          <a:stretch>
            <a:fillRect/>
          </a:stretch>
        </p:blipFill>
        <p:spPr>
          <a:xfrm>
            <a:off x="780270" y="1471112"/>
            <a:ext cx="4900864" cy="2641566"/>
          </a:xfrm>
          <a:prstGeom prst="rect">
            <a:avLst/>
          </a:prstGeom>
        </p:spPr>
      </p:pic>
      <p:pic>
        <p:nvPicPr>
          <p:cNvPr id="6" name="图片 5">
            <a:extLst>
              <a:ext uri="{FF2B5EF4-FFF2-40B4-BE49-F238E27FC236}">
                <a16:creationId xmlns:a16="http://schemas.microsoft.com/office/drawing/2014/main" id="{ED08B02B-2C52-4508-9867-35F6E463E820}"/>
              </a:ext>
            </a:extLst>
          </p:cNvPr>
          <p:cNvPicPr>
            <a:picLocks noChangeAspect="1"/>
          </p:cNvPicPr>
          <p:nvPr/>
        </p:nvPicPr>
        <p:blipFill>
          <a:blip r:embed="rId4"/>
          <a:stretch>
            <a:fillRect/>
          </a:stretch>
        </p:blipFill>
        <p:spPr>
          <a:xfrm>
            <a:off x="6096000" y="1195366"/>
            <a:ext cx="4328535" cy="3193057"/>
          </a:xfrm>
          <a:prstGeom prst="rect">
            <a:avLst/>
          </a:prstGeom>
        </p:spPr>
      </p:pic>
    </p:spTree>
    <p:extLst>
      <p:ext uri="{BB962C8B-B14F-4D97-AF65-F5344CB8AC3E}">
        <p14:creationId xmlns:p14="http://schemas.microsoft.com/office/powerpoint/2010/main" val="46615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9776" y="1084360"/>
            <a:ext cx="3336988" cy="2082173"/>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矩形 19"/>
          <p:cNvSpPr/>
          <p:nvPr/>
        </p:nvSpPr>
        <p:spPr>
          <a:xfrm>
            <a:off x="241453" y="177618"/>
            <a:ext cx="1415772" cy="461665"/>
          </a:xfrm>
          <a:prstGeom prst="rect">
            <a:avLst/>
          </a:prstGeom>
        </p:spPr>
        <p:txBody>
          <a:bodyPr wrap="none">
            <a:spAutoFit/>
          </a:bodyPr>
          <a:lstStyle/>
          <a:p>
            <a:r>
              <a:rPr lang="zh-CN" altLang="en-US" sz="2400" b="1" dirty="0">
                <a:solidFill>
                  <a:schemeClr val="tx1">
                    <a:lumMod val="75000"/>
                    <a:lumOff val="25000"/>
                  </a:schemeClr>
                </a:solidFill>
              </a:rPr>
              <a:t>小组评价</a:t>
            </a:r>
          </a:p>
        </p:txBody>
      </p:sp>
      <p:graphicFrame>
        <p:nvGraphicFramePr>
          <p:cNvPr id="9" name="表格 8"/>
          <p:cNvGraphicFramePr>
            <a:graphicFrameLocks noGrp="1"/>
          </p:cNvGraphicFramePr>
          <p:nvPr>
            <p:extLst>
              <p:ext uri="{D42A27DB-BD31-4B8C-83A1-F6EECF244321}">
                <p14:modId xmlns:p14="http://schemas.microsoft.com/office/powerpoint/2010/main" val="2571192415"/>
              </p:ext>
            </p:extLst>
          </p:nvPr>
        </p:nvGraphicFramePr>
        <p:xfrm>
          <a:off x="4744024" y="2385517"/>
          <a:ext cx="2792356" cy="1463040"/>
        </p:xfrm>
        <a:graphic>
          <a:graphicData uri="http://schemas.openxmlformats.org/drawingml/2006/table">
            <a:tbl>
              <a:tblPr firstRow="1" bandRow="1">
                <a:tableStyleId>{5C22544A-7EE6-4342-B048-85BDC9FD1C3A}</a:tableStyleId>
              </a:tblPr>
              <a:tblGrid>
                <a:gridCol w="836791">
                  <a:extLst>
                    <a:ext uri="{9D8B030D-6E8A-4147-A177-3AD203B41FA5}">
                      <a16:colId xmlns:a16="http://schemas.microsoft.com/office/drawing/2014/main" val="20000"/>
                    </a:ext>
                  </a:extLst>
                </a:gridCol>
                <a:gridCol w="1955565">
                  <a:extLst>
                    <a:ext uri="{9D8B030D-6E8A-4147-A177-3AD203B41FA5}">
                      <a16:colId xmlns:a16="http://schemas.microsoft.com/office/drawing/2014/main" val="20001"/>
                    </a:ext>
                  </a:extLst>
                </a:gridCol>
              </a:tblGrid>
              <a:tr h="332070">
                <a:tc>
                  <a:txBody>
                    <a:bodyPr/>
                    <a:lstStyle/>
                    <a:p>
                      <a:r>
                        <a:rPr lang="zh-CN" altLang="en-US" dirty="0"/>
                        <a:t>成员</a:t>
                      </a:r>
                    </a:p>
                  </a:txBody>
                  <a:tcPr/>
                </a:tc>
                <a:tc>
                  <a:txBody>
                    <a:bodyPr/>
                    <a:lstStyle/>
                    <a:p>
                      <a:r>
                        <a:rPr lang="zh-CN" altLang="en-US" dirty="0"/>
                        <a:t>评分（百分制）</a:t>
                      </a:r>
                    </a:p>
                  </a:txBody>
                  <a:tcPr/>
                </a:tc>
                <a:extLst>
                  <a:ext uri="{0D108BD9-81ED-4DB2-BD59-A6C34878D82A}">
                    <a16:rowId xmlns:a16="http://schemas.microsoft.com/office/drawing/2014/main" val="10000"/>
                  </a:ext>
                </a:extLst>
              </a:tr>
              <a:tr h="332070">
                <a:tc>
                  <a:txBody>
                    <a:bodyPr/>
                    <a:lstStyle/>
                    <a:p>
                      <a:pPr algn="ctr"/>
                      <a:r>
                        <a:rPr lang="zh-CN" altLang="en-US" sz="1600" dirty="0"/>
                        <a:t>吴登钻</a:t>
                      </a:r>
                    </a:p>
                  </a:txBody>
                  <a:tcPr/>
                </a:tc>
                <a:tc>
                  <a:txBody>
                    <a:bodyPr/>
                    <a:lstStyle/>
                    <a:p>
                      <a:pPr algn="ctr"/>
                      <a:r>
                        <a:rPr lang="en-US" altLang="zh-CN" sz="1800" dirty="0"/>
                        <a:t>85</a:t>
                      </a:r>
                    </a:p>
                  </a:txBody>
                  <a:tcPr/>
                </a:tc>
                <a:extLst>
                  <a:ext uri="{0D108BD9-81ED-4DB2-BD59-A6C34878D82A}">
                    <a16:rowId xmlns:a16="http://schemas.microsoft.com/office/drawing/2014/main" val="10001"/>
                  </a:ext>
                </a:extLst>
              </a:tr>
              <a:tr h="332070">
                <a:tc>
                  <a:txBody>
                    <a:bodyPr/>
                    <a:lstStyle/>
                    <a:p>
                      <a:pPr algn="ctr"/>
                      <a:r>
                        <a:rPr lang="zh-CN" altLang="en-US" sz="1600" dirty="0"/>
                        <a:t>钟朱楠</a:t>
                      </a:r>
                    </a:p>
                  </a:txBody>
                  <a:tcPr/>
                </a:tc>
                <a:tc>
                  <a:txBody>
                    <a:bodyPr/>
                    <a:lstStyle/>
                    <a:p>
                      <a:pPr algn="ctr"/>
                      <a:r>
                        <a:rPr lang="en-US" altLang="zh-CN" sz="1800" dirty="0"/>
                        <a:t>83</a:t>
                      </a:r>
                      <a:endParaRPr lang="zh-CN" altLang="en-US" sz="1800" dirty="0"/>
                    </a:p>
                  </a:txBody>
                  <a:tcPr/>
                </a:tc>
                <a:extLst>
                  <a:ext uri="{0D108BD9-81ED-4DB2-BD59-A6C34878D82A}">
                    <a16:rowId xmlns:a16="http://schemas.microsoft.com/office/drawing/2014/main" val="10002"/>
                  </a:ext>
                </a:extLst>
              </a:tr>
              <a:tr h="361975">
                <a:tc>
                  <a:txBody>
                    <a:bodyPr/>
                    <a:lstStyle/>
                    <a:p>
                      <a:pPr algn="ctr"/>
                      <a:r>
                        <a:rPr lang="zh-CN" altLang="en-US" sz="1600" dirty="0"/>
                        <a:t>赵晟浩</a:t>
                      </a:r>
                    </a:p>
                  </a:txBody>
                  <a:tcPr/>
                </a:tc>
                <a:tc>
                  <a:txBody>
                    <a:bodyPr/>
                    <a:lstStyle/>
                    <a:p>
                      <a:pPr algn="ctr"/>
                      <a:r>
                        <a:rPr lang="en-US" altLang="zh-CN" sz="1800" dirty="0"/>
                        <a:t>81</a:t>
                      </a:r>
                      <a:endParaRPr lang="zh-CN" altLang="en-US" sz="1800" dirty="0"/>
                    </a:p>
                  </a:txBody>
                  <a:tcPr/>
                </a:tc>
                <a:extLst>
                  <a:ext uri="{0D108BD9-81ED-4DB2-BD59-A6C34878D82A}">
                    <a16:rowId xmlns:a16="http://schemas.microsoft.com/office/drawing/2014/main" val="10003"/>
                  </a:ext>
                </a:extLst>
              </a:tr>
            </a:tbl>
          </a:graphicData>
        </a:graphic>
      </p:graphicFrame>
      <p:sp>
        <p:nvSpPr>
          <p:cNvPr id="12" name="矩形 11"/>
          <p:cNvSpPr/>
          <p:nvPr/>
        </p:nvSpPr>
        <p:spPr>
          <a:xfrm>
            <a:off x="949339" y="2638330"/>
            <a:ext cx="3272609" cy="1200329"/>
          </a:xfrm>
          <a:prstGeom prst="rect">
            <a:avLst/>
          </a:prstGeom>
        </p:spPr>
        <p:txBody>
          <a:bodyPr wrap="square">
            <a:spAutoFit/>
          </a:bodyPr>
          <a:lstStyle/>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91D6B719-5087-5E44-A5E1-4F7DACC67A86}"/>
              </a:ext>
            </a:extLst>
          </p:cNvPr>
          <p:cNvSpPr txBox="1"/>
          <p:nvPr/>
        </p:nvSpPr>
        <p:spPr>
          <a:xfrm>
            <a:off x="10058400" y="1002890"/>
            <a:ext cx="184731" cy="369332"/>
          </a:xfrm>
          <a:prstGeom prst="rect">
            <a:avLst/>
          </a:prstGeom>
          <a:noFill/>
        </p:spPr>
        <p:txBody>
          <a:bodyPr wrap="none" rtlCol="0">
            <a:spAutoFit/>
          </a:bodyPr>
          <a:lstStyle/>
          <a:p>
            <a:endParaRPr kumimoji="1" lang="zh-CN" altLang="en-US" dirty="0"/>
          </a:p>
        </p:txBody>
      </p:sp>
      <p:sp>
        <p:nvSpPr>
          <p:cNvPr id="15" name="矩形 14">
            <a:extLst>
              <a:ext uri="{FF2B5EF4-FFF2-40B4-BE49-F238E27FC236}">
                <a16:creationId xmlns:a16="http://schemas.microsoft.com/office/drawing/2014/main" id="{5D86274D-1750-4DB5-AECB-0A9C763D716B}"/>
              </a:ext>
            </a:extLst>
          </p:cNvPr>
          <p:cNvSpPr/>
          <p:nvPr/>
        </p:nvSpPr>
        <p:spPr>
          <a:xfrm>
            <a:off x="489776" y="3896126"/>
            <a:ext cx="3336988" cy="2082173"/>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矩形 15">
            <a:extLst>
              <a:ext uri="{FF2B5EF4-FFF2-40B4-BE49-F238E27FC236}">
                <a16:creationId xmlns:a16="http://schemas.microsoft.com/office/drawing/2014/main" id="{57CAE6EC-CDA8-479C-B548-05EE50286B75}"/>
              </a:ext>
            </a:extLst>
          </p:cNvPr>
          <p:cNvSpPr/>
          <p:nvPr/>
        </p:nvSpPr>
        <p:spPr>
          <a:xfrm>
            <a:off x="8389906" y="2140296"/>
            <a:ext cx="3336988" cy="2082173"/>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3">
            <a:extLst>
              <a:ext uri="{FF2B5EF4-FFF2-40B4-BE49-F238E27FC236}">
                <a16:creationId xmlns:a16="http://schemas.microsoft.com/office/drawing/2014/main" id="{A39F5D29-FD4B-4D1E-81B0-09DA6861D5F2}"/>
              </a:ext>
            </a:extLst>
          </p:cNvPr>
          <p:cNvSpPr txBox="1"/>
          <p:nvPr/>
        </p:nvSpPr>
        <p:spPr>
          <a:xfrm>
            <a:off x="719667" y="1226618"/>
            <a:ext cx="2556933" cy="1754326"/>
          </a:xfrm>
          <a:prstGeom prst="rect">
            <a:avLst/>
          </a:prstGeom>
          <a:noFill/>
        </p:spPr>
        <p:txBody>
          <a:bodyPr wrap="square" rtlCol="0">
            <a:spAutoFit/>
          </a:bodyPr>
          <a:lstStyle/>
          <a:p>
            <a:r>
              <a:rPr lang="zh-CN" altLang="en-US" dirty="0">
                <a:solidFill>
                  <a:schemeClr val="bg1"/>
                </a:solidFill>
              </a:rPr>
              <a:t>吴登钻</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界面原型绘制</a:t>
            </a:r>
            <a:endParaRPr lang="en-US" altLang="zh-CN" dirty="0">
              <a:solidFill>
                <a:schemeClr val="bg1"/>
              </a:solidFill>
            </a:endParaRPr>
          </a:p>
          <a:p>
            <a:r>
              <a:rPr lang="en-US" altLang="zh-CN" dirty="0">
                <a:solidFill>
                  <a:schemeClr val="bg1"/>
                </a:solidFill>
              </a:rPr>
              <a:t>ER</a:t>
            </a:r>
            <a:r>
              <a:rPr lang="zh-CN" altLang="en-US" dirty="0">
                <a:solidFill>
                  <a:schemeClr val="bg1"/>
                </a:solidFill>
              </a:rPr>
              <a:t>图绘制</a:t>
            </a:r>
            <a:endParaRPr lang="en-US" altLang="zh-CN" dirty="0">
              <a:solidFill>
                <a:schemeClr val="bg1"/>
              </a:solidFill>
            </a:endParaRPr>
          </a:p>
          <a:p>
            <a:r>
              <a:rPr lang="zh-CN" altLang="en-US" dirty="0">
                <a:solidFill>
                  <a:schemeClr val="bg1"/>
                </a:solidFill>
              </a:rPr>
              <a:t>需求规划说明书修改</a:t>
            </a:r>
          </a:p>
          <a:p>
            <a:endParaRPr lang="zh-CN" altLang="en-US" dirty="0"/>
          </a:p>
        </p:txBody>
      </p:sp>
      <p:sp>
        <p:nvSpPr>
          <p:cNvPr id="5" name="文本框 4">
            <a:extLst>
              <a:ext uri="{FF2B5EF4-FFF2-40B4-BE49-F238E27FC236}">
                <a16:creationId xmlns:a16="http://schemas.microsoft.com/office/drawing/2014/main" id="{0B1D19B3-1CBC-453A-A07E-0A2337243F87}"/>
              </a:ext>
            </a:extLst>
          </p:cNvPr>
          <p:cNvSpPr txBox="1"/>
          <p:nvPr/>
        </p:nvSpPr>
        <p:spPr>
          <a:xfrm>
            <a:off x="949339" y="4222469"/>
            <a:ext cx="2386528" cy="1200329"/>
          </a:xfrm>
          <a:prstGeom prst="rect">
            <a:avLst/>
          </a:prstGeom>
          <a:noFill/>
        </p:spPr>
        <p:txBody>
          <a:bodyPr wrap="square" rtlCol="0">
            <a:spAutoFit/>
          </a:bodyPr>
          <a:lstStyle/>
          <a:p>
            <a:r>
              <a:rPr lang="zh-CN" altLang="en-US" dirty="0">
                <a:solidFill>
                  <a:schemeClr val="bg1"/>
                </a:solidFill>
              </a:rPr>
              <a:t>钟朱楠</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需求规划说明书编写</a:t>
            </a:r>
            <a:endParaRPr lang="en-US" altLang="zh-CN" dirty="0">
              <a:solidFill>
                <a:schemeClr val="bg1"/>
              </a:solidFill>
            </a:endParaRPr>
          </a:p>
          <a:p>
            <a:r>
              <a:rPr lang="zh-CN" altLang="en-US" dirty="0">
                <a:solidFill>
                  <a:schemeClr val="bg1"/>
                </a:solidFill>
              </a:rPr>
              <a:t>会议纪要编写</a:t>
            </a:r>
          </a:p>
        </p:txBody>
      </p:sp>
      <p:sp>
        <p:nvSpPr>
          <p:cNvPr id="6" name="文本框 5">
            <a:extLst>
              <a:ext uri="{FF2B5EF4-FFF2-40B4-BE49-F238E27FC236}">
                <a16:creationId xmlns:a16="http://schemas.microsoft.com/office/drawing/2014/main" id="{EB885303-3F11-4DFB-989A-0E4F1CA2773B}"/>
              </a:ext>
            </a:extLst>
          </p:cNvPr>
          <p:cNvSpPr txBox="1"/>
          <p:nvPr/>
        </p:nvSpPr>
        <p:spPr>
          <a:xfrm>
            <a:off x="8785090" y="2385517"/>
            <a:ext cx="2481294" cy="1200329"/>
          </a:xfrm>
          <a:prstGeom prst="rect">
            <a:avLst/>
          </a:prstGeom>
          <a:noFill/>
        </p:spPr>
        <p:txBody>
          <a:bodyPr wrap="square" rtlCol="0">
            <a:spAutoFit/>
          </a:bodyPr>
          <a:lstStyle/>
          <a:p>
            <a:r>
              <a:rPr lang="zh-CN" altLang="en-US" dirty="0">
                <a:solidFill>
                  <a:schemeClr val="bg1"/>
                </a:solidFill>
              </a:rPr>
              <a:t>赵晟浩</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Ppt</a:t>
            </a:r>
            <a:r>
              <a:rPr lang="zh-CN" altLang="en-US" dirty="0">
                <a:solidFill>
                  <a:schemeClr val="bg1"/>
                </a:solidFill>
              </a:rPr>
              <a:t>制作</a:t>
            </a:r>
            <a:endParaRPr lang="en-US" altLang="zh-CN" dirty="0">
              <a:solidFill>
                <a:schemeClr val="bg1"/>
              </a:solidFill>
            </a:endParaRPr>
          </a:p>
          <a:p>
            <a:r>
              <a:rPr lang="zh-CN" altLang="en-US" dirty="0">
                <a:solidFill>
                  <a:schemeClr val="bg1"/>
                </a:solidFill>
              </a:rPr>
              <a:t>需求规划说明书修改</a:t>
            </a:r>
          </a:p>
        </p:txBody>
      </p:sp>
    </p:spTree>
    <p:extLst>
      <p:ext uri="{BB962C8B-B14F-4D97-AF65-F5344CB8AC3E}">
        <p14:creationId xmlns:p14="http://schemas.microsoft.com/office/powerpoint/2010/main" val="10999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6721434" y="2671878"/>
            <a:ext cx="5470568" cy="4186122"/>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1"/>
            <a:ext cx="7053943" cy="2671877"/>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6" name="矩形 5">
            <a:extLst>
              <a:ext uri="{FF2B5EF4-FFF2-40B4-BE49-F238E27FC236}">
                <a16:creationId xmlns:a16="http://schemas.microsoft.com/office/drawing/2014/main" id="{8FDE020A-6AFF-9644-A8DC-2E9F86C18F91}"/>
              </a:ext>
            </a:extLst>
          </p:cNvPr>
          <p:cNvSpPr/>
          <p:nvPr/>
        </p:nvSpPr>
        <p:spPr>
          <a:xfrm>
            <a:off x="560979" y="514156"/>
            <a:ext cx="156966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目录</a:t>
            </a:r>
            <a:endParaRPr lang="zh-CN" altLang="en-US" sz="5400" dirty="0"/>
          </a:p>
        </p:txBody>
      </p:sp>
      <p:sp>
        <p:nvSpPr>
          <p:cNvPr id="8" name="平行四边形 4">
            <a:extLst>
              <a:ext uri="{FF2B5EF4-FFF2-40B4-BE49-F238E27FC236}">
                <a16:creationId xmlns:a16="http://schemas.microsoft.com/office/drawing/2014/main" id="{D2EAE633-BC4B-244C-AA73-798B8A16B558}"/>
              </a:ext>
            </a:extLst>
          </p:cNvPr>
          <p:cNvSpPr/>
          <p:nvPr/>
        </p:nvSpPr>
        <p:spPr>
          <a:xfrm>
            <a:off x="2691618" y="-50316"/>
            <a:ext cx="6871482" cy="6858000"/>
          </a:xfrm>
          <a:custGeom>
            <a:avLst/>
            <a:gdLst>
              <a:gd name="connsiteX0" fmla="*/ 0 w 5584874"/>
              <a:gd name="connsiteY0" fmla="*/ 6858000 h 6858000"/>
              <a:gd name="connsiteX1" fmla="*/ 1396219 w 5584874"/>
              <a:gd name="connsiteY1" fmla="*/ 0 h 6858000"/>
              <a:gd name="connsiteX2" fmla="*/ 5584874 w 5584874"/>
              <a:gd name="connsiteY2" fmla="*/ 0 h 6858000"/>
              <a:gd name="connsiteX3" fmla="*/ 4188656 w 5584874"/>
              <a:gd name="connsiteY3" fmla="*/ 6858000 h 6858000"/>
              <a:gd name="connsiteX4" fmla="*/ 0 w 5584874"/>
              <a:gd name="connsiteY4" fmla="*/ 6858000 h 6858000"/>
              <a:gd name="connsiteX0" fmla="*/ 0 w 6288258"/>
              <a:gd name="connsiteY0" fmla="*/ 6858000 h 6858000"/>
              <a:gd name="connsiteX1" fmla="*/ 1396219 w 6288258"/>
              <a:gd name="connsiteY1" fmla="*/ 0 h 6858000"/>
              <a:gd name="connsiteX2" fmla="*/ 6288258 w 6288258"/>
              <a:gd name="connsiteY2" fmla="*/ 0 h 6858000"/>
              <a:gd name="connsiteX3" fmla="*/ 4188656 w 6288258"/>
              <a:gd name="connsiteY3" fmla="*/ 6858000 h 6858000"/>
              <a:gd name="connsiteX4" fmla="*/ 0 w 6288258"/>
              <a:gd name="connsiteY4" fmla="*/ 6858000 h 6858000"/>
              <a:gd name="connsiteX0" fmla="*/ 0 w 7174523"/>
              <a:gd name="connsiteY0" fmla="*/ 6843933 h 6858000"/>
              <a:gd name="connsiteX1" fmla="*/ 2282484 w 7174523"/>
              <a:gd name="connsiteY1" fmla="*/ 0 h 6858000"/>
              <a:gd name="connsiteX2" fmla="*/ 7174523 w 7174523"/>
              <a:gd name="connsiteY2" fmla="*/ 0 h 6858000"/>
              <a:gd name="connsiteX3" fmla="*/ 5074921 w 7174523"/>
              <a:gd name="connsiteY3" fmla="*/ 6858000 h 6858000"/>
              <a:gd name="connsiteX4" fmla="*/ 0 w 7174523"/>
              <a:gd name="connsiteY4" fmla="*/ 6843933 h 6858000"/>
              <a:gd name="connsiteX0" fmla="*/ 0 w 7174523"/>
              <a:gd name="connsiteY0" fmla="*/ 6843933 h 6858000"/>
              <a:gd name="connsiteX1" fmla="*/ 2816127 w 7174523"/>
              <a:gd name="connsiteY1" fmla="*/ 0 h 6858000"/>
              <a:gd name="connsiteX2" fmla="*/ 7174523 w 7174523"/>
              <a:gd name="connsiteY2" fmla="*/ 0 h 6858000"/>
              <a:gd name="connsiteX3" fmla="*/ 5074921 w 7174523"/>
              <a:gd name="connsiteY3" fmla="*/ 6858000 h 6858000"/>
              <a:gd name="connsiteX4" fmla="*/ 0 w 7174523"/>
              <a:gd name="connsiteY4" fmla="*/ 6843933 h 6858000"/>
              <a:gd name="connsiteX0" fmla="*/ 0 w 7174523"/>
              <a:gd name="connsiteY0" fmla="*/ 6843933 h 6858000"/>
              <a:gd name="connsiteX1" fmla="*/ 2816127 w 7174523"/>
              <a:gd name="connsiteY1" fmla="*/ 0 h 6858000"/>
              <a:gd name="connsiteX2" fmla="*/ 7174523 w 7174523"/>
              <a:gd name="connsiteY2" fmla="*/ 0 h 6858000"/>
              <a:gd name="connsiteX3" fmla="*/ 4437515 w 7174523"/>
              <a:gd name="connsiteY3" fmla="*/ 6858000 h 6858000"/>
              <a:gd name="connsiteX4" fmla="*/ 0 w 7174523"/>
              <a:gd name="connsiteY4" fmla="*/ 684393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4523" h="6858000">
                <a:moveTo>
                  <a:pt x="0" y="6843933"/>
                </a:moveTo>
                <a:lnTo>
                  <a:pt x="2816127" y="0"/>
                </a:lnTo>
                <a:lnTo>
                  <a:pt x="7174523" y="0"/>
                </a:lnTo>
                <a:lnTo>
                  <a:pt x="4437515" y="6858000"/>
                </a:lnTo>
                <a:lnTo>
                  <a:pt x="0" y="6843933"/>
                </a:lnTo>
                <a:close/>
              </a:path>
            </a:pathLst>
          </a:custGeom>
          <a:solidFill>
            <a:schemeClr val="tx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文本框 30">
            <a:extLst>
              <a:ext uri="{FF2B5EF4-FFF2-40B4-BE49-F238E27FC236}">
                <a16:creationId xmlns:a16="http://schemas.microsoft.com/office/drawing/2014/main" id="{F9417B89-F460-614F-9EE5-4AB43EFC1A46}"/>
              </a:ext>
            </a:extLst>
          </p:cNvPr>
          <p:cNvSpPr txBox="1"/>
          <p:nvPr/>
        </p:nvSpPr>
        <p:spPr>
          <a:xfrm>
            <a:off x="5506083" y="920470"/>
            <a:ext cx="3095719"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用户群分类及相关代表</a:t>
            </a:r>
          </a:p>
        </p:txBody>
      </p:sp>
      <p:sp>
        <p:nvSpPr>
          <p:cNvPr id="33" name="文本框 32">
            <a:extLst>
              <a:ext uri="{FF2B5EF4-FFF2-40B4-BE49-F238E27FC236}">
                <a16:creationId xmlns:a16="http://schemas.microsoft.com/office/drawing/2014/main" id="{A523CD3C-2423-6F4F-B433-D006EDDB503E}"/>
              </a:ext>
            </a:extLst>
          </p:cNvPr>
          <p:cNvSpPr txBox="1"/>
          <p:nvPr/>
        </p:nvSpPr>
        <p:spPr>
          <a:xfrm>
            <a:off x="5317582" y="1423425"/>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需求获取</a:t>
            </a:r>
          </a:p>
        </p:txBody>
      </p:sp>
      <p:sp>
        <p:nvSpPr>
          <p:cNvPr id="35" name="文本框 34">
            <a:extLst>
              <a:ext uri="{FF2B5EF4-FFF2-40B4-BE49-F238E27FC236}">
                <a16:creationId xmlns:a16="http://schemas.microsoft.com/office/drawing/2014/main" id="{73C44E5D-DD7E-4F4D-9672-77969A83D97C}"/>
              </a:ext>
            </a:extLst>
          </p:cNvPr>
          <p:cNvSpPr txBox="1"/>
          <p:nvPr/>
        </p:nvSpPr>
        <p:spPr>
          <a:xfrm>
            <a:off x="4504650" y="3478835"/>
            <a:ext cx="1813317"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非功能需求</a:t>
            </a:r>
          </a:p>
        </p:txBody>
      </p:sp>
      <p:sp>
        <p:nvSpPr>
          <p:cNvPr id="44" name="文本框 43">
            <a:extLst>
              <a:ext uri="{FF2B5EF4-FFF2-40B4-BE49-F238E27FC236}">
                <a16:creationId xmlns:a16="http://schemas.microsoft.com/office/drawing/2014/main" id="{8DE1C548-032F-5C42-8C00-3C60F5BCE97E}"/>
              </a:ext>
            </a:extLst>
          </p:cNvPr>
          <p:cNvSpPr txBox="1"/>
          <p:nvPr/>
        </p:nvSpPr>
        <p:spPr>
          <a:xfrm>
            <a:off x="4294775" y="3955699"/>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会议纪要</a:t>
            </a:r>
          </a:p>
        </p:txBody>
      </p:sp>
      <p:sp>
        <p:nvSpPr>
          <p:cNvPr id="48" name="文本框 47">
            <a:extLst>
              <a:ext uri="{FF2B5EF4-FFF2-40B4-BE49-F238E27FC236}">
                <a16:creationId xmlns:a16="http://schemas.microsoft.com/office/drawing/2014/main" id="{0D5986AF-ECF6-874E-9747-C4C366C82F54}"/>
              </a:ext>
            </a:extLst>
          </p:cNvPr>
          <p:cNvSpPr txBox="1"/>
          <p:nvPr/>
        </p:nvSpPr>
        <p:spPr>
          <a:xfrm>
            <a:off x="4690796" y="2998059"/>
            <a:ext cx="2363147"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数据字典和</a:t>
            </a:r>
            <a:r>
              <a:rPr kumimoji="1" lang="en-US" altLang="zh-CN" sz="2000" b="1" dirty="0">
                <a:solidFill>
                  <a:schemeClr val="bg1"/>
                </a:solidFill>
              </a:rPr>
              <a:t>ER</a:t>
            </a:r>
            <a:r>
              <a:rPr kumimoji="1" lang="zh-CN" altLang="en-US" sz="2000" b="1" dirty="0">
                <a:solidFill>
                  <a:schemeClr val="bg1"/>
                </a:solidFill>
              </a:rPr>
              <a:t>图</a:t>
            </a:r>
          </a:p>
        </p:txBody>
      </p:sp>
      <p:sp>
        <p:nvSpPr>
          <p:cNvPr id="52" name="文本框 51">
            <a:extLst>
              <a:ext uri="{FF2B5EF4-FFF2-40B4-BE49-F238E27FC236}">
                <a16:creationId xmlns:a16="http://schemas.microsoft.com/office/drawing/2014/main" id="{217C138E-43D7-6942-958E-731F8AF26D44}"/>
              </a:ext>
            </a:extLst>
          </p:cNvPr>
          <p:cNvSpPr txBox="1"/>
          <p:nvPr/>
        </p:nvSpPr>
        <p:spPr>
          <a:xfrm>
            <a:off x="4884109" y="2456463"/>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需求冲突</a:t>
            </a:r>
            <a:endParaRPr kumimoji="1" lang="en-US" altLang="zh-CN" sz="2000" b="1" dirty="0">
              <a:solidFill>
                <a:schemeClr val="bg1"/>
              </a:solidFill>
            </a:endParaRPr>
          </a:p>
        </p:txBody>
      </p:sp>
      <p:sp>
        <p:nvSpPr>
          <p:cNvPr id="17" name="文本框 16">
            <a:extLst>
              <a:ext uri="{FF2B5EF4-FFF2-40B4-BE49-F238E27FC236}">
                <a16:creationId xmlns:a16="http://schemas.microsoft.com/office/drawing/2014/main" id="{312A59E6-46A7-464E-B5C6-243C834754DF}"/>
              </a:ext>
            </a:extLst>
          </p:cNvPr>
          <p:cNvSpPr txBox="1"/>
          <p:nvPr/>
        </p:nvSpPr>
        <p:spPr>
          <a:xfrm>
            <a:off x="5093951" y="1942617"/>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原型绘制</a:t>
            </a:r>
          </a:p>
        </p:txBody>
      </p:sp>
      <p:sp>
        <p:nvSpPr>
          <p:cNvPr id="18" name="文本框 17">
            <a:extLst>
              <a:ext uri="{FF2B5EF4-FFF2-40B4-BE49-F238E27FC236}">
                <a16:creationId xmlns:a16="http://schemas.microsoft.com/office/drawing/2014/main" id="{8000B099-5637-45FB-931D-34436C6C07FE}"/>
              </a:ext>
            </a:extLst>
          </p:cNvPr>
          <p:cNvSpPr txBox="1"/>
          <p:nvPr/>
        </p:nvSpPr>
        <p:spPr>
          <a:xfrm>
            <a:off x="4055953" y="4506527"/>
            <a:ext cx="2326278"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小组分工和评分</a:t>
            </a:r>
          </a:p>
        </p:txBody>
      </p:sp>
    </p:spTree>
    <p:extLst>
      <p:ext uri="{BB962C8B-B14F-4D97-AF65-F5344CB8AC3E}">
        <p14:creationId xmlns:p14="http://schemas.microsoft.com/office/powerpoint/2010/main" val="56336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680228" y="879225"/>
            <a:ext cx="1415772" cy="461665"/>
          </a:xfrm>
          <a:prstGeom prst="rect">
            <a:avLst/>
          </a:prstGeom>
        </p:spPr>
        <p:txBody>
          <a:bodyPr wrap="none">
            <a:spAutoFit/>
          </a:bodyPr>
          <a:lstStyle/>
          <a:p>
            <a:r>
              <a:rPr lang="zh-CN" altLang="en-US" sz="2400" b="1" dirty="0">
                <a:solidFill>
                  <a:schemeClr val="tx1">
                    <a:lumMod val="75000"/>
                    <a:lumOff val="25000"/>
                  </a:schemeClr>
                </a:solidFill>
              </a:rPr>
              <a:t>参考文献</a:t>
            </a:r>
          </a:p>
        </p:txBody>
      </p:sp>
      <p:sp>
        <p:nvSpPr>
          <p:cNvPr id="2" name="矩形 1">
            <a:extLst>
              <a:ext uri="{FF2B5EF4-FFF2-40B4-BE49-F238E27FC236}">
                <a16:creationId xmlns:a16="http://schemas.microsoft.com/office/drawing/2014/main" id="{D8A01203-75A6-9A42-890B-B364B2A1AAE4}"/>
              </a:ext>
            </a:extLst>
          </p:cNvPr>
          <p:cNvSpPr/>
          <p:nvPr/>
        </p:nvSpPr>
        <p:spPr>
          <a:xfrm>
            <a:off x="2490367" y="2505670"/>
            <a:ext cx="9249104" cy="1846659"/>
          </a:xfrm>
          <a:prstGeom prst="rect">
            <a:avLst/>
          </a:prstGeom>
        </p:spPr>
        <p:txBody>
          <a:bodyPr wrap="square">
            <a:spAutoFit/>
          </a:bodyPr>
          <a:lstStyle/>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张海藩</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牟永敏</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软件工程导论（第六版） </a:t>
            </a:r>
          </a:p>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[2] GBT8567-2006.</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国标《计算机软件文档编制规范》</a:t>
            </a:r>
          </a:p>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项目管理知识体系指南（</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PMBOK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指南</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项目管理协会</a:t>
            </a:r>
          </a:p>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前期</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本组</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开发文档</a:t>
            </a:r>
          </a:p>
          <a:p>
            <a:endParaRPr lang="en-US" altLang="zh-CN" dirty="0"/>
          </a:p>
        </p:txBody>
      </p:sp>
      <p:sp>
        <p:nvSpPr>
          <p:cNvPr id="3" name="文本框 2">
            <a:extLst>
              <a:ext uri="{FF2B5EF4-FFF2-40B4-BE49-F238E27FC236}">
                <a16:creationId xmlns:a16="http://schemas.microsoft.com/office/drawing/2014/main" id="{454E3338-F167-0943-A899-70AA03E31C00}"/>
              </a:ext>
            </a:extLst>
          </p:cNvPr>
          <p:cNvSpPr txBox="1"/>
          <p:nvPr/>
        </p:nvSpPr>
        <p:spPr>
          <a:xfrm>
            <a:off x="3297836" y="7600013"/>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921773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570909" y="3450827"/>
            <a:ext cx="2082621" cy="1200329"/>
          </a:xfrm>
          <a:prstGeom prst="rect">
            <a:avLst/>
          </a:prstGeom>
          <a:noFill/>
        </p:spPr>
        <p:txBody>
          <a:bodyPr wrap="none" rtlCol="0">
            <a:spAutoFit/>
          </a:bodyPr>
          <a:lstStyle/>
          <a:p>
            <a:pPr algn="ctr"/>
            <a:r>
              <a:rPr lang="en-US" altLang="zh-CN" sz="7200" dirty="0">
                <a:solidFill>
                  <a:schemeClr val="bg1"/>
                </a:solidFill>
                <a:latin typeface="Gotham Rounded Medium" panose="02000000000000000000" pitchFamily="50" charset="0"/>
              </a:rPr>
              <a:t>END</a:t>
            </a:r>
            <a:endParaRPr lang="zh-CN" altLang="en-US" sz="7200" dirty="0">
              <a:solidFill>
                <a:schemeClr val="bg1"/>
              </a:solidFill>
              <a:latin typeface="Gotham Rounded Medium" panose="02000000000000000000" pitchFamily="50" charset="0"/>
            </a:endParaRPr>
          </a:p>
        </p:txBody>
      </p:sp>
      <p:cxnSp>
        <p:nvCxnSpPr>
          <p:cNvPr id="6" name="直接连接符 5"/>
          <p:cNvCxnSpPr/>
          <p:nvPr/>
        </p:nvCxnSpPr>
        <p:spPr>
          <a:xfrm>
            <a:off x="6493691" y="4500282"/>
            <a:ext cx="423705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F151021-A102-744B-8D73-FEDE36DB3125}"/>
              </a:ext>
            </a:extLst>
          </p:cNvPr>
          <p:cNvSpPr txBox="1"/>
          <p:nvPr/>
        </p:nvSpPr>
        <p:spPr>
          <a:xfrm>
            <a:off x="8342265" y="4533567"/>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9" name="直接连接符 5">
            <a:extLst>
              <a:ext uri="{FF2B5EF4-FFF2-40B4-BE49-F238E27FC236}">
                <a16:creationId xmlns:a16="http://schemas.microsoft.com/office/drawing/2014/main" id="{B3C7A01E-9CF6-FC4B-A9D9-984CA81696B9}"/>
              </a:ext>
            </a:extLst>
          </p:cNvPr>
          <p:cNvCxnSpPr/>
          <p:nvPr/>
        </p:nvCxnSpPr>
        <p:spPr>
          <a:xfrm>
            <a:off x="9321366" y="5241453"/>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7325873-D01E-42D3-9F82-EEA67D3E2D47}"/>
              </a:ext>
            </a:extLst>
          </p:cNvPr>
          <p:cNvSpPr txBox="1"/>
          <p:nvPr/>
        </p:nvSpPr>
        <p:spPr>
          <a:xfrm>
            <a:off x="133424" y="1290535"/>
            <a:ext cx="3877985" cy="1200329"/>
          </a:xfrm>
          <a:prstGeom prst="rect">
            <a:avLst/>
          </a:prstGeom>
          <a:noFill/>
        </p:spPr>
        <p:txBody>
          <a:bodyPr wrap="none" rtlCol="0">
            <a:spAutoFit/>
          </a:bodyPr>
          <a:lstStyle/>
          <a:p>
            <a:pPr algn="ctr"/>
            <a:r>
              <a:rPr lang="zh-CN" altLang="en-US" sz="7200" dirty="0">
                <a:solidFill>
                  <a:schemeClr val="bg1"/>
                </a:solidFill>
                <a:latin typeface="Gotham Rounded Medium" panose="02000000000000000000" pitchFamily="50" charset="0"/>
              </a:rPr>
              <a:t>感谢观看</a:t>
            </a:r>
          </a:p>
        </p:txBody>
      </p:sp>
    </p:spTree>
    <p:extLst>
      <p:ext uri="{BB962C8B-B14F-4D97-AF65-F5344CB8AC3E}">
        <p14:creationId xmlns:p14="http://schemas.microsoft.com/office/powerpoint/2010/main" val="234844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166713" y="83305"/>
            <a:ext cx="2659702"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用户群及相关代表</a:t>
            </a:r>
            <a:endParaRPr lang="en-US" altLang="zh-CN" sz="2400" b="1" dirty="0">
              <a:solidFill>
                <a:schemeClr val="tx1">
                  <a:lumMod val="75000"/>
                  <a:lumOff val="25000"/>
                </a:schemeClr>
              </a:solidFill>
              <a:latin typeface="黑体"/>
              <a:ea typeface="黑体"/>
            </a:endParaRPr>
          </a:p>
        </p:txBody>
      </p:sp>
      <p:pic>
        <p:nvPicPr>
          <p:cNvPr id="5" name="图片 4">
            <a:extLst>
              <a:ext uri="{FF2B5EF4-FFF2-40B4-BE49-F238E27FC236}">
                <a16:creationId xmlns:a16="http://schemas.microsoft.com/office/drawing/2014/main" id="{B96EA6E8-1F73-4F89-9CFA-2C7D92DF14B1}"/>
              </a:ext>
            </a:extLst>
          </p:cNvPr>
          <p:cNvPicPr>
            <a:picLocks noChangeAspect="1"/>
          </p:cNvPicPr>
          <p:nvPr/>
        </p:nvPicPr>
        <p:blipFill>
          <a:blip r:embed="rId2"/>
          <a:stretch>
            <a:fillRect/>
          </a:stretch>
        </p:blipFill>
        <p:spPr>
          <a:xfrm>
            <a:off x="986119" y="1806787"/>
            <a:ext cx="10219762" cy="3701142"/>
          </a:xfrm>
          <a:prstGeom prst="rect">
            <a:avLst/>
          </a:prstGeom>
        </p:spPr>
      </p:pic>
    </p:spTree>
    <p:extLst>
      <p:ext uri="{BB962C8B-B14F-4D97-AF65-F5344CB8AC3E}">
        <p14:creationId xmlns:p14="http://schemas.microsoft.com/office/powerpoint/2010/main" val="177515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166713" y="83305"/>
            <a:ext cx="2659702"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用户群及相关代表</a:t>
            </a:r>
            <a:endParaRPr lang="en-US" altLang="zh-CN" sz="2400" b="1" dirty="0">
              <a:solidFill>
                <a:schemeClr val="tx1">
                  <a:lumMod val="75000"/>
                  <a:lumOff val="25000"/>
                </a:schemeClr>
              </a:solidFill>
              <a:latin typeface="黑体"/>
              <a:ea typeface="黑体"/>
            </a:endParaRPr>
          </a:p>
        </p:txBody>
      </p:sp>
      <p:pic>
        <p:nvPicPr>
          <p:cNvPr id="4" name="图片 3">
            <a:extLst>
              <a:ext uri="{FF2B5EF4-FFF2-40B4-BE49-F238E27FC236}">
                <a16:creationId xmlns:a16="http://schemas.microsoft.com/office/drawing/2014/main" id="{54254554-EC0A-47AF-BB1C-8372163EF287}"/>
              </a:ext>
            </a:extLst>
          </p:cNvPr>
          <p:cNvPicPr>
            <a:picLocks noChangeAspect="1"/>
          </p:cNvPicPr>
          <p:nvPr/>
        </p:nvPicPr>
        <p:blipFill>
          <a:blip r:embed="rId2"/>
          <a:stretch>
            <a:fillRect/>
          </a:stretch>
        </p:blipFill>
        <p:spPr>
          <a:xfrm>
            <a:off x="3252215" y="434080"/>
            <a:ext cx="6213518" cy="6318015"/>
          </a:xfrm>
          <a:prstGeom prst="rect">
            <a:avLst/>
          </a:prstGeom>
        </p:spPr>
      </p:pic>
    </p:spTree>
    <p:extLst>
      <p:ext uri="{BB962C8B-B14F-4D97-AF65-F5344CB8AC3E}">
        <p14:creationId xmlns:p14="http://schemas.microsoft.com/office/powerpoint/2010/main" val="116852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286634" y="203227"/>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需求获取</a:t>
            </a:r>
            <a:endParaRPr lang="en-US" altLang="zh-CN" sz="2400" b="1" dirty="0">
              <a:solidFill>
                <a:schemeClr val="tx1">
                  <a:lumMod val="75000"/>
                  <a:lumOff val="25000"/>
                </a:schemeClr>
              </a:solidFill>
              <a:latin typeface="黑体"/>
              <a:ea typeface="黑体"/>
            </a:endParaRPr>
          </a:p>
        </p:txBody>
      </p:sp>
      <p:pic>
        <p:nvPicPr>
          <p:cNvPr id="4" name="图片 3">
            <a:extLst>
              <a:ext uri="{FF2B5EF4-FFF2-40B4-BE49-F238E27FC236}">
                <a16:creationId xmlns:a16="http://schemas.microsoft.com/office/drawing/2014/main" id="{D133C2CB-977D-426A-B43C-1D2DA2E164E5}"/>
              </a:ext>
            </a:extLst>
          </p:cNvPr>
          <p:cNvPicPr>
            <a:picLocks noChangeAspect="1"/>
          </p:cNvPicPr>
          <p:nvPr/>
        </p:nvPicPr>
        <p:blipFill>
          <a:blip r:embed="rId2"/>
          <a:stretch>
            <a:fillRect/>
          </a:stretch>
        </p:blipFill>
        <p:spPr>
          <a:xfrm>
            <a:off x="2980495" y="664892"/>
            <a:ext cx="4503810" cy="6081287"/>
          </a:xfrm>
          <a:prstGeom prst="rect">
            <a:avLst/>
          </a:prstGeom>
        </p:spPr>
      </p:pic>
    </p:spTree>
    <p:extLst>
      <p:ext uri="{BB962C8B-B14F-4D97-AF65-F5344CB8AC3E}">
        <p14:creationId xmlns:p14="http://schemas.microsoft.com/office/powerpoint/2010/main" val="310597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40227" y="213028"/>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原型</a:t>
            </a:r>
          </a:p>
        </p:txBody>
      </p:sp>
      <p:sp>
        <p:nvSpPr>
          <p:cNvPr id="8" name="矩形 7">
            <a:extLst>
              <a:ext uri="{FF2B5EF4-FFF2-40B4-BE49-F238E27FC236}">
                <a16:creationId xmlns:a16="http://schemas.microsoft.com/office/drawing/2014/main" id="{3A53EA4D-19A2-4D2C-922D-1F7B95495F33}"/>
              </a:ext>
            </a:extLst>
          </p:cNvPr>
          <p:cNvSpPr/>
          <p:nvPr/>
        </p:nvSpPr>
        <p:spPr>
          <a:xfrm>
            <a:off x="9498868" y="272988"/>
            <a:ext cx="235032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绘图和原型工具</a:t>
            </a:r>
          </a:p>
        </p:txBody>
      </p:sp>
      <p:pic>
        <p:nvPicPr>
          <p:cNvPr id="10" name="图片 9">
            <a:extLst>
              <a:ext uri="{FF2B5EF4-FFF2-40B4-BE49-F238E27FC236}">
                <a16:creationId xmlns:a16="http://schemas.microsoft.com/office/drawing/2014/main" id="{A79654FB-811A-4798-BE07-213966B8E929}"/>
              </a:ext>
            </a:extLst>
          </p:cNvPr>
          <p:cNvPicPr>
            <a:picLocks noChangeAspect="1"/>
          </p:cNvPicPr>
          <p:nvPr/>
        </p:nvPicPr>
        <p:blipFill>
          <a:blip r:embed="rId2"/>
          <a:stretch>
            <a:fillRect/>
          </a:stretch>
        </p:blipFill>
        <p:spPr>
          <a:xfrm>
            <a:off x="9778481" y="922968"/>
            <a:ext cx="2200041" cy="2276564"/>
          </a:xfrm>
          <a:prstGeom prst="rect">
            <a:avLst/>
          </a:prstGeom>
          <a:ln>
            <a:noFill/>
          </a:ln>
          <a:effectLst>
            <a:outerShdw blurRad="292100" dist="139700" dir="2700000" algn="tl" rotWithShape="0">
              <a:srgbClr val="333333">
                <a:alpha val="65000"/>
              </a:srgbClr>
            </a:outerShdw>
          </a:effectLst>
        </p:spPr>
      </p:pic>
      <p:sp>
        <p:nvSpPr>
          <p:cNvPr id="11" name="矩形 10">
            <a:extLst>
              <a:ext uri="{FF2B5EF4-FFF2-40B4-BE49-F238E27FC236}">
                <a16:creationId xmlns:a16="http://schemas.microsoft.com/office/drawing/2014/main" id="{0A732F11-326B-4082-A381-658F28987C6B}"/>
              </a:ext>
            </a:extLst>
          </p:cNvPr>
          <p:cNvSpPr/>
          <p:nvPr/>
        </p:nvSpPr>
        <p:spPr>
          <a:xfrm>
            <a:off x="549601" y="1001401"/>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注册界面</a:t>
            </a:r>
          </a:p>
        </p:txBody>
      </p:sp>
      <p:pic>
        <p:nvPicPr>
          <p:cNvPr id="12" name="图片 11">
            <a:extLst>
              <a:ext uri="{FF2B5EF4-FFF2-40B4-BE49-F238E27FC236}">
                <a16:creationId xmlns:a16="http://schemas.microsoft.com/office/drawing/2014/main" id="{B0C64BB8-E32C-4DF2-94F9-5A23E7976B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227" y="1637453"/>
            <a:ext cx="2189480" cy="4632960"/>
          </a:xfrm>
          <a:prstGeom prst="rect">
            <a:avLst/>
          </a:prstGeom>
          <a:noFill/>
          <a:ln>
            <a:noFill/>
          </a:ln>
        </p:spPr>
      </p:pic>
      <p:sp>
        <p:nvSpPr>
          <p:cNvPr id="13" name="矩形 12">
            <a:extLst>
              <a:ext uri="{FF2B5EF4-FFF2-40B4-BE49-F238E27FC236}">
                <a16:creationId xmlns:a16="http://schemas.microsoft.com/office/drawing/2014/main" id="{BA494FA0-DB64-4C74-97A5-747A260ABBF4}"/>
              </a:ext>
            </a:extLst>
          </p:cNvPr>
          <p:cNvSpPr/>
          <p:nvPr/>
        </p:nvSpPr>
        <p:spPr>
          <a:xfrm>
            <a:off x="7471948" y="922968"/>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课程任务界面</a:t>
            </a:r>
          </a:p>
        </p:txBody>
      </p:sp>
      <p:sp>
        <p:nvSpPr>
          <p:cNvPr id="14" name="矩形 13">
            <a:extLst>
              <a:ext uri="{FF2B5EF4-FFF2-40B4-BE49-F238E27FC236}">
                <a16:creationId xmlns:a16="http://schemas.microsoft.com/office/drawing/2014/main" id="{718B2FE5-01E3-4236-9AA6-8A6D74450399}"/>
              </a:ext>
            </a:extLst>
          </p:cNvPr>
          <p:cNvSpPr/>
          <p:nvPr/>
        </p:nvSpPr>
        <p:spPr>
          <a:xfrm>
            <a:off x="5351151" y="92296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课表界面</a:t>
            </a:r>
          </a:p>
        </p:txBody>
      </p:sp>
      <p:sp>
        <p:nvSpPr>
          <p:cNvPr id="15" name="矩形 14">
            <a:extLst>
              <a:ext uri="{FF2B5EF4-FFF2-40B4-BE49-F238E27FC236}">
                <a16:creationId xmlns:a16="http://schemas.microsoft.com/office/drawing/2014/main" id="{D0FAFDA4-246C-4B28-BA83-BB0F43CCF0FE}"/>
              </a:ext>
            </a:extLst>
          </p:cNvPr>
          <p:cNvSpPr/>
          <p:nvPr/>
        </p:nvSpPr>
        <p:spPr>
          <a:xfrm>
            <a:off x="3165801" y="92296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登录界面</a:t>
            </a:r>
          </a:p>
        </p:txBody>
      </p:sp>
      <p:pic>
        <p:nvPicPr>
          <p:cNvPr id="16" name="图片 15">
            <a:extLst>
              <a:ext uri="{FF2B5EF4-FFF2-40B4-BE49-F238E27FC236}">
                <a16:creationId xmlns:a16="http://schemas.microsoft.com/office/drawing/2014/main" id="{8EAD2906-E09E-4837-8894-6346C21573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2204" y="1621160"/>
            <a:ext cx="2133600" cy="4643120"/>
          </a:xfrm>
          <a:prstGeom prst="rect">
            <a:avLst/>
          </a:prstGeom>
          <a:noFill/>
          <a:ln>
            <a:noFill/>
          </a:ln>
        </p:spPr>
      </p:pic>
      <p:pic>
        <p:nvPicPr>
          <p:cNvPr id="17" name="图片 16">
            <a:extLst>
              <a:ext uri="{FF2B5EF4-FFF2-40B4-BE49-F238E27FC236}">
                <a16:creationId xmlns:a16="http://schemas.microsoft.com/office/drawing/2014/main" id="{EEB85472-BC0D-40BF-97EF-CF6B3EE7959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75575" y="1840229"/>
            <a:ext cx="2016760" cy="3248237"/>
          </a:xfrm>
          <a:prstGeom prst="rect">
            <a:avLst/>
          </a:prstGeom>
          <a:noFill/>
          <a:ln>
            <a:noFill/>
          </a:ln>
        </p:spPr>
      </p:pic>
      <p:sp>
        <p:nvSpPr>
          <p:cNvPr id="20" name="矩形 19">
            <a:extLst>
              <a:ext uri="{FF2B5EF4-FFF2-40B4-BE49-F238E27FC236}">
                <a16:creationId xmlns:a16="http://schemas.microsoft.com/office/drawing/2014/main" id="{57F1D1E4-20C7-4232-B9B1-8D67AD755615}"/>
              </a:ext>
            </a:extLst>
          </p:cNvPr>
          <p:cNvSpPr/>
          <p:nvPr/>
        </p:nvSpPr>
        <p:spPr>
          <a:xfrm>
            <a:off x="10948348" y="3492268"/>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墨刀</a:t>
            </a:r>
          </a:p>
        </p:txBody>
      </p:sp>
      <p:pic>
        <p:nvPicPr>
          <p:cNvPr id="3" name="图片 2">
            <a:extLst>
              <a:ext uri="{FF2B5EF4-FFF2-40B4-BE49-F238E27FC236}">
                <a16:creationId xmlns:a16="http://schemas.microsoft.com/office/drawing/2014/main" id="{4B67B9C5-E042-4B97-8AD3-E36C0463D6E4}"/>
              </a:ext>
            </a:extLst>
          </p:cNvPr>
          <p:cNvPicPr>
            <a:picLocks noChangeAspect="1"/>
          </p:cNvPicPr>
          <p:nvPr/>
        </p:nvPicPr>
        <p:blipFill>
          <a:blip r:embed="rId6"/>
          <a:stretch>
            <a:fillRect/>
          </a:stretch>
        </p:blipFill>
        <p:spPr>
          <a:xfrm>
            <a:off x="7681950" y="1840229"/>
            <a:ext cx="1698033" cy="3248237"/>
          </a:xfrm>
          <a:prstGeom prst="rect">
            <a:avLst/>
          </a:prstGeom>
        </p:spPr>
      </p:pic>
    </p:spTree>
    <p:extLst>
      <p:ext uri="{BB962C8B-B14F-4D97-AF65-F5344CB8AC3E}">
        <p14:creationId xmlns:p14="http://schemas.microsoft.com/office/powerpoint/2010/main" val="303193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40227" y="213028"/>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原型</a:t>
            </a:r>
          </a:p>
        </p:txBody>
      </p:sp>
      <p:sp>
        <p:nvSpPr>
          <p:cNvPr id="11" name="矩形 10">
            <a:extLst>
              <a:ext uri="{FF2B5EF4-FFF2-40B4-BE49-F238E27FC236}">
                <a16:creationId xmlns:a16="http://schemas.microsoft.com/office/drawing/2014/main" id="{0A732F11-326B-4082-A381-658F28987C6B}"/>
              </a:ext>
            </a:extLst>
          </p:cNvPr>
          <p:cNvSpPr/>
          <p:nvPr/>
        </p:nvSpPr>
        <p:spPr>
          <a:xfrm>
            <a:off x="315305" y="887909"/>
            <a:ext cx="2659702"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添加闹钟提示界面</a:t>
            </a:r>
          </a:p>
        </p:txBody>
      </p:sp>
      <p:sp>
        <p:nvSpPr>
          <p:cNvPr id="13" name="矩形 12">
            <a:extLst>
              <a:ext uri="{FF2B5EF4-FFF2-40B4-BE49-F238E27FC236}">
                <a16:creationId xmlns:a16="http://schemas.microsoft.com/office/drawing/2014/main" id="{BA494FA0-DB64-4C74-97A5-747A260ABBF4}"/>
              </a:ext>
            </a:extLst>
          </p:cNvPr>
          <p:cNvSpPr/>
          <p:nvPr/>
        </p:nvSpPr>
        <p:spPr>
          <a:xfrm>
            <a:off x="6653343" y="861642"/>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闹钟提示列表</a:t>
            </a:r>
          </a:p>
        </p:txBody>
      </p:sp>
      <p:sp>
        <p:nvSpPr>
          <p:cNvPr id="15" name="矩形 14">
            <a:extLst>
              <a:ext uri="{FF2B5EF4-FFF2-40B4-BE49-F238E27FC236}">
                <a16:creationId xmlns:a16="http://schemas.microsoft.com/office/drawing/2014/main" id="{D0FAFDA4-246C-4B28-BA83-BB0F43CCF0FE}"/>
              </a:ext>
            </a:extLst>
          </p:cNvPr>
          <p:cNvSpPr/>
          <p:nvPr/>
        </p:nvSpPr>
        <p:spPr>
          <a:xfrm>
            <a:off x="3542991" y="878920"/>
            <a:ext cx="2659702"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添加课程任务界面</a:t>
            </a:r>
          </a:p>
        </p:txBody>
      </p:sp>
      <p:pic>
        <p:nvPicPr>
          <p:cNvPr id="20" name="图片 19">
            <a:extLst>
              <a:ext uri="{FF2B5EF4-FFF2-40B4-BE49-F238E27FC236}">
                <a16:creationId xmlns:a16="http://schemas.microsoft.com/office/drawing/2014/main" id="{83338E02-9B50-437B-8154-77E6C315B7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84" y="1770516"/>
            <a:ext cx="2026920" cy="4019975"/>
          </a:xfrm>
          <a:prstGeom prst="rect">
            <a:avLst/>
          </a:prstGeom>
          <a:noFill/>
          <a:ln>
            <a:noFill/>
          </a:ln>
        </p:spPr>
      </p:pic>
      <p:pic>
        <p:nvPicPr>
          <p:cNvPr id="21" name="图片 20">
            <a:extLst>
              <a:ext uri="{FF2B5EF4-FFF2-40B4-BE49-F238E27FC236}">
                <a16:creationId xmlns:a16="http://schemas.microsoft.com/office/drawing/2014/main" id="{97E87D65-DCDB-439C-B3DB-EC5AD6119A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8121" y="1666013"/>
            <a:ext cx="2083395" cy="4112665"/>
          </a:xfrm>
          <a:prstGeom prst="rect">
            <a:avLst/>
          </a:prstGeom>
          <a:noFill/>
          <a:ln>
            <a:noFill/>
          </a:ln>
        </p:spPr>
      </p:pic>
      <p:sp>
        <p:nvSpPr>
          <p:cNvPr id="24" name="矩形 23">
            <a:extLst>
              <a:ext uri="{FF2B5EF4-FFF2-40B4-BE49-F238E27FC236}">
                <a16:creationId xmlns:a16="http://schemas.microsoft.com/office/drawing/2014/main" id="{82654DA1-986D-43BA-B477-D1F670D7184A}"/>
              </a:ext>
            </a:extLst>
          </p:cNvPr>
          <p:cNvSpPr/>
          <p:nvPr/>
        </p:nvSpPr>
        <p:spPr>
          <a:xfrm>
            <a:off x="9575069" y="861642"/>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个人信息界面</a:t>
            </a:r>
          </a:p>
        </p:txBody>
      </p:sp>
      <p:pic>
        <p:nvPicPr>
          <p:cNvPr id="3" name="图片 2">
            <a:extLst>
              <a:ext uri="{FF2B5EF4-FFF2-40B4-BE49-F238E27FC236}">
                <a16:creationId xmlns:a16="http://schemas.microsoft.com/office/drawing/2014/main" id="{8A2F4657-17A7-41EB-AB8F-D056F8F9B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1561" y="1553497"/>
            <a:ext cx="2139317" cy="4236994"/>
          </a:xfrm>
          <a:prstGeom prst="rect">
            <a:avLst/>
          </a:prstGeom>
        </p:spPr>
      </p:pic>
      <p:pic>
        <p:nvPicPr>
          <p:cNvPr id="4" name="图片 3">
            <a:extLst>
              <a:ext uri="{FF2B5EF4-FFF2-40B4-BE49-F238E27FC236}">
                <a16:creationId xmlns:a16="http://schemas.microsoft.com/office/drawing/2014/main" id="{DC09235A-74FF-4177-9EE8-EEBCA977AFAD}"/>
              </a:ext>
            </a:extLst>
          </p:cNvPr>
          <p:cNvPicPr>
            <a:picLocks noChangeAspect="1"/>
          </p:cNvPicPr>
          <p:nvPr/>
        </p:nvPicPr>
        <p:blipFill>
          <a:blip r:embed="rId5"/>
          <a:stretch>
            <a:fillRect/>
          </a:stretch>
        </p:blipFill>
        <p:spPr>
          <a:xfrm>
            <a:off x="6964998" y="1666013"/>
            <a:ext cx="2227693" cy="4112665"/>
          </a:xfrm>
          <a:prstGeom prst="rect">
            <a:avLst/>
          </a:prstGeom>
        </p:spPr>
      </p:pic>
    </p:spTree>
    <p:extLst>
      <p:ext uri="{BB962C8B-B14F-4D97-AF65-F5344CB8AC3E}">
        <p14:creationId xmlns:p14="http://schemas.microsoft.com/office/powerpoint/2010/main" val="147245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endParaRPr lang="zh-CN" sz="2400" dirty="0">
              <a:latin typeface="宋体" panose="02010600030101010101" pitchFamily="2" charset="-122"/>
              <a:ea typeface="宋体" panose="02010600030101010101" pitchFamily="2" charset="-122"/>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4" name="矩形 3"/>
          <p:cNvSpPr/>
          <p:nvPr/>
        </p:nvSpPr>
        <p:spPr>
          <a:xfrm>
            <a:off x="1226820" y="1176386"/>
            <a:ext cx="1422184" cy="461665"/>
          </a:xfrm>
          <a:prstGeom prst="rect">
            <a:avLst/>
          </a:prstGeom>
        </p:spPr>
        <p:txBody>
          <a:bodyPr wrap="none" anchor="t">
            <a:spAutoFit/>
          </a:bodyPr>
          <a:lstStyle/>
          <a:p>
            <a:r>
              <a:rPr lang="zh-CN" altLang="en-US" sz="2400" b="1" dirty="0">
                <a:solidFill>
                  <a:srgbClr val="449F9E"/>
                </a:solidFill>
                <a:uFillTx/>
                <a:latin typeface="黑体" panose="02010609060101010101" charset="-122"/>
                <a:ea typeface="黑体" panose="02010609060101010101" charset="-122"/>
              </a:rPr>
              <a:t>潜在冲突</a:t>
            </a:r>
          </a:p>
        </p:txBody>
      </p:sp>
      <p:sp>
        <p:nvSpPr>
          <p:cNvPr id="7" name="文本框 6"/>
          <p:cNvSpPr txBox="1"/>
          <p:nvPr/>
        </p:nvSpPr>
        <p:spPr>
          <a:xfrm>
            <a:off x="1240370" y="1912597"/>
            <a:ext cx="989020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chemeClr val="bg1"/>
                </a:solidFill>
              </a:rPr>
              <a:t>      用户认为具体的上课时间地点等应在课表中直接体现，而我组原型</a:t>
            </a:r>
            <a:r>
              <a:rPr lang="en-US" altLang="zh-CN" sz="2400" dirty="0">
                <a:solidFill>
                  <a:schemeClr val="bg1"/>
                </a:solidFill>
              </a:rPr>
              <a:t>0.0.1</a:t>
            </a:r>
            <a:r>
              <a:rPr lang="zh-CN" altLang="en-US" sz="2400" dirty="0">
                <a:solidFill>
                  <a:schemeClr val="bg1"/>
                </a:solidFill>
              </a:rPr>
              <a:t>是把具体的上课时间地点教师等信息通过点击具体的课程的方式得到</a:t>
            </a:r>
          </a:p>
        </p:txBody>
      </p:sp>
      <p:sp>
        <p:nvSpPr>
          <p:cNvPr id="12" name="矩形 11"/>
          <p:cNvSpPr/>
          <p:nvPr/>
        </p:nvSpPr>
        <p:spPr>
          <a:xfrm>
            <a:off x="1226819" y="4598681"/>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矩形 13"/>
          <p:cNvSpPr/>
          <p:nvPr/>
        </p:nvSpPr>
        <p:spPr>
          <a:xfrm>
            <a:off x="1226820" y="3945009"/>
            <a:ext cx="1422184" cy="461665"/>
          </a:xfrm>
          <a:prstGeom prst="rect">
            <a:avLst/>
          </a:prstGeom>
        </p:spPr>
        <p:txBody>
          <a:bodyPr wrap="none" anchor="t">
            <a:spAutoFit/>
          </a:bodyPr>
          <a:lstStyle/>
          <a:p>
            <a:r>
              <a:rPr lang="zh-CN" altLang="en-US" sz="2400" b="1" dirty="0">
                <a:solidFill>
                  <a:srgbClr val="6C92C0"/>
                </a:solidFill>
                <a:uFillTx/>
                <a:latin typeface="黑体" panose="02010609060101010101" charset="-122"/>
                <a:ea typeface="黑体" panose="02010609060101010101" charset="-122"/>
              </a:rPr>
              <a:t>冲突解决</a:t>
            </a:r>
          </a:p>
        </p:txBody>
      </p:sp>
      <p:sp>
        <p:nvSpPr>
          <p:cNvPr id="15" name="文本框 14"/>
          <p:cNvSpPr txBox="1"/>
          <p:nvPr/>
        </p:nvSpPr>
        <p:spPr>
          <a:xfrm>
            <a:off x="1240370" y="4639441"/>
            <a:ext cx="955941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r>
              <a:rPr lang="zh-CN" altLang="en-US" sz="2400" dirty="0">
                <a:solidFill>
                  <a:schemeClr val="bg1"/>
                </a:solidFill>
                <a:latin typeface="黑体" panose="02010609060101010101" charset="-122"/>
                <a:ea typeface="黑体" panose="02010609060101010101" charset="-122"/>
                <a:cs typeface="Segoe UI" panose="020B0502040204020203"/>
              </a:rPr>
              <a:t>经过考虑我们决定在左侧添加每一节课的上课时间，用户也可以自定义上课时间，而上课地点显示在具体课程下方，而任课教师以及具体每一门课的任务这些详细信息需要通过点击的方法获得</a:t>
            </a:r>
          </a:p>
        </p:txBody>
      </p:sp>
    </p:spTree>
    <p:extLst>
      <p:ext uri="{BB962C8B-B14F-4D97-AF65-F5344CB8AC3E}">
        <p14:creationId xmlns:p14="http://schemas.microsoft.com/office/powerpoint/2010/main" val="73725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endParaRPr lang="zh-CN" sz="2400" dirty="0">
              <a:latin typeface="宋体" panose="02010600030101010101" pitchFamily="2" charset="-122"/>
              <a:ea typeface="宋体" panose="02010600030101010101" pitchFamily="2" charset="-122"/>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4" name="矩形 3"/>
          <p:cNvSpPr/>
          <p:nvPr/>
        </p:nvSpPr>
        <p:spPr>
          <a:xfrm>
            <a:off x="1226820" y="1176386"/>
            <a:ext cx="1422184" cy="461665"/>
          </a:xfrm>
          <a:prstGeom prst="rect">
            <a:avLst/>
          </a:prstGeom>
        </p:spPr>
        <p:txBody>
          <a:bodyPr wrap="none" anchor="t">
            <a:spAutoFit/>
          </a:bodyPr>
          <a:lstStyle/>
          <a:p>
            <a:r>
              <a:rPr lang="zh-CN" altLang="en-US" sz="2400" b="1" dirty="0">
                <a:solidFill>
                  <a:srgbClr val="449F9E"/>
                </a:solidFill>
                <a:uFillTx/>
                <a:latin typeface="黑体" panose="02010609060101010101" charset="-122"/>
                <a:ea typeface="黑体" panose="02010609060101010101" charset="-122"/>
              </a:rPr>
              <a:t>潜在冲突</a:t>
            </a:r>
          </a:p>
        </p:txBody>
      </p:sp>
      <p:sp>
        <p:nvSpPr>
          <p:cNvPr id="7" name="文本框 6"/>
          <p:cNvSpPr txBox="1"/>
          <p:nvPr/>
        </p:nvSpPr>
        <p:spPr>
          <a:xfrm>
            <a:off x="1240370" y="1912597"/>
            <a:ext cx="989020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chemeClr val="bg1"/>
                </a:solidFill>
              </a:rPr>
              <a:t>      用户认为在本软件中需要有一个任务概览的界面，而我组原型</a:t>
            </a:r>
            <a:r>
              <a:rPr lang="en-US" altLang="zh-CN" sz="2400" dirty="0">
                <a:solidFill>
                  <a:schemeClr val="bg1"/>
                </a:solidFill>
              </a:rPr>
              <a:t>0.1</a:t>
            </a:r>
            <a:r>
              <a:rPr lang="zh-CN" altLang="en-US" sz="2400" dirty="0">
                <a:solidFill>
                  <a:schemeClr val="bg1"/>
                </a:solidFill>
              </a:rPr>
              <a:t>只能点击在单个课程的任务以查看任务</a:t>
            </a:r>
          </a:p>
        </p:txBody>
      </p:sp>
      <p:sp>
        <p:nvSpPr>
          <p:cNvPr id="12" name="矩形 11"/>
          <p:cNvSpPr/>
          <p:nvPr/>
        </p:nvSpPr>
        <p:spPr>
          <a:xfrm>
            <a:off x="1180995" y="4562366"/>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矩形 13"/>
          <p:cNvSpPr/>
          <p:nvPr/>
        </p:nvSpPr>
        <p:spPr>
          <a:xfrm>
            <a:off x="1226820" y="3945009"/>
            <a:ext cx="1422184" cy="461665"/>
          </a:xfrm>
          <a:prstGeom prst="rect">
            <a:avLst/>
          </a:prstGeom>
        </p:spPr>
        <p:txBody>
          <a:bodyPr wrap="none" anchor="t">
            <a:spAutoFit/>
          </a:bodyPr>
          <a:lstStyle/>
          <a:p>
            <a:r>
              <a:rPr lang="zh-CN" altLang="en-US" sz="2400" b="1" dirty="0">
                <a:solidFill>
                  <a:srgbClr val="6C92C0"/>
                </a:solidFill>
                <a:uFillTx/>
                <a:latin typeface="黑体" panose="02010609060101010101" charset="-122"/>
                <a:ea typeface="黑体" panose="02010609060101010101" charset="-122"/>
              </a:rPr>
              <a:t>冲突解决</a:t>
            </a:r>
          </a:p>
        </p:txBody>
      </p:sp>
      <p:sp>
        <p:nvSpPr>
          <p:cNvPr id="15" name="文本框 14"/>
          <p:cNvSpPr txBox="1"/>
          <p:nvPr/>
        </p:nvSpPr>
        <p:spPr>
          <a:xfrm>
            <a:off x="1240370" y="4639441"/>
            <a:ext cx="955941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r>
              <a:rPr lang="zh-CN" altLang="en-US" sz="2400" dirty="0">
                <a:solidFill>
                  <a:schemeClr val="bg1"/>
                </a:solidFill>
                <a:latin typeface="黑体" panose="02010609060101010101" charset="-122"/>
                <a:ea typeface="黑体" panose="02010609060101010101" charset="-122"/>
                <a:cs typeface="Segoe UI" panose="020B0502040204020203"/>
              </a:rPr>
              <a:t>经过考虑我们决定在底部导航栏中加入任务按钮，点击它即可查看全局任务，经过完善以上两个问题，我们改进模型至</a:t>
            </a:r>
            <a:r>
              <a:rPr lang="en-US" altLang="zh-CN" sz="2400" dirty="0">
                <a:solidFill>
                  <a:schemeClr val="bg1"/>
                </a:solidFill>
                <a:latin typeface="黑体" panose="02010609060101010101" charset="-122"/>
                <a:ea typeface="黑体" panose="02010609060101010101" charset="-122"/>
                <a:cs typeface="Segoe UI" panose="020B0502040204020203"/>
              </a:rPr>
              <a:t>0.0.2</a:t>
            </a:r>
            <a:endParaRPr lang="zh-CN" altLang="en-US" sz="2400" dirty="0">
              <a:solidFill>
                <a:schemeClr val="bg1"/>
              </a:solidFill>
              <a:latin typeface="黑体" panose="02010609060101010101" charset="-122"/>
              <a:ea typeface="黑体" panose="02010609060101010101" charset="-122"/>
              <a:cs typeface="Segoe UI" panose="020B0502040204020203"/>
            </a:endParaRPr>
          </a:p>
        </p:txBody>
      </p:sp>
    </p:spTree>
    <p:extLst>
      <p:ext uri="{BB962C8B-B14F-4D97-AF65-F5344CB8AC3E}">
        <p14:creationId xmlns:p14="http://schemas.microsoft.com/office/powerpoint/2010/main" val="8963982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827</Words>
  <Application>Microsoft Office PowerPoint</Application>
  <PresentationFormat>宽屏</PresentationFormat>
  <Paragraphs>122</Paragraphs>
  <Slides>21</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等线</vt:lpstr>
      <vt:lpstr>宋体</vt:lpstr>
      <vt:lpstr>Gotham Rounded Medium</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朱楠</cp:lastModifiedBy>
  <cp:revision>194</cp:revision>
  <dcterms:created xsi:type="dcterms:W3CDTF">2016-01-19T08:46:18Z</dcterms:created>
  <dcterms:modified xsi:type="dcterms:W3CDTF">2021-10-27T04:04:46Z</dcterms:modified>
</cp:coreProperties>
</file>