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75" r:id="rId4"/>
    <p:sldId id="259" r:id="rId5"/>
    <p:sldId id="287" r:id="rId6"/>
    <p:sldId id="288" r:id="rId7"/>
    <p:sldId id="261" r:id="rId8"/>
    <p:sldId id="274" r:id="rId9"/>
    <p:sldId id="281" r:id="rId10"/>
    <p:sldId id="262" r:id="rId11"/>
    <p:sldId id="289" r:id="rId12"/>
    <p:sldId id="260" r:id="rId13"/>
    <p:sldId id="276" r:id="rId14"/>
    <p:sldId id="277" r:id="rId15"/>
    <p:sldId id="278" r:id="rId16"/>
    <p:sldId id="279" r:id="rId17"/>
    <p:sldId id="280" r:id="rId18"/>
    <p:sldId id="290" r:id="rId19"/>
    <p:sldId id="284" r:id="rId20"/>
    <p:sldId id="285" r:id="rId21"/>
    <p:sldId id="286" r:id="rId22"/>
    <p:sldId id="282" r:id="rId23"/>
    <p:sldId id="272" r:id="rId24"/>
    <p:sldId id="291" r:id="rId25"/>
    <p:sldId id="271" r:id="rId2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3" d="100"/>
          <a:sy n="53" d="100"/>
        </p:scale>
        <p:origin x="73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713012" y="0"/>
            <a:ext cx="4575175" cy="4644390"/>
          </a:xfrm>
          <a:custGeom>
            <a:avLst/>
            <a:gdLst/>
            <a:ahLst/>
            <a:cxnLst/>
            <a:rect l="l" t="t" r="r" b="b"/>
            <a:pathLst>
              <a:path w="4575175" h="4644390">
                <a:moveTo>
                  <a:pt x="2886074" y="4643831"/>
                </a:moveTo>
                <a:lnTo>
                  <a:pt x="2837867" y="4643437"/>
                </a:lnTo>
                <a:lnTo>
                  <a:pt x="2789850" y="4642257"/>
                </a:lnTo>
                <a:lnTo>
                  <a:pt x="2742030" y="4640299"/>
                </a:lnTo>
                <a:lnTo>
                  <a:pt x="2694414" y="4637568"/>
                </a:lnTo>
                <a:lnTo>
                  <a:pt x="2647006" y="4634071"/>
                </a:lnTo>
                <a:lnTo>
                  <a:pt x="2599814" y="4629813"/>
                </a:lnTo>
                <a:lnTo>
                  <a:pt x="2552844" y="4624801"/>
                </a:lnTo>
                <a:lnTo>
                  <a:pt x="2506101" y="4619041"/>
                </a:lnTo>
                <a:lnTo>
                  <a:pt x="2459592" y="4612539"/>
                </a:lnTo>
                <a:lnTo>
                  <a:pt x="2413323" y="4605301"/>
                </a:lnTo>
                <a:lnTo>
                  <a:pt x="2367299" y="4597333"/>
                </a:lnTo>
                <a:lnTo>
                  <a:pt x="2321528" y="4588641"/>
                </a:lnTo>
                <a:lnTo>
                  <a:pt x="2276015" y="4579232"/>
                </a:lnTo>
                <a:lnTo>
                  <a:pt x="2230767" y="4569111"/>
                </a:lnTo>
                <a:lnTo>
                  <a:pt x="2185789" y="4558286"/>
                </a:lnTo>
                <a:lnTo>
                  <a:pt x="2141087" y="4546761"/>
                </a:lnTo>
                <a:lnTo>
                  <a:pt x="2096669" y="4534543"/>
                </a:lnTo>
                <a:lnTo>
                  <a:pt x="2052539" y="4521638"/>
                </a:lnTo>
                <a:lnTo>
                  <a:pt x="2008704" y="4508052"/>
                </a:lnTo>
                <a:lnTo>
                  <a:pt x="1965170" y="4493791"/>
                </a:lnTo>
                <a:lnTo>
                  <a:pt x="1921943" y="4478862"/>
                </a:lnTo>
                <a:lnTo>
                  <a:pt x="1879030" y="4463271"/>
                </a:lnTo>
                <a:lnTo>
                  <a:pt x="1836437" y="4447023"/>
                </a:lnTo>
                <a:lnTo>
                  <a:pt x="1794168" y="4430125"/>
                </a:lnTo>
                <a:lnTo>
                  <a:pt x="1752232" y="4412583"/>
                </a:lnTo>
                <a:lnTo>
                  <a:pt x="1710634" y="4394404"/>
                </a:lnTo>
                <a:lnTo>
                  <a:pt x="1669379" y="4375592"/>
                </a:lnTo>
                <a:lnTo>
                  <a:pt x="1628475" y="4356155"/>
                </a:lnTo>
                <a:lnTo>
                  <a:pt x="1587926" y="4336098"/>
                </a:lnTo>
                <a:lnTo>
                  <a:pt x="1547740" y="4315427"/>
                </a:lnTo>
                <a:lnTo>
                  <a:pt x="1507923" y="4294150"/>
                </a:lnTo>
                <a:lnTo>
                  <a:pt x="1468480" y="4272271"/>
                </a:lnTo>
                <a:lnTo>
                  <a:pt x="1429418" y="4249797"/>
                </a:lnTo>
                <a:lnTo>
                  <a:pt x="1390743" y="4226734"/>
                </a:lnTo>
                <a:lnTo>
                  <a:pt x="1352461" y="4203089"/>
                </a:lnTo>
                <a:lnTo>
                  <a:pt x="1314577" y="4178866"/>
                </a:lnTo>
                <a:lnTo>
                  <a:pt x="1277099" y="4154073"/>
                </a:lnTo>
                <a:lnTo>
                  <a:pt x="1240033" y="4128716"/>
                </a:lnTo>
                <a:lnTo>
                  <a:pt x="1203384" y="4102800"/>
                </a:lnTo>
                <a:lnTo>
                  <a:pt x="1167158" y="4076333"/>
                </a:lnTo>
                <a:lnTo>
                  <a:pt x="1131362" y="4049319"/>
                </a:lnTo>
                <a:lnTo>
                  <a:pt x="1096002" y="4021765"/>
                </a:lnTo>
                <a:lnTo>
                  <a:pt x="1061084" y="3993677"/>
                </a:lnTo>
                <a:lnTo>
                  <a:pt x="1026614" y="3965062"/>
                </a:lnTo>
                <a:lnTo>
                  <a:pt x="992598" y="3935925"/>
                </a:lnTo>
                <a:lnTo>
                  <a:pt x="959043" y="3906273"/>
                </a:lnTo>
                <a:lnTo>
                  <a:pt x="925954" y="3876111"/>
                </a:lnTo>
                <a:lnTo>
                  <a:pt x="893337" y="3845446"/>
                </a:lnTo>
                <a:lnTo>
                  <a:pt x="861200" y="3814284"/>
                </a:lnTo>
                <a:lnTo>
                  <a:pt x="829547" y="3782631"/>
                </a:lnTo>
                <a:lnTo>
                  <a:pt x="798385" y="3750494"/>
                </a:lnTo>
                <a:lnTo>
                  <a:pt x="767720" y="3717877"/>
                </a:lnTo>
                <a:lnTo>
                  <a:pt x="737558" y="3684788"/>
                </a:lnTo>
                <a:lnTo>
                  <a:pt x="707906" y="3651233"/>
                </a:lnTo>
                <a:lnTo>
                  <a:pt x="678769" y="3617217"/>
                </a:lnTo>
                <a:lnTo>
                  <a:pt x="650154" y="3582747"/>
                </a:lnTo>
                <a:lnTo>
                  <a:pt x="622066" y="3547829"/>
                </a:lnTo>
                <a:lnTo>
                  <a:pt x="594512" y="3512469"/>
                </a:lnTo>
                <a:lnTo>
                  <a:pt x="567498" y="3476673"/>
                </a:lnTo>
                <a:lnTo>
                  <a:pt x="541030" y="3440447"/>
                </a:lnTo>
                <a:lnTo>
                  <a:pt x="515115" y="3403798"/>
                </a:lnTo>
                <a:lnTo>
                  <a:pt x="489757" y="3366731"/>
                </a:lnTo>
                <a:lnTo>
                  <a:pt x="464965" y="3329253"/>
                </a:lnTo>
                <a:lnTo>
                  <a:pt x="440742" y="3291370"/>
                </a:lnTo>
                <a:lnTo>
                  <a:pt x="417097" y="3253088"/>
                </a:lnTo>
                <a:lnTo>
                  <a:pt x="394034" y="3214413"/>
                </a:lnTo>
                <a:lnTo>
                  <a:pt x="371560" y="3175351"/>
                </a:lnTo>
                <a:lnTo>
                  <a:pt x="349681" y="3135908"/>
                </a:lnTo>
                <a:lnTo>
                  <a:pt x="328403" y="3096090"/>
                </a:lnTo>
                <a:lnTo>
                  <a:pt x="307733" y="3055904"/>
                </a:lnTo>
                <a:lnTo>
                  <a:pt x="287676" y="3015356"/>
                </a:lnTo>
                <a:lnTo>
                  <a:pt x="268239" y="2974452"/>
                </a:lnTo>
                <a:lnTo>
                  <a:pt x="249427" y="2933197"/>
                </a:lnTo>
                <a:lnTo>
                  <a:pt x="231247" y="2891599"/>
                </a:lnTo>
                <a:lnTo>
                  <a:pt x="213705" y="2849662"/>
                </a:lnTo>
                <a:lnTo>
                  <a:pt x="196808" y="2807394"/>
                </a:lnTo>
                <a:lnTo>
                  <a:pt x="180560" y="2764801"/>
                </a:lnTo>
                <a:lnTo>
                  <a:pt x="164968" y="2721887"/>
                </a:lnTo>
                <a:lnTo>
                  <a:pt x="150039" y="2678661"/>
                </a:lnTo>
                <a:lnTo>
                  <a:pt x="135779" y="2635127"/>
                </a:lnTo>
                <a:lnTo>
                  <a:pt x="122193" y="2591292"/>
                </a:lnTo>
                <a:lnTo>
                  <a:pt x="109288" y="2547162"/>
                </a:lnTo>
                <a:lnTo>
                  <a:pt x="97070" y="2502744"/>
                </a:lnTo>
                <a:lnTo>
                  <a:pt x="85545" y="2458042"/>
                </a:lnTo>
                <a:lnTo>
                  <a:pt x="74719" y="2413064"/>
                </a:lnTo>
                <a:lnTo>
                  <a:pt x="64599" y="2367816"/>
                </a:lnTo>
                <a:lnTo>
                  <a:pt x="55190" y="2322303"/>
                </a:lnTo>
                <a:lnTo>
                  <a:pt x="46498" y="2276531"/>
                </a:lnTo>
                <a:lnTo>
                  <a:pt x="38530" y="2230508"/>
                </a:lnTo>
                <a:lnTo>
                  <a:pt x="31292" y="2184239"/>
                </a:lnTo>
                <a:lnTo>
                  <a:pt x="24790" y="2137730"/>
                </a:lnTo>
                <a:lnTo>
                  <a:pt x="19030" y="2090987"/>
                </a:lnTo>
                <a:lnTo>
                  <a:pt x="14018" y="2044016"/>
                </a:lnTo>
                <a:lnTo>
                  <a:pt x="9760" y="1996824"/>
                </a:lnTo>
                <a:lnTo>
                  <a:pt x="6262" y="1949417"/>
                </a:lnTo>
                <a:lnTo>
                  <a:pt x="3532" y="1901800"/>
                </a:lnTo>
                <a:lnTo>
                  <a:pt x="1573" y="1853981"/>
                </a:lnTo>
                <a:lnTo>
                  <a:pt x="394" y="1805964"/>
                </a:lnTo>
                <a:lnTo>
                  <a:pt x="0" y="1757756"/>
                </a:lnTo>
                <a:lnTo>
                  <a:pt x="394" y="1709549"/>
                </a:lnTo>
                <a:lnTo>
                  <a:pt x="1573" y="1661532"/>
                </a:lnTo>
                <a:lnTo>
                  <a:pt x="3532" y="1613712"/>
                </a:lnTo>
                <a:lnTo>
                  <a:pt x="6262" y="1566096"/>
                </a:lnTo>
                <a:lnTo>
                  <a:pt x="9760" y="1518688"/>
                </a:lnTo>
                <a:lnTo>
                  <a:pt x="14018" y="1471496"/>
                </a:lnTo>
                <a:lnTo>
                  <a:pt x="19030" y="1424526"/>
                </a:lnTo>
                <a:lnTo>
                  <a:pt x="24790" y="1377783"/>
                </a:lnTo>
                <a:lnTo>
                  <a:pt x="31292" y="1331274"/>
                </a:lnTo>
                <a:lnTo>
                  <a:pt x="38530" y="1285005"/>
                </a:lnTo>
                <a:lnTo>
                  <a:pt x="46498" y="1238981"/>
                </a:lnTo>
                <a:lnTo>
                  <a:pt x="55190" y="1193210"/>
                </a:lnTo>
                <a:lnTo>
                  <a:pt x="64599" y="1147697"/>
                </a:lnTo>
                <a:lnTo>
                  <a:pt x="74719" y="1102449"/>
                </a:lnTo>
                <a:lnTo>
                  <a:pt x="85545" y="1057471"/>
                </a:lnTo>
                <a:lnTo>
                  <a:pt x="97070" y="1012769"/>
                </a:lnTo>
                <a:lnTo>
                  <a:pt x="109288" y="968350"/>
                </a:lnTo>
                <a:lnTo>
                  <a:pt x="122193" y="924221"/>
                </a:lnTo>
                <a:lnTo>
                  <a:pt x="135779" y="880386"/>
                </a:lnTo>
                <a:lnTo>
                  <a:pt x="150039" y="836852"/>
                </a:lnTo>
                <a:lnTo>
                  <a:pt x="164968" y="793625"/>
                </a:lnTo>
                <a:lnTo>
                  <a:pt x="180560" y="750712"/>
                </a:lnTo>
                <a:lnTo>
                  <a:pt x="196808" y="708119"/>
                </a:lnTo>
                <a:lnTo>
                  <a:pt x="213705" y="665850"/>
                </a:lnTo>
                <a:lnTo>
                  <a:pt x="231247" y="623914"/>
                </a:lnTo>
                <a:lnTo>
                  <a:pt x="249427" y="582315"/>
                </a:lnTo>
                <a:lnTo>
                  <a:pt x="268239" y="541061"/>
                </a:lnTo>
                <a:lnTo>
                  <a:pt x="287676" y="500156"/>
                </a:lnTo>
                <a:lnTo>
                  <a:pt x="307733" y="459608"/>
                </a:lnTo>
                <a:lnTo>
                  <a:pt x="328403" y="419422"/>
                </a:lnTo>
                <a:lnTo>
                  <a:pt x="349681" y="379605"/>
                </a:lnTo>
                <a:lnTo>
                  <a:pt x="371560" y="340162"/>
                </a:lnTo>
                <a:lnTo>
                  <a:pt x="394034" y="301100"/>
                </a:lnTo>
                <a:lnTo>
                  <a:pt x="417097" y="262425"/>
                </a:lnTo>
                <a:lnTo>
                  <a:pt x="440742" y="224143"/>
                </a:lnTo>
                <a:lnTo>
                  <a:pt x="464965" y="186259"/>
                </a:lnTo>
                <a:lnTo>
                  <a:pt x="489757" y="148781"/>
                </a:lnTo>
                <a:lnTo>
                  <a:pt x="515115" y="111715"/>
                </a:lnTo>
                <a:lnTo>
                  <a:pt x="541030" y="75066"/>
                </a:lnTo>
                <a:lnTo>
                  <a:pt x="567498" y="38840"/>
                </a:lnTo>
                <a:lnTo>
                  <a:pt x="596884" y="0"/>
                </a:lnTo>
                <a:lnTo>
                  <a:pt x="4574986" y="4098255"/>
                </a:lnTo>
                <a:lnTo>
                  <a:pt x="4532116" y="4128716"/>
                </a:lnTo>
                <a:lnTo>
                  <a:pt x="4495049" y="4154073"/>
                </a:lnTo>
                <a:lnTo>
                  <a:pt x="4457571" y="4178866"/>
                </a:lnTo>
                <a:lnTo>
                  <a:pt x="4419688" y="4203089"/>
                </a:lnTo>
                <a:lnTo>
                  <a:pt x="4381406" y="4226734"/>
                </a:lnTo>
                <a:lnTo>
                  <a:pt x="4342731" y="4249797"/>
                </a:lnTo>
                <a:lnTo>
                  <a:pt x="4303669" y="4272271"/>
                </a:lnTo>
                <a:lnTo>
                  <a:pt x="4264226" y="4294150"/>
                </a:lnTo>
                <a:lnTo>
                  <a:pt x="4224408" y="4315427"/>
                </a:lnTo>
                <a:lnTo>
                  <a:pt x="4184223" y="4336098"/>
                </a:lnTo>
                <a:lnTo>
                  <a:pt x="4143674" y="4356155"/>
                </a:lnTo>
                <a:lnTo>
                  <a:pt x="4102770" y="4375592"/>
                </a:lnTo>
                <a:lnTo>
                  <a:pt x="4061515" y="4394404"/>
                </a:lnTo>
                <a:lnTo>
                  <a:pt x="4019917" y="4412583"/>
                </a:lnTo>
                <a:lnTo>
                  <a:pt x="3977980" y="4430125"/>
                </a:lnTo>
                <a:lnTo>
                  <a:pt x="3935712" y="4447023"/>
                </a:lnTo>
                <a:lnTo>
                  <a:pt x="3893119" y="4463271"/>
                </a:lnTo>
                <a:lnTo>
                  <a:pt x="3850205" y="4478862"/>
                </a:lnTo>
                <a:lnTo>
                  <a:pt x="3806979" y="4493791"/>
                </a:lnTo>
                <a:lnTo>
                  <a:pt x="3763445" y="4508052"/>
                </a:lnTo>
                <a:lnTo>
                  <a:pt x="3719610" y="4521638"/>
                </a:lnTo>
                <a:lnTo>
                  <a:pt x="3675480" y="4534543"/>
                </a:lnTo>
                <a:lnTo>
                  <a:pt x="3631062" y="4546761"/>
                </a:lnTo>
                <a:lnTo>
                  <a:pt x="3586360" y="4558286"/>
                </a:lnTo>
                <a:lnTo>
                  <a:pt x="3541382" y="4569111"/>
                </a:lnTo>
                <a:lnTo>
                  <a:pt x="3496134" y="4579232"/>
                </a:lnTo>
                <a:lnTo>
                  <a:pt x="3450621" y="4588641"/>
                </a:lnTo>
                <a:lnTo>
                  <a:pt x="3404849" y="4597333"/>
                </a:lnTo>
                <a:lnTo>
                  <a:pt x="3358826" y="4605301"/>
                </a:lnTo>
                <a:lnTo>
                  <a:pt x="3312557" y="4612539"/>
                </a:lnTo>
                <a:lnTo>
                  <a:pt x="3266048" y="4619041"/>
                </a:lnTo>
                <a:lnTo>
                  <a:pt x="3219305" y="4624801"/>
                </a:lnTo>
                <a:lnTo>
                  <a:pt x="3172334" y="4629813"/>
                </a:lnTo>
                <a:lnTo>
                  <a:pt x="3125142" y="4634071"/>
                </a:lnTo>
                <a:lnTo>
                  <a:pt x="3077735" y="4637568"/>
                </a:lnTo>
                <a:lnTo>
                  <a:pt x="3030118" y="4640299"/>
                </a:lnTo>
                <a:lnTo>
                  <a:pt x="2982299" y="4642257"/>
                </a:lnTo>
                <a:lnTo>
                  <a:pt x="2934282" y="4643437"/>
                </a:lnTo>
                <a:lnTo>
                  <a:pt x="2886074" y="4643831"/>
                </a:lnTo>
                <a:close/>
              </a:path>
            </a:pathLst>
          </a:custGeom>
          <a:solidFill>
            <a:srgbClr val="2A4A9D"/>
          </a:solidFill>
        </p:spPr>
        <p:txBody>
          <a:bodyPr wrap="square" lIns="0" tIns="0" rIns="0" bIns="0" rtlCol="0"/>
          <a:lstStyle/>
          <a:p>
            <a:endParaRPr/>
          </a:p>
        </p:txBody>
      </p:sp>
      <p:sp>
        <p:nvSpPr>
          <p:cNvPr id="17" name="bg object 17"/>
          <p:cNvSpPr/>
          <p:nvPr/>
        </p:nvSpPr>
        <p:spPr>
          <a:xfrm>
            <a:off x="9191670" y="566190"/>
            <a:ext cx="2400935" cy="9153525"/>
          </a:xfrm>
          <a:custGeom>
            <a:avLst/>
            <a:gdLst/>
            <a:ahLst/>
            <a:cxnLst/>
            <a:rect l="l" t="t" r="r" b="b"/>
            <a:pathLst>
              <a:path w="2400934" h="9153525">
                <a:moveTo>
                  <a:pt x="2400311" y="9153407"/>
                </a:moveTo>
                <a:lnTo>
                  <a:pt x="0" y="9153407"/>
                </a:lnTo>
                <a:lnTo>
                  <a:pt x="0" y="0"/>
                </a:lnTo>
                <a:lnTo>
                  <a:pt x="2400311" y="0"/>
                </a:lnTo>
                <a:lnTo>
                  <a:pt x="2400311" y="9153407"/>
                </a:lnTo>
                <a:close/>
              </a:path>
            </a:pathLst>
          </a:custGeom>
          <a:solidFill>
            <a:srgbClr val="5270FF"/>
          </a:solidFill>
        </p:spPr>
        <p:txBody>
          <a:bodyPr wrap="square" lIns="0" tIns="0" rIns="0" bIns="0" rtlCol="0"/>
          <a:lstStyle/>
          <a:p>
            <a:endParaRPr/>
          </a:p>
        </p:txBody>
      </p:sp>
      <p:sp>
        <p:nvSpPr>
          <p:cNvPr id="18" name="bg object 18"/>
          <p:cNvSpPr/>
          <p:nvPr/>
        </p:nvSpPr>
        <p:spPr>
          <a:xfrm>
            <a:off x="9869362" y="1146803"/>
            <a:ext cx="7305659" cy="7991465"/>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619566" y="8172754"/>
            <a:ext cx="1638300" cy="1628775"/>
          </a:xfrm>
          <a:custGeom>
            <a:avLst/>
            <a:gdLst/>
            <a:ahLst/>
            <a:cxnLst/>
            <a:rect l="l" t="t" r="r" b="b"/>
            <a:pathLst>
              <a:path w="1638300" h="1628775">
                <a:moveTo>
                  <a:pt x="1638238" y="1628770"/>
                </a:moveTo>
                <a:lnTo>
                  <a:pt x="0" y="1628770"/>
                </a:lnTo>
                <a:lnTo>
                  <a:pt x="0" y="0"/>
                </a:lnTo>
                <a:lnTo>
                  <a:pt x="1638238" y="1628770"/>
                </a:lnTo>
                <a:close/>
              </a:path>
            </a:pathLst>
          </a:custGeom>
          <a:solidFill>
            <a:srgbClr val="2A4A9D"/>
          </a:solidFill>
        </p:spPr>
        <p:txBody>
          <a:bodyPr wrap="square" lIns="0" tIns="0" rIns="0" bIns="0" rtlCol="0"/>
          <a:lstStyle/>
          <a:p>
            <a:endParaRPr/>
          </a:p>
        </p:txBody>
      </p:sp>
      <p:sp>
        <p:nvSpPr>
          <p:cNvPr id="20" name="bg object 20"/>
          <p:cNvSpPr/>
          <p:nvPr/>
        </p:nvSpPr>
        <p:spPr>
          <a:xfrm>
            <a:off x="624036" y="564842"/>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2" name="Holder 2"/>
          <p:cNvSpPr>
            <a:spLocks noGrp="1"/>
          </p:cNvSpPr>
          <p:nvPr>
            <p:ph type="ctrTitle"/>
          </p:nvPr>
        </p:nvSpPr>
        <p:spPr>
          <a:xfrm>
            <a:off x="1439794" y="3918915"/>
            <a:ext cx="15408410"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479" y="5228473"/>
            <a:ext cx="15545041"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1" i="0">
                <a:solidFill>
                  <a:srgbClr val="2A4A9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802164" y="2724144"/>
            <a:ext cx="4011294" cy="7157720"/>
          </a:xfrm>
          <a:prstGeom prst="rect">
            <a:avLst/>
          </a:prstGeom>
        </p:spPr>
        <p:txBody>
          <a:bodyPr wrap="square" lIns="0" tIns="0" rIns="0" bIns="0">
            <a:spAutoFit/>
          </a:bodyPr>
          <a:lstStyle>
            <a:lvl1pPr>
              <a:defRPr sz="7000" b="1" i="0">
                <a:solidFill>
                  <a:schemeClr val="bg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42030" y="1238843"/>
            <a:ext cx="10203938" cy="1244600"/>
          </a:xfrm>
          <a:prstGeom prst="rect">
            <a:avLst/>
          </a:prstGeom>
        </p:spPr>
        <p:txBody>
          <a:bodyPr wrap="square" lIns="0" tIns="0" rIns="0" bIns="0">
            <a:spAutoFit/>
          </a:bodyPr>
          <a:lstStyle>
            <a:lvl1pPr>
              <a:defRPr sz="8000" b="1" i="0">
                <a:solidFill>
                  <a:srgbClr val="2A4A9D"/>
                </a:solidFill>
                <a:latin typeface="Arial"/>
                <a:cs typeface="Arial"/>
              </a:defRPr>
            </a:lvl1pPr>
          </a:lstStyle>
          <a:p>
            <a:endParaRPr/>
          </a:p>
        </p:txBody>
      </p:sp>
      <p:sp>
        <p:nvSpPr>
          <p:cNvPr id="3" name="Holder 3"/>
          <p:cNvSpPr>
            <a:spLocks noGrp="1"/>
          </p:cNvSpPr>
          <p:nvPr>
            <p:ph type="body" idx="1"/>
          </p:nvPr>
        </p:nvSpPr>
        <p:spPr>
          <a:xfrm>
            <a:off x="1740792" y="3219737"/>
            <a:ext cx="7543165" cy="3357245"/>
          </a:xfrm>
          <a:prstGeom prst="rect">
            <a:avLst/>
          </a:prstGeom>
        </p:spPr>
        <p:txBody>
          <a:bodyPr wrap="square" lIns="0" tIns="0" rIns="0" bIns="0">
            <a:spAutoFit/>
          </a:bodyPr>
          <a:lstStyle>
            <a:lvl1pPr>
              <a:defRPr sz="8000" b="1" i="0">
                <a:solidFill>
                  <a:srgbClr val="2A4A9D"/>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039600" y="502920"/>
            <a:ext cx="6248400" cy="9784080"/>
            <a:chOff x="10825154" y="502915"/>
            <a:chExt cx="7463155" cy="9784080"/>
          </a:xfrm>
        </p:grpSpPr>
        <p:sp>
          <p:nvSpPr>
            <p:cNvPr id="3" name="object 3"/>
            <p:cNvSpPr/>
            <p:nvPr/>
          </p:nvSpPr>
          <p:spPr>
            <a:xfrm>
              <a:off x="13645103" y="502915"/>
              <a:ext cx="4643120" cy="9281160"/>
            </a:xfrm>
            <a:custGeom>
              <a:avLst/>
              <a:gdLst/>
              <a:ahLst/>
              <a:cxnLst/>
              <a:rect l="l" t="t" r="r" b="b"/>
              <a:pathLst>
                <a:path w="4643119" h="9281160">
                  <a:moveTo>
                    <a:pt x="4642896" y="9278756"/>
                  </a:moveTo>
                  <a:lnTo>
                    <a:pt x="4640549" y="9281103"/>
                  </a:lnTo>
                  <a:lnTo>
                    <a:pt x="0" y="4640553"/>
                  </a:lnTo>
                  <a:lnTo>
                    <a:pt x="4640553" y="0"/>
                  </a:lnTo>
                  <a:lnTo>
                    <a:pt x="4642896" y="2342"/>
                  </a:lnTo>
                  <a:lnTo>
                    <a:pt x="4642896" y="9278756"/>
                  </a:lnTo>
                  <a:close/>
                </a:path>
              </a:pathLst>
            </a:custGeom>
            <a:solidFill>
              <a:srgbClr val="5270FF"/>
            </a:solidFill>
          </p:spPr>
          <p:txBody>
            <a:bodyPr wrap="square" lIns="0" tIns="0" rIns="0" bIns="0" rtlCol="0"/>
            <a:lstStyle/>
            <a:p>
              <a:endParaRPr/>
            </a:p>
          </p:txBody>
        </p:sp>
        <p:sp>
          <p:nvSpPr>
            <p:cNvPr id="4" name="object 4"/>
            <p:cNvSpPr/>
            <p:nvPr/>
          </p:nvSpPr>
          <p:spPr>
            <a:xfrm>
              <a:off x="14152567" y="1004932"/>
              <a:ext cx="4135754" cy="8270875"/>
            </a:xfrm>
            <a:custGeom>
              <a:avLst/>
              <a:gdLst/>
              <a:ahLst/>
              <a:cxnLst/>
              <a:rect l="l" t="t" r="r" b="b"/>
              <a:pathLst>
                <a:path w="4135755" h="8270875">
                  <a:moveTo>
                    <a:pt x="4135401" y="8270772"/>
                  </a:moveTo>
                  <a:lnTo>
                    <a:pt x="0" y="4135370"/>
                  </a:lnTo>
                  <a:lnTo>
                    <a:pt x="4135431" y="0"/>
                  </a:lnTo>
                  <a:lnTo>
                    <a:pt x="4135431" y="257946"/>
                  </a:lnTo>
                  <a:lnTo>
                    <a:pt x="260687" y="4132632"/>
                  </a:lnTo>
                  <a:lnTo>
                    <a:pt x="4135431" y="8007376"/>
                  </a:lnTo>
                  <a:lnTo>
                    <a:pt x="4135431" y="8270741"/>
                  </a:lnTo>
                  <a:close/>
                </a:path>
                <a:path w="4135755" h="8270875">
                  <a:moveTo>
                    <a:pt x="4135431" y="8007376"/>
                  </a:moveTo>
                  <a:close/>
                </a:path>
              </a:pathLst>
            </a:custGeom>
            <a:solidFill>
              <a:srgbClr val="FFFFFF"/>
            </a:solidFill>
          </p:spPr>
          <p:txBody>
            <a:bodyPr wrap="square" lIns="0" tIns="0" rIns="0" bIns="0" rtlCol="0"/>
            <a:lstStyle/>
            <a:p>
              <a:endParaRPr/>
            </a:p>
          </p:txBody>
        </p:sp>
        <p:sp>
          <p:nvSpPr>
            <p:cNvPr id="5" name="object 5"/>
            <p:cNvSpPr/>
            <p:nvPr/>
          </p:nvSpPr>
          <p:spPr>
            <a:xfrm>
              <a:off x="10825154" y="6886590"/>
              <a:ext cx="6800850" cy="3400425"/>
            </a:xfrm>
            <a:custGeom>
              <a:avLst/>
              <a:gdLst/>
              <a:ahLst/>
              <a:cxnLst/>
              <a:rect l="l" t="t" r="r" b="b"/>
              <a:pathLst>
                <a:path w="6800850" h="3400425">
                  <a:moveTo>
                    <a:pt x="0" y="3400409"/>
                  </a:moveTo>
                  <a:lnTo>
                    <a:pt x="3400409" y="0"/>
                  </a:lnTo>
                  <a:lnTo>
                    <a:pt x="6800819" y="3400409"/>
                  </a:lnTo>
                  <a:lnTo>
                    <a:pt x="6529007" y="3400409"/>
                  </a:lnTo>
                  <a:lnTo>
                    <a:pt x="3400409" y="271811"/>
                  </a:lnTo>
                  <a:lnTo>
                    <a:pt x="271812" y="3400409"/>
                  </a:lnTo>
                  <a:lnTo>
                    <a:pt x="0" y="3400409"/>
                  </a:lnTo>
                  <a:close/>
                </a:path>
              </a:pathLst>
            </a:custGeom>
            <a:solidFill>
              <a:srgbClr val="2A4A9D"/>
            </a:solidFill>
          </p:spPr>
          <p:txBody>
            <a:bodyPr wrap="square" lIns="0" tIns="0" rIns="0" bIns="0" rtlCol="0"/>
            <a:lstStyle/>
            <a:p>
              <a:endParaRPr/>
            </a:p>
          </p:txBody>
        </p:sp>
        <p:sp>
          <p:nvSpPr>
            <p:cNvPr id="6" name="object 6"/>
            <p:cNvSpPr/>
            <p:nvPr/>
          </p:nvSpPr>
          <p:spPr>
            <a:xfrm>
              <a:off x="15500117" y="1028748"/>
              <a:ext cx="738478" cy="638118"/>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945446" y="2845452"/>
            <a:ext cx="14578004" cy="2911053"/>
          </a:xfrm>
          <a:prstGeom prst="rect">
            <a:avLst/>
          </a:prstGeom>
        </p:spPr>
        <p:txBody>
          <a:bodyPr vert="horz" wrap="square" lIns="0" tIns="12700" rIns="0" bIns="0" rtlCol="0">
            <a:spAutoFit/>
          </a:bodyPr>
          <a:lstStyle/>
          <a:p>
            <a:pPr marL="12700">
              <a:lnSpc>
                <a:spcPts val="11250"/>
              </a:lnSpc>
              <a:spcBef>
                <a:spcPts val="100"/>
              </a:spcBef>
            </a:pPr>
            <a:r>
              <a:rPr lang="en-IN" sz="10000" b="1" spc="645" dirty="0">
                <a:solidFill>
                  <a:schemeClr val="tx2"/>
                </a:solidFill>
                <a:latin typeface="Arial"/>
                <a:cs typeface="Arial"/>
              </a:rPr>
              <a:t>Deep Neural Network Optimization</a:t>
            </a:r>
            <a:endParaRPr sz="10000" dirty="0">
              <a:solidFill>
                <a:schemeClr val="tx2"/>
              </a:solidFill>
              <a:latin typeface="Arial"/>
              <a:cs typeface="Arial"/>
            </a:endParaRPr>
          </a:p>
        </p:txBody>
      </p:sp>
      <p:grpSp>
        <p:nvGrpSpPr>
          <p:cNvPr id="10" name="object 10"/>
          <p:cNvGrpSpPr/>
          <p:nvPr/>
        </p:nvGrpSpPr>
        <p:grpSpPr>
          <a:xfrm>
            <a:off x="15240" y="-3131"/>
            <a:ext cx="8858250" cy="10287000"/>
            <a:chOff x="0" y="154"/>
            <a:chExt cx="8858250" cy="10287000"/>
          </a:xfrm>
        </p:grpSpPr>
        <p:sp>
          <p:nvSpPr>
            <p:cNvPr id="11" name="object 11"/>
            <p:cNvSpPr/>
            <p:nvPr/>
          </p:nvSpPr>
          <p:spPr>
            <a:xfrm>
              <a:off x="0" y="1006687"/>
              <a:ext cx="8858250" cy="2101850"/>
            </a:xfrm>
            <a:custGeom>
              <a:avLst/>
              <a:gdLst/>
              <a:ahLst/>
              <a:cxnLst/>
              <a:rect l="l" t="t" r="r" b="b"/>
              <a:pathLst>
                <a:path w="8858250" h="2101850">
                  <a:moveTo>
                    <a:pt x="8655072" y="2101427"/>
                  </a:moveTo>
                  <a:lnTo>
                    <a:pt x="8608683" y="2096058"/>
                  </a:lnTo>
                  <a:lnTo>
                    <a:pt x="8566064" y="2080772"/>
                  </a:lnTo>
                  <a:lnTo>
                    <a:pt x="8528444" y="2056796"/>
                  </a:lnTo>
                  <a:lnTo>
                    <a:pt x="8497048" y="2025360"/>
                  </a:lnTo>
                  <a:lnTo>
                    <a:pt x="8473104" y="1987690"/>
                  </a:lnTo>
                  <a:lnTo>
                    <a:pt x="8457838" y="1945016"/>
                  </a:lnTo>
                  <a:lnTo>
                    <a:pt x="8452476" y="1898566"/>
                  </a:lnTo>
                  <a:lnTo>
                    <a:pt x="8455804" y="1861017"/>
                  </a:lnTo>
                  <a:lnTo>
                    <a:pt x="8465463" y="1826394"/>
                  </a:lnTo>
                  <a:lnTo>
                    <a:pt x="8480966" y="1794698"/>
                  </a:lnTo>
                  <a:lnTo>
                    <a:pt x="8501826" y="1765926"/>
                  </a:lnTo>
                  <a:lnTo>
                    <a:pt x="7081059" y="67620"/>
                  </a:lnTo>
                  <a:lnTo>
                    <a:pt x="0" y="67620"/>
                  </a:lnTo>
                  <a:lnTo>
                    <a:pt x="0" y="0"/>
                  </a:lnTo>
                  <a:lnTo>
                    <a:pt x="7109631" y="0"/>
                  </a:lnTo>
                  <a:lnTo>
                    <a:pt x="8548579" y="1724314"/>
                  </a:lnTo>
                  <a:lnTo>
                    <a:pt x="8752506" y="1724314"/>
                  </a:lnTo>
                  <a:lnTo>
                    <a:pt x="8808870" y="1770681"/>
                  </a:lnTo>
                  <a:lnTo>
                    <a:pt x="8833738" y="1808305"/>
                  </a:lnTo>
                  <a:lnTo>
                    <a:pt x="8850383" y="1851297"/>
                  </a:lnTo>
                  <a:lnTo>
                    <a:pt x="8857668" y="1898566"/>
                  </a:lnTo>
                  <a:lnTo>
                    <a:pt x="8852306" y="1945016"/>
                  </a:lnTo>
                  <a:lnTo>
                    <a:pt x="8837040" y="1987690"/>
                  </a:lnTo>
                  <a:lnTo>
                    <a:pt x="8813096" y="2025360"/>
                  </a:lnTo>
                  <a:lnTo>
                    <a:pt x="8781700" y="2056796"/>
                  </a:lnTo>
                  <a:lnTo>
                    <a:pt x="8744080" y="2080772"/>
                  </a:lnTo>
                  <a:lnTo>
                    <a:pt x="8701461" y="2096058"/>
                  </a:lnTo>
                  <a:lnTo>
                    <a:pt x="8655072" y="2101427"/>
                  </a:lnTo>
                  <a:close/>
                </a:path>
                <a:path w="8858250" h="2101850">
                  <a:moveTo>
                    <a:pt x="8752506" y="1724314"/>
                  </a:moveTo>
                  <a:lnTo>
                    <a:pt x="8548579" y="1724314"/>
                  </a:lnTo>
                  <a:lnTo>
                    <a:pt x="8571347" y="1712164"/>
                  </a:lnTo>
                  <a:lnTo>
                    <a:pt x="8596306" y="1703183"/>
                  </a:lnTo>
                  <a:lnTo>
                    <a:pt x="8622726" y="1697615"/>
                  </a:lnTo>
                  <a:lnTo>
                    <a:pt x="8649877" y="1695705"/>
                  </a:lnTo>
                  <a:lnTo>
                    <a:pt x="8696282" y="1700937"/>
                  </a:lnTo>
                  <a:lnTo>
                    <a:pt x="8739006" y="1715905"/>
                  </a:lnTo>
                  <a:lnTo>
                    <a:pt x="8752506" y="1724314"/>
                  </a:lnTo>
                  <a:close/>
                </a:path>
              </a:pathLst>
            </a:custGeom>
            <a:solidFill>
              <a:srgbClr val="000000">
                <a:alpha val="68629"/>
              </a:srgbClr>
            </a:solidFill>
          </p:spPr>
          <p:txBody>
            <a:bodyPr wrap="square" lIns="0" tIns="0" rIns="0" bIns="0" rtlCol="0"/>
            <a:lstStyle/>
            <a:p>
              <a:endParaRPr/>
            </a:p>
          </p:txBody>
        </p:sp>
        <p:sp>
          <p:nvSpPr>
            <p:cNvPr id="12" name="object 12"/>
            <p:cNvSpPr/>
            <p:nvPr/>
          </p:nvSpPr>
          <p:spPr>
            <a:xfrm>
              <a:off x="0" y="154"/>
              <a:ext cx="542925" cy="10287000"/>
            </a:xfrm>
            <a:custGeom>
              <a:avLst/>
              <a:gdLst/>
              <a:ahLst/>
              <a:cxnLst/>
              <a:rect l="l" t="t" r="r" b="b"/>
              <a:pathLst>
                <a:path w="542925" h="10287000">
                  <a:moveTo>
                    <a:pt x="542926" y="10286718"/>
                  </a:moveTo>
                  <a:lnTo>
                    <a:pt x="0" y="10286718"/>
                  </a:lnTo>
                  <a:lnTo>
                    <a:pt x="0" y="0"/>
                  </a:lnTo>
                  <a:lnTo>
                    <a:pt x="542926" y="0"/>
                  </a:lnTo>
                  <a:lnTo>
                    <a:pt x="542926" y="10286718"/>
                  </a:lnTo>
                  <a:close/>
                </a:path>
              </a:pathLst>
            </a:custGeom>
            <a:solidFill>
              <a:srgbClr val="2A4A9D"/>
            </a:solidFill>
          </p:spPr>
          <p:txBody>
            <a:bodyPr wrap="square" lIns="0" tIns="0" rIns="0" bIns="0" rtlCol="0"/>
            <a:lstStyle/>
            <a:p>
              <a:endParaRPr/>
            </a:p>
          </p:txBody>
        </p:sp>
      </p:grpSp>
      <p:sp>
        <p:nvSpPr>
          <p:cNvPr id="13" name="Title 12">
            <a:extLst>
              <a:ext uri="{FF2B5EF4-FFF2-40B4-BE49-F238E27FC236}">
                <a16:creationId xmlns:a16="http://schemas.microsoft.com/office/drawing/2014/main" id="{F01437EB-5689-D166-ECEA-6044BE572488}"/>
              </a:ext>
            </a:extLst>
          </p:cNvPr>
          <p:cNvSpPr>
            <a:spLocks noGrp="1"/>
          </p:cNvSpPr>
          <p:nvPr>
            <p:ph type="title"/>
          </p:nvPr>
        </p:nvSpPr>
        <p:spPr>
          <a:xfrm>
            <a:off x="5969173" y="7909477"/>
            <a:ext cx="8643814" cy="830997"/>
          </a:xfrm>
        </p:spPr>
        <p:txBody>
          <a:bodyPr/>
          <a:lstStyle/>
          <a:p>
            <a:r>
              <a:rPr lang="en-IN" sz="5400" b="0" dirty="0"/>
              <a:t>Guide</a:t>
            </a:r>
            <a:r>
              <a:rPr lang="en-IN" sz="4000" b="0" dirty="0"/>
              <a:t>: </a:t>
            </a:r>
            <a:r>
              <a:rPr lang="en-IN" sz="5400" b="0" dirty="0"/>
              <a:t>Prof. P. M. Gavali</a:t>
            </a:r>
            <a:endParaRPr lang="en-IN" sz="4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267514" y="1333500"/>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Goals and Objectives</a:t>
            </a:r>
            <a:endParaRPr lang="en-IN" sz="1200" dirty="0"/>
          </a:p>
        </p:txBody>
      </p:sp>
      <p:sp>
        <p:nvSpPr>
          <p:cNvPr id="2" name="TextBox 1"/>
          <p:cNvSpPr txBox="1"/>
          <p:nvPr/>
        </p:nvSpPr>
        <p:spPr>
          <a:xfrm>
            <a:off x="1267514" y="2705100"/>
            <a:ext cx="15801286" cy="6555641"/>
          </a:xfrm>
          <a:prstGeom prst="rect">
            <a:avLst/>
          </a:prstGeom>
          <a:noFill/>
        </p:spPr>
        <p:txBody>
          <a:bodyPr wrap="square" rtlCol="0">
            <a:spAutoFit/>
          </a:bodyPr>
          <a:lstStyle/>
          <a:p>
            <a:pPr algn="just"/>
            <a:r>
              <a:rPr lang="en-IN" sz="3000" dirty="0">
                <a:latin typeface="Lato" panose="020F0502020204030203" pitchFamily="34" charset="0"/>
                <a:ea typeface="Lato" panose="020F0502020204030203" pitchFamily="34" charset="0"/>
                <a:cs typeface="Lato" panose="020F0502020204030203" pitchFamily="34" charset="0"/>
              </a:rPr>
              <a:t>1. </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primary objective of this project is to optimize the network complexity of deep neural networks, striking a balance between model efficiency and accuracy. </a:t>
            </a:r>
          </a:p>
          <a:p>
            <a:pPr algn="just"/>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By reducing the network complexity, we aim to enable the deployment of deep neural networks on resource-constrained devices, such as edge devices and mobile devices, without compromising their performance.</a:t>
            </a:r>
            <a:endParaRPr lang="en-US" sz="3000" dirty="0">
              <a:latin typeface="Lato" panose="020F0502020204030203" pitchFamily="34" charset="0"/>
              <a:ea typeface="Lato" panose="020F0502020204030203" pitchFamily="34" charset="0"/>
              <a:cs typeface="Lato" panose="020F0502020204030203" pitchFamily="34" charset="0"/>
            </a:endParaRPr>
          </a:p>
          <a:p>
            <a:pPr algn="just"/>
            <a:r>
              <a:rPr lang="en-IN" sz="3000" dirty="0">
                <a:latin typeface="Lato" panose="020F0502020204030203" pitchFamily="34" charset="0"/>
                <a:ea typeface="Lato" panose="020F0502020204030203" pitchFamily="34" charset="0"/>
                <a:cs typeface="Lato" panose="020F0502020204030203" pitchFamily="34" charset="0"/>
              </a:rPr>
              <a:t>2. </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Utilize model to decrease the amount of time needed for model calculation. </a:t>
            </a:r>
          </a:p>
          <a:p>
            <a:pPr algn="just"/>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Another objective of this project is to leverage advanced techniques and methodologies to significantly reduce the time required for model calculation in deep neural networks, enhancing their efficiency and responsiveness. </a:t>
            </a:r>
          </a:p>
          <a:p>
            <a:pPr algn="just"/>
            <a:r>
              <a:rPr lang="en-IN" sz="3000" dirty="0">
                <a:latin typeface="Lato" panose="020F0502020204030203" pitchFamily="34" charset="0"/>
                <a:ea typeface="Lato" panose="020F0502020204030203" pitchFamily="34" charset="0"/>
                <a:cs typeface="Lato" panose="020F0502020204030203" pitchFamily="34" charset="0"/>
              </a:rPr>
              <a:t>3. </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Utilize an improved model to save memory. </a:t>
            </a:r>
          </a:p>
          <a:p>
            <a:pPr algn="just"/>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By optimizing the model architecture and parameters, we aim to reduce the memory footprint of deep neural networks without compromising their performance and accuracy, enabling their deployment on memory-limited devices such as edge devices and mobile platforms.</a:t>
            </a:r>
            <a:endParaRPr lang="en-US" sz="30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3963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267514" y="1333500"/>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Aim</a:t>
            </a:r>
          </a:p>
        </p:txBody>
      </p:sp>
      <p:sp>
        <p:nvSpPr>
          <p:cNvPr id="2" name="TextBox 1"/>
          <p:cNvSpPr txBox="1"/>
          <p:nvPr/>
        </p:nvSpPr>
        <p:spPr>
          <a:xfrm>
            <a:off x="1267514" y="2705100"/>
            <a:ext cx="15801286"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Design and develop solution to optimize the Deep Neural Network. </a:t>
            </a:r>
          </a:p>
          <a:p>
            <a:pPr algn="just"/>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aim of this project is to design and develop an innovative solution to optimize Deep Neural Networks (DNNs) and improve their performance and efficiency. The proposed solution will involve a multi-faceted approach that encompasses various aspects of DNN optimization, including model architecture, parameter tuning, regularization techniques, and data pre-processing. By carefully </a:t>
            </a:r>
            <a:r>
              <a:rPr lang="en-US" sz="3000"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analysing</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the specific challenges and requirements of the DNN model, we will identify areas for improvement and develop novel strategies to enhance its overall performance. Through rigorous experimentation and iterative refinement, we aim to create a robust and efficient solution that maximizes the accuracy and computational efficiency of DNNs, making them more suitable for resource-constrained environments such as edge devices and mobile platforms. The ultimate objective is to empower businesses and industries with optimized DNN models that can unlock new possibilities and deliver superior results in applications such as computer vision, natural language processing, and speech recognition.</a:t>
            </a:r>
            <a:endParaRPr lang="en-US" sz="30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2273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7058147"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Methodology</a:t>
            </a:r>
            <a:endParaRPr sz="6000" spc="-35" dirty="0"/>
          </a:p>
        </p:txBody>
      </p:sp>
      <p:sp>
        <p:nvSpPr>
          <p:cNvPr id="11" name="object 11"/>
          <p:cNvSpPr txBox="1"/>
          <p:nvPr/>
        </p:nvSpPr>
        <p:spPr>
          <a:xfrm>
            <a:off x="1295400" y="2895600"/>
            <a:ext cx="9088120" cy="5616922"/>
          </a:xfrm>
          <a:prstGeom prst="rect">
            <a:avLst/>
          </a:prstGeom>
        </p:spPr>
        <p:txBody>
          <a:bodyPr vert="horz" wrap="square" lIns="0" tIns="88900" rIns="0" bIns="0" rtlCol="0">
            <a:spAutoFit/>
          </a:bodyPr>
          <a:lstStyle/>
          <a:p>
            <a:pPr marL="527050" indent="-514350" algn="just">
              <a:lnSpc>
                <a:spcPct val="100000"/>
              </a:lnSpc>
              <a:spcBef>
                <a:spcPts val="700"/>
              </a:spcBef>
              <a:buFont typeface="+mj-lt"/>
              <a:buAutoNum type="arabicPeriod"/>
              <a:tabLst>
                <a:tab pos="838835" algn="l"/>
                <a:tab pos="1805305" algn="l"/>
                <a:tab pos="2237105" algn="l"/>
                <a:tab pos="6252845" algn="l"/>
              </a:tabLst>
            </a:pPr>
            <a:r>
              <a:rPr lang="en-US" sz="3000" dirty="0">
                <a:latin typeface="Lato"/>
                <a:cs typeface="Lato"/>
              </a:rPr>
              <a:t>Creating model &amp; generating graph using netron.ai. </a:t>
            </a:r>
          </a:p>
          <a:p>
            <a:pPr marL="527050" indent="-514350" algn="just">
              <a:lnSpc>
                <a:spcPct val="100000"/>
              </a:lnSpc>
              <a:spcBef>
                <a:spcPts val="700"/>
              </a:spcBef>
              <a:buFont typeface="+mj-lt"/>
              <a:buAutoNum type="arabicPeriod"/>
              <a:tabLst>
                <a:tab pos="838835" algn="l"/>
                <a:tab pos="1805305" algn="l"/>
                <a:tab pos="2237105" algn="l"/>
                <a:tab pos="6252845" algn="l"/>
              </a:tabLst>
            </a:pPr>
            <a:r>
              <a:rPr lang="en-US" sz="3000" dirty="0">
                <a:latin typeface="Lato"/>
                <a:cs typeface="Lato"/>
              </a:rPr>
              <a:t>Conversion of model into ONNX &amp; TFLITE model.</a:t>
            </a:r>
          </a:p>
          <a:p>
            <a:pPr marL="527050" indent="-514350" algn="just">
              <a:lnSpc>
                <a:spcPct val="100000"/>
              </a:lnSpc>
              <a:spcBef>
                <a:spcPts val="700"/>
              </a:spcBef>
              <a:buFont typeface="+mj-lt"/>
              <a:buAutoNum type="arabicPeriod"/>
              <a:tabLst>
                <a:tab pos="838835" algn="l"/>
                <a:tab pos="1805305" algn="l"/>
                <a:tab pos="2237105" algn="l"/>
                <a:tab pos="6252845" algn="l"/>
              </a:tabLst>
            </a:pPr>
            <a:r>
              <a:rPr lang="en-US" sz="3000" dirty="0">
                <a:latin typeface="Lato"/>
                <a:cs typeface="Lato"/>
              </a:rPr>
              <a:t>Convert TFLITE model into ONNX &amp; generate graph of both models.</a:t>
            </a:r>
          </a:p>
          <a:p>
            <a:pPr marL="527050" indent="-514350" algn="just">
              <a:lnSpc>
                <a:spcPct val="100000"/>
              </a:lnSpc>
              <a:spcBef>
                <a:spcPts val="700"/>
              </a:spcBef>
              <a:buFont typeface="+mj-lt"/>
              <a:buAutoNum type="arabicPeriod"/>
              <a:tabLst>
                <a:tab pos="838835" algn="l"/>
                <a:tab pos="1805305" algn="l"/>
                <a:tab pos="2237105" algn="l"/>
                <a:tab pos="6252845" algn="l"/>
              </a:tabLst>
            </a:pPr>
            <a:r>
              <a:rPr lang="en-US" sz="3000" dirty="0">
                <a:latin typeface="Lato"/>
                <a:cs typeface="Lato"/>
              </a:rPr>
              <a:t>Both the ONNX models feed into TVM compiler and generate graph.</a:t>
            </a:r>
          </a:p>
          <a:p>
            <a:pPr marL="527050" indent="-514350" algn="just">
              <a:lnSpc>
                <a:spcPct val="100000"/>
              </a:lnSpc>
              <a:spcBef>
                <a:spcPts val="700"/>
              </a:spcBef>
              <a:buFont typeface="+mj-lt"/>
              <a:buAutoNum type="arabicPeriod"/>
              <a:tabLst>
                <a:tab pos="838835" algn="l"/>
                <a:tab pos="1805305" algn="l"/>
                <a:tab pos="2237105" algn="l"/>
                <a:tab pos="6252845" algn="l"/>
              </a:tabLst>
            </a:pPr>
            <a:r>
              <a:rPr lang="en-US" sz="3000" dirty="0">
                <a:latin typeface="Lato"/>
                <a:cs typeface="Lato"/>
              </a:rPr>
              <a:t>Compare all the 5 graphs &amp; pick a model with best performance in time &amp; space having same accuracy as original model</a:t>
            </a:r>
          </a:p>
          <a:p>
            <a:pPr marL="527050" indent="-514350" algn="just">
              <a:lnSpc>
                <a:spcPct val="100000"/>
              </a:lnSpc>
              <a:spcBef>
                <a:spcPts val="700"/>
              </a:spcBef>
              <a:buFont typeface="+mj-lt"/>
              <a:buAutoNum type="arabicPeriod"/>
              <a:tabLst>
                <a:tab pos="838835" algn="l"/>
                <a:tab pos="1805305" algn="l"/>
                <a:tab pos="2237105" algn="l"/>
                <a:tab pos="6252845" algn="l"/>
              </a:tabLst>
            </a:pPr>
            <a:endParaRPr lang="en-US" sz="3000" dirty="0">
              <a:latin typeface="Lato"/>
              <a:cs typeface="Lato"/>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3" name="Picture 2">
            <a:extLst>
              <a:ext uri="{FF2B5EF4-FFF2-40B4-BE49-F238E27FC236}">
                <a16:creationId xmlns:a16="http://schemas.microsoft.com/office/drawing/2014/main" id="{563988B9-8C42-A0BD-758C-8C4C446C7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0" y="571500"/>
            <a:ext cx="3790950" cy="8686800"/>
          </a:xfrm>
          <a:prstGeom prst="rect">
            <a:avLst/>
          </a:prstGeom>
        </p:spPr>
      </p:pic>
    </p:spTree>
    <p:extLst>
      <p:ext uri="{BB962C8B-B14F-4D97-AF65-F5344CB8AC3E}">
        <p14:creationId xmlns:p14="http://schemas.microsoft.com/office/powerpoint/2010/main" val="176580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7058147"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Use Case</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162300"/>
            <a:ext cx="10210800" cy="5673000"/>
          </a:xfrm>
          <a:prstGeom prst="rect">
            <a:avLst/>
          </a:prstGeom>
        </p:spPr>
      </p:pic>
      <p:sp>
        <p:nvSpPr>
          <p:cNvPr id="4" name="TextBox 3"/>
          <p:cNvSpPr txBox="1"/>
          <p:nvPr/>
        </p:nvSpPr>
        <p:spPr>
          <a:xfrm>
            <a:off x="11277600" y="3238500"/>
            <a:ext cx="1249316" cy="523220"/>
          </a:xfrm>
          <a:prstGeom prst="rect">
            <a:avLst/>
          </a:prstGeom>
          <a:noFill/>
        </p:spPr>
        <p:txBody>
          <a:bodyPr wrap="none" rtlCol="0">
            <a:spAutoFit/>
          </a:bodyPr>
          <a:lstStyle/>
          <a:p>
            <a:r>
              <a:rPr lang="en-US" sz="2800" b="1" dirty="0"/>
              <a:t>System</a:t>
            </a:r>
          </a:p>
        </p:txBody>
      </p:sp>
    </p:spTree>
    <p:extLst>
      <p:ext uri="{BB962C8B-B14F-4D97-AF65-F5344CB8AC3E}">
        <p14:creationId xmlns:p14="http://schemas.microsoft.com/office/powerpoint/2010/main" val="17400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819150"/>
            <a:ext cx="7058147"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Activity Diagram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3" name="Picture 2">
            <a:extLst>
              <a:ext uri="{FF2B5EF4-FFF2-40B4-BE49-F238E27FC236}">
                <a16:creationId xmlns:a16="http://schemas.microsoft.com/office/drawing/2014/main" id="{FF1CC78B-E4AE-70AE-0DC6-DE54153F2402}"/>
              </a:ext>
            </a:extLst>
          </p:cNvPr>
          <p:cNvPicPr>
            <a:picLocks noChangeAspect="1"/>
          </p:cNvPicPr>
          <p:nvPr/>
        </p:nvPicPr>
        <p:blipFill>
          <a:blip r:embed="rId2"/>
          <a:stretch>
            <a:fillRect/>
          </a:stretch>
        </p:blipFill>
        <p:spPr>
          <a:xfrm>
            <a:off x="1447800" y="2095500"/>
            <a:ext cx="15163800" cy="7543800"/>
          </a:xfrm>
          <a:prstGeom prst="rect">
            <a:avLst/>
          </a:prstGeom>
        </p:spPr>
      </p:pic>
    </p:spTree>
    <p:extLst>
      <p:ext uri="{BB962C8B-B14F-4D97-AF65-F5344CB8AC3E}">
        <p14:creationId xmlns:p14="http://schemas.microsoft.com/office/powerpoint/2010/main" val="37731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7058147"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Class Diagram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209821"/>
            <a:ext cx="8305800" cy="10077179"/>
          </a:xfrm>
          <a:prstGeom prst="rect">
            <a:avLst/>
          </a:prstGeom>
        </p:spPr>
      </p:pic>
    </p:spTree>
    <p:extLst>
      <p:ext uri="{BB962C8B-B14F-4D97-AF65-F5344CB8AC3E}">
        <p14:creationId xmlns:p14="http://schemas.microsoft.com/office/powerpoint/2010/main" val="300475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Detailed Design</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34400" y="419100"/>
            <a:ext cx="8305800" cy="9448800"/>
          </a:xfrm>
          <a:prstGeom prst="rect">
            <a:avLst/>
          </a:prstGeom>
          <a:noFill/>
          <a:ln>
            <a:noFill/>
          </a:ln>
        </p:spPr>
      </p:pic>
    </p:spTree>
    <p:extLst>
      <p:ext uri="{BB962C8B-B14F-4D97-AF65-F5344CB8AC3E}">
        <p14:creationId xmlns:p14="http://schemas.microsoft.com/office/powerpoint/2010/main" val="41884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State chart Diagram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71800" y="2628900"/>
            <a:ext cx="13106400" cy="7543800"/>
          </a:xfrm>
          <a:prstGeom prst="rect">
            <a:avLst/>
          </a:prstGeom>
        </p:spPr>
      </p:pic>
    </p:spTree>
    <p:extLst>
      <p:ext uri="{BB962C8B-B14F-4D97-AF65-F5344CB8AC3E}">
        <p14:creationId xmlns:p14="http://schemas.microsoft.com/office/powerpoint/2010/main" val="139671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Deployment Diagram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3" name="Picture 2">
            <a:extLst>
              <a:ext uri="{FF2B5EF4-FFF2-40B4-BE49-F238E27FC236}">
                <a16:creationId xmlns:a16="http://schemas.microsoft.com/office/drawing/2014/main" id="{3DAA9245-C651-6834-958E-EBEFB71831B1}"/>
              </a:ext>
            </a:extLst>
          </p:cNvPr>
          <p:cNvPicPr>
            <a:picLocks noChangeAspect="1"/>
          </p:cNvPicPr>
          <p:nvPr/>
        </p:nvPicPr>
        <p:blipFill>
          <a:blip r:embed="rId2"/>
          <a:stretch>
            <a:fillRect/>
          </a:stretch>
        </p:blipFill>
        <p:spPr>
          <a:xfrm>
            <a:off x="3505200" y="2552700"/>
            <a:ext cx="10972800" cy="7010399"/>
          </a:xfrm>
          <a:prstGeom prst="rect">
            <a:avLst/>
          </a:prstGeom>
        </p:spPr>
      </p:pic>
    </p:spTree>
    <p:extLst>
      <p:ext uri="{BB962C8B-B14F-4D97-AF65-F5344CB8AC3E}">
        <p14:creationId xmlns:p14="http://schemas.microsoft.com/office/powerpoint/2010/main" val="385611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Algorithm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5" name="TextBox 4">
            <a:extLst>
              <a:ext uri="{FF2B5EF4-FFF2-40B4-BE49-F238E27FC236}">
                <a16:creationId xmlns:a16="http://schemas.microsoft.com/office/drawing/2014/main" id="{50DACE85-FF45-F489-5B4D-E08E76727F35}"/>
              </a:ext>
            </a:extLst>
          </p:cNvPr>
          <p:cNvSpPr txBox="1"/>
          <p:nvPr/>
        </p:nvSpPr>
        <p:spPr>
          <a:xfrm>
            <a:off x="1414670" y="2476500"/>
            <a:ext cx="14782800" cy="7811113"/>
          </a:xfrm>
          <a:prstGeom prst="rect">
            <a:avLst/>
          </a:prstGeom>
          <a:noFill/>
        </p:spPr>
        <p:txBody>
          <a:bodyPr wrap="square" rtlCol="0">
            <a:spAutoFit/>
          </a:bodyPr>
          <a:lstStyle/>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1.Start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2.Conversion of H5 format to PB format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1.Save Model in H5.</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a:t>
            </a:r>
            <a:r>
              <a:rPr lang="en-IN" sz="3200" dirty="0"/>
              <a:t> </a:t>
            </a:r>
            <a:r>
              <a:rPr lang="en-IN" sz="3200" dirty="0">
                <a:latin typeface="Lato"/>
              </a:rPr>
              <a:t>Import </a:t>
            </a:r>
            <a:r>
              <a:rPr lang="en-IN" sz="3200" dirty="0" err="1">
                <a:latin typeface="Lato"/>
              </a:rPr>
              <a:t>TensorFlow</a:t>
            </a:r>
            <a:r>
              <a:rPr lang="en-IN" sz="3200" dirty="0">
                <a:latin typeface="Lato"/>
              </a:rPr>
              <a:t> library</a:t>
            </a:r>
            <a:endParaRPr lang="en-IN" sz="3000" dirty="0">
              <a:effectLst/>
              <a:latin typeface="Lato"/>
              <a:ea typeface="Lato" panose="020F0502020204030203" pitchFamily="34" charset="0"/>
              <a:cs typeface="Lato" panose="020F0502020204030203" pitchFamily="34" charset="0"/>
            </a:endParaRP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Load a PB File</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4.Convert the model into graph.</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5.Convert the graph into PB.</a:t>
            </a:r>
          </a:p>
          <a:p>
            <a:pPr algn="just">
              <a:lnSpc>
                <a:spcPct val="107000"/>
              </a:lnSpc>
              <a:spcAft>
                <a:spcPts val="800"/>
              </a:spcAft>
              <a:tabLst>
                <a:tab pos="457200" algn="l"/>
                <a:tab pos="914400" algn="l"/>
                <a:tab pos="1371600" algn="l"/>
                <a:tab pos="2038985" algn="l"/>
              </a:tabLst>
            </a:pPr>
            <a:r>
              <a:rPr lang="en-IN" sz="3000" dirty="0">
                <a:effectLst/>
                <a:latin typeface="Lato" panose="020F0502020204030203" pitchFamily="34" charset="0"/>
                <a:ea typeface="Lato" panose="020F0502020204030203" pitchFamily="34" charset="0"/>
                <a:cs typeface="Lato" panose="020F0502020204030203" pitchFamily="34" charset="0"/>
              </a:rPr>
              <a:t>	6.Save model.	</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3.Optimize PB format model.</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 </a:t>
            </a:r>
            <a:r>
              <a:rPr lang="en-IN" sz="3000" dirty="0">
                <a:latin typeface="Lato"/>
              </a:rPr>
              <a:t>Import </a:t>
            </a:r>
            <a:r>
              <a:rPr lang="en-IN" sz="3000" dirty="0" err="1">
                <a:latin typeface="Lato"/>
              </a:rPr>
              <a:t>TensorFlow</a:t>
            </a:r>
            <a:r>
              <a:rPr lang="en-IN" sz="3000" dirty="0">
                <a:latin typeface="Lato"/>
              </a:rPr>
              <a:t> library</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 Load a PB file.</a:t>
            </a:r>
          </a:p>
          <a:p>
            <a:pPr marL="457200"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Optimize the PB model using </a:t>
            </a:r>
            <a:r>
              <a:rPr lang="en-IN" sz="3000" dirty="0" err="1">
                <a:effectLst/>
                <a:latin typeface="Lato" panose="020F0502020204030203" pitchFamily="34" charset="0"/>
                <a:ea typeface="Lato" panose="020F0502020204030203" pitchFamily="34" charset="0"/>
                <a:cs typeface="Lato" panose="020F0502020204030203" pitchFamily="34" charset="0"/>
              </a:rPr>
              <a:t>transform_graph</a:t>
            </a:r>
            <a:r>
              <a:rPr lang="en-IN" sz="3000" dirty="0">
                <a:effectLst/>
                <a:latin typeface="Lato" panose="020F0502020204030203" pitchFamily="34" charset="0"/>
                <a:ea typeface="Lato" panose="020F0502020204030203" pitchFamily="34" charset="0"/>
                <a:cs typeface="Lato" panose="020F0502020204030203" pitchFamily="34" charset="0"/>
              </a:rPr>
              <a:t> function.</a:t>
            </a:r>
          </a:p>
          <a:p>
            <a:pPr marL="457200"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4. Save Model in PB format.</a:t>
            </a:r>
          </a:p>
        </p:txBody>
      </p:sp>
    </p:spTree>
    <p:extLst>
      <p:ext uri="{BB962C8B-B14F-4D97-AF65-F5344CB8AC3E}">
        <p14:creationId xmlns:p14="http://schemas.microsoft.com/office/powerpoint/2010/main" val="78400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529" y="55880"/>
            <a:ext cx="447675" cy="10284460"/>
          </a:xfrm>
          <a:custGeom>
            <a:avLst/>
            <a:gdLst/>
            <a:ahLst/>
            <a:cxnLst/>
            <a:rect l="l" t="t" r="r" b="b"/>
            <a:pathLst>
              <a:path w="447675" h="10284460">
                <a:moveTo>
                  <a:pt x="447673" y="10284292"/>
                </a:moveTo>
                <a:lnTo>
                  <a:pt x="0" y="10284292"/>
                </a:lnTo>
                <a:lnTo>
                  <a:pt x="0" y="0"/>
                </a:lnTo>
                <a:lnTo>
                  <a:pt x="447673" y="0"/>
                </a:lnTo>
                <a:lnTo>
                  <a:pt x="447673" y="10284292"/>
                </a:lnTo>
                <a:close/>
              </a:path>
            </a:pathLst>
          </a:custGeom>
          <a:solidFill>
            <a:srgbClr val="2A4A9D"/>
          </a:solidFill>
        </p:spPr>
        <p:txBody>
          <a:bodyPr wrap="square" lIns="0" tIns="0" rIns="0" bIns="0" rtlCol="0"/>
          <a:lstStyle/>
          <a:p>
            <a:endParaRPr/>
          </a:p>
        </p:txBody>
      </p:sp>
      <p:grpSp>
        <p:nvGrpSpPr>
          <p:cNvPr id="3" name="object 3"/>
          <p:cNvGrpSpPr/>
          <p:nvPr/>
        </p:nvGrpSpPr>
        <p:grpSpPr>
          <a:xfrm>
            <a:off x="9906000" y="15721"/>
            <a:ext cx="8610600" cy="10271279"/>
            <a:chOff x="7808432" y="-37617"/>
            <a:chExt cx="8446497" cy="10324619"/>
          </a:xfrm>
        </p:grpSpPr>
        <p:sp>
          <p:nvSpPr>
            <p:cNvPr id="4" name="object 4"/>
            <p:cNvSpPr/>
            <p:nvPr/>
          </p:nvSpPr>
          <p:spPr>
            <a:xfrm>
              <a:off x="7808432" y="-37617"/>
              <a:ext cx="8205470" cy="10287000"/>
            </a:xfrm>
            <a:custGeom>
              <a:avLst/>
              <a:gdLst/>
              <a:ahLst/>
              <a:cxnLst/>
              <a:rect l="l" t="t" r="r" b="b"/>
              <a:pathLst>
                <a:path w="8205469" h="10287000">
                  <a:moveTo>
                    <a:pt x="8205276" y="10286996"/>
                  </a:moveTo>
                  <a:lnTo>
                    <a:pt x="5143500" y="10286996"/>
                  </a:lnTo>
                  <a:lnTo>
                    <a:pt x="0" y="5143496"/>
                  </a:lnTo>
                  <a:lnTo>
                    <a:pt x="5143496" y="0"/>
                  </a:lnTo>
                  <a:lnTo>
                    <a:pt x="8205276" y="0"/>
                  </a:lnTo>
                  <a:lnTo>
                    <a:pt x="8205276" y="10286996"/>
                  </a:lnTo>
                  <a:close/>
                </a:path>
              </a:pathLst>
            </a:custGeom>
            <a:solidFill>
              <a:srgbClr val="2A4A9D"/>
            </a:solidFill>
          </p:spPr>
          <p:txBody>
            <a:bodyPr wrap="square" lIns="0" tIns="0" rIns="0" bIns="0" rtlCol="0"/>
            <a:lstStyle/>
            <a:p>
              <a:endParaRPr/>
            </a:p>
          </p:txBody>
        </p:sp>
        <p:sp>
          <p:nvSpPr>
            <p:cNvPr id="5" name="object 5"/>
            <p:cNvSpPr/>
            <p:nvPr/>
          </p:nvSpPr>
          <p:spPr>
            <a:xfrm>
              <a:off x="10685344" y="2"/>
              <a:ext cx="5569585" cy="10287000"/>
            </a:xfrm>
            <a:custGeom>
              <a:avLst/>
              <a:gdLst/>
              <a:ahLst/>
              <a:cxnLst/>
              <a:rect l="l" t="t" r="r" b="b"/>
              <a:pathLst>
                <a:path w="5569584" h="10287000">
                  <a:moveTo>
                    <a:pt x="5146029" y="10286996"/>
                  </a:moveTo>
                  <a:lnTo>
                    <a:pt x="0" y="5140967"/>
                  </a:lnTo>
                  <a:lnTo>
                    <a:pt x="5140964" y="0"/>
                  </a:lnTo>
                  <a:lnTo>
                    <a:pt x="5555193" y="0"/>
                  </a:lnTo>
                  <a:lnTo>
                    <a:pt x="418620" y="5136573"/>
                  </a:lnTo>
                  <a:lnTo>
                    <a:pt x="5569043" y="10286996"/>
                  </a:lnTo>
                  <a:lnTo>
                    <a:pt x="5146029" y="10286996"/>
                  </a:lnTo>
                  <a:close/>
                </a:path>
              </a:pathLst>
            </a:custGeom>
            <a:solidFill>
              <a:srgbClr val="FFFFFF"/>
            </a:solidFill>
          </p:spPr>
          <p:txBody>
            <a:bodyPr wrap="square" lIns="0" tIns="0" rIns="0" bIns="0" rtlCol="0"/>
            <a:lstStyle/>
            <a:p>
              <a:endParaRPr/>
            </a:p>
          </p:txBody>
        </p:sp>
        <p:sp>
          <p:nvSpPr>
            <p:cNvPr id="6" name="object 6"/>
            <p:cNvSpPr/>
            <p:nvPr/>
          </p:nvSpPr>
          <p:spPr>
            <a:xfrm>
              <a:off x="8705194" y="2"/>
              <a:ext cx="7041515" cy="10287000"/>
            </a:xfrm>
            <a:custGeom>
              <a:avLst/>
              <a:gdLst/>
              <a:ahLst/>
              <a:cxnLst/>
              <a:rect l="l" t="t" r="r" b="b"/>
              <a:pathLst>
                <a:path w="7041515" h="10287000">
                  <a:moveTo>
                    <a:pt x="7038911" y="0"/>
                  </a:moveTo>
                  <a:lnTo>
                    <a:pt x="6761315" y="0"/>
                  </a:lnTo>
                  <a:lnTo>
                    <a:pt x="3520630" y="3240684"/>
                  </a:lnTo>
                  <a:lnTo>
                    <a:pt x="279933" y="0"/>
                  </a:lnTo>
                  <a:lnTo>
                    <a:pt x="2349" y="0"/>
                  </a:lnTo>
                  <a:lnTo>
                    <a:pt x="3520630" y="3518281"/>
                  </a:lnTo>
                  <a:lnTo>
                    <a:pt x="7038911" y="0"/>
                  </a:lnTo>
                  <a:close/>
                </a:path>
                <a:path w="7041515" h="10287000">
                  <a:moveTo>
                    <a:pt x="7041261" y="10287000"/>
                  </a:moveTo>
                  <a:lnTo>
                    <a:pt x="3520630" y="6766344"/>
                  </a:lnTo>
                  <a:lnTo>
                    <a:pt x="0" y="10287000"/>
                  </a:lnTo>
                  <a:lnTo>
                    <a:pt x="271780" y="10287000"/>
                  </a:lnTo>
                  <a:lnTo>
                    <a:pt x="3520630" y="7038149"/>
                  </a:lnTo>
                  <a:lnTo>
                    <a:pt x="6769468" y="10287000"/>
                  </a:lnTo>
                  <a:lnTo>
                    <a:pt x="7041261" y="10287000"/>
                  </a:lnTo>
                  <a:close/>
                </a:path>
              </a:pathLst>
            </a:custGeom>
            <a:solidFill>
              <a:srgbClr val="2A4A9D"/>
            </a:solidFill>
          </p:spPr>
          <p:txBody>
            <a:bodyPr wrap="square" lIns="0" tIns="0" rIns="0" bIns="0" rtlCol="0"/>
            <a:lstStyle/>
            <a:p>
              <a:endParaRPr/>
            </a:p>
          </p:txBody>
        </p:sp>
      </p:grpSp>
      <p:sp>
        <p:nvSpPr>
          <p:cNvPr id="7" name="object 7"/>
          <p:cNvSpPr/>
          <p:nvPr/>
        </p:nvSpPr>
        <p:spPr>
          <a:xfrm>
            <a:off x="417260" y="876298"/>
            <a:ext cx="7953375" cy="1628139"/>
          </a:xfrm>
          <a:custGeom>
            <a:avLst/>
            <a:gdLst/>
            <a:ahLst/>
            <a:cxnLst/>
            <a:rect l="l" t="t" r="r" b="b"/>
            <a:pathLst>
              <a:path w="7953375" h="1628139">
                <a:moveTo>
                  <a:pt x="7952840" y="813508"/>
                </a:moveTo>
                <a:lnTo>
                  <a:pt x="7950695" y="869487"/>
                </a:lnTo>
                <a:lnTo>
                  <a:pt x="7944544" y="925256"/>
                </a:lnTo>
                <a:lnTo>
                  <a:pt x="7934807" y="980181"/>
                </a:lnTo>
                <a:lnTo>
                  <a:pt x="7921908" y="1033630"/>
                </a:lnTo>
                <a:lnTo>
                  <a:pt x="7906268" y="1084970"/>
                </a:lnTo>
                <a:lnTo>
                  <a:pt x="7889312" y="1129157"/>
                </a:lnTo>
                <a:lnTo>
                  <a:pt x="7869882" y="1172051"/>
                </a:lnTo>
                <a:lnTo>
                  <a:pt x="7848049" y="1213567"/>
                </a:lnTo>
                <a:lnTo>
                  <a:pt x="7823885" y="1253620"/>
                </a:lnTo>
                <a:lnTo>
                  <a:pt x="7797464" y="1292124"/>
                </a:lnTo>
                <a:lnTo>
                  <a:pt x="7768857" y="1328994"/>
                </a:lnTo>
                <a:lnTo>
                  <a:pt x="7738136" y="1364144"/>
                </a:lnTo>
                <a:lnTo>
                  <a:pt x="7705374" y="1397490"/>
                </a:lnTo>
                <a:lnTo>
                  <a:pt x="7670643" y="1428945"/>
                </a:lnTo>
                <a:lnTo>
                  <a:pt x="7634016" y="1458425"/>
                </a:lnTo>
                <a:lnTo>
                  <a:pt x="7595564" y="1485844"/>
                </a:lnTo>
                <a:lnTo>
                  <a:pt x="7555359" y="1511116"/>
                </a:lnTo>
                <a:lnTo>
                  <a:pt x="7513475" y="1534157"/>
                </a:lnTo>
                <a:lnTo>
                  <a:pt x="7469984" y="1554880"/>
                </a:lnTo>
                <a:lnTo>
                  <a:pt x="7424957" y="1573202"/>
                </a:lnTo>
                <a:lnTo>
                  <a:pt x="7378466" y="1589035"/>
                </a:lnTo>
                <a:lnTo>
                  <a:pt x="7330585" y="1602295"/>
                </a:lnTo>
                <a:lnTo>
                  <a:pt x="7281385" y="1612896"/>
                </a:lnTo>
                <a:lnTo>
                  <a:pt x="7230939" y="1620754"/>
                </a:lnTo>
                <a:lnTo>
                  <a:pt x="7179319" y="1625782"/>
                </a:lnTo>
                <a:lnTo>
                  <a:pt x="7126597" y="1627895"/>
                </a:lnTo>
                <a:lnTo>
                  <a:pt x="0" y="1627895"/>
                </a:lnTo>
                <a:lnTo>
                  <a:pt x="0" y="0"/>
                </a:lnTo>
                <a:lnTo>
                  <a:pt x="7132064" y="0"/>
                </a:lnTo>
                <a:lnTo>
                  <a:pt x="7183804" y="2136"/>
                </a:lnTo>
                <a:lnTo>
                  <a:pt x="7234536" y="7227"/>
                </a:lnTo>
                <a:lnTo>
                  <a:pt x="7284187" y="15183"/>
                </a:lnTo>
                <a:lnTo>
                  <a:pt x="7332681" y="25909"/>
                </a:lnTo>
                <a:lnTo>
                  <a:pt x="7379942" y="39315"/>
                </a:lnTo>
                <a:lnTo>
                  <a:pt x="7425895" y="55308"/>
                </a:lnTo>
                <a:lnTo>
                  <a:pt x="7470466" y="73795"/>
                </a:lnTo>
                <a:lnTo>
                  <a:pt x="7513578" y="94685"/>
                </a:lnTo>
                <a:lnTo>
                  <a:pt x="7555157" y="117885"/>
                </a:lnTo>
                <a:lnTo>
                  <a:pt x="7595128" y="143303"/>
                </a:lnTo>
                <a:lnTo>
                  <a:pt x="7633415" y="170847"/>
                </a:lnTo>
                <a:lnTo>
                  <a:pt x="7669944" y="200425"/>
                </a:lnTo>
                <a:lnTo>
                  <a:pt x="7704638" y="231944"/>
                </a:lnTo>
                <a:lnTo>
                  <a:pt x="7737422" y="265312"/>
                </a:lnTo>
                <a:lnTo>
                  <a:pt x="7768223" y="300438"/>
                </a:lnTo>
                <a:lnTo>
                  <a:pt x="7796963" y="337228"/>
                </a:lnTo>
                <a:lnTo>
                  <a:pt x="7823569" y="375591"/>
                </a:lnTo>
                <a:lnTo>
                  <a:pt x="7847965" y="415434"/>
                </a:lnTo>
                <a:lnTo>
                  <a:pt x="7870075" y="456665"/>
                </a:lnTo>
                <a:lnTo>
                  <a:pt x="7889824" y="499193"/>
                </a:lnTo>
                <a:lnTo>
                  <a:pt x="7907138" y="542924"/>
                </a:lnTo>
                <a:lnTo>
                  <a:pt x="7908017" y="544681"/>
                </a:lnTo>
                <a:lnTo>
                  <a:pt x="7908017" y="546438"/>
                </a:lnTo>
                <a:lnTo>
                  <a:pt x="7908896" y="548195"/>
                </a:lnTo>
                <a:lnTo>
                  <a:pt x="7924269" y="598559"/>
                </a:lnTo>
                <a:lnTo>
                  <a:pt x="7936518" y="650441"/>
                </a:lnTo>
                <a:lnTo>
                  <a:pt x="7945474" y="703672"/>
                </a:lnTo>
                <a:lnTo>
                  <a:pt x="7950970" y="758084"/>
                </a:lnTo>
                <a:lnTo>
                  <a:pt x="7952840" y="813508"/>
                </a:lnTo>
                <a:close/>
              </a:path>
            </a:pathLst>
          </a:custGeom>
          <a:solidFill>
            <a:srgbClr val="2A4A9D"/>
          </a:solidFill>
        </p:spPr>
        <p:txBody>
          <a:bodyPr wrap="square" lIns="0" tIns="0" rIns="0" bIns="0" rtlCol="0"/>
          <a:lstStyle/>
          <a:p>
            <a:endParaRPr dirty="0"/>
          </a:p>
        </p:txBody>
      </p:sp>
      <p:sp>
        <p:nvSpPr>
          <p:cNvPr id="8" name="object 8"/>
          <p:cNvSpPr txBox="1">
            <a:spLocks noGrp="1"/>
          </p:cNvSpPr>
          <p:nvPr>
            <p:ph type="title"/>
          </p:nvPr>
        </p:nvSpPr>
        <p:spPr>
          <a:xfrm>
            <a:off x="533976" y="1222290"/>
            <a:ext cx="6504122" cy="936154"/>
          </a:xfrm>
          <a:prstGeom prst="rect">
            <a:avLst/>
          </a:prstGeom>
        </p:spPr>
        <p:txBody>
          <a:bodyPr vert="horz" wrap="square" lIns="0" tIns="12700" rIns="0" bIns="0" rtlCol="0">
            <a:spAutoFit/>
          </a:bodyPr>
          <a:lstStyle/>
          <a:p>
            <a:pPr marL="12700">
              <a:lnSpc>
                <a:spcPct val="100000"/>
              </a:lnSpc>
              <a:spcBef>
                <a:spcPts val="100"/>
              </a:spcBef>
            </a:pPr>
            <a:r>
              <a:rPr lang="en-IN" sz="6000" spc="375" dirty="0">
                <a:solidFill>
                  <a:srgbClr val="FFFFFF"/>
                </a:solidFill>
              </a:rPr>
              <a:t>Group Members</a:t>
            </a:r>
            <a:endParaRPr lang="en-IN" sz="6000" dirty="0"/>
          </a:p>
        </p:txBody>
      </p:sp>
      <p:sp>
        <p:nvSpPr>
          <p:cNvPr id="13" name="object 13"/>
          <p:cNvSpPr txBox="1"/>
          <p:nvPr/>
        </p:nvSpPr>
        <p:spPr>
          <a:xfrm>
            <a:off x="911963" y="3896055"/>
            <a:ext cx="10304487" cy="2526333"/>
          </a:xfrm>
          <a:prstGeom prst="rect">
            <a:avLst/>
          </a:prstGeom>
        </p:spPr>
        <p:txBody>
          <a:bodyPr vert="horz" wrap="square" lIns="0" tIns="12700" rIns="0" bIns="0" rtlCol="0">
            <a:spAutoFit/>
          </a:bodyPr>
          <a:lstStyle/>
          <a:p>
            <a:pPr marL="527050" indent="-514350">
              <a:lnSpc>
                <a:spcPct val="100000"/>
              </a:lnSpc>
              <a:spcBef>
                <a:spcPts val="100"/>
              </a:spcBef>
              <a:buFont typeface="+mj-lt"/>
              <a:buAutoNum type="arabicParenR"/>
            </a:pPr>
            <a:r>
              <a:rPr lang="en-IN" sz="3200" spc="195" dirty="0">
                <a:latin typeface="Lato Heavy"/>
                <a:cs typeface="Lato Heavy"/>
              </a:rPr>
              <a:t>Chetan Prakash Bavache     	19UCS010</a:t>
            </a:r>
          </a:p>
          <a:p>
            <a:pPr marL="527050" indent="-514350">
              <a:lnSpc>
                <a:spcPct val="100000"/>
              </a:lnSpc>
              <a:spcBef>
                <a:spcPts val="100"/>
              </a:spcBef>
              <a:buFont typeface="+mj-lt"/>
              <a:buAutoNum type="arabicParenR"/>
            </a:pPr>
            <a:r>
              <a:rPr lang="en-IN" sz="3200" spc="195" dirty="0">
                <a:latin typeface="Lato Heavy"/>
                <a:cs typeface="Lato Heavy"/>
              </a:rPr>
              <a:t>Pranav Yashwant Bhokare   	19UCS014</a:t>
            </a:r>
          </a:p>
          <a:p>
            <a:pPr marL="527050" indent="-514350">
              <a:lnSpc>
                <a:spcPct val="100000"/>
              </a:lnSpc>
              <a:spcBef>
                <a:spcPts val="100"/>
              </a:spcBef>
              <a:buFont typeface="+mj-lt"/>
              <a:buAutoNum type="arabicParenR"/>
            </a:pPr>
            <a:r>
              <a:rPr lang="en-IN" sz="3200" spc="195" dirty="0">
                <a:latin typeface="Lato Heavy"/>
                <a:cs typeface="Lato Heavy"/>
              </a:rPr>
              <a:t>Akshay Ananda Chougale    	19UCS022</a:t>
            </a:r>
          </a:p>
          <a:p>
            <a:pPr marL="527050" indent="-514350">
              <a:lnSpc>
                <a:spcPct val="100000"/>
              </a:lnSpc>
              <a:spcBef>
                <a:spcPts val="100"/>
              </a:spcBef>
              <a:buFont typeface="+mj-lt"/>
              <a:buAutoNum type="arabicParenR"/>
            </a:pPr>
            <a:r>
              <a:rPr lang="en-IN" sz="3200" spc="195" dirty="0">
                <a:latin typeface="Lato Heavy"/>
                <a:cs typeface="Lato Heavy"/>
              </a:rPr>
              <a:t>Omkar Raju Dhanale	     	19UCS030</a:t>
            </a:r>
          </a:p>
          <a:p>
            <a:pPr marL="527050" indent="-514350">
              <a:lnSpc>
                <a:spcPct val="100000"/>
              </a:lnSpc>
              <a:spcBef>
                <a:spcPts val="100"/>
              </a:spcBef>
              <a:buFont typeface="+mj-lt"/>
              <a:buAutoNum type="arabicParenR"/>
            </a:pPr>
            <a:r>
              <a:rPr lang="en-IN" sz="3200" spc="195" dirty="0">
                <a:latin typeface="Lato Heavy"/>
                <a:cs typeface="Lato Heavy"/>
              </a:rPr>
              <a:t>Kishor Shashikant Hange     	19UCS042</a:t>
            </a:r>
          </a:p>
        </p:txBody>
      </p:sp>
    </p:spTree>
    <p:extLst>
      <p:ext uri="{BB962C8B-B14F-4D97-AF65-F5344CB8AC3E}">
        <p14:creationId xmlns:p14="http://schemas.microsoft.com/office/powerpoint/2010/main" val="246014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Algorithm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5" name="TextBox 4">
            <a:extLst>
              <a:ext uri="{FF2B5EF4-FFF2-40B4-BE49-F238E27FC236}">
                <a16:creationId xmlns:a16="http://schemas.microsoft.com/office/drawing/2014/main" id="{50DACE85-FF45-F489-5B4D-E08E76727F35}"/>
              </a:ext>
            </a:extLst>
          </p:cNvPr>
          <p:cNvSpPr txBox="1"/>
          <p:nvPr/>
        </p:nvSpPr>
        <p:spPr>
          <a:xfrm>
            <a:off x="1447800" y="2552700"/>
            <a:ext cx="14782800" cy="5988434"/>
          </a:xfrm>
          <a:prstGeom prst="rect">
            <a:avLst/>
          </a:prstGeom>
          <a:noFill/>
        </p:spPr>
        <p:txBody>
          <a:bodyPr wrap="square" rtlCol="0">
            <a:spAutoFit/>
          </a:bodyPr>
          <a:lstStyle/>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4.Convert PB format to tflite format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 </a:t>
            </a:r>
            <a:r>
              <a:rPr lang="en-IN" sz="3000" dirty="0">
                <a:latin typeface="Lato"/>
              </a:rPr>
              <a:t>Import </a:t>
            </a:r>
            <a:r>
              <a:rPr lang="en-IN" sz="3000" dirty="0" err="1">
                <a:latin typeface="Lato"/>
              </a:rPr>
              <a:t>TensorFlow</a:t>
            </a:r>
            <a:r>
              <a:rPr lang="en-IN" sz="3000" dirty="0">
                <a:latin typeface="Lato"/>
              </a:rPr>
              <a:t> library</a:t>
            </a:r>
            <a:r>
              <a:rPr lang="en-IN" sz="3000" dirty="0">
                <a:effectLst/>
                <a:latin typeface="Lato" panose="020F0502020204030203" pitchFamily="34" charset="0"/>
                <a:ea typeface="Lato" panose="020F0502020204030203" pitchFamily="34" charset="0"/>
                <a:cs typeface="Lato" panose="020F0502020204030203" pitchFamily="34" charset="0"/>
              </a:rPr>
              <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 Load a PB file.</a:t>
            </a:r>
          </a:p>
          <a:p>
            <a:pPr marL="457200"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Convert the PB format file in tflite format using </a:t>
            </a:r>
            <a:r>
              <a:rPr lang="en-IN" sz="3000" dirty="0" err="1">
                <a:effectLst/>
                <a:latin typeface="Lato" panose="020F0502020204030203" pitchFamily="34" charset="0"/>
                <a:ea typeface="Lato" panose="020F0502020204030203" pitchFamily="34" charset="0"/>
                <a:cs typeface="Lato" panose="020F0502020204030203" pitchFamily="34" charset="0"/>
              </a:rPr>
              <a:t>TFLiteConverter</a:t>
            </a:r>
            <a:r>
              <a:rPr lang="en-IN" sz="3000" dirty="0">
                <a:effectLst/>
                <a:latin typeface="Lato" panose="020F0502020204030203" pitchFamily="34" charset="0"/>
                <a:ea typeface="Lato" panose="020F0502020204030203" pitchFamily="34" charset="0"/>
                <a:cs typeface="Lato" panose="020F0502020204030203" pitchFamily="34" charset="0"/>
              </a:rPr>
              <a:t>.</a:t>
            </a:r>
          </a:p>
          <a:p>
            <a:pPr marL="457200"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4. Save Model in tflite format.</a:t>
            </a:r>
            <a:endParaRPr lang="en-IN" sz="3000" dirty="0">
              <a:latin typeface="Lato" panose="020F0502020204030203" pitchFamily="34" charset="0"/>
              <a:ea typeface="Lato" panose="020F0502020204030203" pitchFamily="34" charset="0"/>
              <a:cs typeface="Lato" panose="020F0502020204030203" pitchFamily="34" charset="0"/>
            </a:endParaRP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5.Convert tflite format to ONNX format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 </a:t>
            </a:r>
            <a:r>
              <a:rPr lang="en-IN" sz="3000" dirty="0">
                <a:latin typeface="Lato"/>
              </a:rPr>
              <a:t>Import </a:t>
            </a:r>
            <a:r>
              <a:rPr lang="en-IN" sz="3000" dirty="0" err="1">
                <a:latin typeface="Lato"/>
              </a:rPr>
              <a:t>onnxruntime</a:t>
            </a:r>
            <a:r>
              <a:rPr lang="en-IN" sz="3000" dirty="0">
                <a:latin typeface="Lato"/>
              </a:rPr>
              <a:t> library</a:t>
            </a:r>
            <a:r>
              <a:rPr lang="en-IN" sz="3000" dirty="0">
                <a:effectLst/>
                <a:latin typeface="Lato" panose="020F0502020204030203" pitchFamily="34" charset="0"/>
                <a:ea typeface="Lato" panose="020F0502020204030203" pitchFamily="34" charset="0"/>
                <a:cs typeface="Lato" panose="020F0502020204030203" pitchFamily="34" charset="0"/>
              </a:rPr>
              <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 Load a tflite file.</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Convert the tflite format to onnx file format using tflite2onnx.</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4. Save Model in ONNX format.</a:t>
            </a:r>
          </a:p>
        </p:txBody>
      </p:sp>
    </p:spTree>
    <p:extLst>
      <p:ext uri="{BB962C8B-B14F-4D97-AF65-F5344CB8AC3E}">
        <p14:creationId xmlns:p14="http://schemas.microsoft.com/office/powerpoint/2010/main" val="176565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447800" y="1330796"/>
            <a:ext cx="9829800" cy="936154"/>
          </a:xfrm>
          <a:prstGeom prst="rect">
            <a:avLst/>
          </a:prstGeom>
        </p:spPr>
        <p:txBody>
          <a:bodyPr vert="horz" wrap="square" lIns="0" tIns="12700" rIns="0" bIns="0" rtlCol="0">
            <a:spAutoFit/>
          </a:bodyPr>
          <a:lstStyle/>
          <a:p>
            <a:pPr marL="12700">
              <a:lnSpc>
                <a:spcPct val="100000"/>
              </a:lnSpc>
              <a:spcBef>
                <a:spcPts val="100"/>
              </a:spcBef>
            </a:pPr>
            <a:r>
              <a:rPr lang="en-US" sz="6000" spc="-35" dirty="0"/>
              <a:t>Algorithm</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5" name="TextBox 4">
            <a:extLst>
              <a:ext uri="{FF2B5EF4-FFF2-40B4-BE49-F238E27FC236}">
                <a16:creationId xmlns:a16="http://schemas.microsoft.com/office/drawing/2014/main" id="{50DACE85-FF45-F489-5B4D-E08E76727F35}"/>
              </a:ext>
            </a:extLst>
          </p:cNvPr>
          <p:cNvSpPr txBox="1"/>
          <p:nvPr/>
        </p:nvSpPr>
        <p:spPr>
          <a:xfrm>
            <a:off x="1447800" y="2552700"/>
            <a:ext cx="14782800" cy="5955476"/>
          </a:xfrm>
          <a:prstGeom prst="rect">
            <a:avLst/>
          </a:prstGeom>
          <a:noFill/>
        </p:spPr>
        <p:txBody>
          <a:bodyPr wrap="square" rtlCol="0">
            <a:spAutoFit/>
          </a:bodyPr>
          <a:lstStyle/>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6.Convert PB format to ONNX format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 </a:t>
            </a:r>
            <a:r>
              <a:rPr lang="en-IN" sz="3000" dirty="0">
                <a:latin typeface="Lato"/>
              </a:rPr>
              <a:t>Import </a:t>
            </a:r>
            <a:r>
              <a:rPr lang="en-IN" sz="3000" dirty="0" err="1">
                <a:latin typeface="Lato"/>
              </a:rPr>
              <a:t>onnxruntime</a:t>
            </a:r>
            <a:r>
              <a:rPr lang="en-IN" sz="3000" dirty="0">
                <a:latin typeface="Lato"/>
              </a:rPr>
              <a:t> library</a:t>
            </a:r>
            <a:r>
              <a:rPr lang="en-IN" sz="3000" dirty="0">
                <a:effectLst/>
                <a:latin typeface="Lato" panose="020F0502020204030203" pitchFamily="34" charset="0"/>
                <a:ea typeface="Lato" panose="020F0502020204030203" pitchFamily="34" charset="0"/>
                <a:cs typeface="Lato" panose="020F0502020204030203" pitchFamily="34" charset="0"/>
              </a:rPr>
              <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 Load a PB file.</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Convert the tflite format to onnx file format using tflite2onnx.</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4. Save Model in ONNX format.</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7.Optimize given model using TVM compiler.</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1. Compiling an ONNX Model to the TVM Runtime.</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2. Running the Model from The Compiled Module with TVMC.</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	3. Evaluating the model.</a:t>
            </a:r>
          </a:p>
          <a:p>
            <a:pPr algn="just">
              <a:lnSpc>
                <a:spcPct val="107000"/>
              </a:lnSpc>
              <a:spcAft>
                <a:spcPts val="800"/>
              </a:spcAft>
            </a:pPr>
            <a:r>
              <a:rPr lang="en-IN" sz="3000" dirty="0">
                <a:effectLst/>
                <a:latin typeface="Lato" panose="020F0502020204030203" pitchFamily="34" charset="0"/>
                <a:ea typeface="Lato" panose="020F0502020204030203" pitchFamily="34" charset="0"/>
                <a:cs typeface="Lato" panose="020F0502020204030203" pitchFamily="34" charset="0"/>
              </a:rPr>
              <a:t>8. End.</a:t>
            </a:r>
          </a:p>
        </p:txBody>
      </p:sp>
    </p:spTree>
    <p:extLst>
      <p:ext uri="{BB962C8B-B14F-4D97-AF65-F5344CB8AC3E}">
        <p14:creationId xmlns:p14="http://schemas.microsoft.com/office/powerpoint/2010/main" val="364166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143000" y="1079837"/>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Facilities Required</a:t>
            </a:r>
            <a:endParaRPr lang="en-IN" sz="1200" dirty="0"/>
          </a:p>
        </p:txBody>
      </p:sp>
      <p:graphicFrame>
        <p:nvGraphicFramePr>
          <p:cNvPr id="3" name="Table 2"/>
          <p:cNvGraphicFramePr>
            <a:graphicFrameLocks noGrp="1"/>
          </p:cNvGraphicFramePr>
          <p:nvPr>
            <p:extLst>
              <p:ext uri="{D42A27DB-BD31-4B8C-83A1-F6EECF244321}">
                <p14:modId xmlns:p14="http://schemas.microsoft.com/office/powerpoint/2010/main" val="1373858933"/>
              </p:ext>
            </p:extLst>
          </p:nvPr>
        </p:nvGraphicFramePr>
        <p:xfrm>
          <a:off x="1981200" y="2959000"/>
          <a:ext cx="10746899" cy="2672621"/>
        </p:xfrm>
        <a:graphic>
          <a:graphicData uri="http://schemas.openxmlformats.org/drawingml/2006/table">
            <a:tbl>
              <a:tblPr firstRow="1" firstCol="1" lastRow="1" lastCol="1" bandRow="1" bandCol="1">
                <a:tableStyleId>{5C22544A-7EE6-4342-B048-85BDC9FD1C3A}</a:tableStyleId>
              </a:tblPr>
              <a:tblGrid>
                <a:gridCol w="1729550">
                  <a:extLst>
                    <a:ext uri="{9D8B030D-6E8A-4147-A177-3AD203B41FA5}">
                      <a16:colId xmlns:a16="http://schemas.microsoft.com/office/drawing/2014/main" val="20000"/>
                    </a:ext>
                  </a:extLst>
                </a:gridCol>
                <a:gridCol w="4256805">
                  <a:extLst>
                    <a:ext uri="{9D8B030D-6E8A-4147-A177-3AD203B41FA5}">
                      <a16:colId xmlns:a16="http://schemas.microsoft.com/office/drawing/2014/main" val="20001"/>
                    </a:ext>
                  </a:extLst>
                </a:gridCol>
                <a:gridCol w="4760544">
                  <a:extLst>
                    <a:ext uri="{9D8B030D-6E8A-4147-A177-3AD203B41FA5}">
                      <a16:colId xmlns:a16="http://schemas.microsoft.com/office/drawing/2014/main" val="20002"/>
                    </a:ext>
                  </a:extLst>
                </a:gridCol>
              </a:tblGrid>
              <a:tr h="564737">
                <a:tc>
                  <a:txBody>
                    <a:bodyPr/>
                    <a:lstStyle/>
                    <a:p>
                      <a:pPr marL="0" marR="0" algn="just">
                        <a:lnSpc>
                          <a:spcPct val="107000"/>
                        </a:lnSpc>
                        <a:spcBef>
                          <a:spcPts val="0"/>
                        </a:spcBef>
                        <a:spcAft>
                          <a:spcPts val="0"/>
                        </a:spcAft>
                      </a:pPr>
                      <a:r>
                        <a:rPr lang="en-IN" sz="3000" dirty="0">
                          <a:effectLst/>
                          <a:latin typeface="Lato"/>
                        </a:rPr>
                        <a:t>Number</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Description</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Alternatives (If available)</a:t>
                      </a:r>
                      <a:endParaRPr lang="en-US" sz="300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129476">
                <a:tc>
                  <a:txBody>
                    <a:bodyPr/>
                    <a:lstStyle/>
                    <a:p>
                      <a:pPr marL="0" marR="0" algn="just">
                        <a:lnSpc>
                          <a:spcPct val="107000"/>
                        </a:lnSpc>
                        <a:spcBef>
                          <a:spcPts val="0"/>
                        </a:spcBef>
                        <a:spcAft>
                          <a:spcPts val="0"/>
                        </a:spcAft>
                      </a:pPr>
                      <a:r>
                        <a:rPr lang="en-IN" sz="3000">
                          <a:effectLst/>
                          <a:latin typeface="Lato"/>
                        </a:rPr>
                        <a:t>1</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PC with 2 GB hard-disk and 8 GB RAM</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Not Applicable</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20387">
                <a:tc>
                  <a:txBody>
                    <a:bodyPr/>
                    <a:lstStyle/>
                    <a:p>
                      <a:pPr marL="0" marR="0" algn="just">
                        <a:lnSpc>
                          <a:spcPct val="107000"/>
                        </a:lnSpc>
                        <a:spcBef>
                          <a:spcPts val="0"/>
                        </a:spcBef>
                        <a:spcAft>
                          <a:spcPts val="0"/>
                        </a:spcAft>
                      </a:pPr>
                      <a:r>
                        <a:rPr lang="en-IN" sz="3000">
                          <a:effectLst/>
                          <a:latin typeface="Lato"/>
                        </a:rPr>
                        <a:t>2</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Integrated Graphics Card</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NVIDIA</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0520577"/>
              </p:ext>
            </p:extLst>
          </p:nvPr>
        </p:nvGraphicFramePr>
        <p:xfrm>
          <a:off x="1981200" y="6591300"/>
          <a:ext cx="10896600" cy="3424428"/>
        </p:xfrm>
        <a:graphic>
          <a:graphicData uri="http://schemas.openxmlformats.org/drawingml/2006/table">
            <a:tbl>
              <a:tblPr firstRow="1" firstCol="1" lastRow="1" lastCol="1" bandRow="1" bandCol="1">
                <a:tableStyleId>{5C22544A-7EE6-4342-B048-85BDC9FD1C3A}</a:tableStyleId>
              </a:tblPr>
              <a:tblGrid>
                <a:gridCol w="1662340">
                  <a:extLst>
                    <a:ext uri="{9D8B030D-6E8A-4147-A177-3AD203B41FA5}">
                      <a16:colId xmlns:a16="http://schemas.microsoft.com/office/drawing/2014/main" val="20000"/>
                    </a:ext>
                  </a:extLst>
                </a:gridCol>
                <a:gridCol w="4477522">
                  <a:extLst>
                    <a:ext uri="{9D8B030D-6E8A-4147-A177-3AD203B41FA5}">
                      <a16:colId xmlns:a16="http://schemas.microsoft.com/office/drawing/2014/main" val="20001"/>
                    </a:ext>
                  </a:extLst>
                </a:gridCol>
                <a:gridCol w="4756738">
                  <a:extLst>
                    <a:ext uri="{9D8B030D-6E8A-4147-A177-3AD203B41FA5}">
                      <a16:colId xmlns:a16="http://schemas.microsoft.com/office/drawing/2014/main" val="20002"/>
                    </a:ext>
                  </a:extLst>
                </a:gridCol>
              </a:tblGrid>
              <a:tr h="453581">
                <a:tc>
                  <a:txBody>
                    <a:bodyPr/>
                    <a:lstStyle/>
                    <a:p>
                      <a:pPr marL="0" marR="0" algn="just">
                        <a:lnSpc>
                          <a:spcPct val="107000"/>
                        </a:lnSpc>
                        <a:spcBef>
                          <a:spcPts val="0"/>
                        </a:spcBef>
                        <a:spcAft>
                          <a:spcPts val="0"/>
                        </a:spcAft>
                      </a:pPr>
                      <a:r>
                        <a:rPr lang="en-IN" sz="3000" dirty="0">
                          <a:effectLst/>
                          <a:latin typeface="Lato"/>
                        </a:rPr>
                        <a:t>Number</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Description</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Alternatives (If available)</a:t>
                      </a:r>
                      <a:endParaRPr lang="en-US" sz="300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18844">
                <a:tc>
                  <a:txBody>
                    <a:bodyPr/>
                    <a:lstStyle/>
                    <a:p>
                      <a:pPr marL="0" marR="0" algn="just">
                        <a:lnSpc>
                          <a:spcPct val="107000"/>
                        </a:lnSpc>
                        <a:spcBef>
                          <a:spcPts val="0"/>
                        </a:spcBef>
                        <a:spcAft>
                          <a:spcPts val="0"/>
                        </a:spcAft>
                      </a:pPr>
                      <a:r>
                        <a:rPr lang="en-IN" sz="3000">
                          <a:effectLst/>
                          <a:latin typeface="Lato"/>
                        </a:rPr>
                        <a:t>1</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Windows 7/10/11 Or Ubuntu</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Not Applicable</a:t>
                      </a:r>
                      <a:endParaRPr lang="en-US" sz="300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1289">
                <a:tc>
                  <a:txBody>
                    <a:bodyPr/>
                    <a:lstStyle/>
                    <a:p>
                      <a:pPr marL="0" marR="0" algn="just">
                        <a:lnSpc>
                          <a:spcPct val="107000"/>
                        </a:lnSpc>
                        <a:spcBef>
                          <a:spcPts val="0"/>
                        </a:spcBef>
                        <a:spcAft>
                          <a:spcPts val="0"/>
                        </a:spcAft>
                      </a:pPr>
                      <a:r>
                        <a:rPr lang="en-IN" sz="3000">
                          <a:effectLst/>
                          <a:latin typeface="Lato"/>
                        </a:rPr>
                        <a:t>2</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Python 3.0 or above</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Not Applicable</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93253">
                <a:tc>
                  <a:txBody>
                    <a:bodyPr/>
                    <a:lstStyle/>
                    <a:p>
                      <a:pPr marL="0" marR="0" algn="just">
                        <a:lnSpc>
                          <a:spcPct val="107000"/>
                        </a:lnSpc>
                        <a:spcBef>
                          <a:spcPts val="0"/>
                        </a:spcBef>
                        <a:spcAft>
                          <a:spcPts val="0"/>
                        </a:spcAft>
                      </a:pPr>
                      <a:r>
                        <a:rPr lang="en-IN" sz="3000" dirty="0">
                          <a:effectLst/>
                          <a:latin typeface="Lato"/>
                        </a:rPr>
                        <a:t>3</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a:effectLst/>
                          <a:latin typeface="Lato"/>
                        </a:rPr>
                        <a:t>TensorFlow 2.0v or above </a:t>
                      </a:r>
                      <a:endParaRPr lang="en-US" sz="300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Not Applicable </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9422">
                <a:tc>
                  <a:txBody>
                    <a:bodyPr/>
                    <a:lstStyle/>
                    <a:p>
                      <a:pPr marL="0" marR="0" algn="just">
                        <a:lnSpc>
                          <a:spcPct val="107000"/>
                        </a:lnSpc>
                        <a:spcBef>
                          <a:spcPts val="0"/>
                        </a:spcBef>
                        <a:spcAft>
                          <a:spcPts val="0"/>
                        </a:spcAft>
                      </a:pPr>
                      <a:r>
                        <a:rPr lang="en-IN" sz="3000" dirty="0">
                          <a:effectLst/>
                          <a:latin typeface="Lato"/>
                        </a:rPr>
                        <a:t>4</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TF </a:t>
                      </a:r>
                      <a:r>
                        <a:rPr lang="en-IN" sz="3000" dirty="0" err="1">
                          <a:effectLst/>
                          <a:latin typeface="Lato"/>
                        </a:rPr>
                        <a:t>Lite</a:t>
                      </a:r>
                      <a:r>
                        <a:rPr lang="en-IN" sz="3000" dirty="0">
                          <a:effectLst/>
                          <a:latin typeface="Lato"/>
                        </a:rPr>
                        <a:t> </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3000" dirty="0">
                          <a:effectLst/>
                          <a:latin typeface="Lato"/>
                        </a:rPr>
                        <a:t>Not Applicable </a:t>
                      </a:r>
                      <a:endParaRPr lang="en-US" sz="3000" dirty="0">
                        <a:effectLst/>
                        <a:latin typeface="La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143000" y="2095500"/>
            <a:ext cx="46057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Lato"/>
                <a:ea typeface="Calibri" panose="020F0502020204030204" pitchFamily="34" charset="0"/>
                <a:cs typeface="Times New Roman" panose="02020603050405020304" pitchFamily="18" charset="0"/>
              </a:rPr>
              <a:t>Hardware requirements:</a:t>
            </a:r>
            <a:endParaRPr kumimoji="0" lang="en-US" sz="3000" b="0" i="0" u="none" strike="noStrike" cap="none" normalizeH="0" baseline="0" dirty="0">
              <a:ln>
                <a:noFill/>
              </a:ln>
              <a:solidFill>
                <a:schemeClr val="tx1"/>
              </a:solidFill>
              <a:effectLst/>
              <a:latin typeface="Lato"/>
            </a:endParaRPr>
          </a:p>
        </p:txBody>
      </p:sp>
      <p:sp>
        <p:nvSpPr>
          <p:cNvPr id="6" name="TextBox 5"/>
          <p:cNvSpPr txBox="1"/>
          <p:nvPr/>
        </p:nvSpPr>
        <p:spPr>
          <a:xfrm>
            <a:off x="1143000" y="5905500"/>
            <a:ext cx="5300926" cy="553998"/>
          </a:xfrm>
          <a:prstGeom prst="rect">
            <a:avLst/>
          </a:prstGeom>
          <a:noFill/>
        </p:spPr>
        <p:txBody>
          <a:bodyPr wrap="square" rtlCol="0">
            <a:spAutoFit/>
          </a:bodyPr>
          <a:lstStyle/>
          <a:p>
            <a:pPr lvl="0"/>
            <a:r>
              <a:rPr lang="en-US" sz="3000" b="1" dirty="0">
                <a:latin typeface="Lato"/>
                <a:ea typeface="Calibri" panose="020F0502020204030204" pitchFamily="34" charset="0"/>
                <a:cs typeface="Times New Roman" panose="02020603050405020304" pitchFamily="18" charset="0"/>
              </a:rPr>
              <a:t>Software requirements:</a:t>
            </a:r>
          </a:p>
        </p:txBody>
      </p:sp>
    </p:spTree>
    <p:extLst>
      <p:ext uri="{BB962C8B-B14F-4D97-AF65-F5344CB8AC3E}">
        <p14:creationId xmlns:p14="http://schemas.microsoft.com/office/powerpoint/2010/main" val="1151184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267514" y="1333500"/>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References</a:t>
            </a:r>
            <a:endParaRPr lang="en-IN" sz="1200" dirty="0"/>
          </a:p>
        </p:txBody>
      </p:sp>
      <p:sp>
        <p:nvSpPr>
          <p:cNvPr id="17" name="TextBox 16">
            <a:extLst>
              <a:ext uri="{FF2B5EF4-FFF2-40B4-BE49-F238E27FC236}">
                <a16:creationId xmlns:a16="http://schemas.microsoft.com/office/drawing/2014/main" id="{FB3798FC-D206-F4C0-9D58-C1BC244F5313}"/>
              </a:ext>
            </a:extLst>
          </p:cNvPr>
          <p:cNvSpPr txBox="1"/>
          <p:nvPr/>
        </p:nvSpPr>
        <p:spPr>
          <a:xfrm>
            <a:off x="1371600" y="2349163"/>
            <a:ext cx="15621000" cy="6972101"/>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Hanan Hussain “Design possibilities and challenges of DNN models: a review on the perspective of end devices,” Springer Nature,16 January 2022</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Peemen, M., Setio, A. A. A., Mesman, B., &amp; Corporaal, H. (2013). “Memory-centric accelerator design for Convolutional Neural Networks”. 2013 IEEE 31st International Conference on Computer Design (ICCD).</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3000" dirty="0">
                <a:latin typeface="Lato"/>
                <a:ea typeface="Calibri" panose="020F0502020204030204" pitchFamily="34" charset="0"/>
                <a:cs typeface="Times New Roman" panose="02020603050405020304" pitchFamily="18" charset="0"/>
              </a:rPr>
              <a:t>Qingchao Shen, “A Comprehensive Study of Deep Learning Compiler Bugs”, ACM Conferences, 4, 18 August 2021.</a:t>
            </a:r>
          </a:p>
          <a:p>
            <a:pPr marL="342900" marR="0" lvl="0" indent="-342900" algn="just">
              <a:lnSpc>
                <a:spcPct val="107000"/>
              </a:lnSpc>
              <a:spcBef>
                <a:spcPts val="0"/>
              </a:spcBef>
              <a:spcAft>
                <a:spcPts val="0"/>
              </a:spcAft>
              <a:buFont typeface="+mj-lt"/>
              <a:buAutoNum type="arabicPeriod"/>
            </a:pPr>
            <a:r>
              <a:rPr lang="en-US" sz="3000" dirty="0">
                <a:latin typeface="Lato"/>
                <a:ea typeface="Calibri" panose="020F0502020204030204" pitchFamily="34" charset="0"/>
                <a:cs typeface="Times New Roman" panose="02020603050405020304" pitchFamily="18" charset="0"/>
              </a:rPr>
              <a:t>Arvind Krishnamurthy, “TVM: An Automated End-to-End Optimizing Compiler for Deep Learning”, Carlsbad CA US, 579–594, 08 October 2018.</a:t>
            </a:r>
          </a:p>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Ananthram Swami, “The Limitations of Deep Learning in Adversarial Settings”, 2016 IEEE European Symposium on Security and Privacy (Euro S&amp;P), 12 May 2016.</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Pavel Kordik, “Meta Learning approach to Neural Network Optimization”, The 18th International Conference on Artificial Neural Networks, ICANN 2008, Vol-23, 578, May 2010. </a:t>
            </a:r>
            <a:endParaRPr lang="en-US" sz="3000" dirty="0">
              <a:latin typeface="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322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267514" y="1333500"/>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References</a:t>
            </a:r>
            <a:endParaRPr lang="en-IN" sz="1200" dirty="0"/>
          </a:p>
        </p:txBody>
      </p:sp>
      <p:sp>
        <p:nvSpPr>
          <p:cNvPr id="17" name="TextBox 16">
            <a:extLst>
              <a:ext uri="{FF2B5EF4-FFF2-40B4-BE49-F238E27FC236}">
                <a16:creationId xmlns:a16="http://schemas.microsoft.com/office/drawing/2014/main" id="{FB3798FC-D206-F4C0-9D58-C1BC244F5313}"/>
              </a:ext>
            </a:extLst>
          </p:cNvPr>
          <p:cNvSpPr txBox="1"/>
          <p:nvPr/>
        </p:nvSpPr>
        <p:spPr>
          <a:xfrm>
            <a:off x="1371600" y="2349163"/>
            <a:ext cx="15621000" cy="7954485"/>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Hanan Hussain “Design possibilities and challenges of DNN models: a review on the perspective of end devices,” Springer Nature,16 January 2022</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3000" dirty="0" err="1">
                <a:latin typeface="Lato"/>
                <a:ea typeface="Calibri" panose="020F0502020204030204" pitchFamily="34" charset="0"/>
                <a:cs typeface="Times New Roman" panose="02020603050405020304" pitchFamily="18" charset="0"/>
              </a:rPr>
              <a:t>Peemen</a:t>
            </a:r>
            <a:r>
              <a:rPr lang="en-IN" sz="3000" dirty="0">
                <a:latin typeface="Lato"/>
                <a:ea typeface="Calibri" panose="020F0502020204030204" pitchFamily="34" charset="0"/>
                <a:cs typeface="Times New Roman" panose="02020603050405020304" pitchFamily="18" charset="0"/>
              </a:rPr>
              <a:t>, M., </a:t>
            </a:r>
            <a:r>
              <a:rPr lang="en-IN" sz="3000" dirty="0" err="1">
                <a:latin typeface="Lato"/>
                <a:ea typeface="Calibri" panose="020F0502020204030204" pitchFamily="34" charset="0"/>
                <a:cs typeface="Times New Roman" panose="02020603050405020304" pitchFamily="18" charset="0"/>
              </a:rPr>
              <a:t>Setio</a:t>
            </a:r>
            <a:r>
              <a:rPr lang="en-IN" sz="3000" dirty="0">
                <a:latin typeface="Lato"/>
                <a:ea typeface="Calibri" panose="020F0502020204030204" pitchFamily="34" charset="0"/>
                <a:cs typeface="Times New Roman" panose="02020603050405020304" pitchFamily="18" charset="0"/>
              </a:rPr>
              <a:t>, A. A. A., </a:t>
            </a:r>
            <a:r>
              <a:rPr lang="en-IN" sz="3000" dirty="0" err="1">
                <a:latin typeface="Lato"/>
                <a:ea typeface="Calibri" panose="020F0502020204030204" pitchFamily="34" charset="0"/>
                <a:cs typeface="Times New Roman" panose="02020603050405020304" pitchFamily="18" charset="0"/>
              </a:rPr>
              <a:t>Mesman</a:t>
            </a:r>
            <a:r>
              <a:rPr lang="en-IN" sz="3000" dirty="0">
                <a:latin typeface="Lato"/>
                <a:ea typeface="Calibri" panose="020F0502020204030204" pitchFamily="34" charset="0"/>
                <a:cs typeface="Times New Roman" panose="02020603050405020304" pitchFamily="18" charset="0"/>
              </a:rPr>
              <a:t>, B., &amp; </a:t>
            </a:r>
            <a:r>
              <a:rPr lang="en-IN" sz="3000" dirty="0" err="1">
                <a:latin typeface="Lato"/>
                <a:ea typeface="Calibri" panose="020F0502020204030204" pitchFamily="34" charset="0"/>
                <a:cs typeface="Times New Roman" panose="02020603050405020304" pitchFamily="18" charset="0"/>
              </a:rPr>
              <a:t>Corporaal</a:t>
            </a:r>
            <a:r>
              <a:rPr lang="en-IN" sz="3000" dirty="0">
                <a:latin typeface="Lato"/>
                <a:ea typeface="Calibri" panose="020F0502020204030204" pitchFamily="34" charset="0"/>
                <a:cs typeface="Times New Roman" panose="02020603050405020304" pitchFamily="18" charset="0"/>
              </a:rPr>
              <a:t>, H. (2013). “Memory-centric accelerator design for Convolutional Neural Networks”. 2013 IEEE 31st International Conference on Computer Design (ICCD).</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3000" dirty="0" err="1">
                <a:latin typeface="Lato"/>
                <a:ea typeface="Calibri" panose="020F0502020204030204" pitchFamily="34" charset="0"/>
                <a:cs typeface="Times New Roman" panose="02020603050405020304" pitchFamily="18" charset="0"/>
              </a:rPr>
              <a:t>Qingchao</a:t>
            </a:r>
            <a:r>
              <a:rPr lang="en-US" sz="3000" dirty="0">
                <a:latin typeface="Lato"/>
                <a:ea typeface="Calibri" panose="020F0502020204030204" pitchFamily="34" charset="0"/>
                <a:cs typeface="Times New Roman" panose="02020603050405020304" pitchFamily="18" charset="0"/>
              </a:rPr>
              <a:t> Shen, “A Comprehensive Study of Deep Learning Compiler Bugs”, ACM Conferences, 4, 18 August 2021.</a:t>
            </a:r>
          </a:p>
          <a:p>
            <a:pPr marL="342900" marR="0" lvl="0" indent="-342900" algn="just">
              <a:lnSpc>
                <a:spcPct val="107000"/>
              </a:lnSpc>
              <a:spcBef>
                <a:spcPts val="0"/>
              </a:spcBef>
              <a:spcAft>
                <a:spcPts val="0"/>
              </a:spcAft>
              <a:buFont typeface="+mj-lt"/>
              <a:buAutoNum type="arabicPeriod"/>
            </a:pPr>
            <a:r>
              <a:rPr lang="en-US" sz="3000" dirty="0">
                <a:latin typeface="Lato"/>
                <a:ea typeface="Calibri" panose="020F0502020204030204" pitchFamily="34" charset="0"/>
                <a:cs typeface="Times New Roman" panose="02020603050405020304" pitchFamily="18" charset="0"/>
              </a:rPr>
              <a:t>Arvind Krishnamurthy, “TVM: An Automated End-to-End Optimizing Compiler for Deep Learning”, Carlsbad CA US, 579–594, 08 October 2018.</a:t>
            </a:r>
          </a:p>
          <a:p>
            <a:pPr marL="342900" marR="0" lvl="0" indent="-342900" algn="just">
              <a:lnSpc>
                <a:spcPct val="107000"/>
              </a:lnSpc>
              <a:spcBef>
                <a:spcPts val="0"/>
              </a:spcBef>
              <a:spcAft>
                <a:spcPts val="0"/>
              </a:spcAft>
              <a:buFont typeface="+mj-lt"/>
              <a:buAutoNum type="arabicPeriod"/>
            </a:pPr>
            <a:r>
              <a:rPr lang="en-IN" sz="3000" dirty="0" err="1">
                <a:latin typeface="Lato"/>
                <a:ea typeface="Calibri" panose="020F0502020204030204" pitchFamily="34" charset="0"/>
                <a:cs typeface="Times New Roman" panose="02020603050405020304" pitchFamily="18" charset="0"/>
              </a:rPr>
              <a:t>Ananthram</a:t>
            </a:r>
            <a:r>
              <a:rPr lang="en-IN" sz="3000" dirty="0">
                <a:latin typeface="Lato"/>
                <a:ea typeface="Calibri" panose="020F0502020204030204" pitchFamily="34" charset="0"/>
                <a:cs typeface="Times New Roman" panose="02020603050405020304" pitchFamily="18" charset="0"/>
              </a:rPr>
              <a:t> Swami, “The Limitations of Deep Learning in Adversarial Settings”, 2016 IEEE European Symposium on Security and Privacy (Euro S&amp;P), 12 May 2016.</a:t>
            </a:r>
            <a:endParaRPr lang="en-US" sz="3000" dirty="0">
              <a:latin typeface="Lato"/>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3000" dirty="0">
                <a:latin typeface="Lato"/>
                <a:ea typeface="Calibri" panose="020F0502020204030204" pitchFamily="34" charset="0"/>
                <a:cs typeface="Times New Roman" panose="02020603050405020304" pitchFamily="18" charset="0"/>
              </a:rPr>
              <a:t>Pavel </a:t>
            </a:r>
            <a:r>
              <a:rPr lang="en-IN" sz="3000" dirty="0" err="1">
                <a:latin typeface="Lato"/>
                <a:ea typeface="Calibri" panose="020F0502020204030204" pitchFamily="34" charset="0"/>
                <a:cs typeface="Times New Roman" panose="02020603050405020304" pitchFamily="18" charset="0"/>
              </a:rPr>
              <a:t>Kordik</a:t>
            </a:r>
            <a:r>
              <a:rPr lang="en-IN" sz="3000" dirty="0">
                <a:latin typeface="Lato"/>
                <a:ea typeface="Calibri" panose="020F0502020204030204" pitchFamily="34" charset="0"/>
                <a:cs typeface="Times New Roman" panose="02020603050405020304" pitchFamily="18" charset="0"/>
              </a:rPr>
              <a:t>, “Meta Learning approach to Neural Network Optimization”, The 18th International Conference on Artificial Neural Networks, ICANN 2008, Vol-23, 578, May 2010. </a:t>
            </a:r>
          </a:p>
          <a:p>
            <a:pPr marL="342900" marR="0" lvl="0" indent="-342900" algn="just">
              <a:lnSpc>
                <a:spcPct val="107000"/>
              </a:lnSpc>
              <a:spcBef>
                <a:spcPts val="0"/>
              </a:spcBef>
              <a:spcAft>
                <a:spcPts val="0"/>
              </a:spcAft>
              <a:buFont typeface="+mj-lt"/>
              <a:buAutoNum type="arabicPeriod"/>
            </a:pPr>
            <a:endParaRPr lang="en-IN" sz="3000" dirty="0">
              <a:latin typeface="Lato"/>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IN" sz="3000" dirty="0">
              <a:latin typeface="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9839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5270FF"/>
          </a:solidFill>
        </p:spPr>
        <p:txBody>
          <a:bodyPr wrap="square" lIns="0" tIns="0" rIns="0" bIns="0" rtlCol="0"/>
          <a:lstStyle/>
          <a:p>
            <a:endParaRPr/>
          </a:p>
        </p:txBody>
      </p:sp>
      <p:sp>
        <p:nvSpPr>
          <p:cNvPr id="3" name="object 3"/>
          <p:cNvSpPr/>
          <p:nvPr/>
        </p:nvSpPr>
        <p:spPr>
          <a:xfrm>
            <a:off x="11738274" y="3727616"/>
            <a:ext cx="6550025" cy="6559550"/>
          </a:xfrm>
          <a:custGeom>
            <a:avLst/>
            <a:gdLst/>
            <a:ahLst/>
            <a:cxnLst/>
            <a:rect l="l" t="t" r="r" b="b"/>
            <a:pathLst>
              <a:path w="6550025" h="6559550">
                <a:moveTo>
                  <a:pt x="6549724" y="0"/>
                </a:moveTo>
                <a:lnTo>
                  <a:pt x="6549724" y="6559322"/>
                </a:lnTo>
                <a:lnTo>
                  <a:pt x="0" y="6559322"/>
                </a:lnTo>
                <a:lnTo>
                  <a:pt x="6549724" y="0"/>
                </a:lnTo>
                <a:close/>
              </a:path>
            </a:pathLst>
          </a:custGeom>
          <a:solidFill>
            <a:srgbClr val="FFFFFF"/>
          </a:solidFill>
        </p:spPr>
        <p:txBody>
          <a:bodyPr wrap="square" lIns="0" tIns="0" rIns="0" bIns="0" rtlCol="0"/>
          <a:lstStyle/>
          <a:p>
            <a:endParaRPr/>
          </a:p>
        </p:txBody>
      </p:sp>
      <p:sp>
        <p:nvSpPr>
          <p:cNvPr id="4" name="object 4"/>
          <p:cNvSpPr/>
          <p:nvPr/>
        </p:nvSpPr>
        <p:spPr>
          <a:xfrm>
            <a:off x="-3473" y="0"/>
            <a:ext cx="6553200" cy="6562725"/>
          </a:xfrm>
          <a:custGeom>
            <a:avLst/>
            <a:gdLst/>
            <a:ahLst/>
            <a:cxnLst/>
            <a:rect l="l" t="t" r="r" b="b"/>
            <a:pathLst>
              <a:path w="6553200" h="6562725">
                <a:moveTo>
                  <a:pt x="0" y="6562724"/>
                </a:moveTo>
                <a:lnTo>
                  <a:pt x="0" y="0"/>
                </a:lnTo>
                <a:lnTo>
                  <a:pt x="6553122" y="0"/>
                </a:lnTo>
                <a:lnTo>
                  <a:pt x="0" y="6562724"/>
                </a:lnTo>
                <a:close/>
              </a:path>
            </a:pathLst>
          </a:custGeom>
          <a:solidFill>
            <a:srgbClr val="FFFFFF"/>
          </a:solidFill>
        </p:spPr>
        <p:txBody>
          <a:bodyPr wrap="square" lIns="0" tIns="0" rIns="0" bIns="0" rtlCol="0"/>
          <a:lstStyle/>
          <a:p>
            <a:endParaRPr/>
          </a:p>
        </p:txBody>
      </p:sp>
      <p:sp>
        <p:nvSpPr>
          <p:cNvPr id="19" name="object 19"/>
          <p:cNvSpPr txBox="1"/>
          <p:nvPr/>
        </p:nvSpPr>
        <p:spPr>
          <a:xfrm>
            <a:off x="13608814" y="7721584"/>
            <a:ext cx="2301240" cy="2671372"/>
          </a:xfrm>
          <a:prstGeom prst="rect">
            <a:avLst/>
          </a:prstGeom>
        </p:spPr>
        <p:txBody>
          <a:bodyPr vert="horz" wrap="square" lIns="0" tIns="12065" rIns="0" bIns="0" rtlCol="0">
            <a:spAutoFit/>
          </a:bodyPr>
          <a:lstStyle/>
          <a:p>
            <a:pPr marL="572770" marR="565150" indent="-635" algn="ctr">
              <a:lnSpc>
                <a:spcPct val="116700"/>
              </a:lnSpc>
              <a:spcBef>
                <a:spcPts val="95"/>
              </a:spcBef>
            </a:pPr>
            <a:r>
              <a:rPr sz="3000" b="1" spc="220" dirty="0">
                <a:solidFill>
                  <a:srgbClr val="FFFFFF"/>
                </a:solidFill>
                <a:latin typeface="Lato Heavy"/>
                <a:cs typeface="Lato Heavy"/>
              </a:rPr>
              <a:t>NEIL  </a:t>
            </a:r>
            <a:r>
              <a:rPr sz="3000" b="1" spc="295" dirty="0">
                <a:solidFill>
                  <a:srgbClr val="FFFFFF"/>
                </a:solidFill>
                <a:latin typeface="Lato Heavy"/>
                <a:cs typeface="Lato Heavy"/>
              </a:rPr>
              <a:t>TRA</a:t>
            </a:r>
            <a:r>
              <a:rPr sz="3000" b="1" spc="-5" dirty="0">
                <a:solidFill>
                  <a:srgbClr val="FFFFFF"/>
                </a:solidFill>
                <a:latin typeface="Lato Heavy"/>
                <a:cs typeface="Lato Heavy"/>
              </a:rPr>
              <a:t>N</a:t>
            </a:r>
            <a:endParaRPr sz="3000" dirty="0">
              <a:latin typeface="Lato Heavy"/>
              <a:cs typeface="Lato Heavy"/>
            </a:endParaRPr>
          </a:p>
          <a:p>
            <a:pPr algn="ctr">
              <a:lnSpc>
                <a:spcPct val="100000"/>
              </a:lnSpc>
              <a:spcBef>
                <a:spcPts val="675"/>
              </a:spcBef>
            </a:pPr>
            <a:r>
              <a:rPr sz="3000" i="1" spc="254" dirty="0">
                <a:solidFill>
                  <a:srgbClr val="FFFFFF"/>
                </a:solidFill>
                <a:latin typeface="Lato"/>
                <a:cs typeface="Lato"/>
              </a:rPr>
              <a:t>Content</a:t>
            </a:r>
            <a:endParaRPr sz="3000" dirty="0">
              <a:latin typeface="Lato"/>
              <a:cs typeface="Lato"/>
            </a:endParaRPr>
          </a:p>
          <a:p>
            <a:pPr algn="ctr">
              <a:lnSpc>
                <a:spcPct val="100000"/>
              </a:lnSpc>
              <a:spcBef>
                <a:spcPts val="150"/>
              </a:spcBef>
            </a:pPr>
            <a:r>
              <a:rPr sz="3000" i="1" spc="300" dirty="0" err="1">
                <a:solidFill>
                  <a:srgbClr val="FFFFFF"/>
                </a:solidFill>
                <a:latin typeface="Lato"/>
                <a:cs typeface="Lato"/>
              </a:rPr>
              <a:t>Depa</a:t>
            </a:r>
            <a:endParaRPr sz="3000" dirty="0">
              <a:latin typeface="Lato"/>
              <a:cs typeface="Lato"/>
            </a:endParaRPr>
          </a:p>
        </p:txBody>
      </p:sp>
      <p:sp>
        <p:nvSpPr>
          <p:cNvPr id="23" name="TextBox 22">
            <a:extLst>
              <a:ext uri="{FF2B5EF4-FFF2-40B4-BE49-F238E27FC236}">
                <a16:creationId xmlns:a16="http://schemas.microsoft.com/office/drawing/2014/main" id="{C706C5B7-F5D2-4E86-DD59-D53EC16E65E6}"/>
              </a:ext>
            </a:extLst>
          </p:cNvPr>
          <p:cNvSpPr txBox="1"/>
          <p:nvPr/>
        </p:nvSpPr>
        <p:spPr>
          <a:xfrm>
            <a:off x="6154717" y="4481780"/>
            <a:ext cx="6264146" cy="1323439"/>
          </a:xfrm>
          <a:prstGeom prst="rect">
            <a:avLst/>
          </a:prstGeom>
          <a:noFill/>
        </p:spPr>
        <p:txBody>
          <a:bodyPr wrap="square">
            <a:spAutoFit/>
          </a:bodyPr>
          <a:lstStyle/>
          <a:p>
            <a:r>
              <a:rPr lang="en-IN" sz="8000" b="1" kern="0" spc="-35" dirty="0">
                <a:solidFill>
                  <a:schemeClr val="bg1"/>
                </a:solidFill>
                <a:latin typeface="Arial"/>
                <a:ea typeface="+mj-ea"/>
                <a:cs typeface="Arial"/>
              </a:rPr>
              <a:t>Thank You!!</a:t>
            </a:r>
            <a:endParaRPr lang="en-IN" sz="8000" dirty="0">
              <a:solidFill>
                <a:schemeClr val="bg1"/>
              </a:solidFill>
            </a:endParaRPr>
          </a:p>
        </p:txBody>
      </p:sp>
    </p:spTree>
    <p:extLst>
      <p:ext uri="{BB962C8B-B14F-4D97-AF65-F5344CB8AC3E}">
        <p14:creationId xmlns:p14="http://schemas.microsoft.com/office/powerpoint/2010/main" val="421769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944349"/>
            <a:ext cx="7058147"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Introduction</a:t>
            </a:r>
            <a:endParaRPr sz="6000" spc="-35" dirty="0"/>
          </a:p>
        </p:txBody>
      </p:sp>
      <p:sp>
        <p:nvSpPr>
          <p:cNvPr id="11" name="object 11"/>
          <p:cNvSpPr txBox="1"/>
          <p:nvPr/>
        </p:nvSpPr>
        <p:spPr>
          <a:xfrm>
            <a:off x="815256" y="2122706"/>
            <a:ext cx="16710743" cy="7938071"/>
          </a:xfrm>
          <a:prstGeom prst="rect">
            <a:avLst/>
          </a:prstGeom>
        </p:spPr>
        <p:txBody>
          <a:bodyPr vert="horz" wrap="square" lIns="0" tIns="88900" rIns="0" bIns="0" rtlCol="0">
            <a:spAutoFit/>
          </a:bodyPr>
          <a:lstStyle/>
          <a:p>
            <a:pPr marL="457200" indent="-457200" algn="just">
              <a:buFont typeface="Arial" panose="020B0604020202020204" pitchFamily="34" charset="0"/>
              <a:buChar char="•"/>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inspiration behind neural networks is the remarkable human brain. Artificial neural networks (ANNs) are an attempt to simulate the network of neurons that make up the human brain, enabling computers to learn and make decisions in a human-like manner. ANNs are created by programming regular computers to behave as interconnected brain cells. Similar to the human brain, neural networks consist of a large number of interconnected elements that mimic neurons. These elements, also known as artificial neurons or nodes, receive inputs, perform computations, and produce outputs. </a:t>
            </a:r>
          </a:p>
          <a:p>
            <a:pPr marL="457200" indent="-457200" algn="just">
              <a:buFont typeface="Arial" panose="020B0604020202020204" pitchFamily="34" charset="0"/>
              <a:buChar char="•"/>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By leveraging the interconnectedness and parallel processing capability of these artificial neurons, neural networks can process vast amounts of data, recognize complex patterns, and make predictions or decisions. This bio-inspired approach has revolutionized fields such as computer vision, natural language processing, and speech recognition, enabling machines to perform tasks that were once thought to be exclusive to human intelligence. </a:t>
            </a:r>
          </a:p>
          <a:p>
            <a:pPr marL="457200" indent="-457200" algn="just">
              <a:buFont typeface="Arial" panose="020B0604020202020204" pitchFamily="34" charset="0"/>
              <a:buChar char="•"/>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Optimizers play a crucial role in training neural networks, although many may be using them without realizing they are applying optimization techniques. Optimizers are algorithms or methods used to change the attributes of a neural network, such as weights and learning rates, to reduce the losses and improve performance. An optimization problem can be categorized as either linear or nonlinear. </a:t>
            </a:r>
            <a:endParaRPr lang="en-US" sz="3000" dirty="0">
              <a:latin typeface="Lato" panose="020F0502020204030203" pitchFamily="34" charset="0"/>
              <a:ea typeface="Lato" panose="020F0502020204030203" pitchFamily="34" charset="0"/>
              <a:cs typeface="Lato" panose="020F0502020204030203" pitchFamily="34" charset="0"/>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Tree>
    <p:extLst>
      <p:ext uri="{BB962C8B-B14F-4D97-AF65-F5344CB8AC3E}">
        <p14:creationId xmlns:p14="http://schemas.microsoft.com/office/powerpoint/2010/main" val="242766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1170223"/>
            <a:ext cx="7058147"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Introduction</a:t>
            </a:r>
            <a:endParaRPr sz="6000" spc="-35" dirty="0"/>
          </a:p>
        </p:txBody>
      </p:sp>
      <p:sp>
        <p:nvSpPr>
          <p:cNvPr id="11" name="object 11"/>
          <p:cNvSpPr txBox="1"/>
          <p:nvPr/>
        </p:nvSpPr>
        <p:spPr>
          <a:xfrm>
            <a:off x="804372" y="2476500"/>
            <a:ext cx="10668000" cy="7476406"/>
          </a:xfrm>
          <a:prstGeom prst="rect">
            <a:avLst/>
          </a:prstGeom>
        </p:spPr>
        <p:txBody>
          <a:bodyPr vert="horz" wrap="square" lIns="0" tIns="88900" rIns="0" bIns="0" rtlCol="0">
            <a:spAutoFit/>
          </a:bodyPr>
          <a:lstStyle/>
          <a:p>
            <a:pPr marL="469900" indent="-457200" algn="just">
              <a:lnSpc>
                <a:spcPct val="100000"/>
              </a:lnSpc>
              <a:spcBef>
                <a:spcPts val="700"/>
              </a:spcBef>
              <a:buFont typeface="Arial" panose="020B0604020202020204" pitchFamily="34" charset="0"/>
              <a:buChar char="•"/>
              <a:tabLst>
                <a:tab pos="838835" algn="l"/>
                <a:tab pos="1805305" algn="l"/>
                <a:tab pos="2237105" algn="l"/>
                <a:tab pos="6252845" algn="l"/>
              </a:tabLst>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Linear optimization problems involve objective functions and constraints that are linear. These problems are relatively simpler and easier to solve, as all linear functions are convex. On the other hand, nonlinear optimization problems are more complex, as the decision space is nonconvex and the objective function may have multiple local optima. Finding the global solution, which is the optimal solution among all possible solutions, becomes challenging in such cases. Various optimization algorithms, such as gradient descent, stochastic gradient descent, and Adam, are employed to navigate the complex parameter space of neural networks and find the optimal values for improved performance. These optimization techniques not only enhance the accuracy of neural networks but also accelerate the training process, allowing for the development of more efficient and accurate models.</a:t>
            </a:r>
            <a:endParaRPr lang="en-US" sz="3000" dirty="0">
              <a:latin typeface="Lato"/>
              <a:cs typeface="Lato"/>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14" name="Picture 13">
            <a:extLst>
              <a:ext uri="{FF2B5EF4-FFF2-40B4-BE49-F238E27FC236}">
                <a16:creationId xmlns:a16="http://schemas.microsoft.com/office/drawing/2014/main" id="{E30F9B94-6145-3F50-B1ED-60174138D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400" y="3086100"/>
            <a:ext cx="6030592" cy="5490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1170223"/>
            <a:ext cx="7058147"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Introduction</a:t>
            </a:r>
            <a:endParaRPr sz="6000" spc="-35" dirty="0"/>
          </a:p>
        </p:txBody>
      </p:sp>
      <p:sp>
        <p:nvSpPr>
          <p:cNvPr id="11" name="object 11"/>
          <p:cNvSpPr txBox="1"/>
          <p:nvPr/>
        </p:nvSpPr>
        <p:spPr>
          <a:xfrm>
            <a:off x="685800" y="2476500"/>
            <a:ext cx="16459200" cy="7566174"/>
          </a:xfrm>
          <a:prstGeom prst="rect">
            <a:avLst/>
          </a:prstGeom>
        </p:spPr>
        <p:txBody>
          <a:bodyPr vert="horz" wrap="square" lIns="0" tIns="88900" rIns="0" bIns="0" rtlCol="0">
            <a:spAutoFit/>
          </a:bodyPr>
          <a:lstStyle/>
          <a:p>
            <a:pPr marL="469900" indent="-457200" algn="just">
              <a:lnSpc>
                <a:spcPct val="100000"/>
              </a:lnSpc>
              <a:spcBef>
                <a:spcPts val="700"/>
              </a:spcBef>
              <a:buFont typeface="Arial" panose="020B0604020202020204" pitchFamily="34" charset="0"/>
              <a:buChar char="•"/>
              <a:tabLst>
                <a:tab pos="838835" algn="l"/>
                <a:tab pos="1805305" algn="l"/>
                <a:tab pos="2237105" algn="l"/>
                <a:tab pos="6252845" algn="l"/>
              </a:tabLst>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deployment of deep neural networks on edge devices has the potential to revolutionize various industries and domains. In the healthcare sector, edge devices equipped with deep neural networks can enable real-time monitoring of patients, allowing for early detection of medical conditions and personalized treatment recommendations. This has the potential to greatly improve patient outcomes and reduce the burden on healthcare systems. Furthermore, in the field of agriculture, deep neural networks deployed on edge devices can </a:t>
            </a:r>
            <a:r>
              <a:rPr lang="en-US" sz="3000"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analyse</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sensor data from farms to optimize irrigation, fertilization, and pest control, leading to increased crop yields and resource efficiency.</a:t>
            </a:r>
          </a:p>
          <a:p>
            <a:pPr marL="469900" indent="-457200" algn="just">
              <a:lnSpc>
                <a:spcPct val="100000"/>
              </a:lnSpc>
              <a:spcBef>
                <a:spcPts val="700"/>
              </a:spcBef>
              <a:buFont typeface="Arial" panose="020B0604020202020204" pitchFamily="34" charset="0"/>
              <a:buChar char="•"/>
              <a:tabLst>
                <a:tab pos="838835" algn="l"/>
                <a:tab pos="1805305" algn="l"/>
                <a:tab pos="2237105" algn="l"/>
                <a:tab pos="6252845" algn="l"/>
              </a:tabLst>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Edge devices with embedded deep neural networks can also enhance security systems by enabling real-time video analysis for surveillance and intruder detection, making our homes and businesses safer. Moreover, the integration of deep neural networks into edge devices can lead to advancements in autonomous systems. Autonomous vehicles, for example, can benefit greatly from the deployment of deep neural networks on board.</a:t>
            </a:r>
            <a:r>
              <a:rPr lang="en-US" sz="1800" b="0" i="0" u="none" strike="noStrike" baseline="0" dirty="0">
                <a:solidFill>
                  <a:srgbClr val="000000"/>
                </a:solidFill>
                <a:latin typeface="Times New Roman" panose="02020603050405020304" pitchFamily="18" charset="0"/>
              </a:rPr>
              <a:t> </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These networks can </a:t>
            </a:r>
            <a:r>
              <a:rPr lang="en-US" sz="3000"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analyse</a:t>
            </a: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sensor data in real-time, enabling the vehicle to detect and respond to traffic conditions, pedestrians, and obstacles, enhancing safety and enabling more efficient and reliable transportation. </a:t>
            </a:r>
            <a:endParaRPr lang="en-US" sz="3000" dirty="0">
              <a:latin typeface="Lato" panose="020F0502020204030203" pitchFamily="34" charset="0"/>
              <a:ea typeface="Lato" panose="020F0502020204030203" pitchFamily="34" charset="0"/>
              <a:cs typeface="Lato" panose="020F0502020204030203" pitchFamily="34" charset="0"/>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Tree>
    <p:extLst>
      <p:ext uri="{BB962C8B-B14F-4D97-AF65-F5344CB8AC3E}">
        <p14:creationId xmlns:p14="http://schemas.microsoft.com/office/powerpoint/2010/main" val="196689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1170223"/>
            <a:ext cx="7058147"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Introduction</a:t>
            </a:r>
            <a:endParaRPr sz="6000" spc="-35" dirty="0"/>
          </a:p>
        </p:txBody>
      </p:sp>
      <p:sp>
        <p:nvSpPr>
          <p:cNvPr id="11" name="object 11"/>
          <p:cNvSpPr txBox="1"/>
          <p:nvPr/>
        </p:nvSpPr>
        <p:spPr>
          <a:xfrm>
            <a:off x="685800" y="2476500"/>
            <a:ext cx="16459200" cy="4244752"/>
          </a:xfrm>
          <a:prstGeom prst="rect">
            <a:avLst/>
          </a:prstGeom>
        </p:spPr>
        <p:txBody>
          <a:bodyPr vert="horz" wrap="square" lIns="0" tIns="88900" rIns="0" bIns="0" rtlCol="0">
            <a:spAutoFit/>
          </a:bodyPr>
          <a:lstStyle/>
          <a:p>
            <a:pPr marL="469900" indent="-457200" algn="just">
              <a:lnSpc>
                <a:spcPct val="100000"/>
              </a:lnSpc>
              <a:spcBef>
                <a:spcPts val="700"/>
              </a:spcBef>
              <a:buFont typeface="Arial" panose="020B0604020202020204" pitchFamily="34" charset="0"/>
              <a:buChar char="•"/>
              <a:tabLst>
                <a:tab pos="838835" algn="l"/>
                <a:tab pos="1805305" algn="l"/>
                <a:tab pos="2237105" algn="l"/>
                <a:tab pos="6252845" algn="l"/>
              </a:tabLst>
            </a:pPr>
            <a:r>
              <a:rPr lang="en-US" sz="3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In summary, the deployment of deep neural networks on edge devices holds immense potential for various industries and domains. By bringing intelligence and decision-making capabilities closer to the data source, edge devices equipped with deep neural networks can overcome the limitations of cloud-based processing, enabling real-time analysis, reduced latency, improved privacy, and enhanced user experiences. As optimization techniques continue to advance and hardware capabilities improve, we can expect to see a wide range of innovative applications and solutions that harness the power of deep neural networks on edge devices, transforming the way we interact with technology and unlocking new possibilities for a smarter and more connected world</a:t>
            </a:r>
            <a:r>
              <a:rPr lang="en-US" sz="3000" dirty="0">
                <a:solidFill>
                  <a:srgbClr val="000000"/>
                </a:solidFill>
                <a:latin typeface="Lato" panose="020F0502020204030203" pitchFamily="34" charset="0"/>
                <a:ea typeface="Lato" panose="020F0502020204030203" pitchFamily="34" charset="0"/>
                <a:cs typeface="Lato" panose="020F0502020204030203" pitchFamily="34" charset="0"/>
              </a:rPr>
              <a:t>.</a:t>
            </a:r>
            <a:endParaRPr lang="en-US" sz="3000" dirty="0">
              <a:latin typeface="Lato" panose="020F0502020204030203" pitchFamily="34" charset="0"/>
              <a:ea typeface="Lato" panose="020F0502020204030203" pitchFamily="34" charset="0"/>
              <a:cs typeface="Lato" panose="020F0502020204030203" pitchFamily="34" charset="0"/>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Tree>
    <p:extLst>
      <p:ext uri="{BB962C8B-B14F-4D97-AF65-F5344CB8AC3E}">
        <p14:creationId xmlns:p14="http://schemas.microsoft.com/office/powerpoint/2010/main" val="310713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962088"/>
            <a:ext cx="10287000" cy="936154"/>
          </a:xfrm>
          <a:prstGeom prst="rect">
            <a:avLst/>
          </a:prstGeom>
        </p:spPr>
        <p:txBody>
          <a:bodyPr vert="horz" wrap="square" lIns="0" tIns="12700" rIns="0" bIns="0" rtlCol="0">
            <a:spAutoFit/>
          </a:bodyPr>
          <a:lstStyle/>
          <a:p>
            <a:pPr marL="12700">
              <a:lnSpc>
                <a:spcPct val="100000"/>
              </a:lnSpc>
              <a:spcBef>
                <a:spcPts val="100"/>
              </a:spcBef>
            </a:pPr>
            <a:r>
              <a:rPr lang="en-IN" sz="6000" spc="-35" dirty="0"/>
              <a:t>Problem Statement</a:t>
            </a:r>
            <a:endParaRPr sz="6000" spc="-35" dirty="0"/>
          </a:p>
        </p:txBody>
      </p:sp>
      <p:sp>
        <p:nvSpPr>
          <p:cNvPr id="11" name="object 11"/>
          <p:cNvSpPr txBox="1"/>
          <p:nvPr/>
        </p:nvSpPr>
        <p:spPr>
          <a:xfrm>
            <a:off x="1295400" y="2623248"/>
            <a:ext cx="15773400" cy="1043876"/>
          </a:xfrm>
          <a:prstGeom prst="rect">
            <a:avLst/>
          </a:prstGeom>
        </p:spPr>
        <p:txBody>
          <a:bodyPr vert="horz" wrap="square" lIns="0" tIns="88900" rIns="0" bIns="0" rtlCol="0">
            <a:spAutoFit/>
          </a:bodyPr>
          <a:lstStyle/>
          <a:p>
            <a:pPr marL="12700" algn="just">
              <a:lnSpc>
                <a:spcPct val="100000"/>
              </a:lnSpc>
              <a:spcBef>
                <a:spcPts val="700"/>
              </a:spcBef>
              <a:tabLst>
                <a:tab pos="838835" algn="l"/>
                <a:tab pos="1805305" algn="l"/>
                <a:tab pos="2237105" algn="l"/>
                <a:tab pos="6252845" algn="l"/>
              </a:tabLst>
            </a:pPr>
            <a:r>
              <a:rPr lang="en-US" sz="3200" dirty="0">
                <a:latin typeface="Lato"/>
                <a:cs typeface="Lato"/>
              </a:rPr>
              <a:t>	</a:t>
            </a:r>
            <a:r>
              <a:rPr lang="en-US" sz="3000" dirty="0">
                <a:latin typeface="Lato"/>
                <a:cs typeface="Lato"/>
              </a:rPr>
              <a:t>Bulky Multilayer Neural Network takes high computational time and space so it is hard to implement on cutting edge devices, so it is proposed to optimize neural network.</a:t>
            </a: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Tree>
    <p:extLst>
      <p:ext uri="{BB962C8B-B14F-4D97-AF65-F5344CB8AC3E}">
        <p14:creationId xmlns:p14="http://schemas.microsoft.com/office/powerpoint/2010/main" val="420276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295400" y="1170223"/>
            <a:ext cx="10363200" cy="936154"/>
          </a:xfrm>
          <a:prstGeom prst="rect">
            <a:avLst/>
          </a:prstGeom>
        </p:spPr>
        <p:txBody>
          <a:bodyPr vert="horz" wrap="square" lIns="0" tIns="12700" rIns="0" bIns="0" rtlCol="0">
            <a:spAutoFit/>
          </a:bodyPr>
          <a:lstStyle/>
          <a:p>
            <a:pPr marL="12700">
              <a:lnSpc>
                <a:spcPct val="100000"/>
              </a:lnSpc>
              <a:spcBef>
                <a:spcPts val="100"/>
              </a:spcBef>
            </a:pPr>
            <a:r>
              <a:rPr lang="en-IN" sz="6000" spc="270" dirty="0"/>
              <a:t>Problem Description</a:t>
            </a:r>
            <a:endParaRPr sz="6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2" name="Rectangle 1"/>
          <p:cNvSpPr/>
          <p:nvPr/>
        </p:nvSpPr>
        <p:spPr>
          <a:xfrm>
            <a:off x="1295400" y="2591541"/>
            <a:ext cx="15697200" cy="3122843"/>
          </a:xfrm>
          <a:prstGeom prst="rect">
            <a:avLst/>
          </a:prstGeom>
        </p:spPr>
        <p:txBody>
          <a:bodyPr wrap="square">
            <a:spAutoFit/>
          </a:bodyPr>
          <a:lstStyle/>
          <a:p>
            <a:pPr indent="457200">
              <a:lnSpc>
                <a:spcPct val="107000"/>
              </a:lnSpc>
              <a:spcAft>
                <a:spcPts val="800"/>
              </a:spcAft>
              <a:buFont typeface="Arial" pitchFamily="34" charset="0"/>
              <a:buChar char="•"/>
            </a:pPr>
            <a:r>
              <a:rPr lang="en-IN" sz="3000" dirty="0">
                <a:latin typeface="Lato"/>
              </a:rPr>
              <a:t>As Deep neural networks give better result than machine learning algorithms but due to their bulky structure they require high computation time and high memory usage they are not implementable on edge devices like IoT, camera and smartphone. </a:t>
            </a:r>
          </a:p>
          <a:p>
            <a:pPr indent="457200">
              <a:lnSpc>
                <a:spcPct val="107000"/>
              </a:lnSpc>
              <a:spcAft>
                <a:spcPts val="800"/>
              </a:spcAft>
              <a:buFont typeface="Arial" pitchFamily="34" charset="0"/>
              <a:buChar char="•"/>
            </a:pPr>
            <a:r>
              <a:rPr lang="en-IN" sz="3000" dirty="0">
                <a:latin typeface="Lato"/>
              </a:rPr>
              <a:t>Hence, deep neural optimization is required to implement the deep neural network model on devices which have less memory and less computation power, but by maintaining same accuracy of the model.</a:t>
            </a:r>
            <a:endParaRPr lang="en-US" sz="3000" dirty="0">
              <a:effectLst/>
              <a:latin typeface="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849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14" name="TextBox 13">
            <a:extLst>
              <a:ext uri="{FF2B5EF4-FFF2-40B4-BE49-F238E27FC236}">
                <a16:creationId xmlns:a16="http://schemas.microsoft.com/office/drawing/2014/main" id="{C4D65693-1DBA-80A6-BC9A-6FEFF3C41AD5}"/>
              </a:ext>
            </a:extLst>
          </p:cNvPr>
          <p:cNvSpPr txBox="1"/>
          <p:nvPr/>
        </p:nvSpPr>
        <p:spPr>
          <a:xfrm>
            <a:off x="1267514" y="1333500"/>
            <a:ext cx="9144000" cy="1015663"/>
          </a:xfrm>
          <a:prstGeom prst="rect">
            <a:avLst/>
          </a:prstGeom>
          <a:noFill/>
        </p:spPr>
        <p:txBody>
          <a:bodyPr wrap="square">
            <a:spAutoFit/>
          </a:bodyPr>
          <a:lstStyle/>
          <a:p>
            <a:r>
              <a:rPr lang="en-IN" sz="6000" b="1" kern="0" spc="-35" dirty="0">
                <a:solidFill>
                  <a:srgbClr val="2A4A9D"/>
                </a:solidFill>
                <a:latin typeface="Arial"/>
                <a:ea typeface="+mj-ea"/>
                <a:cs typeface="Arial"/>
              </a:rPr>
              <a:t>Scope</a:t>
            </a:r>
            <a:endParaRPr lang="en-IN" sz="1200" dirty="0"/>
          </a:p>
        </p:txBody>
      </p:sp>
      <p:sp>
        <p:nvSpPr>
          <p:cNvPr id="2" name="TextBox 1"/>
          <p:cNvSpPr txBox="1"/>
          <p:nvPr/>
        </p:nvSpPr>
        <p:spPr>
          <a:xfrm>
            <a:off x="1267514" y="2781300"/>
            <a:ext cx="15572686" cy="3550203"/>
          </a:xfrm>
          <a:prstGeom prst="rect">
            <a:avLst/>
          </a:prstGeom>
          <a:noFill/>
        </p:spPr>
        <p:txBody>
          <a:bodyPr wrap="square" rtlCol="0">
            <a:spAutoFit/>
          </a:bodyPr>
          <a:lstStyle/>
          <a:p>
            <a:pPr marR="0" lvl="0" algn="just">
              <a:lnSpc>
                <a:spcPct val="107000"/>
              </a:lnSpc>
              <a:spcBef>
                <a:spcPts val="0"/>
              </a:spcBef>
              <a:spcAft>
                <a:spcPts val="0"/>
              </a:spcAft>
              <a:buFont typeface="Arial" pitchFamily="34" charset="0"/>
              <a:buChar char="•"/>
            </a:pPr>
            <a:r>
              <a:rPr lang="en-US" sz="3000" dirty="0">
                <a:latin typeface="Lato"/>
                <a:ea typeface="Calibri" panose="020F0502020204030204" pitchFamily="34" charset="0"/>
                <a:cs typeface="Times New Roman" panose="02020603050405020304" pitchFamily="18" charset="0"/>
              </a:rPr>
              <a:t>Using neural network, we get better accuracy than general machine learning algorithms, but we aren’t able to use neural network on edge devices due to neural network’s computation time and memory usage after optimization we are able to use neural network on edge devices like camera, IoT devices, etc.</a:t>
            </a:r>
          </a:p>
          <a:p>
            <a:pPr marR="0" lvl="0" algn="just">
              <a:lnSpc>
                <a:spcPct val="107000"/>
              </a:lnSpc>
              <a:spcBef>
                <a:spcPts val="0"/>
              </a:spcBef>
              <a:spcAft>
                <a:spcPts val="0"/>
              </a:spcAft>
              <a:buFont typeface="Arial" pitchFamily="34" charset="0"/>
              <a:buChar char="•"/>
            </a:pPr>
            <a:r>
              <a:rPr lang="en-US" sz="3000" dirty="0">
                <a:latin typeface="Lato"/>
                <a:ea typeface="Calibri" panose="020F0502020204030204" pitchFamily="34" charset="0"/>
                <a:cs typeface="Times New Roman" panose="02020603050405020304" pitchFamily="18" charset="0"/>
              </a:rPr>
              <a:t>The project is mainly focused on software optimization of deep neural network and constraint is to have same accuracy of optimized model as the original model but the accuracy varies in considerable range. The project not focused on hardware optimization.</a:t>
            </a:r>
            <a:endParaRPr lang="en-US" sz="3000" dirty="0">
              <a:effectLst/>
              <a:latin typeface="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591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2094</Words>
  <Application>Microsoft Office PowerPoint</Application>
  <PresentationFormat>Custom</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Lato</vt:lpstr>
      <vt:lpstr>Lato Heavy</vt:lpstr>
      <vt:lpstr>Times New Roman</vt:lpstr>
      <vt:lpstr>Office Theme</vt:lpstr>
      <vt:lpstr>Guide: Prof. P. M. Gavali</vt:lpstr>
      <vt:lpstr>Group Members</vt:lpstr>
      <vt:lpstr>Introduction</vt:lpstr>
      <vt:lpstr>Introduction</vt:lpstr>
      <vt:lpstr>Introduction</vt:lpstr>
      <vt:lpstr>Introduction</vt:lpstr>
      <vt:lpstr>Problem Statement</vt:lpstr>
      <vt:lpstr>Problem Description</vt:lpstr>
      <vt:lpstr>PowerPoint Presentation</vt:lpstr>
      <vt:lpstr>PowerPoint Presentation</vt:lpstr>
      <vt:lpstr>PowerPoint Presentation</vt:lpstr>
      <vt:lpstr>Methodology</vt:lpstr>
      <vt:lpstr>Use Case</vt:lpstr>
      <vt:lpstr>Activity Diagram</vt:lpstr>
      <vt:lpstr>Class Diagram</vt:lpstr>
      <vt:lpstr>Detailed Design</vt:lpstr>
      <vt:lpstr>State chart Diagram</vt:lpstr>
      <vt:lpstr>Deployment Diagram</vt:lpstr>
      <vt:lpstr>Algorithm</vt:lpstr>
      <vt:lpstr>Algorithm</vt:lpstr>
      <vt:lpstr>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dc:creator>M</dc:creator>
  <cp:keywords>DAFIVoPja7s,BAE_CoqS0iY</cp:keywords>
  <cp:lastModifiedBy>Shubham Dhanale</cp:lastModifiedBy>
  <cp:revision>85</cp:revision>
  <dcterms:created xsi:type="dcterms:W3CDTF">2022-08-04T07:42:00Z</dcterms:created>
  <dcterms:modified xsi:type="dcterms:W3CDTF">2023-06-11T16:37:16Z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2022-08-04T00:00:00Z</vt:filetime>
  </property>
  <property fmtid="{D5CDD505-2E9C-101B-9397-08002B2CF9AE}" pid="3" name="Creator">
    <vt:lpwstr>Canva</vt:lpwstr>
  </property>
  <property fmtid="{D5CDD505-2E9C-101B-9397-08002B2CF9AE}" pid="4" name="LastSaved">
    <vt:filetime>2022-08-04T00:00:00Z</vt:filetime>
  </property>
</Properties>
</file>