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324" r:id="rId2"/>
    <p:sldId id="325" r:id="rId3"/>
    <p:sldId id="328" r:id="rId4"/>
    <p:sldId id="329" r:id="rId5"/>
    <p:sldId id="331" r:id="rId6"/>
    <p:sldId id="337" r:id="rId7"/>
    <p:sldId id="330" r:id="rId8"/>
    <p:sldId id="338" r:id="rId9"/>
    <p:sldId id="336" r:id="rId10"/>
    <p:sldId id="326" r:id="rId11"/>
    <p:sldId id="333" r:id="rId12"/>
    <p:sldId id="332" r:id="rId13"/>
    <p:sldId id="339" r:id="rId14"/>
    <p:sldId id="340" r:id="rId15"/>
    <p:sldId id="341" r:id="rId16"/>
    <p:sldId id="327" r:id="rId17"/>
    <p:sldId id="335" r:id="rId18"/>
    <p:sldId id="343" r:id="rId19"/>
    <p:sldId id="344" r:id="rId20"/>
    <p:sldId id="345" r:id="rId21"/>
    <p:sldId id="346" r:id="rId22"/>
    <p:sldId id="310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6FB92D"/>
    <a:srgbClr val="76A438"/>
    <a:srgbClr val="64C832"/>
    <a:srgbClr val="EDF0F0"/>
    <a:srgbClr val="A9DCF6"/>
    <a:srgbClr val="BABCBD"/>
    <a:srgbClr val="347DAA"/>
    <a:srgbClr val="91B73B"/>
    <a:srgbClr val="1B5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5" autoAdjust="0"/>
    <p:restoredTop sz="95423"/>
  </p:normalViewPr>
  <p:slideViewPr>
    <p:cSldViewPr snapToGrid="0">
      <p:cViewPr varScale="1">
        <p:scale>
          <a:sx n="145" d="100"/>
          <a:sy n="145" d="100"/>
        </p:scale>
        <p:origin x="24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8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8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0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7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-9525" y="-9525"/>
            <a:ext cx="9148763" cy="4089400"/>
          </a:xfrm>
          <a:prstGeom prst="rect">
            <a:avLst/>
          </a:prstGeom>
          <a:solidFill>
            <a:srgbClr val="005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altLang="zh-CN" noProof="1"/>
              <a:t> 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0" y="2444263"/>
            <a:ext cx="9144000" cy="650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副标题（选择使用，微软雅黑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0" y="1582616"/>
            <a:ext cx="9144000" cy="8382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主标题（微软雅黑</a:t>
            </a:r>
            <a:r>
              <a:rPr lang="en-US" altLang="zh-CN" dirty="0"/>
              <a:t>36</a:t>
            </a:r>
            <a:r>
              <a:rPr lang="zh-CN" altLang="en-US" dirty="0"/>
              <a:t>，加粗）</a:t>
            </a:r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55519"/>
            <a:ext cx="9144000" cy="36103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部门（微软雅黑，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718398"/>
            <a:ext cx="9144000" cy="36103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+mn-ea"/>
                <a:ea typeface="+mn-ea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  <a:r>
              <a:rPr lang="zh-CN" altLang="en-US"/>
              <a:t>（微软雅黑</a:t>
            </a:r>
            <a:r>
              <a:rPr lang="en-US" altLang="zh-CN"/>
              <a:t> 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9525" y="4079875"/>
            <a:ext cx="9148763" cy="76200"/>
          </a:xfrm>
          <a:prstGeom prst="rect">
            <a:avLst/>
          </a:prstGeom>
          <a:solidFill>
            <a:srgbClr val="6FB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16" name="组合 7"/>
          <p:cNvGrpSpPr/>
          <p:nvPr userDrawn="1"/>
        </p:nvGrpSpPr>
        <p:grpSpPr bwMode="auto">
          <a:xfrm>
            <a:off x="3511550" y="4529138"/>
            <a:ext cx="2112963" cy="241300"/>
            <a:chOff x="5530" y="7453"/>
            <a:chExt cx="3328" cy="380"/>
          </a:xfrm>
        </p:grpSpPr>
        <p:pic>
          <p:nvPicPr>
            <p:cNvPr id="17" name="图片 5" descr="菲沙logo蓝色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" y="7453"/>
              <a:ext cx="17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图片 6" descr="菲沙基因文字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476" b="-25555"/>
            <a:stretch>
              <a:fillRect/>
            </a:stretch>
          </p:blipFill>
          <p:spPr bwMode="auto">
            <a:xfrm>
              <a:off x="7510" y="7479"/>
              <a:ext cx="134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16" y="4742282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02444" y="3"/>
            <a:ext cx="8137922" cy="771524"/>
          </a:xfrm>
        </p:spPr>
        <p:txBody>
          <a:bodyPr anchor="ctr"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单击此处编辑篇章标题</a:t>
            </a:r>
            <a:endParaRPr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4763" y="771527"/>
            <a:ext cx="9148763" cy="76200"/>
          </a:xfrm>
          <a:prstGeom prst="rect">
            <a:avLst/>
          </a:prstGeom>
          <a:solidFill>
            <a:srgbClr val="6FB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16" y="4742282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9525" y="-9526"/>
            <a:ext cx="9148763" cy="5153025"/>
          </a:xfrm>
          <a:prstGeom prst="rect">
            <a:avLst/>
          </a:prstGeom>
          <a:solidFill>
            <a:srgbClr val="005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altLang="zh-CN" noProof="1"/>
              <a:t> </a:t>
            </a:r>
          </a:p>
        </p:txBody>
      </p:sp>
      <p:sp>
        <p:nvSpPr>
          <p:cNvPr id="4" name="文本框 2"/>
          <p:cNvSpPr txBox="1">
            <a:spLocks noChangeArrowheads="1"/>
          </p:cNvSpPr>
          <p:nvPr userDrawn="1"/>
        </p:nvSpPr>
        <p:spPr bwMode="auto">
          <a:xfrm>
            <a:off x="3961897" y="3503613"/>
            <a:ext cx="12202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</a:rPr>
              <a:t>Thanks</a:t>
            </a:r>
          </a:p>
        </p:txBody>
      </p:sp>
      <p:pic>
        <p:nvPicPr>
          <p:cNvPr id="5" name="图片 3" descr="二维码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1323975"/>
            <a:ext cx="20669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5" y="4742280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-4763" y="539624"/>
            <a:ext cx="9148763" cy="72000"/>
          </a:xfrm>
          <a:prstGeom prst="rect">
            <a:avLst/>
          </a:prstGeom>
          <a:solidFill>
            <a:srgbClr val="6FB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8482694" y="4742280"/>
            <a:ext cx="383720" cy="208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C619C92-EFB0-4D63-B89C-0621CEE0720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39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16" y="4742282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 userDrawn="1"/>
        </p:nvCxnSpPr>
        <p:spPr>
          <a:xfrm>
            <a:off x="2227093" y="-14990"/>
            <a:ext cx="0" cy="5158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六边形 10"/>
          <p:cNvSpPr>
            <a:spLocks noChangeAspect="1"/>
          </p:cNvSpPr>
          <p:nvPr userDrawn="1"/>
        </p:nvSpPr>
        <p:spPr>
          <a:xfrm rot="5400000">
            <a:off x="1544630" y="2125349"/>
            <a:ext cx="1035646" cy="892800"/>
          </a:xfrm>
          <a:prstGeom prst="hexagon">
            <a:avLst/>
          </a:prstGeom>
          <a:solidFill>
            <a:srgbClr val="005BAC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57"/>
          <p:cNvGrpSpPr>
            <a:grpSpLocks noChangeAspect="1"/>
          </p:cNvGrpSpPr>
          <p:nvPr userDrawn="1"/>
        </p:nvGrpSpPr>
        <p:grpSpPr>
          <a:xfrm>
            <a:off x="1746058" y="2013750"/>
            <a:ext cx="962070" cy="1116000"/>
            <a:chOff x="2200018" y="1203598"/>
            <a:chExt cx="1117366" cy="1296144"/>
          </a:xfrm>
          <a:effectLst>
            <a:outerShdw blurRad="177800" dist="63500" dir="4200000" algn="tr" rotWithShape="0">
              <a:prstClr val="black">
                <a:alpha val="33000"/>
              </a:prstClr>
            </a:outerShdw>
          </a:effectLst>
        </p:grpSpPr>
        <p:sp>
          <p:nvSpPr>
            <p:cNvPr id="13" name="六边形 12"/>
            <p:cNvSpPr/>
            <p:nvPr/>
          </p:nvSpPr>
          <p:spPr>
            <a:xfrm rot="5400000">
              <a:off x="2110629" y="1292987"/>
              <a:ext cx="1296144" cy="1117366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 rot="5400000">
              <a:off x="2133086" y="1310191"/>
              <a:ext cx="1249200" cy="1080000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67"/>
          <p:cNvSpPr txBox="1"/>
          <p:nvPr userDrawn="1"/>
        </p:nvSpPr>
        <p:spPr>
          <a:xfrm>
            <a:off x="1774813" y="23026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5BAC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6FB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0" descr="菲沙logo白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4405313"/>
            <a:ext cx="9318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0" y="2047216"/>
            <a:ext cx="9144000" cy="650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篇章标题（微软雅黑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单击此处编辑篇章标题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pic>
        <p:nvPicPr>
          <p:cNvPr id="7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16" y="4742282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-4763" y="771527"/>
            <a:ext cx="9148763" cy="76200"/>
          </a:xfrm>
          <a:prstGeom prst="rect">
            <a:avLst/>
          </a:prstGeom>
          <a:solidFill>
            <a:srgbClr val="6FB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4350" y="1566333"/>
            <a:ext cx="3886200" cy="3066390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一级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4166" y="1566333"/>
            <a:ext cx="3886200" cy="3066390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一级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02444" y="3"/>
            <a:ext cx="8137922" cy="771524"/>
          </a:xfrm>
        </p:spPr>
        <p:txBody>
          <a:bodyPr anchor="ctr"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单击此处编辑篇章标题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4763" y="771527"/>
            <a:ext cx="9148763" cy="76200"/>
          </a:xfrm>
          <a:prstGeom prst="rect">
            <a:avLst/>
          </a:prstGeom>
          <a:solidFill>
            <a:srgbClr val="6FB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pic>
        <p:nvPicPr>
          <p:cNvPr id="10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16" y="4742282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514350" y="847727"/>
            <a:ext cx="3886200" cy="617934"/>
          </a:xfrm>
        </p:spPr>
        <p:txBody>
          <a:bodyPr anchor="ctr"/>
          <a:lstStyle>
            <a:lvl1pPr marL="0" indent="0">
              <a:buNone/>
              <a:defRPr sz="1800" b="1">
                <a:latin typeface="+mn-ea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754166" y="853449"/>
            <a:ext cx="3886200" cy="617934"/>
          </a:xfrm>
        </p:spPr>
        <p:txBody>
          <a:bodyPr anchor="ctr"/>
          <a:lstStyle>
            <a:lvl1pPr marL="0" indent="0">
              <a:buNone/>
              <a:defRPr sz="1800" b="1">
                <a:latin typeface="+mn-ea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15122"/>
            <a:ext cx="4629150" cy="3280666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latin typeface="+mn-ea"/>
                <a:ea typeface="+mn-ea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94869"/>
            <a:ext cx="2949178" cy="26068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8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16" y="4742282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4763" y="771527"/>
            <a:ext cx="9148763" cy="76200"/>
          </a:xfrm>
          <a:prstGeom prst="rect">
            <a:avLst/>
          </a:prstGeom>
          <a:solidFill>
            <a:srgbClr val="6FB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627459" y="1100735"/>
            <a:ext cx="2949177" cy="617934"/>
          </a:xfrm>
        </p:spPr>
        <p:txBody>
          <a:bodyPr anchor="ctr"/>
          <a:lstStyle>
            <a:lvl1pPr marL="0" indent="0">
              <a:buNone/>
              <a:defRPr sz="1800" b="1">
                <a:latin typeface="+mn-ea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02444" y="3"/>
            <a:ext cx="8137922" cy="771524"/>
          </a:xfrm>
        </p:spPr>
        <p:txBody>
          <a:bodyPr anchor="ctr"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单击此处编辑篇章标题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94869"/>
            <a:ext cx="2949178" cy="26068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8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16" y="4742282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4763" y="771527"/>
            <a:ext cx="9148763" cy="76200"/>
          </a:xfrm>
          <a:prstGeom prst="rect">
            <a:avLst/>
          </a:prstGeom>
          <a:solidFill>
            <a:srgbClr val="6FB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627459" y="1100735"/>
            <a:ext cx="2949177" cy="617934"/>
          </a:xfrm>
        </p:spPr>
        <p:txBody>
          <a:bodyPr anchor="ctr"/>
          <a:lstStyle>
            <a:lvl1pPr marL="0" indent="0">
              <a:buNone/>
              <a:defRPr sz="1800" b="1">
                <a:latin typeface="+mn-ea"/>
                <a:ea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1100735"/>
            <a:ext cx="4629150" cy="3295053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一级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02444" y="3"/>
            <a:ext cx="8137922" cy="771524"/>
          </a:xfrm>
        </p:spPr>
        <p:txBody>
          <a:bodyPr anchor="ctr"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单击此处编辑篇章标题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02444" y="3"/>
            <a:ext cx="8137922" cy="771524"/>
          </a:xfrm>
        </p:spPr>
        <p:txBody>
          <a:bodyPr anchor="ctr"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单击此处编辑篇章标题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4763" y="771527"/>
            <a:ext cx="9148763" cy="76200"/>
          </a:xfrm>
          <a:prstGeom prst="rect">
            <a:avLst/>
          </a:prstGeom>
          <a:solidFill>
            <a:srgbClr val="6FB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pic>
        <p:nvPicPr>
          <p:cNvPr id="8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16" y="4742282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1115122"/>
            <a:ext cx="7886700" cy="265180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latin typeface="+mn-ea"/>
                <a:ea typeface="+mn-ea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3955773"/>
            <a:ext cx="7886699" cy="4459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多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4" descr="菲沙logo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716" y="4742282"/>
            <a:ext cx="6731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02444" y="3"/>
            <a:ext cx="8137922" cy="771524"/>
          </a:xfrm>
        </p:spPr>
        <p:txBody>
          <a:bodyPr anchor="ctr"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单击此处编辑篇章标题</a:t>
            </a:r>
            <a:endParaRPr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4763" y="771527"/>
            <a:ext cx="9148763" cy="76200"/>
          </a:xfrm>
          <a:prstGeom prst="rect">
            <a:avLst/>
          </a:prstGeom>
          <a:solidFill>
            <a:srgbClr val="6FB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4651513" y="1115122"/>
            <a:ext cx="3865028" cy="261205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latin typeface="+mn-ea"/>
                <a:ea typeface="+mn-ea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459" y="1115122"/>
            <a:ext cx="3865028" cy="261205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latin typeface="+mn-ea"/>
                <a:ea typeface="+mn-ea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3955773"/>
            <a:ext cx="3862647" cy="4459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1"/>
          </p:nvPr>
        </p:nvSpPr>
        <p:spPr>
          <a:xfrm>
            <a:off x="4651513" y="3957791"/>
            <a:ext cx="3862647" cy="44596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02444" y="3"/>
            <a:ext cx="8137922" cy="771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2965"/>
            <a:ext cx="8137922" cy="3764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80349"/>
            <a:ext cx="1041402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4680349"/>
            <a:ext cx="3105151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80349"/>
            <a:ext cx="2182416" cy="154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157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270" indent="-128270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8544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64262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115697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41414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genometracks.readthedocs.io/en/lates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deeptools/pyGenomeTracks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2c/coolpuppy" TargetMode="External"/><Relationship Id="rId2" Type="http://schemas.openxmlformats.org/officeDocument/2006/relationships/hyperlink" Target="https://coolpuppy.readthedocs.io/en/latest/walkthrough.html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tools.readthedocs.io/en/develo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hyperlink" Target="https://deeptools.readthedocs.io/en/latest/content/list_of_tool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eeptools/deepTool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384802" y="911617"/>
            <a:ext cx="6529033" cy="838202"/>
          </a:xfrm>
        </p:spPr>
        <p:txBody>
          <a:bodyPr>
            <a:normAutofit fontScale="90000"/>
          </a:bodyPr>
          <a:lstStyle/>
          <a:p>
            <a:pPr algn="dist"/>
            <a:r>
              <a:rPr lang="en-US" altLang="zh-CN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err="1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eeptools</a:t>
            </a:r>
            <a:r>
              <a:rPr lang="en-US" altLang="zh-CN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 </a:t>
            </a:r>
            <a:r>
              <a:rPr lang="en-US" altLang="zh-CN" dirty="0" err="1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coolpup</a:t>
            </a:r>
            <a:r>
              <a:rPr lang="en-US" altLang="zh-CN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zh-CN" altLang="en-US" dirty="0"/>
          </a:p>
        </p:txBody>
      </p:sp>
      <p:sp>
        <p:nvSpPr>
          <p:cNvPr id="6" name="副标题 3074"/>
          <p:cNvSpPr>
            <a:spLocks noGrp="1" noChangeArrowheads="1"/>
          </p:cNvSpPr>
          <p:nvPr>
            <p:ph type="subTitle" idx="1"/>
          </p:nvPr>
        </p:nvSpPr>
        <p:spPr>
          <a:xfrm>
            <a:off x="3292970" y="2320475"/>
            <a:ext cx="2712695" cy="922685"/>
          </a:xfrm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900" dirty="0" smtClean="0">
                <a:latin typeface="+mn-lt"/>
              </a:rPr>
              <a:t>日期</a:t>
            </a:r>
            <a:r>
              <a:rPr lang="zh-CN" altLang="en-US" sz="2900" dirty="0">
                <a:latin typeface="+mn-lt"/>
              </a:rPr>
              <a:t>：       </a:t>
            </a:r>
            <a:r>
              <a:rPr lang="zh-CN" altLang="en-US" sz="2900" dirty="0" smtClean="0">
                <a:latin typeface="+mn-lt"/>
              </a:rPr>
              <a:t> </a:t>
            </a:r>
            <a:r>
              <a:rPr lang="en-US" altLang="zh-CN" sz="2900" dirty="0" smtClean="0">
                <a:latin typeface="+mn-lt"/>
              </a:rPr>
              <a:t>2024.12.5</a:t>
            </a:r>
            <a:endParaRPr lang="en-US" altLang="zh-CN" sz="2900" dirty="0">
              <a:latin typeface="+mn-lt"/>
            </a:endParaRPr>
          </a:p>
          <a:p>
            <a:pPr eaLnBrk="1" hangingPunct="1"/>
            <a:endParaRPr lang="zh-CN" altLang="zh-CN" dirty="0" smtClean="0">
              <a:solidFill>
                <a:srgbClr val="00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ygenometrack</a:t>
            </a:r>
            <a:r>
              <a:rPr lang="en-US" altLang="zh-CN" dirty="0" smtClean="0"/>
              <a:t>(PGT)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03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说明文档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088"/>
            <a:ext cx="4565422" cy="38189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9291" y="4670839"/>
            <a:ext cx="390683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https://pygenometracks.readthedocs.io/en/latest</a:t>
            </a:r>
            <a:r>
              <a:rPr lang="zh-CN" altLang="en-US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164" y="1317262"/>
            <a:ext cx="3508104" cy="28946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05425" y="4416923"/>
            <a:ext cx="37775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https://github.com/deeptools/</a:t>
            </a:r>
            <a:r>
              <a:rPr lang="zh-CN" altLang="en-US" dirty="0" smtClean="0">
                <a:hlinkClick r:id="rId5"/>
              </a:rPr>
              <a:t>pyGenomeTracks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sk.qcloudimg.com/http-save/7570458/1kxb66mr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12" y="655323"/>
            <a:ext cx="7120474" cy="39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88728" y="420153"/>
            <a:ext cx="31083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[hicmatrix]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= </a:t>
            </a:r>
            <a:r>
              <a:rPr lang="en-US" altLang="zh-CN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sample.cool</a:t>
            </a:r>
            <a:endParaRPr lang="zh-CN" alt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= 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400000</a:t>
            </a:r>
            <a:endParaRPr lang="zh-CN" alt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= 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Hi-C Matrix</a:t>
            </a:r>
            <a:endParaRPr lang="zh-CN" alt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= log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 = hic_matrix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show_masked_bins = false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colormap = RdYlBu_r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= 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1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tad]</a:t>
            </a:r>
            <a:endParaRPr lang="zh-CN" alt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= </a:t>
            </a:r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sample_40kb_TAD.bed</a:t>
            </a:r>
            <a:endParaRPr lang="zh-CN" alt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= triangles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border_color = black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= none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line_width = 1.5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overlay_previous = share-y</a:t>
            </a:r>
          </a:p>
          <a:p>
            <a:r>
              <a:rPr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= </a:t>
            </a:r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1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[spacer]</a:t>
            </a:r>
            <a:endParaRPr lang="zh-CN" alt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5595" y="420153"/>
            <a:ext cx="26893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compartment]</a:t>
            </a:r>
            <a:endParaRPr lang="en-US" altLang="zh-CN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= </a:t>
            </a:r>
            <a:r>
              <a:rPr lang="en-US" altLang="zh-CN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sample_compartment.bed</a:t>
            </a:r>
            <a:endParaRPr lang="en-US" altLang="zh-CN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= 1.5</a:t>
            </a:r>
          </a:p>
          <a:p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= </a:t>
            </a:r>
            <a:r>
              <a:rPr lang="en-US" altLang="zh-CN" sz="1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comparment</a:t>
            </a:r>
            <a:r>
              <a:rPr lang="en-US" altLang="zh-CN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</a:t>
            </a:r>
          </a:p>
          <a:p>
            <a:r>
              <a:rPr lang="en-US" altLang="zh-CN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min_value</a:t>
            </a:r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  <a:p>
            <a:r>
              <a:rPr lang="en-US" altLang="zh-CN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= #99000d</a:t>
            </a:r>
          </a:p>
          <a:p>
            <a:r>
              <a:rPr lang="en-US" altLang="zh-CN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negative_color</a:t>
            </a:r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#084594</a:t>
            </a:r>
          </a:p>
          <a:p>
            <a:r>
              <a:rPr lang="en-US" altLang="zh-CN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</a:t>
            </a:r>
            <a:r>
              <a:rPr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bedgraph</a:t>
            </a:r>
            <a:endParaRPr lang="en-US" altLang="zh-CN" sz="1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[spacer]</a:t>
            </a:r>
            <a:endParaRPr lang="en-US" altLang="zh-CN" sz="1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7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5306" y="424952"/>
            <a:ext cx="2851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loops]</a:t>
            </a: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= </a:t>
            </a:r>
            <a:r>
              <a:rPr lang="en-US" altLang="zh-CN" sz="1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sample_loop.arcs</a:t>
            </a:r>
            <a:endParaRPr lang="en-US" altLang="zh-CN" sz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= 5</a:t>
            </a: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= </a:t>
            </a:r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RdYlBu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line_width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1.5</a:t>
            </a:r>
          </a:p>
          <a:p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use_middle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[spacer</a:t>
            </a:r>
            <a:r>
              <a:rPr lang="zh-CN" altLang="en-US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atac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= 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sample_ATAC_CPM.bw</a:t>
            </a:r>
          </a:p>
          <a:p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1.5</a:t>
            </a: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= 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ATAC</a:t>
            </a:r>
          </a:p>
          <a:p>
            <a:r>
              <a:rPr lang="en-US" altLang="zh-CN" sz="1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min_value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</a:t>
            </a: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= #dfc27d</a:t>
            </a:r>
          </a:p>
          <a:p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bigwig</a:t>
            </a:r>
            <a:endParaRPr lang="en-US" altLang="zh-CN" sz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[spacer]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1075" y="424952"/>
            <a:ext cx="28714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zh-CN" altLang="en-US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= 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sample_RNA_RPKM.bw</a:t>
            </a:r>
          </a:p>
          <a:p>
            <a:r>
              <a:rPr lang="zh-CN" altLang="en-US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</a:t>
            </a:r>
            <a:r>
              <a:rPr lang="zh-CN" alt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1.5</a:t>
            </a:r>
          </a:p>
          <a:p>
            <a:r>
              <a:rPr lang="zh-CN" alt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= 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</a:p>
          <a:p>
            <a:r>
              <a:rPr lang="zh-CN" altLang="en-US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zh-CN" alt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_value = 0</a:t>
            </a:r>
          </a:p>
          <a:p>
            <a:r>
              <a:rPr lang="zh-CN" alt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max_value = 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r>
              <a:rPr lang="zh-CN" altLang="en-US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zh-CN" alt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#dfc27d</a:t>
            </a:r>
          </a:p>
          <a:p>
            <a:r>
              <a:rPr lang="zh-CN" alt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 = </a:t>
            </a:r>
            <a:r>
              <a:rPr lang="zh-CN" altLang="en-US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bigwig</a:t>
            </a:r>
            <a:endParaRPr lang="en-US" altLang="zh-CN" sz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[spacer]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gff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= </a:t>
            </a:r>
            <a:r>
              <a:rPr lang="en-US" altLang="zh-CN" sz="1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genome.gtf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= 5</a:t>
            </a:r>
          </a:p>
          <a:p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merge_transcripts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</a:p>
          <a:p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prefered_name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gene_name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file_type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gtf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max_labels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= </a:t>
            </a:r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flybase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vlines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= sample_40kb_TAD.bed</a:t>
            </a:r>
            <a:endParaRPr lang="en-US" altLang="zh-CN" sz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vlines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[x-axis]</a:t>
            </a:r>
            <a:endParaRPr lang="zh-CN" altLang="en-US" sz="1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9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6374" y="333560"/>
            <a:ext cx="5101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/work/</a:t>
            </a:r>
            <a:r>
              <a:rPr lang="en-US" altLang="zh-CN" sz="1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fscourse</a:t>
            </a:r>
            <a:r>
              <a:rPr lang="en-US" altLang="zh-C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/software/</a:t>
            </a:r>
            <a:r>
              <a:rPr lang="en-US" altLang="zh-CN" sz="1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pyGenomeTracks</a:t>
            </a:r>
            <a:r>
              <a:rPr lang="en-US" altLang="zh-C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/pyGenomeTracks_3.8/bin/</a:t>
            </a:r>
            <a:r>
              <a:rPr lang="en-US" altLang="zh-CN" sz="1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pgt</a:t>
            </a:r>
            <a:r>
              <a:rPr lang="en-US" altLang="zh-C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r>
              <a:rPr lang="en-US" altLang="zh-CN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--</a:t>
            </a:r>
            <a:r>
              <a:rPr lang="en-US" altLang="zh-C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tracks </a:t>
            </a:r>
            <a:r>
              <a:rPr lang="en-US" altLang="zh-CN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example.ini --</a:t>
            </a:r>
            <a:r>
              <a:rPr lang="en-US" altLang="zh-C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US" altLang="zh-CN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chr1:190000000-192000000 \</a:t>
            </a:r>
            <a:endParaRPr lang="en-US" altLang="zh-CN" sz="1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--</a:t>
            </a:r>
            <a:r>
              <a:rPr lang="en-US" altLang="zh-CN" sz="12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outFileName</a:t>
            </a:r>
            <a:r>
              <a:rPr lang="en-US" altLang="zh-CN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example.pdf </a:t>
            </a:r>
            <a:r>
              <a:rPr lang="en-US" altLang="zh-C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--dpi 300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47" y="979891"/>
            <a:ext cx="5754416" cy="40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coolpuppy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39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说明文档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2836" y="4531730"/>
            <a:ext cx="489763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https://coolpuppy.readthedocs.io/en/latest/walkthrough.</a:t>
            </a:r>
            <a:r>
              <a:rPr lang="zh-CN" altLang="en-US" dirty="0" smtClean="0">
                <a:hlinkClick r:id="rId2"/>
              </a:rPr>
              <a:t>html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github.com/open2c/coolpuppy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1" y="996472"/>
            <a:ext cx="2409208" cy="2521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652" y="883999"/>
            <a:ext cx="4264918" cy="353525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649434" y="2107673"/>
            <a:ext cx="262218" cy="43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r="73343"/>
          <a:stretch/>
        </p:blipFill>
        <p:spPr>
          <a:xfrm>
            <a:off x="7577853" y="996472"/>
            <a:ext cx="927555" cy="36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534" y="106326"/>
            <a:ext cx="2258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Aggregate </a:t>
            </a:r>
            <a:r>
              <a:rPr lang="en-US" sz="16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TAD </a:t>
            </a:r>
            <a:r>
              <a:rPr 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5558" y="617454"/>
            <a:ext cx="809455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3565" indent="-583565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cooltools</a:t>
            </a:r>
            <a:r>
              <a:rPr lang="en-US" altLang="zh-CN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检出的 </a:t>
            </a:r>
            <a:r>
              <a:rPr lang="en-US" altLang="zh-CN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TAD </a:t>
            </a:r>
            <a:r>
              <a:rPr lang="zh-CN" altLang="en-US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例，</a:t>
            </a:r>
            <a:r>
              <a:rPr lang="zh-CN" altLang="en-US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绘制 </a:t>
            </a:r>
            <a:r>
              <a:rPr lang="en-US" altLang="zh-CN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ATA </a:t>
            </a:r>
            <a:r>
              <a:rPr lang="zh-CN" altLang="en-US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583565" indent="-583565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1400" kern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583565" indent="-583565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step1.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1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cooltools</a:t>
            </a:r>
            <a:r>
              <a:rPr lang="zh-CN" altLang="en-US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boundaries </a:t>
            </a:r>
            <a:r>
              <a:rPr lang="zh-CN" altLang="en-US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表格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取前三列，生成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bed</a:t>
            </a:r>
            <a:r>
              <a:rPr lang="zh-CN" altLang="en-US" sz="1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文件</a:t>
            </a:r>
            <a:endParaRPr lang="en-US" sz="1400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583565" indent="-583565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step2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coolpup.py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工具，以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boundaries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作为参考，提取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cool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矩阵中对应位置的互作情况作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aggregate</a:t>
            </a:r>
            <a:endParaRPr lang="en-US" sz="1400" kern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583565" indent="-58356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/work/fscourse/software/coolpuppy/coolpuppy_0.9.5/bin/coolpup.py --local --</a:t>
            </a:r>
            <a:r>
              <a:rPr lang="en-US" sz="1400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n_proc</a:t>
            </a: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10 \</a:t>
            </a:r>
          </a:p>
          <a:p>
            <a:pPr marL="583565" indent="-58356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--</a:t>
            </a:r>
            <a:r>
              <a:rPr lang="en-US" sz="1400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outname</a:t>
            </a: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1400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sample.cooltools.ata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--</a:t>
            </a: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seed 100 </a:t>
            </a:r>
            <a:r>
              <a:rPr lang="en-US" altLang="zh-CN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--rescale --</a:t>
            </a:r>
            <a:r>
              <a:rPr lang="en-US" altLang="zh-CN" sz="1400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minsize</a:t>
            </a:r>
            <a:r>
              <a:rPr lang="en-US" altLang="zh-CN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60000 --</a:t>
            </a:r>
            <a:r>
              <a:rPr lang="en-US" altLang="zh-CN" sz="1400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3000000 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pPr marL="583565" indent="-58356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1400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sample.cool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sample_40kb_TAD.bed</a:t>
            </a:r>
            <a:endParaRPr lang="en-US" sz="1400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583565" indent="-583565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583565" indent="-58356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step3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再采用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coolpup.py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自带绘图工具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plotpup.py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，以</a:t>
            </a:r>
            <a:r>
              <a:rPr lang="en-US" altLang="zh-CN" sz="1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coolpup.py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生成的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aggregate</a:t>
            </a:r>
            <a:r>
              <a:rPr lang="zh-CN" altLang="en-US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矩阵为输入绘制</a:t>
            </a:r>
            <a:r>
              <a:rPr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heatmap</a:t>
            </a:r>
            <a:endParaRPr lang="en-US" sz="1400" kern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583565" indent="-58356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/work/fscourse/software/coolpuppy/coolpuppy_0.9.5/bin/</a:t>
            </a: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plotpup.py --scale log \</a:t>
            </a:r>
          </a:p>
          <a:p>
            <a:pPr marL="583565" indent="-58356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--output 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sample.cooltools.ata.pdf </a:t>
            </a: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--dpi 300 </a:t>
            </a:r>
            <a:r>
              <a:rPr lang="en-US" altLang="zh-CN" sz="1400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sample.cooltools.ata</a:t>
            </a:r>
            <a:endParaRPr lang="en-US" sz="1400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302" y="3444949"/>
            <a:ext cx="182293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ea typeface="楷体_GB2312" panose="02010609030101010101" pitchFamily="49" charset="-122"/>
              </a:rPr>
              <a:t>做</a:t>
            </a:r>
            <a:r>
              <a:rPr lang="en-US" altLang="zh-CN" dirty="0">
                <a:latin typeface="Consolas" panose="020B0609020204030204" pitchFamily="49" charset="0"/>
                <a:ea typeface="楷体_GB2312" panose="02010609030101010101" pitchFamily="49" charset="-122"/>
              </a:rPr>
              <a:t>domain ATA</a:t>
            </a:r>
            <a:r>
              <a:rPr lang="zh-CN" altLang="en-US" dirty="0">
                <a:latin typeface="Consolas" panose="020B0609020204030204" pitchFamily="49" charset="0"/>
                <a:ea typeface="楷体_GB2312" panose="02010609030101010101" pitchFamily="49" charset="-122"/>
              </a:rPr>
              <a:t>需要加</a:t>
            </a:r>
            <a:endParaRPr lang="en-US" dirty="0">
              <a:latin typeface="Consolas" panose="020B0609020204030204" pitchFamily="49" charset="0"/>
              <a:ea typeface="楷体_GB2312" panose="02010609030101010101" pitchFamily="49" charset="-122"/>
            </a:endParaRPr>
          </a:p>
          <a:p>
            <a:r>
              <a:rPr lang="en-US" dirty="0">
                <a:latin typeface="Consolas" panose="020B0609020204030204" pitchFamily="49" charset="0"/>
                <a:ea typeface="楷体_GB2312" panose="02010609030101010101" pitchFamily="49" charset="-122"/>
              </a:rPr>
              <a:t>--rescale</a:t>
            </a:r>
            <a:r>
              <a:rPr lang="zh-CN" altLang="en-US" dirty="0">
                <a:latin typeface="Consolas" panose="020B0609020204030204" pitchFamily="49" charset="0"/>
                <a:ea typeface="楷体_GB2312" panose="02010609030101010101" pitchFamily="49" charset="-122"/>
              </a:rPr>
              <a:t>将</a:t>
            </a:r>
            <a:r>
              <a:rPr lang="en-US" altLang="zh-CN" dirty="0">
                <a:latin typeface="Consolas" panose="020B0609020204030204" pitchFamily="49" charset="0"/>
                <a:ea typeface="楷体_GB2312" panose="02010609030101010101" pitchFamily="49" charset="-122"/>
              </a:rPr>
              <a:t>TAD</a:t>
            </a:r>
          </a:p>
          <a:p>
            <a:r>
              <a:rPr lang="zh-CN" altLang="en-US" dirty="0">
                <a:latin typeface="Consolas" panose="020B0609020204030204" pitchFamily="49" charset="0"/>
                <a:ea typeface="楷体_GB2312" panose="02010609030101010101" pitchFamily="49" charset="-122"/>
              </a:rPr>
              <a:t>大小做压缩</a:t>
            </a:r>
            <a:endParaRPr lang="en-US" dirty="0">
              <a:latin typeface="Consolas" panose="020B0609020204030204" pitchFamily="49" charset="0"/>
              <a:ea typeface="楷体_GB2312" panose="0201060903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95" y="3012220"/>
            <a:ext cx="2850478" cy="21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4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1763" y="72940"/>
            <a:ext cx="4575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Aggregate l</a:t>
            </a:r>
            <a:r>
              <a:rPr lang="en-US" altLang="zh-CN" sz="1600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oops analysis</a:t>
            </a:r>
            <a:endParaRPr lang="en-US" altLang="zh-CN" sz="16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447" y="623777"/>
            <a:ext cx="736932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work/fscourse/software/coolpuppy/coolpuppy_0.9.5/bin/coolpup.py </a:t>
            </a:r>
            <a:r>
              <a:rPr lang="en-US" altLang="zh-CN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1400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n_proc</a:t>
            </a:r>
            <a:r>
              <a:rPr lang="en-US" altLang="zh-CN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10 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  <a:endParaRPr lang="en-US" sz="1400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sz="1400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sample.cool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sample_5kb_mustache.bedpe --</a:t>
            </a:r>
            <a:r>
              <a:rPr lang="en-US" sz="1400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outname</a:t>
            </a: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sample.5k.pileup</a:t>
            </a:r>
          </a:p>
          <a:p>
            <a:pPr algn="l"/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运行完生成的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pileup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文件，它是做聚集分析之后生成的最终矩阵，在矩阵前会打印输出所有参数</a:t>
            </a:r>
            <a:endParaRPr lang="en-US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3" y="1927199"/>
            <a:ext cx="8256731" cy="27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8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eeptools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53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6065" y="616688"/>
            <a:ext cx="5181227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再采用</a:t>
            </a:r>
            <a:r>
              <a:rPr lang="en-US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coolpup.py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自带绘图工具生成图片</a:t>
            </a:r>
            <a:endParaRPr lang="en-US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sz="1400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/work/fscourse/software/coolpuppy/coolpuppy_0.9.5/bin/plotpup.py \</a:t>
            </a:r>
          </a:p>
          <a:p>
            <a:pPr algn="l"/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sample.5k.pileup </a:t>
            </a:r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--output </a:t>
            </a:r>
            <a:r>
              <a:rPr lang="en-US" sz="1400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sample.5k.APA.pdf</a:t>
            </a:r>
            <a:endParaRPr lang="en-US" sz="1400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5181" y="4230718"/>
            <a:ext cx="62713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如果有多个样本，可以将多个样本绘到一张图中</a:t>
            </a:r>
            <a:endParaRPr lang="en-US" altLang="zh-CN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plotpup.py</a:t>
            </a:r>
            <a:r>
              <a:rPr 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sampleA</a:t>
            </a:r>
            <a:r>
              <a:rPr lang="en-US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.pileup</a:t>
            </a:r>
            <a:r>
              <a:rPr 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sampleB.pileup</a:t>
            </a:r>
            <a:r>
              <a:rPr 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sample.pileup</a:t>
            </a:r>
            <a:r>
              <a:rPr 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--output </a:t>
            </a:r>
            <a:r>
              <a:rPr lang="en-US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all_sample.APA.png</a:t>
            </a:r>
            <a:endParaRPr lang="en-US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181" y="113414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mustache call loops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32" y="1347657"/>
            <a:ext cx="3398416" cy="28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129721"/>
              </p:ext>
            </p:extLst>
          </p:nvPr>
        </p:nvGraphicFramePr>
        <p:xfrm>
          <a:off x="1420937" y="1219999"/>
          <a:ext cx="4329457" cy="350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5933995" imgH="4800344" progId="AcroExch.Document.7">
                  <p:embed/>
                </p:oleObj>
              </mc:Choice>
              <mc:Fallback>
                <p:oleObj name="Acrobat Document" r:id="rId3" imgW="5933995" imgH="480034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0937" y="1219999"/>
                        <a:ext cx="4329457" cy="3502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下箭头 2"/>
          <p:cNvSpPr/>
          <p:nvPr/>
        </p:nvSpPr>
        <p:spPr>
          <a:xfrm>
            <a:off x="1809065" y="842038"/>
            <a:ext cx="111833" cy="427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4869126" y="842038"/>
            <a:ext cx="111833" cy="427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说明文档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2" y="929409"/>
            <a:ext cx="6190520" cy="21098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1405" y="3612404"/>
            <a:ext cx="668776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https://deeptools.readthedocs.io/en/develop</a:t>
            </a:r>
            <a:r>
              <a:rPr lang="zh-CN" altLang="en-US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>
                <a:hlinkClick r:id="rId4"/>
              </a:rPr>
              <a:t>https://deeptools.readthedocs.io/en</a:t>
            </a:r>
            <a:r>
              <a:rPr lang="zh-CN" altLang="en-US" dirty="0" smtClean="0">
                <a:hlinkClick r:id="rId4"/>
              </a:rPr>
              <a:t>/</a:t>
            </a:r>
            <a:r>
              <a:rPr lang="en-US" altLang="zh-CN" dirty="0" smtClean="0">
                <a:hlinkClick r:id="rId4"/>
              </a:rPr>
              <a:t>latest</a:t>
            </a:r>
            <a:r>
              <a:rPr lang="zh-CN" altLang="en-US" dirty="0" smtClean="0">
                <a:hlinkClick r:id="rId4"/>
              </a:rPr>
              <a:t>/</a:t>
            </a:r>
            <a:r>
              <a:rPr lang="en-US" altLang="zh-CN" dirty="0" smtClean="0">
                <a:hlinkClick r:id="rId4"/>
              </a:rPr>
              <a:t>content/list_of_tools.html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59" y="876782"/>
            <a:ext cx="1923262" cy="38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0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013" y="4395235"/>
            <a:ext cx="31855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https://github.com/deeptools/</a:t>
            </a:r>
            <a:r>
              <a:rPr lang="zh-CN" altLang="en-US" dirty="0" smtClean="0">
                <a:hlinkClick r:id="rId2"/>
              </a:rPr>
              <a:t>deepTools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4" y="214568"/>
            <a:ext cx="6124507" cy="4180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02" y="306306"/>
            <a:ext cx="4354912" cy="43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2444" y="993341"/>
            <a:ext cx="4036664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处理 </a:t>
            </a:r>
            <a:r>
              <a:rPr lang="en-US" altLang="zh-CN" dirty="0" smtClean="0"/>
              <a:t>bam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bigwig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bamCoverage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bigwigCompare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bigwigAverage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multiBamSummary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multiBigwigSummary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computeMatrix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QC </a:t>
            </a:r>
            <a:r>
              <a:rPr lang="zh-CN" altLang="en-US" dirty="0"/>
              <a:t>可视化</a:t>
            </a:r>
            <a:endParaRPr lang="en-US" altLang="zh-CN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plotCoverage</a:t>
            </a:r>
            <a:endParaRPr lang="en-US" altLang="zh-CN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plotCorrelation</a:t>
            </a:r>
            <a:endParaRPr lang="en-US" altLang="zh-CN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plotPCA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区域</a:t>
            </a:r>
            <a:r>
              <a:rPr lang="zh-CN" altLang="en-US" dirty="0" smtClean="0"/>
              <a:t>可视化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plotHeatmap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plotProfile</a:t>
            </a:r>
            <a:endParaRPr lang="en-US" altLang="zh-CN" dirty="0" smtClean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plotEnrichment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666617" y="1130159"/>
            <a:ext cx="39737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bamCoverage -p 10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-of bigwig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C1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.b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  <a:endParaRPr lang="en-US" altLang="zh-CN" sz="1400" b="1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C1.bam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normalizeUsing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CPM \</a:t>
            </a:r>
          </a:p>
          <a:p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-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-b</a:t>
            </a:r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ize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1000000</a:t>
            </a:r>
            <a:endParaRPr lang="en-US" altLang="zh-CN" sz="1400" b="1" kern="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cdn-ak.f.st-hatena.com/images/fotolife/k/kazumaxneo/20171103/201711032141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13" y="1868823"/>
            <a:ext cx="5124753" cy="28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856684" y="823883"/>
            <a:ext cx="4833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cp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-r 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/public/fscourse/3d/Interactome/deeptools/last_lesson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./</a:t>
            </a:r>
            <a:endParaRPr lang="zh-CN" altLang="en-US" sz="1400" b="1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9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3" y="217088"/>
            <a:ext cx="2987372" cy="3739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3523" y="4131360"/>
            <a:ext cx="4817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bigwigCompare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 10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b1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C1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.b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-b2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C1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.b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bs </a:t>
            </a:r>
            <a:r>
              <a:rPr lang="en-US" altLang="zh-CN" sz="1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2000000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-of </a:t>
            </a:r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bedgraph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-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C1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_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2m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.b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dg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--operation mean</a:t>
            </a:r>
          </a:p>
        </p:txBody>
      </p:sp>
      <p:pic>
        <p:nvPicPr>
          <p:cNvPr id="2050" name="Picture 2" descr="../../_images/plotCoverage_annota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42" y="1389550"/>
            <a:ext cx="5293403" cy="256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480882" y="914271"/>
            <a:ext cx="12097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plotCoverage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11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034878"/>
            <a:ext cx="47528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multiBamSummary bins -p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  <a:endParaRPr lang="en-US" altLang="zh-CN" sz="1400" b="1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-b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1.bam T2.bam C1.bam C2.bam \</a:t>
            </a:r>
            <a:endParaRPr lang="en-US" altLang="zh-CN" sz="1400" b="1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--labels T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 T2 C1 C2 -</a:t>
            </a:r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bs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1000000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  <a:endParaRPr lang="en-US" altLang="zh-CN" sz="1400" b="1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-o 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All_samples.multiBamSummary.npz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&amp;&amp;\</a:t>
            </a:r>
          </a:p>
          <a:p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plotPCA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-in 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All_samples.multiBamSummary.npz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-T PCA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-o All_samples.PCA.pdf &amp;&amp;\</a:t>
            </a:r>
          </a:p>
          <a:p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plotCorrelation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-in 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All_samples.multiBamSummary.npz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-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 Correlation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-o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All_samples.corr.pdf 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-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 spearman -p </a:t>
            </a:r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heatmap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--</a:t>
            </a:r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plotNumbers</a:t>
            </a:r>
            <a:endParaRPr lang="en-US" altLang="zh-CN" sz="1400" b="1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endParaRPr lang="zh-CN" altLang="en-US" sz="1400" b="1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74" y="357219"/>
            <a:ext cx="4043743" cy="40437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58" y="52627"/>
            <a:ext cx="2829357" cy="30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596" y="1278814"/>
            <a:ext cx="49140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computeMatrix </a:t>
            </a:r>
            <a:r>
              <a:rPr lang="zh-CN" altLang="en-US" sz="1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reference-point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 10 --skipZeros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--missingDataAsZero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--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referencePoint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TSS 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 xiaoshu.tss.bed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-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multi_sample.TSS.matrix.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gz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.CPM.bw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.CPM.bw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.CPM.bw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.CPM.bw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 3000 -b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3000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bs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1000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&amp;&amp;\</a:t>
            </a:r>
          </a:p>
          <a:p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plotHeatmap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--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heatmapHeight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16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heatmapWidth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4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--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legendLocation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none --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colorMap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Reds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-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multi_sample.TSS.matrix.gz 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--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outFileName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multi_sample.TSS.pdf</a:t>
            </a:r>
            <a:endParaRPr lang="zh-CN" altLang="en-US" sz="1400" b="1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421" y="638105"/>
            <a:ext cx="3331523" cy="35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1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22" y="644684"/>
            <a:ext cx="3325852" cy="35523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6935" y="1297472"/>
            <a:ext cx="50160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computeMatrix scale-regions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 10 --skipZeros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missingDataAsZero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-o multi_sample.genebody.matrix.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gz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 xiaoshu.genebody.bed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.CPM.bw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.CPM.bw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.CPM.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bw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.CPM.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bw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 3000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3000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1400" b="1" kern="0" dirty="0" err="1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regionBodyLength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5000 </a:t>
            </a:r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bs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1000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&amp;&amp;\</a:t>
            </a:r>
          </a:p>
          <a:p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plotHeatmap 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--heatmapHeight 16 --heatmapWidth 4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legendLocation none --colorMap Reds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-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multi_sample.genebody.matrix.gz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\</a:t>
            </a:r>
          </a:p>
          <a:p>
            <a:r>
              <a:rPr lang="en-US" altLang="zh-CN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1400" b="1" kern="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outFileName multi_sample.genebody.</a:t>
            </a:r>
            <a:r>
              <a:rPr lang="zh-CN" altLang="en-US" sz="1400" b="1" kern="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kern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df</a:t>
            </a:r>
            <a:endParaRPr lang="zh-CN" altLang="en-US" sz="1400" b="1" kern="0" dirty="0">
              <a:solidFill>
                <a:srgbClr val="00B0F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53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b1f3e084-1a6b-4fc7-9070-b8b28e2871b3"/>
</p:tagLst>
</file>

<file path=ppt/theme/theme1.xml><?xml version="1.0" encoding="utf-8"?>
<a:theme xmlns:a="http://schemas.openxmlformats.org/drawingml/2006/main" name="主题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9522</TotalTime>
  <Words>954</Words>
  <Application>Microsoft Office PowerPoint</Application>
  <PresentationFormat>全屏显示(16:9)</PresentationFormat>
  <Paragraphs>176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楷体_GB2312</vt:lpstr>
      <vt:lpstr>微软雅黑</vt:lpstr>
      <vt:lpstr>Arial</vt:lpstr>
      <vt:lpstr>Consolas</vt:lpstr>
      <vt:lpstr>Times New Roman</vt:lpstr>
      <vt:lpstr>主题5</vt:lpstr>
      <vt:lpstr>Adobe Acrobat Document</vt:lpstr>
      <vt:lpstr>deeptools PGT coolpup 相关</vt:lpstr>
      <vt:lpstr>PowerPoint 演示文稿</vt:lpstr>
      <vt:lpstr>说明文档</vt:lpstr>
      <vt:lpstr>PowerPoint 演示文稿</vt:lpstr>
      <vt:lpstr>主要功能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说明文档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说明文档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Administrator</cp:lastModifiedBy>
  <cp:revision>188</cp:revision>
  <cp:lastPrinted>2017-09-24T16:00:00Z</cp:lastPrinted>
  <dcterms:created xsi:type="dcterms:W3CDTF">2017-09-24T16:00:00Z</dcterms:created>
  <dcterms:modified xsi:type="dcterms:W3CDTF">2024-12-05T09:22:48Z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2019-02-27T09:29:22.1236092Z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dadcb26d-035a-4f75-8121-7bcb84300336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ICV">
    <vt:lpwstr>A41CD6954BEB42A9A4984F32CCA20869</vt:lpwstr>
  </property>
  <property fmtid="{D5CDD505-2E9C-101B-9397-08002B2CF9AE}" pid="13" name="KSOProductBuildVer">
    <vt:lpwstr>2052-11.1.0.11294</vt:lpwstr>
  </property>
</Properties>
</file>