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ROGERIO DA SILVA" initials="PRDS" lastIdx="2" clrIdx="0">
    <p:extLst>
      <p:ext uri="{19B8F6BF-5375-455C-9EA6-DF929625EA0E}">
        <p15:presenceInfo xmlns:p15="http://schemas.microsoft.com/office/powerpoint/2012/main" userId="PAULO ROGERIO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EBF6C-1D24-44F2-8C2A-315CCBA54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898A3-2372-42A6-9414-1EFD0971D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90A47-7FD3-420E-A12D-3507D310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DBEFA-CF32-4A9C-8957-575C7C43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D3656-E4FB-4D2B-BF12-275A6CD7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26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D52AD-4772-4FA9-B4AA-8780BADC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3F1A7F-703D-4B44-B3BD-F93AB2AB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C7836-078F-4288-9E5E-C0B68D4D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789B4-BB36-4546-80D9-665F269B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052BD-5D1A-45D3-A0C0-CA448DE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6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0DF362-6FA0-46BC-93A3-4F6FCC707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D053BB-3088-4146-A29F-0FC781123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E6107-510E-4290-8E50-3E57FAFC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4E79A-A8D4-45D1-941A-B5145A1C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DFB426-3899-4897-A67B-9133ACC7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05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06C9C-7290-46A9-BA93-47C649B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77B75-E390-486A-AC19-7B53446D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A2F89-08AB-41FE-8C73-8543C483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F5F179-D2D3-4C63-8231-92FEF661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DA0BB-2644-4881-A5EA-409CDC34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9904B-B2A2-4FA4-BAB7-356AA9D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71B540-6A80-42A4-A132-78EE0CE02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9F1BA4-A509-4800-9A0C-ABEAE708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D294D-D030-4778-A108-9B9C0A4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ADA95-47C4-455E-96E1-1528A41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18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65ECA-CD1E-45F4-BE8E-3EC8A5AD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6C817-0D61-44B2-AC43-A3D89F4B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D940F1-6F93-4921-981A-1D46F9CA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AF5AB-D4C4-4B50-A267-85BC8058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E03BA0-ED83-4F26-984D-2F5944A0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C3988D-6ADA-4E6C-B59B-E5BA88BB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8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AEBAC-F07E-45A4-B835-52C11E05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B5765-2C08-4A09-B1EC-D677234D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B364C1-88B6-4C7B-A8CB-FC364B6F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2CC0AF-AA40-434F-BDE7-190958ADA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9F4815-BA62-4860-BBE7-B6C1C2C63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BE67B-863E-4E8D-B9FB-33951E99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FB819C-5608-4BCE-AC36-65C2F61A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348147-8DE6-4123-BDE5-C53B94AC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2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2D797-8362-4710-B458-FEE71B0A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912B50-C148-44D4-958B-15B30C60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9A31DD-D452-41C6-9100-C56BDCF3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3F1DA4-580B-4DE5-8EE0-04EB9474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6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42483B-8070-46E3-BCFD-71A8448B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2DCDB-92B5-4F70-B6A6-3667EE7F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75F6DC-0081-4A2C-9BD2-3A7A4AE1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4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873B4-4AC8-43BE-A1F9-70D5BE9D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CCAE9-A05E-487E-AFD6-827B0CD4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C50254-E480-43D3-8D69-7F60AA7A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FADD4-7A19-4368-A95F-71CF900B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08A4A3-E277-4953-9D02-344A5FDC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1A1F5-4D5E-4707-8F23-CD6708A2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61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035A-EFDE-42E3-AD9A-C24E54A7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7F9815-0A3E-48B1-A522-6328F5F60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A67529-73C4-4BA4-8C21-D162FC6D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AFEC48-1F76-4E02-8986-E7905D8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B360C3-82CD-46A9-9814-B3041E44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29420-1498-463C-AA13-741E267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44B192-B869-49FC-A2C4-D665674A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2B587E-26AB-4D66-B3CF-C269E44D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FC107F-4C47-4844-9E5F-FAF5E14CA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D0AB-9AC8-4360-9762-BA3E34E1EC1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E53CDA-2A60-4F61-B588-046699A95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CF287F-65BF-4EBD-B4C1-9ACA05AA8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69C3-0389-4310-AAC5-787FD7B7D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5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sv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11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13.svg"/><Relationship Id="rId7" Type="http://schemas.openxmlformats.org/officeDocument/2006/relationships/image" Target="../media/image4.svg"/><Relationship Id="rId12" Type="http://schemas.openxmlformats.org/officeDocument/2006/relationships/image" Target="../media/image1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13.svg"/><Relationship Id="rId7" Type="http://schemas.openxmlformats.org/officeDocument/2006/relationships/image" Target="../media/image4.svg"/><Relationship Id="rId12" Type="http://schemas.openxmlformats.org/officeDocument/2006/relationships/image" Target="../media/image1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sv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A9197-BF80-47B2-89FE-F7DC50A51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Projeto Semestral</a:t>
            </a:r>
            <a:br>
              <a:rPr lang="en-US" dirty="0"/>
            </a:br>
            <a:r>
              <a:rPr lang="en-US" dirty="0" err="1"/>
              <a:t>Circuitos</a:t>
            </a:r>
            <a:r>
              <a:rPr lang="en-US" dirty="0"/>
              <a:t> </a:t>
            </a:r>
            <a:r>
              <a:rPr lang="en-US" dirty="0" err="1"/>
              <a:t>Digitais</a:t>
            </a:r>
            <a:br>
              <a:rPr lang="en-US" dirty="0"/>
            </a:br>
            <a:br>
              <a:rPr lang="en-US" dirty="0"/>
            </a:br>
            <a:r>
              <a:rPr lang="en-US" sz="4000" b="1" dirty="0"/>
              <a:t>Prof. Me. Paulo </a:t>
            </a:r>
            <a:r>
              <a:rPr lang="en-US" sz="4000" b="1" dirty="0" err="1"/>
              <a:t>Rogério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423008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EA65115-DCA6-4CA0-ADBE-09776EE942EE}"/>
              </a:ext>
            </a:extLst>
          </p:cNvPr>
          <p:cNvSpPr/>
          <p:nvPr/>
        </p:nvSpPr>
        <p:spPr>
          <a:xfrm>
            <a:off x="4124325" y="1038225"/>
            <a:ext cx="3143250" cy="54006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4FE185-3991-4358-9427-C155B1561EEB}"/>
              </a:ext>
            </a:extLst>
          </p:cNvPr>
          <p:cNvSpPr/>
          <p:nvPr/>
        </p:nvSpPr>
        <p:spPr>
          <a:xfrm>
            <a:off x="4124325" y="4476750"/>
            <a:ext cx="3143250" cy="196215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955EA7-A7C8-44BC-A1C0-6C224A53F187}"/>
              </a:ext>
            </a:extLst>
          </p:cNvPr>
          <p:cNvSpPr/>
          <p:nvPr/>
        </p:nvSpPr>
        <p:spPr>
          <a:xfrm>
            <a:off x="4124325" y="2409825"/>
            <a:ext cx="3143250" cy="2066925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E93D49-4DD2-4692-B184-9C393062F5AC}"/>
              </a:ext>
            </a:extLst>
          </p:cNvPr>
          <p:cNvSpPr/>
          <p:nvPr/>
        </p:nvSpPr>
        <p:spPr>
          <a:xfrm>
            <a:off x="3648074" y="4234434"/>
            <a:ext cx="68923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8A57566-D9EB-4EB1-9416-CD0090C8DCF1}"/>
              </a:ext>
            </a:extLst>
          </p:cNvPr>
          <p:cNvSpPr/>
          <p:nvPr/>
        </p:nvSpPr>
        <p:spPr>
          <a:xfrm>
            <a:off x="3648074" y="2167509"/>
            <a:ext cx="68922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pt-BR" dirty="0"/>
          </a:p>
        </p:txBody>
      </p:sp>
      <p:sp>
        <p:nvSpPr>
          <p:cNvPr id="16" name="Forma em L 15">
            <a:extLst>
              <a:ext uri="{FF2B5EF4-FFF2-40B4-BE49-F238E27FC236}">
                <a16:creationId xmlns:a16="http://schemas.microsoft.com/office/drawing/2014/main" id="{7EA357AB-B480-45C7-898F-AD1A006D1639}"/>
              </a:ext>
            </a:extLst>
          </p:cNvPr>
          <p:cNvSpPr/>
          <p:nvPr/>
        </p:nvSpPr>
        <p:spPr>
          <a:xfrm rot="10800000">
            <a:off x="2371725" y="76200"/>
            <a:ext cx="2595562" cy="866775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em L 18">
            <a:extLst>
              <a:ext uri="{FF2B5EF4-FFF2-40B4-BE49-F238E27FC236}">
                <a16:creationId xmlns:a16="http://schemas.microsoft.com/office/drawing/2014/main" id="{F9F903BC-8156-487F-8E5F-51AB83154FCA}"/>
              </a:ext>
            </a:extLst>
          </p:cNvPr>
          <p:cNvSpPr/>
          <p:nvPr/>
        </p:nvSpPr>
        <p:spPr>
          <a:xfrm rot="5400000">
            <a:off x="7023026" y="-595313"/>
            <a:ext cx="866776" cy="2209800"/>
          </a:xfrm>
          <a:prstGeom prst="corner">
            <a:avLst>
              <a:gd name="adj1" fmla="val 50000"/>
              <a:gd name="adj2" fmla="val 510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6AD16B42-6AB2-4226-895F-FC5B74982C91}"/>
              </a:ext>
            </a:extLst>
          </p:cNvPr>
          <p:cNvSpPr/>
          <p:nvPr/>
        </p:nvSpPr>
        <p:spPr>
          <a:xfrm>
            <a:off x="2960703" y="-18123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Gráfico 33" descr="Termômetro">
            <a:extLst>
              <a:ext uri="{FF2B5EF4-FFF2-40B4-BE49-F238E27FC236}">
                <a16:creationId xmlns:a16="http://schemas.microsoft.com/office/drawing/2014/main" id="{3E1690FB-469E-42FA-A8E9-04B9BF5E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85228" y="4961954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81011A-3F8B-4FA1-94C2-AEB858CC9765}"/>
              </a:ext>
            </a:extLst>
          </p:cNvPr>
          <p:cNvSpPr txBox="1"/>
          <p:nvPr/>
        </p:nvSpPr>
        <p:spPr>
          <a:xfrm>
            <a:off x="2759528" y="52344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(&gt;=15)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BEE246-561F-485A-A4CD-F0A11A283069}"/>
              </a:ext>
            </a:extLst>
          </p:cNvPr>
          <p:cNvSpPr txBox="1"/>
          <p:nvPr/>
        </p:nvSpPr>
        <p:spPr>
          <a:xfrm>
            <a:off x="7606672" y="51779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(&gt;=20)</a:t>
            </a:r>
            <a:endParaRPr lang="pt-BR" dirty="0"/>
          </a:p>
        </p:txBody>
      </p:sp>
      <p:pic>
        <p:nvPicPr>
          <p:cNvPr id="41" name="Gráfico 40" descr="Termômetro">
            <a:extLst>
              <a:ext uri="{FF2B5EF4-FFF2-40B4-BE49-F238E27FC236}">
                <a16:creationId xmlns:a16="http://schemas.microsoft.com/office/drawing/2014/main" id="{08D0CA39-6B01-4962-82EC-CE0CF937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02048" y="4905375"/>
            <a:ext cx="914400" cy="914400"/>
          </a:xfrm>
          <a:prstGeom prst="rect">
            <a:avLst/>
          </a:prstGeom>
        </p:spPr>
      </p:pic>
      <p:pic>
        <p:nvPicPr>
          <p:cNvPr id="43" name="Gráfico 42" descr="Temperatura baixa">
            <a:extLst>
              <a:ext uri="{FF2B5EF4-FFF2-40B4-BE49-F238E27FC236}">
                <a16:creationId xmlns:a16="http://schemas.microsoft.com/office/drawing/2014/main" id="{E771137D-CCD5-4276-B428-8B4DD291A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848" y="5619749"/>
            <a:ext cx="914400" cy="914400"/>
          </a:xfrm>
          <a:prstGeom prst="rect">
            <a:avLst/>
          </a:prstGeom>
        </p:spPr>
      </p:pic>
      <p:pic>
        <p:nvPicPr>
          <p:cNvPr id="45" name="Gráfico 44" descr="Temperatura alta">
            <a:extLst>
              <a:ext uri="{FF2B5EF4-FFF2-40B4-BE49-F238E27FC236}">
                <a16:creationId xmlns:a16="http://schemas.microsoft.com/office/drawing/2014/main" id="{7C5208D9-907A-46E1-A2DF-67460C022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435" y="5608619"/>
            <a:ext cx="914400" cy="9144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B9BE14C-D20B-4F4A-BC12-1AF32B8037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2191" y="319088"/>
            <a:ext cx="638175" cy="13620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BA8D8F6-338E-4EFB-845E-8BE17E904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9752" y="1627740"/>
            <a:ext cx="323850" cy="220027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21A373-7752-4FA3-A2FD-323250737AEC}"/>
              </a:ext>
            </a:extLst>
          </p:cNvPr>
          <p:cNvSpPr txBox="1"/>
          <p:nvPr/>
        </p:nvSpPr>
        <p:spPr>
          <a:xfrm>
            <a:off x="4092063" y="6438900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AQUECEDOR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A843B8-659C-40CA-9DF8-568D3F7F2F89}"/>
              </a:ext>
            </a:extLst>
          </p:cNvPr>
          <p:cNvSpPr txBox="1"/>
          <p:nvPr/>
        </p:nvSpPr>
        <p:spPr>
          <a:xfrm>
            <a:off x="6097289" y="640287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RESFRIADOR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B5D7E8-3BD5-4DAA-A984-236344F6F0BF}"/>
              </a:ext>
            </a:extLst>
          </p:cNvPr>
          <p:cNvSpPr txBox="1"/>
          <p:nvPr/>
        </p:nvSpPr>
        <p:spPr>
          <a:xfrm>
            <a:off x="5458651" y="-169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9160A054-A616-451A-AB5D-783D1F17AE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9048" y="3057008"/>
            <a:ext cx="323850" cy="220027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EDAE69-6D7C-48F4-BA36-8311359FE80A}"/>
              </a:ext>
            </a:extLst>
          </p:cNvPr>
          <p:cNvSpPr txBox="1"/>
          <p:nvPr/>
        </p:nvSpPr>
        <p:spPr>
          <a:xfrm>
            <a:off x="3200400" y="72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611E094-8094-401D-AA03-852025A51EDA}"/>
              </a:ext>
            </a:extLst>
          </p:cNvPr>
          <p:cNvSpPr txBox="1"/>
          <p:nvPr/>
        </p:nvSpPr>
        <p:spPr>
          <a:xfrm>
            <a:off x="7578096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4C502E-B55B-4E27-A841-F920A42E6D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9338" y="4556677"/>
            <a:ext cx="1143000" cy="1152525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2D83D955-12D7-415E-B71E-EABD1E0189E7}"/>
              </a:ext>
            </a:extLst>
          </p:cNvPr>
          <p:cNvSpPr/>
          <p:nvPr/>
        </p:nvSpPr>
        <p:spPr>
          <a:xfrm>
            <a:off x="7337462" y="-17324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B1E7CB-EA56-43E8-A838-36C412E140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9029" y="1170251"/>
            <a:ext cx="1535930" cy="5741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BE5D8E-69A8-4A63-AF17-0EE46EF27D99}"/>
              </a:ext>
            </a:extLst>
          </p:cNvPr>
          <p:cNvSpPr txBox="1"/>
          <p:nvPr/>
        </p:nvSpPr>
        <p:spPr>
          <a:xfrm>
            <a:off x="7515136" y="164996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Sinalizador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31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EA65115-DCA6-4CA0-ADBE-09776EE942EE}"/>
              </a:ext>
            </a:extLst>
          </p:cNvPr>
          <p:cNvSpPr/>
          <p:nvPr/>
        </p:nvSpPr>
        <p:spPr>
          <a:xfrm>
            <a:off x="4124325" y="1038225"/>
            <a:ext cx="3143250" cy="54006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4FE185-3991-4358-9427-C155B1561EEB}"/>
              </a:ext>
            </a:extLst>
          </p:cNvPr>
          <p:cNvSpPr/>
          <p:nvPr/>
        </p:nvSpPr>
        <p:spPr>
          <a:xfrm>
            <a:off x="4124325" y="4476750"/>
            <a:ext cx="3143250" cy="196215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955EA7-A7C8-44BC-A1C0-6C224A53F187}"/>
              </a:ext>
            </a:extLst>
          </p:cNvPr>
          <p:cNvSpPr/>
          <p:nvPr/>
        </p:nvSpPr>
        <p:spPr>
          <a:xfrm>
            <a:off x="4124325" y="2409825"/>
            <a:ext cx="3143250" cy="2066925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E93D49-4DD2-4692-B184-9C393062F5AC}"/>
              </a:ext>
            </a:extLst>
          </p:cNvPr>
          <p:cNvSpPr/>
          <p:nvPr/>
        </p:nvSpPr>
        <p:spPr>
          <a:xfrm>
            <a:off x="3648074" y="4234434"/>
            <a:ext cx="68923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8A57566-D9EB-4EB1-9416-CD0090C8DCF1}"/>
              </a:ext>
            </a:extLst>
          </p:cNvPr>
          <p:cNvSpPr/>
          <p:nvPr/>
        </p:nvSpPr>
        <p:spPr>
          <a:xfrm>
            <a:off x="3648074" y="2167509"/>
            <a:ext cx="68922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pt-BR" dirty="0"/>
          </a:p>
        </p:txBody>
      </p:sp>
      <p:sp>
        <p:nvSpPr>
          <p:cNvPr id="16" name="Forma em L 15">
            <a:extLst>
              <a:ext uri="{FF2B5EF4-FFF2-40B4-BE49-F238E27FC236}">
                <a16:creationId xmlns:a16="http://schemas.microsoft.com/office/drawing/2014/main" id="{7EA357AB-B480-45C7-898F-AD1A006D1639}"/>
              </a:ext>
            </a:extLst>
          </p:cNvPr>
          <p:cNvSpPr/>
          <p:nvPr/>
        </p:nvSpPr>
        <p:spPr>
          <a:xfrm rot="10800000">
            <a:off x="2371725" y="76200"/>
            <a:ext cx="2595562" cy="866775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em L 18">
            <a:extLst>
              <a:ext uri="{FF2B5EF4-FFF2-40B4-BE49-F238E27FC236}">
                <a16:creationId xmlns:a16="http://schemas.microsoft.com/office/drawing/2014/main" id="{F9F903BC-8156-487F-8E5F-51AB83154FCA}"/>
              </a:ext>
            </a:extLst>
          </p:cNvPr>
          <p:cNvSpPr/>
          <p:nvPr/>
        </p:nvSpPr>
        <p:spPr>
          <a:xfrm rot="5400000">
            <a:off x="7023026" y="-595313"/>
            <a:ext cx="866776" cy="2209800"/>
          </a:xfrm>
          <a:prstGeom prst="corner">
            <a:avLst>
              <a:gd name="adj1" fmla="val 50000"/>
              <a:gd name="adj2" fmla="val 510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6AD16B42-6AB2-4226-895F-FC5B74982C91}"/>
              </a:ext>
            </a:extLst>
          </p:cNvPr>
          <p:cNvSpPr/>
          <p:nvPr/>
        </p:nvSpPr>
        <p:spPr>
          <a:xfrm>
            <a:off x="2960703" y="-18123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Gráfico 33" descr="Termômetro">
            <a:extLst>
              <a:ext uri="{FF2B5EF4-FFF2-40B4-BE49-F238E27FC236}">
                <a16:creationId xmlns:a16="http://schemas.microsoft.com/office/drawing/2014/main" id="{3E1690FB-469E-42FA-A8E9-04B9BF5E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85228" y="4961954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81011A-3F8B-4FA1-94C2-AEB858CC9765}"/>
              </a:ext>
            </a:extLst>
          </p:cNvPr>
          <p:cNvSpPr txBox="1"/>
          <p:nvPr/>
        </p:nvSpPr>
        <p:spPr>
          <a:xfrm>
            <a:off x="2759528" y="52344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(&gt;=15)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BEE246-561F-485A-A4CD-F0A11A283069}"/>
              </a:ext>
            </a:extLst>
          </p:cNvPr>
          <p:cNvSpPr txBox="1"/>
          <p:nvPr/>
        </p:nvSpPr>
        <p:spPr>
          <a:xfrm>
            <a:off x="7606672" y="51779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(&gt;=20)</a:t>
            </a:r>
            <a:endParaRPr lang="pt-BR" dirty="0"/>
          </a:p>
        </p:txBody>
      </p:sp>
      <p:pic>
        <p:nvPicPr>
          <p:cNvPr id="41" name="Gráfico 40" descr="Termômetro">
            <a:extLst>
              <a:ext uri="{FF2B5EF4-FFF2-40B4-BE49-F238E27FC236}">
                <a16:creationId xmlns:a16="http://schemas.microsoft.com/office/drawing/2014/main" id="{08D0CA39-6B01-4962-82EC-CE0CF937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02048" y="4905375"/>
            <a:ext cx="914400" cy="914400"/>
          </a:xfrm>
          <a:prstGeom prst="rect">
            <a:avLst/>
          </a:prstGeom>
        </p:spPr>
      </p:pic>
      <p:pic>
        <p:nvPicPr>
          <p:cNvPr id="43" name="Gráfico 42" descr="Temperatura baixa">
            <a:extLst>
              <a:ext uri="{FF2B5EF4-FFF2-40B4-BE49-F238E27FC236}">
                <a16:creationId xmlns:a16="http://schemas.microsoft.com/office/drawing/2014/main" id="{E771137D-CCD5-4276-B428-8B4DD291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4848" y="5619749"/>
            <a:ext cx="914400" cy="914400"/>
          </a:xfrm>
          <a:prstGeom prst="rect">
            <a:avLst/>
          </a:prstGeom>
        </p:spPr>
      </p:pic>
      <p:pic>
        <p:nvPicPr>
          <p:cNvPr id="45" name="Gráfico 44" descr="Temperatura alta">
            <a:extLst>
              <a:ext uri="{FF2B5EF4-FFF2-40B4-BE49-F238E27FC236}">
                <a16:creationId xmlns:a16="http://schemas.microsoft.com/office/drawing/2014/main" id="{7C5208D9-907A-46E1-A2DF-67460C022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435" y="5608619"/>
            <a:ext cx="914400" cy="9144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B9BE14C-D20B-4F4A-BC12-1AF32B803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191" y="319088"/>
            <a:ext cx="638175" cy="13620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BA8D8F6-338E-4EFB-845E-8BE17E904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9752" y="1627740"/>
            <a:ext cx="323850" cy="220027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21A373-7752-4FA3-A2FD-323250737AEC}"/>
              </a:ext>
            </a:extLst>
          </p:cNvPr>
          <p:cNvSpPr txBox="1"/>
          <p:nvPr/>
        </p:nvSpPr>
        <p:spPr>
          <a:xfrm>
            <a:off x="4092063" y="6438900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AQUECEDOR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A843B8-659C-40CA-9DF8-568D3F7F2F89}"/>
              </a:ext>
            </a:extLst>
          </p:cNvPr>
          <p:cNvSpPr txBox="1"/>
          <p:nvPr/>
        </p:nvSpPr>
        <p:spPr>
          <a:xfrm>
            <a:off x="6097289" y="640287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RESFRIADOR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B5D7E8-3BD5-4DAA-A984-236344F6F0BF}"/>
              </a:ext>
            </a:extLst>
          </p:cNvPr>
          <p:cNvSpPr txBox="1"/>
          <p:nvPr/>
        </p:nvSpPr>
        <p:spPr>
          <a:xfrm>
            <a:off x="5458651" y="-169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9160A054-A616-451A-AB5D-783D1F17AE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048" y="3057008"/>
            <a:ext cx="323850" cy="220027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EDAE69-6D7C-48F4-BA36-8311359FE80A}"/>
              </a:ext>
            </a:extLst>
          </p:cNvPr>
          <p:cNvSpPr txBox="1"/>
          <p:nvPr/>
        </p:nvSpPr>
        <p:spPr>
          <a:xfrm>
            <a:off x="3200400" y="72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611E094-8094-401D-AA03-852025A51EDA}"/>
              </a:ext>
            </a:extLst>
          </p:cNvPr>
          <p:cNvSpPr txBox="1"/>
          <p:nvPr/>
        </p:nvSpPr>
        <p:spPr>
          <a:xfrm>
            <a:off x="7578096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4C502E-B55B-4E27-A841-F920A42E6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9338" y="4556677"/>
            <a:ext cx="1143000" cy="1152525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2D83D955-12D7-415E-B71E-EABD1E0189E7}"/>
              </a:ext>
            </a:extLst>
          </p:cNvPr>
          <p:cNvSpPr/>
          <p:nvPr/>
        </p:nvSpPr>
        <p:spPr>
          <a:xfrm>
            <a:off x="7337462" y="-17324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378B1C-3C82-4530-A887-7EAF55330EE2}"/>
              </a:ext>
            </a:extLst>
          </p:cNvPr>
          <p:cNvSpPr txBox="1"/>
          <p:nvPr/>
        </p:nvSpPr>
        <p:spPr>
          <a:xfrm>
            <a:off x="7528270" y="1712597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Sinalizador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76E893-234C-4DD6-AF1B-1B59A08FEC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9029" y="1079197"/>
            <a:ext cx="1855487" cy="6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EF73AA9-B75C-45AD-8D4B-BFBD53317370}"/>
              </a:ext>
            </a:extLst>
          </p:cNvPr>
          <p:cNvSpPr txBox="1"/>
          <p:nvPr/>
        </p:nvSpPr>
        <p:spPr>
          <a:xfrm>
            <a:off x="419100" y="700692"/>
            <a:ext cx="11353800" cy="502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misturador de produtos químicos está representado na figura </a:t>
            </a:r>
            <a:r>
              <a:rPr lang="pt-BR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seguir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Neste sistema, temos um motor que gira a hélice que mistura os produtos, representado pela letra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temos também o sensor de nível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 e S2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indica que o tanque já encheu até os níveis correspondentes, e as válvulas de passagem dos produtos, representadas por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V1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V2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Tanto o motor, quanto o sensor e válvulas são considerados ligados ou ativados quando estiverem com nível lógico 1, e desligados ou desativados, em nível lógico 0. Projete o circuito de controle do motor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somente quando o nível do tanque atingir o sensor S1 este seja ligado e desligado quando o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ativado. A válvula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V1 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ficar</a:t>
            </a:r>
            <a:r>
              <a:rPr lang="pt-BR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lang="pt-BR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aberta até o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ativado. A válvula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V2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ficará aberta quanto o sensor S1 for ativado e até o </a:t>
            </a:r>
            <a:r>
              <a:rPr lang="pt-BR" sz="18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</a:t>
            </a: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estiver desativado.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tanque deve manter a temperatura interna sempre na faixa de 15 graus e 20 graus Celsius, controlada automaticamente por um sistema de controle digital. Para isto, foram instalados internamente dois sensores de temperatura que fornecem níveis 0 e 1 nas seguintes condições: T1 = 1, para temperaturas maiores ou iguais a 15 graus; T2 = 1, para temperaturas maiores ou iguais a 20 graus Celsius. Projetar um circuito de controle para fazer o controle de temperatura deste tanque através do acionamento de um aquecedor A, ou de um resfriador R, sempre que a temperatura interna sair da faixa desejada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o término do processo e nas condições ideais o sinalizador deverá ser ativado sinalizando que o processo foi encerrado.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096B53-AB84-451B-BEA3-36FF06101F14}"/>
              </a:ext>
            </a:extLst>
          </p:cNvPr>
          <p:cNvSpPr txBox="1"/>
          <p:nvPr/>
        </p:nvSpPr>
        <p:spPr>
          <a:xfrm>
            <a:off x="523875" y="895350"/>
            <a:ext cx="1112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Roteiro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(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dupla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– Uma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verdade</a:t>
            </a:r>
            <a:r>
              <a:rPr lang="en-US" dirty="0"/>
              <a:t> com as entradas e </a:t>
            </a:r>
            <a:r>
              <a:rPr lang="en-US" dirty="0" err="1"/>
              <a:t>saídas</a:t>
            </a:r>
            <a:r>
              <a:rPr lang="en-US" dirty="0"/>
              <a:t> do Sistema.</a:t>
            </a:r>
          </a:p>
          <a:p>
            <a:r>
              <a:rPr lang="en-US" dirty="0"/>
              <a:t>2 – </a:t>
            </a:r>
            <a:r>
              <a:rPr lang="en-US" dirty="0" err="1"/>
              <a:t>Obtenção</a:t>
            </a:r>
            <a:r>
              <a:rPr lang="en-US" dirty="0"/>
              <a:t> das </a:t>
            </a:r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boolenas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 soma dos </a:t>
            </a:r>
            <a:r>
              <a:rPr lang="en-US" dirty="0" err="1"/>
              <a:t>minitermos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 </a:t>
            </a:r>
            <a:r>
              <a:rPr lang="en-US" dirty="0" err="1"/>
              <a:t>multiplicação</a:t>
            </a:r>
            <a:r>
              <a:rPr lang="en-US" dirty="0"/>
              <a:t> dos </a:t>
            </a:r>
            <a:r>
              <a:rPr lang="en-US" dirty="0" err="1"/>
              <a:t>maxitermos</a:t>
            </a:r>
            <a:r>
              <a:rPr lang="en-US" dirty="0"/>
              <a:t>.</a:t>
            </a:r>
          </a:p>
          <a:p>
            <a:r>
              <a:rPr lang="en-US" dirty="0"/>
              <a:t>3 – </a:t>
            </a:r>
            <a:r>
              <a:rPr lang="en-US" dirty="0" err="1"/>
              <a:t>Simplificar</a:t>
            </a:r>
            <a:r>
              <a:rPr lang="en-US" dirty="0"/>
              <a:t> as </a:t>
            </a:r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boolenas</a:t>
            </a:r>
            <a:endParaRPr lang="en-US" dirty="0"/>
          </a:p>
          <a:p>
            <a:r>
              <a:rPr lang="en-US" dirty="0"/>
              <a:t>4 – </a:t>
            </a:r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Mapa</a:t>
            </a:r>
            <a:r>
              <a:rPr lang="en-US" dirty="0"/>
              <a:t> de Karnaugh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saída</a:t>
            </a:r>
            <a:r>
              <a:rPr lang="en-US" dirty="0"/>
              <a:t>. </a:t>
            </a:r>
            <a:r>
              <a:rPr lang="en-US" dirty="0" err="1"/>
              <a:t>Efetuar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devidos</a:t>
            </a:r>
            <a:r>
              <a:rPr lang="en-US" dirty="0"/>
              <a:t> </a:t>
            </a:r>
            <a:r>
              <a:rPr lang="en-US" dirty="0" err="1"/>
              <a:t>agrupamentos</a:t>
            </a:r>
            <a:r>
              <a:rPr lang="en-US" dirty="0"/>
              <a:t> e </a:t>
            </a:r>
            <a:r>
              <a:rPr lang="en-US" dirty="0" err="1"/>
              <a:t>obter</a:t>
            </a:r>
            <a:r>
              <a:rPr lang="en-US" dirty="0"/>
              <a:t> as </a:t>
            </a:r>
            <a:r>
              <a:rPr lang="en-US" dirty="0" err="1"/>
              <a:t>expressões</a:t>
            </a:r>
            <a:r>
              <a:rPr lang="en-US" dirty="0"/>
              <a:t>.</a:t>
            </a:r>
          </a:p>
          <a:p>
            <a:r>
              <a:rPr lang="en-US" dirty="0"/>
              <a:t>5 – </a:t>
            </a:r>
            <a:r>
              <a:rPr lang="en-US" dirty="0" err="1"/>
              <a:t>Montar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digital (</a:t>
            </a:r>
            <a:r>
              <a:rPr lang="en-US" dirty="0" err="1"/>
              <a:t>Utilizar</a:t>
            </a:r>
            <a:r>
              <a:rPr lang="en-US" dirty="0"/>
              <a:t> o Multisim para </a:t>
            </a:r>
            <a:r>
              <a:rPr lang="en-US" dirty="0" err="1"/>
              <a:t>testar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).</a:t>
            </a:r>
          </a:p>
          <a:p>
            <a:r>
              <a:rPr lang="en-US" dirty="0"/>
              <a:t>6 – </a:t>
            </a:r>
            <a:r>
              <a:rPr lang="en-US" dirty="0" err="1"/>
              <a:t>Postar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no Teams – </a:t>
            </a:r>
            <a:r>
              <a:rPr lang="en-US" dirty="0" err="1"/>
              <a:t>Apesar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ser um </a:t>
            </a:r>
            <a:r>
              <a:rPr lang="en-US" dirty="0" err="1"/>
              <a:t>dupla</a:t>
            </a:r>
            <a:r>
              <a:rPr lang="en-US" dirty="0"/>
              <a:t> a </a:t>
            </a:r>
            <a:r>
              <a:rPr lang="en-US" dirty="0" err="1"/>
              <a:t>postagem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individual. </a:t>
            </a:r>
            <a:r>
              <a:rPr lang="en-US" dirty="0" err="1"/>
              <a:t>Trabalho</a:t>
            </a:r>
            <a:r>
              <a:rPr lang="en-US" dirty="0"/>
              <a:t> com </a:t>
            </a:r>
            <a:r>
              <a:rPr lang="en-US" dirty="0" err="1"/>
              <a:t>capa</a:t>
            </a:r>
            <a:r>
              <a:rPr lang="en-US" dirty="0"/>
              <a:t> contend o </a:t>
            </a:r>
            <a:r>
              <a:rPr lang="en-US" dirty="0" err="1"/>
              <a:t>nome</a:t>
            </a:r>
            <a:r>
              <a:rPr lang="en-US" dirty="0"/>
              <a:t>, ra e </a:t>
            </a:r>
            <a:r>
              <a:rPr lang="en-US" dirty="0" err="1"/>
              <a:t>unidade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Bom </a:t>
            </a:r>
            <a:r>
              <a:rPr lang="en-US" dirty="0" err="1"/>
              <a:t>trabalho</a:t>
            </a:r>
            <a:endParaRPr lang="en-US" dirty="0"/>
          </a:p>
          <a:p>
            <a:r>
              <a:rPr lang="en-US" dirty="0"/>
              <a:t>Prof. Paulo </a:t>
            </a:r>
            <a:r>
              <a:rPr lang="en-US" dirty="0" err="1"/>
              <a:t>Rogério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OBS.: Caso a </a:t>
            </a:r>
            <a:r>
              <a:rPr lang="en-US" dirty="0" err="1"/>
              <a:t>dupla</a:t>
            </a:r>
            <a:r>
              <a:rPr lang="en-US" dirty="0"/>
              <a:t> </a:t>
            </a:r>
            <a:r>
              <a:rPr lang="en-US" dirty="0" err="1"/>
              <a:t>queira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um </a:t>
            </a:r>
            <a:r>
              <a:rPr lang="en-US" dirty="0" err="1"/>
              <a:t>painel</a:t>
            </a:r>
            <a:r>
              <a:rPr lang="en-US" dirty="0"/>
              <a:t> </a:t>
            </a:r>
            <a:r>
              <a:rPr lang="en-US" dirty="0" err="1"/>
              <a:t>sinalizador</a:t>
            </a:r>
            <a:r>
              <a:rPr lang="en-US" dirty="0"/>
              <a:t> de </a:t>
            </a:r>
            <a:r>
              <a:rPr lang="en-US" dirty="0" err="1"/>
              <a:t>eventuais</a:t>
            </a:r>
            <a:r>
              <a:rPr lang="en-US" dirty="0"/>
              <a:t>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poderá</a:t>
            </a:r>
            <a:r>
              <a:rPr lang="en-US" dirty="0"/>
              <a:t> ser </a:t>
            </a:r>
            <a:r>
              <a:rPr lang="en-US" dirty="0" err="1"/>
              <a:t>feito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7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EA65115-DCA6-4CA0-ADBE-09776EE942EE}"/>
              </a:ext>
            </a:extLst>
          </p:cNvPr>
          <p:cNvSpPr/>
          <p:nvPr/>
        </p:nvSpPr>
        <p:spPr>
          <a:xfrm>
            <a:off x="4124325" y="1038225"/>
            <a:ext cx="3143250" cy="54006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4FE185-3991-4358-9427-C155B1561EEB}"/>
              </a:ext>
            </a:extLst>
          </p:cNvPr>
          <p:cNvSpPr/>
          <p:nvPr/>
        </p:nvSpPr>
        <p:spPr>
          <a:xfrm>
            <a:off x="4124325" y="4476750"/>
            <a:ext cx="3143250" cy="19621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955EA7-A7C8-44BC-A1C0-6C224A53F187}"/>
              </a:ext>
            </a:extLst>
          </p:cNvPr>
          <p:cNvSpPr/>
          <p:nvPr/>
        </p:nvSpPr>
        <p:spPr>
          <a:xfrm>
            <a:off x="4124325" y="2409825"/>
            <a:ext cx="3143250" cy="20669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E93D49-4DD2-4692-B184-9C393062F5AC}"/>
              </a:ext>
            </a:extLst>
          </p:cNvPr>
          <p:cNvSpPr/>
          <p:nvPr/>
        </p:nvSpPr>
        <p:spPr>
          <a:xfrm>
            <a:off x="3648074" y="4234434"/>
            <a:ext cx="68923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8A57566-D9EB-4EB1-9416-CD0090C8DCF1}"/>
              </a:ext>
            </a:extLst>
          </p:cNvPr>
          <p:cNvSpPr/>
          <p:nvPr/>
        </p:nvSpPr>
        <p:spPr>
          <a:xfrm>
            <a:off x="3648074" y="2167509"/>
            <a:ext cx="68922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pt-BR" dirty="0"/>
          </a:p>
        </p:txBody>
      </p:sp>
      <p:sp>
        <p:nvSpPr>
          <p:cNvPr id="16" name="Forma em L 15">
            <a:extLst>
              <a:ext uri="{FF2B5EF4-FFF2-40B4-BE49-F238E27FC236}">
                <a16:creationId xmlns:a16="http://schemas.microsoft.com/office/drawing/2014/main" id="{7EA357AB-B480-45C7-898F-AD1A006D1639}"/>
              </a:ext>
            </a:extLst>
          </p:cNvPr>
          <p:cNvSpPr/>
          <p:nvPr/>
        </p:nvSpPr>
        <p:spPr>
          <a:xfrm rot="10800000">
            <a:off x="2371725" y="76200"/>
            <a:ext cx="2595562" cy="866775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em L 18">
            <a:extLst>
              <a:ext uri="{FF2B5EF4-FFF2-40B4-BE49-F238E27FC236}">
                <a16:creationId xmlns:a16="http://schemas.microsoft.com/office/drawing/2014/main" id="{F9F903BC-8156-487F-8E5F-51AB83154FCA}"/>
              </a:ext>
            </a:extLst>
          </p:cNvPr>
          <p:cNvSpPr/>
          <p:nvPr/>
        </p:nvSpPr>
        <p:spPr>
          <a:xfrm rot="5400000">
            <a:off x="7023026" y="-595313"/>
            <a:ext cx="866776" cy="2209800"/>
          </a:xfrm>
          <a:prstGeom prst="corner">
            <a:avLst>
              <a:gd name="adj1" fmla="val 50000"/>
              <a:gd name="adj2" fmla="val 510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6AD16B42-6AB2-4226-895F-FC5B74982C91}"/>
              </a:ext>
            </a:extLst>
          </p:cNvPr>
          <p:cNvSpPr/>
          <p:nvPr/>
        </p:nvSpPr>
        <p:spPr>
          <a:xfrm>
            <a:off x="7267575" y="-19050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Gráfico 33" descr="Termômetro">
            <a:extLst>
              <a:ext uri="{FF2B5EF4-FFF2-40B4-BE49-F238E27FC236}">
                <a16:creationId xmlns:a16="http://schemas.microsoft.com/office/drawing/2014/main" id="{3E1690FB-469E-42FA-A8E9-04B9BF5E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85228" y="4961954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81011A-3F8B-4FA1-94C2-AEB858CC9765}"/>
              </a:ext>
            </a:extLst>
          </p:cNvPr>
          <p:cNvSpPr txBox="1"/>
          <p:nvPr/>
        </p:nvSpPr>
        <p:spPr>
          <a:xfrm>
            <a:off x="2759528" y="52344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(&gt;=15)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BEE246-561F-485A-A4CD-F0A11A283069}"/>
              </a:ext>
            </a:extLst>
          </p:cNvPr>
          <p:cNvSpPr txBox="1"/>
          <p:nvPr/>
        </p:nvSpPr>
        <p:spPr>
          <a:xfrm>
            <a:off x="7606672" y="51779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(&gt;=20)</a:t>
            </a:r>
            <a:endParaRPr lang="pt-BR" dirty="0"/>
          </a:p>
        </p:txBody>
      </p:sp>
      <p:pic>
        <p:nvPicPr>
          <p:cNvPr id="41" name="Gráfico 40" descr="Termômetro">
            <a:extLst>
              <a:ext uri="{FF2B5EF4-FFF2-40B4-BE49-F238E27FC236}">
                <a16:creationId xmlns:a16="http://schemas.microsoft.com/office/drawing/2014/main" id="{08D0CA39-6B01-4962-82EC-CE0CF937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02048" y="4905375"/>
            <a:ext cx="914400" cy="914400"/>
          </a:xfrm>
          <a:prstGeom prst="rect">
            <a:avLst/>
          </a:prstGeom>
        </p:spPr>
      </p:pic>
      <p:pic>
        <p:nvPicPr>
          <p:cNvPr id="43" name="Gráfico 42" descr="Temperatura baixa">
            <a:extLst>
              <a:ext uri="{FF2B5EF4-FFF2-40B4-BE49-F238E27FC236}">
                <a16:creationId xmlns:a16="http://schemas.microsoft.com/office/drawing/2014/main" id="{E771137D-CCD5-4276-B428-8B4DD291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4848" y="5600092"/>
            <a:ext cx="914400" cy="914400"/>
          </a:xfrm>
          <a:prstGeom prst="rect">
            <a:avLst/>
          </a:prstGeom>
        </p:spPr>
      </p:pic>
      <p:pic>
        <p:nvPicPr>
          <p:cNvPr id="45" name="Gráfico 44" descr="Temperatura alta">
            <a:extLst>
              <a:ext uri="{FF2B5EF4-FFF2-40B4-BE49-F238E27FC236}">
                <a16:creationId xmlns:a16="http://schemas.microsoft.com/office/drawing/2014/main" id="{7C5208D9-907A-46E1-A2DF-67460C022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7539" y="5600092"/>
            <a:ext cx="914400" cy="9144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B9BE14C-D20B-4F4A-BC12-1AF32B803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191" y="319088"/>
            <a:ext cx="638175" cy="13620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BA8D8F6-338E-4EFB-845E-8BE17E904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9752" y="1627740"/>
            <a:ext cx="323850" cy="220027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21A373-7752-4FA3-A2FD-323250737AEC}"/>
              </a:ext>
            </a:extLst>
          </p:cNvPr>
          <p:cNvSpPr txBox="1"/>
          <p:nvPr/>
        </p:nvSpPr>
        <p:spPr>
          <a:xfrm>
            <a:off x="4092063" y="6438900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AQUECEDOR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A843B8-659C-40CA-9DF8-568D3F7F2F89}"/>
              </a:ext>
            </a:extLst>
          </p:cNvPr>
          <p:cNvSpPr txBox="1"/>
          <p:nvPr/>
        </p:nvSpPr>
        <p:spPr>
          <a:xfrm>
            <a:off x="6097289" y="640287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RESFRIADOR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B5D7E8-3BD5-4DAA-A984-236344F6F0BF}"/>
              </a:ext>
            </a:extLst>
          </p:cNvPr>
          <p:cNvSpPr txBox="1"/>
          <p:nvPr/>
        </p:nvSpPr>
        <p:spPr>
          <a:xfrm>
            <a:off x="5458651" y="-169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9160A054-A616-451A-AB5D-783D1F17AE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048" y="3057008"/>
            <a:ext cx="323850" cy="2200275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C1D2A47-6562-4F19-B01F-1198852B59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996" y="4571999"/>
            <a:ext cx="1143000" cy="115252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EDAE69-6D7C-48F4-BA36-8311359FE80A}"/>
              </a:ext>
            </a:extLst>
          </p:cNvPr>
          <p:cNvSpPr txBox="1"/>
          <p:nvPr/>
        </p:nvSpPr>
        <p:spPr>
          <a:xfrm>
            <a:off x="3231329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611E094-8094-401D-AA03-852025A51EDA}"/>
              </a:ext>
            </a:extLst>
          </p:cNvPr>
          <p:cNvSpPr txBox="1"/>
          <p:nvPr/>
        </p:nvSpPr>
        <p:spPr>
          <a:xfrm>
            <a:off x="7578096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pt-BR" dirty="0"/>
          </a:p>
        </p:txBody>
      </p:sp>
      <p:sp>
        <p:nvSpPr>
          <p:cNvPr id="67" name="Igual a 66">
            <a:extLst>
              <a:ext uri="{FF2B5EF4-FFF2-40B4-BE49-F238E27FC236}">
                <a16:creationId xmlns:a16="http://schemas.microsoft.com/office/drawing/2014/main" id="{B9422DD5-8FB3-46AA-AE4E-1EA7DA829456}"/>
              </a:ext>
            </a:extLst>
          </p:cNvPr>
          <p:cNvSpPr/>
          <p:nvPr/>
        </p:nvSpPr>
        <p:spPr>
          <a:xfrm>
            <a:off x="2967105" y="-19050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B6814EA5-D7CC-4276-A4EC-F34CCE5FA3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9029" y="1170251"/>
            <a:ext cx="1535930" cy="574145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7193C3AA-D71D-49FC-89FB-65442A5FC9D1}"/>
              </a:ext>
            </a:extLst>
          </p:cNvPr>
          <p:cNvSpPr txBox="1"/>
          <p:nvPr/>
        </p:nvSpPr>
        <p:spPr>
          <a:xfrm>
            <a:off x="7515136" y="164996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Sinalizador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94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EA65115-DCA6-4CA0-ADBE-09776EE942EE}"/>
              </a:ext>
            </a:extLst>
          </p:cNvPr>
          <p:cNvSpPr/>
          <p:nvPr/>
        </p:nvSpPr>
        <p:spPr>
          <a:xfrm>
            <a:off x="4124325" y="1038225"/>
            <a:ext cx="3143250" cy="54006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4FE185-3991-4358-9427-C155B1561EEB}"/>
              </a:ext>
            </a:extLst>
          </p:cNvPr>
          <p:cNvSpPr/>
          <p:nvPr/>
        </p:nvSpPr>
        <p:spPr>
          <a:xfrm>
            <a:off x="4124325" y="4476750"/>
            <a:ext cx="3143250" cy="1962150"/>
          </a:xfrm>
          <a:prstGeom prst="rect">
            <a:avLst/>
          </a:prstGeom>
          <a:gradFill flip="none" rotWithShape="1">
            <a:gsLst>
              <a:gs pos="17000">
                <a:schemeClr val="accent4">
                  <a:lumMod val="45000"/>
                  <a:lumOff val="55000"/>
                  <a:alpha val="0"/>
                </a:schemeClr>
              </a:gs>
              <a:gs pos="85000">
                <a:srgbClr val="FFFF00"/>
              </a:gs>
            </a:gsLst>
            <a:lin ang="4800000" scaled="0"/>
            <a:tileRect/>
          </a:gra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955EA7-A7C8-44BC-A1C0-6C224A53F187}"/>
              </a:ext>
            </a:extLst>
          </p:cNvPr>
          <p:cNvSpPr/>
          <p:nvPr/>
        </p:nvSpPr>
        <p:spPr>
          <a:xfrm>
            <a:off x="4124325" y="2409825"/>
            <a:ext cx="3143250" cy="20669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E93D49-4DD2-4692-B184-9C393062F5AC}"/>
              </a:ext>
            </a:extLst>
          </p:cNvPr>
          <p:cNvSpPr/>
          <p:nvPr/>
        </p:nvSpPr>
        <p:spPr>
          <a:xfrm>
            <a:off x="3648074" y="4234434"/>
            <a:ext cx="68923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8A57566-D9EB-4EB1-9416-CD0090C8DCF1}"/>
              </a:ext>
            </a:extLst>
          </p:cNvPr>
          <p:cNvSpPr/>
          <p:nvPr/>
        </p:nvSpPr>
        <p:spPr>
          <a:xfrm>
            <a:off x="3648074" y="2167509"/>
            <a:ext cx="68922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pt-BR" dirty="0"/>
          </a:p>
        </p:txBody>
      </p:sp>
      <p:sp>
        <p:nvSpPr>
          <p:cNvPr id="16" name="Forma em L 15">
            <a:extLst>
              <a:ext uri="{FF2B5EF4-FFF2-40B4-BE49-F238E27FC236}">
                <a16:creationId xmlns:a16="http://schemas.microsoft.com/office/drawing/2014/main" id="{7EA357AB-B480-45C7-898F-AD1A006D1639}"/>
              </a:ext>
            </a:extLst>
          </p:cNvPr>
          <p:cNvSpPr/>
          <p:nvPr/>
        </p:nvSpPr>
        <p:spPr>
          <a:xfrm rot="10800000">
            <a:off x="2371725" y="76200"/>
            <a:ext cx="2595562" cy="866775"/>
          </a:xfrm>
          <a:prstGeom prst="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em L 18">
            <a:extLst>
              <a:ext uri="{FF2B5EF4-FFF2-40B4-BE49-F238E27FC236}">
                <a16:creationId xmlns:a16="http://schemas.microsoft.com/office/drawing/2014/main" id="{F9F903BC-8156-487F-8E5F-51AB83154FCA}"/>
              </a:ext>
            </a:extLst>
          </p:cNvPr>
          <p:cNvSpPr/>
          <p:nvPr/>
        </p:nvSpPr>
        <p:spPr>
          <a:xfrm rot="5400000">
            <a:off x="7023026" y="-595313"/>
            <a:ext cx="866776" cy="2209800"/>
          </a:xfrm>
          <a:prstGeom prst="corner">
            <a:avLst>
              <a:gd name="adj1" fmla="val 50000"/>
              <a:gd name="adj2" fmla="val 510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6AD16B42-6AB2-4226-895F-FC5B74982C91}"/>
              </a:ext>
            </a:extLst>
          </p:cNvPr>
          <p:cNvSpPr/>
          <p:nvPr/>
        </p:nvSpPr>
        <p:spPr>
          <a:xfrm>
            <a:off x="7267575" y="-19050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Gráfico 33" descr="Termômetro">
            <a:extLst>
              <a:ext uri="{FF2B5EF4-FFF2-40B4-BE49-F238E27FC236}">
                <a16:creationId xmlns:a16="http://schemas.microsoft.com/office/drawing/2014/main" id="{3E1690FB-469E-42FA-A8E9-04B9BF5E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85228" y="4961954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81011A-3F8B-4FA1-94C2-AEB858CC9765}"/>
              </a:ext>
            </a:extLst>
          </p:cNvPr>
          <p:cNvSpPr txBox="1"/>
          <p:nvPr/>
        </p:nvSpPr>
        <p:spPr>
          <a:xfrm>
            <a:off x="2759528" y="52344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(&gt;=15)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BEE246-561F-485A-A4CD-F0A11A283069}"/>
              </a:ext>
            </a:extLst>
          </p:cNvPr>
          <p:cNvSpPr txBox="1"/>
          <p:nvPr/>
        </p:nvSpPr>
        <p:spPr>
          <a:xfrm>
            <a:off x="7606672" y="51779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(&gt;=20)</a:t>
            </a:r>
            <a:endParaRPr lang="pt-BR" dirty="0"/>
          </a:p>
        </p:txBody>
      </p:sp>
      <p:pic>
        <p:nvPicPr>
          <p:cNvPr id="41" name="Gráfico 40" descr="Termômetro">
            <a:extLst>
              <a:ext uri="{FF2B5EF4-FFF2-40B4-BE49-F238E27FC236}">
                <a16:creationId xmlns:a16="http://schemas.microsoft.com/office/drawing/2014/main" id="{08D0CA39-6B01-4962-82EC-CE0CF937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02048" y="4905375"/>
            <a:ext cx="914400" cy="914400"/>
          </a:xfrm>
          <a:prstGeom prst="rect">
            <a:avLst/>
          </a:prstGeom>
        </p:spPr>
      </p:pic>
      <p:pic>
        <p:nvPicPr>
          <p:cNvPr id="43" name="Gráfico 42" descr="Temperatura baixa">
            <a:extLst>
              <a:ext uri="{FF2B5EF4-FFF2-40B4-BE49-F238E27FC236}">
                <a16:creationId xmlns:a16="http://schemas.microsoft.com/office/drawing/2014/main" id="{E771137D-CCD5-4276-B428-8B4DD291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2279" y="5553384"/>
            <a:ext cx="914400" cy="914400"/>
          </a:xfrm>
          <a:prstGeom prst="rect">
            <a:avLst/>
          </a:prstGeom>
        </p:spPr>
      </p:pic>
      <p:pic>
        <p:nvPicPr>
          <p:cNvPr id="45" name="Gráfico 44" descr="Temperatura alta">
            <a:extLst>
              <a:ext uri="{FF2B5EF4-FFF2-40B4-BE49-F238E27FC236}">
                <a16:creationId xmlns:a16="http://schemas.microsoft.com/office/drawing/2014/main" id="{7C5208D9-907A-46E1-A2DF-67460C022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991" y="5582268"/>
            <a:ext cx="914400" cy="9144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B9BE14C-D20B-4F4A-BC12-1AF32B803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191" y="319088"/>
            <a:ext cx="638175" cy="13620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BA8D8F6-338E-4EFB-845E-8BE17E904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9752" y="1627740"/>
            <a:ext cx="323850" cy="220027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21A373-7752-4FA3-A2FD-323250737AEC}"/>
              </a:ext>
            </a:extLst>
          </p:cNvPr>
          <p:cNvSpPr txBox="1"/>
          <p:nvPr/>
        </p:nvSpPr>
        <p:spPr>
          <a:xfrm>
            <a:off x="4092063" y="6438900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AQUECEDOR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A843B8-659C-40CA-9DF8-568D3F7F2F89}"/>
              </a:ext>
            </a:extLst>
          </p:cNvPr>
          <p:cNvSpPr txBox="1"/>
          <p:nvPr/>
        </p:nvSpPr>
        <p:spPr>
          <a:xfrm>
            <a:off x="6097289" y="640287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RESFRIADOR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B5D7E8-3BD5-4DAA-A984-236344F6F0BF}"/>
              </a:ext>
            </a:extLst>
          </p:cNvPr>
          <p:cNvSpPr txBox="1"/>
          <p:nvPr/>
        </p:nvSpPr>
        <p:spPr>
          <a:xfrm>
            <a:off x="5458651" y="-169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9160A054-A616-451A-AB5D-783D1F17AE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048" y="3057008"/>
            <a:ext cx="323850" cy="220027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EDAE69-6D7C-48F4-BA36-8311359FE80A}"/>
              </a:ext>
            </a:extLst>
          </p:cNvPr>
          <p:cNvSpPr txBox="1"/>
          <p:nvPr/>
        </p:nvSpPr>
        <p:spPr>
          <a:xfrm>
            <a:off x="3200400" y="72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611E094-8094-401D-AA03-852025A51EDA}"/>
              </a:ext>
            </a:extLst>
          </p:cNvPr>
          <p:cNvSpPr txBox="1"/>
          <p:nvPr/>
        </p:nvSpPr>
        <p:spPr>
          <a:xfrm>
            <a:off x="7578096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pt-BR" dirty="0"/>
          </a:p>
        </p:txBody>
      </p:sp>
      <p:sp>
        <p:nvSpPr>
          <p:cNvPr id="2" name="Igual a 1">
            <a:extLst>
              <a:ext uri="{FF2B5EF4-FFF2-40B4-BE49-F238E27FC236}">
                <a16:creationId xmlns:a16="http://schemas.microsoft.com/office/drawing/2014/main" id="{7C13A9CF-4886-4921-AE12-1E3C9FEB191A}"/>
              </a:ext>
            </a:extLst>
          </p:cNvPr>
          <p:cNvSpPr/>
          <p:nvPr/>
        </p:nvSpPr>
        <p:spPr>
          <a:xfrm>
            <a:off x="2967105" y="-19050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77422B-34DD-4368-9AB5-9890769F66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039" y="4540377"/>
            <a:ext cx="1143000" cy="1152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DD5471A-3134-408C-946B-38809B8856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9029" y="1170251"/>
            <a:ext cx="1535930" cy="574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D38F20-FB6F-42C6-A2AE-246FE9DA71CD}"/>
              </a:ext>
            </a:extLst>
          </p:cNvPr>
          <p:cNvSpPr txBox="1"/>
          <p:nvPr/>
        </p:nvSpPr>
        <p:spPr>
          <a:xfrm>
            <a:off x="7515136" y="164996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Sinalizador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06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EA65115-DCA6-4CA0-ADBE-09776EE942EE}"/>
              </a:ext>
            </a:extLst>
          </p:cNvPr>
          <p:cNvSpPr/>
          <p:nvPr/>
        </p:nvSpPr>
        <p:spPr>
          <a:xfrm>
            <a:off x="4124325" y="1038225"/>
            <a:ext cx="3143250" cy="54006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4FE185-3991-4358-9427-C155B1561EEB}"/>
              </a:ext>
            </a:extLst>
          </p:cNvPr>
          <p:cNvSpPr/>
          <p:nvPr/>
        </p:nvSpPr>
        <p:spPr>
          <a:xfrm>
            <a:off x="4124325" y="4476750"/>
            <a:ext cx="3143250" cy="196215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955EA7-A7C8-44BC-A1C0-6C224A53F187}"/>
              </a:ext>
            </a:extLst>
          </p:cNvPr>
          <p:cNvSpPr/>
          <p:nvPr/>
        </p:nvSpPr>
        <p:spPr>
          <a:xfrm>
            <a:off x="4124325" y="2409825"/>
            <a:ext cx="3143250" cy="2066925"/>
          </a:xfrm>
          <a:prstGeom prst="rect">
            <a:avLst/>
          </a:prstGeom>
          <a:gradFill>
            <a:gsLst>
              <a:gs pos="48000">
                <a:srgbClr val="00B0F0">
                  <a:alpha val="0"/>
                </a:srgbClr>
              </a:gs>
              <a:gs pos="100000">
                <a:srgbClr val="FFFF00"/>
              </a:gs>
            </a:gsLst>
            <a:lin ang="5400000" scaled="0"/>
          </a:gra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E93D49-4DD2-4692-B184-9C393062F5AC}"/>
              </a:ext>
            </a:extLst>
          </p:cNvPr>
          <p:cNvSpPr/>
          <p:nvPr/>
        </p:nvSpPr>
        <p:spPr>
          <a:xfrm>
            <a:off x="3648074" y="4234434"/>
            <a:ext cx="68923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8A57566-D9EB-4EB1-9416-CD0090C8DCF1}"/>
              </a:ext>
            </a:extLst>
          </p:cNvPr>
          <p:cNvSpPr/>
          <p:nvPr/>
        </p:nvSpPr>
        <p:spPr>
          <a:xfrm>
            <a:off x="3648074" y="2167509"/>
            <a:ext cx="68922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pt-BR" dirty="0"/>
          </a:p>
        </p:txBody>
      </p:sp>
      <p:sp>
        <p:nvSpPr>
          <p:cNvPr id="16" name="Forma em L 15">
            <a:extLst>
              <a:ext uri="{FF2B5EF4-FFF2-40B4-BE49-F238E27FC236}">
                <a16:creationId xmlns:a16="http://schemas.microsoft.com/office/drawing/2014/main" id="{7EA357AB-B480-45C7-898F-AD1A006D1639}"/>
              </a:ext>
            </a:extLst>
          </p:cNvPr>
          <p:cNvSpPr/>
          <p:nvPr/>
        </p:nvSpPr>
        <p:spPr>
          <a:xfrm rot="10800000">
            <a:off x="2371725" y="76200"/>
            <a:ext cx="2595562" cy="866775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em L 18">
            <a:extLst>
              <a:ext uri="{FF2B5EF4-FFF2-40B4-BE49-F238E27FC236}">
                <a16:creationId xmlns:a16="http://schemas.microsoft.com/office/drawing/2014/main" id="{F9F903BC-8156-487F-8E5F-51AB83154FCA}"/>
              </a:ext>
            </a:extLst>
          </p:cNvPr>
          <p:cNvSpPr/>
          <p:nvPr/>
        </p:nvSpPr>
        <p:spPr>
          <a:xfrm rot="5400000">
            <a:off x="7023026" y="-595313"/>
            <a:ext cx="866776" cy="2209800"/>
          </a:xfrm>
          <a:prstGeom prst="corner">
            <a:avLst>
              <a:gd name="adj1" fmla="val 50000"/>
              <a:gd name="adj2" fmla="val 510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6AD16B42-6AB2-4226-895F-FC5B74982C91}"/>
              </a:ext>
            </a:extLst>
          </p:cNvPr>
          <p:cNvSpPr/>
          <p:nvPr/>
        </p:nvSpPr>
        <p:spPr>
          <a:xfrm>
            <a:off x="2960703" y="-18123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Gráfico 33" descr="Termômetro">
            <a:extLst>
              <a:ext uri="{FF2B5EF4-FFF2-40B4-BE49-F238E27FC236}">
                <a16:creationId xmlns:a16="http://schemas.microsoft.com/office/drawing/2014/main" id="{3E1690FB-469E-42FA-A8E9-04B9BF5E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85228" y="4961954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81011A-3F8B-4FA1-94C2-AEB858CC9765}"/>
              </a:ext>
            </a:extLst>
          </p:cNvPr>
          <p:cNvSpPr txBox="1"/>
          <p:nvPr/>
        </p:nvSpPr>
        <p:spPr>
          <a:xfrm>
            <a:off x="2759528" y="52344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(&gt;=15)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BEE246-561F-485A-A4CD-F0A11A283069}"/>
              </a:ext>
            </a:extLst>
          </p:cNvPr>
          <p:cNvSpPr txBox="1"/>
          <p:nvPr/>
        </p:nvSpPr>
        <p:spPr>
          <a:xfrm>
            <a:off x="7606672" y="51779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(&gt;=20)</a:t>
            </a:r>
            <a:endParaRPr lang="pt-BR" dirty="0"/>
          </a:p>
        </p:txBody>
      </p:sp>
      <p:pic>
        <p:nvPicPr>
          <p:cNvPr id="41" name="Gráfico 40" descr="Termômetro">
            <a:extLst>
              <a:ext uri="{FF2B5EF4-FFF2-40B4-BE49-F238E27FC236}">
                <a16:creationId xmlns:a16="http://schemas.microsoft.com/office/drawing/2014/main" id="{08D0CA39-6B01-4962-82EC-CE0CF937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02048" y="4905375"/>
            <a:ext cx="914400" cy="914400"/>
          </a:xfrm>
          <a:prstGeom prst="rect">
            <a:avLst/>
          </a:prstGeom>
        </p:spPr>
      </p:pic>
      <p:pic>
        <p:nvPicPr>
          <p:cNvPr id="43" name="Gráfico 42" descr="Temperatura baixa">
            <a:extLst>
              <a:ext uri="{FF2B5EF4-FFF2-40B4-BE49-F238E27FC236}">
                <a16:creationId xmlns:a16="http://schemas.microsoft.com/office/drawing/2014/main" id="{E771137D-CCD5-4276-B428-8B4DD291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9217" y="5603819"/>
            <a:ext cx="914400" cy="914400"/>
          </a:xfrm>
          <a:prstGeom prst="rect">
            <a:avLst/>
          </a:prstGeom>
        </p:spPr>
      </p:pic>
      <p:pic>
        <p:nvPicPr>
          <p:cNvPr id="45" name="Gráfico 44" descr="Temperatura alta">
            <a:extLst>
              <a:ext uri="{FF2B5EF4-FFF2-40B4-BE49-F238E27FC236}">
                <a16:creationId xmlns:a16="http://schemas.microsoft.com/office/drawing/2014/main" id="{7C5208D9-907A-46E1-A2DF-67460C022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2532" y="5603819"/>
            <a:ext cx="914400" cy="9144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B9BE14C-D20B-4F4A-BC12-1AF32B803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191" y="319088"/>
            <a:ext cx="638175" cy="13620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BA8D8F6-338E-4EFB-845E-8BE17E904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9752" y="1627740"/>
            <a:ext cx="323850" cy="220027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21A373-7752-4FA3-A2FD-323250737AEC}"/>
              </a:ext>
            </a:extLst>
          </p:cNvPr>
          <p:cNvSpPr txBox="1"/>
          <p:nvPr/>
        </p:nvSpPr>
        <p:spPr>
          <a:xfrm>
            <a:off x="4092063" y="6438900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AQUECEDOR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A843B8-659C-40CA-9DF8-568D3F7F2F89}"/>
              </a:ext>
            </a:extLst>
          </p:cNvPr>
          <p:cNvSpPr txBox="1"/>
          <p:nvPr/>
        </p:nvSpPr>
        <p:spPr>
          <a:xfrm>
            <a:off x="6097289" y="640287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RESFRIADOR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B5D7E8-3BD5-4DAA-A984-236344F6F0BF}"/>
              </a:ext>
            </a:extLst>
          </p:cNvPr>
          <p:cNvSpPr txBox="1"/>
          <p:nvPr/>
        </p:nvSpPr>
        <p:spPr>
          <a:xfrm>
            <a:off x="5458651" y="-169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9160A054-A616-451A-AB5D-783D1F17AE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048" y="3057008"/>
            <a:ext cx="323850" cy="220027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EDAE69-6D7C-48F4-BA36-8311359FE80A}"/>
              </a:ext>
            </a:extLst>
          </p:cNvPr>
          <p:cNvSpPr txBox="1"/>
          <p:nvPr/>
        </p:nvSpPr>
        <p:spPr>
          <a:xfrm>
            <a:off x="3200400" y="72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611E094-8094-401D-AA03-852025A51EDA}"/>
              </a:ext>
            </a:extLst>
          </p:cNvPr>
          <p:cNvSpPr txBox="1"/>
          <p:nvPr/>
        </p:nvSpPr>
        <p:spPr>
          <a:xfrm>
            <a:off x="7578096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pt-BR" dirty="0"/>
          </a:p>
        </p:txBody>
      </p:sp>
      <p:sp>
        <p:nvSpPr>
          <p:cNvPr id="2" name="Igual a 1">
            <a:extLst>
              <a:ext uri="{FF2B5EF4-FFF2-40B4-BE49-F238E27FC236}">
                <a16:creationId xmlns:a16="http://schemas.microsoft.com/office/drawing/2014/main" id="{7C13A9CF-4886-4921-AE12-1E3C9FEB191A}"/>
              </a:ext>
            </a:extLst>
          </p:cNvPr>
          <p:cNvSpPr/>
          <p:nvPr/>
        </p:nvSpPr>
        <p:spPr>
          <a:xfrm>
            <a:off x="7267575" y="-19050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 descr="Uma imagem contendo hélice, luz&#10;&#10;Descrição gerada automaticamente">
            <a:extLst>
              <a:ext uri="{FF2B5EF4-FFF2-40B4-BE49-F238E27FC236}">
                <a16:creationId xmlns:a16="http://schemas.microsoft.com/office/drawing/2014/main" id="{454F0C8A-EDF7-4185-AA64-E3E88B8A0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8818">
            <a:off x="5093154" y="4562126"/>
            <a:ext cx="1269599" cy="12695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657C38-53D3-4B70-A8DC-59771D9C2C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9029" y="1170251"/>
            <a:ext cx="1535930" cy="5741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4ABC62-4F2F-48B9-A07D-E8B68392F090}"/>
              </a:ext>
            </a:extLst>
          </p:cNvPr>
          <p:cNvSpPr txBox="1"/>
          <p:nvPr/>
        </p:nvSpPr>
        <p:spPr>
          <a:xfrm>
            <a:off x="7515136" y="164996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Sinalizador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31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EA65115-DCA6-4CA0-ADBE-09776EE942EE}"/>
              </a:ext>
            </a:extLst>
          </p:cNvPr>
          <p:cNvSpPr/>
          <p:nvPr/>
        </p:nvSpPr>
        <p:spPr>
          <a:xfrm>
            <a:off x="4124325" y="1038225"/>
            <a:ext cx="3143250" cy="54006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4FE185-3991-4358-9427-C155B1561EEB}"/>
              </a:ext>
            </a:extLst>
          </p:cNvPr>
          <p:cNvSpPr/>
          <p:nvPr/>
        </p:nvSpPr>
        <p:spPr>
          <a:xfrm>
            <a:off x="4124325" y="4476750"/>
            <a:ext cx="3143250" cy="196215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955EA7-A7C8-44BC-A1C0-6C224A53F187}"/>
              </a:ext>
            </a:extLst>
          </p:cNvPr>
          <p:cNvSpPr/>
          <p:nvPr/>
        </p:nvSpPr>
        <p:spPr>
          <a:xfrm>
            <a:off x="4124325" y="2409825"/>
            <a:ext cx="3143250" cy="2066925"/>
          </a:xfrm>
          <a:prstGeom prst="rect">
            <a:avLst/>
          </a:prstGeom>
          <a:gradFill>
            <a:gsLst>
              <a:gs pos="48000">
                <a:srgbClr val="00B0F0">
                  <a:alpha val="0"/>
                </a:srgbClr>
              </a:gs>
              <a:gs pos="100000">
                <a:srgbClr val="FFFF00"/>
              </a:gs>
            </a:gsLst>
            <a:lin ang="5400000" scaled="0"/>
          </a:gra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E93D49-4DD2-4692-B184-9C393062F5AC}"/>
              </a:ext>
            </a:extLst>
          </p:cNvPr>
          <p:cNvSpPr/>
          <p:nvPr/>
        </p:nvSpPr>
        <p:spPr>
          <a:xfrm>
            <a:off x="3648074" y="4234434"/>
            <a:ext cx="68923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8A57566-D9EB-4EB1-9416-CD0090C8DCF1}"/>
              </a:ext>
            </a:extLst>
          </p:cNvPr>
          <p:cNvSpPr/>
          <p:nvPr/>
        </p:nvSpPr>
        <p:spPr>
          <a:xfrm>
            <a:off x="3648074" y="2167509"/>
            <a:ext cx="68922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pt-BR" dirty="0"/>
          </a:p>
        </p:txBody>
      </p:sp>
      <p:sp>
        <p:nvSpPr>
          <p:cNvPr id="16" name="Forma em L 15">
            <a:extLst>
              <a:ext uri="{FF2B5EF4-FFF2-40B4-BE49-F238E27FC236}">
                <a16:creationId xmlns:a16="http://schemas.microsoft.com/office/drawing/2014/main" id="{7EA357AB-B480-45C7-898F-AD1A006D1639}"/>
              </a:ext>
            </a:extLst>
          </p:cNvPr>
          <p:cNvSpPr/>
          <p:nvPr/>
        </p:nvSpPr>
        <p:spPr>
          <a:xfrm rot="10800000">
            <a:off x="2371725" y="76200"/>
            <a:ext cx="2595562" cy="866775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em L 18">
            <a:extLst>
              <a:ext uri="{FF2B5EF4-FFF2-40B4-BE49-F238E27FC236}">
                <a16:creationId xmlns:a16="http://schemas.microsoft.com/office/drawing/2014/main" id="{F9F903BC-8156-487F-8E5F-51AB83154FCA}"/>
              </a:ext>
            </a:extLst>
          </p:cNvPr>
          <p:cNvSpPr/>
          <p:nvPr/>
        </p:nvSpPr>
        <p:spPr>
          <a:xfrm rot="5400000">
            <a:off x="7023026" y="-595313"/>
            <a:ext cx="866776" cy="2209800"/>
          </a:xfrm>
          <a:prstGeom prst="corner">
            <a:avLst>
              <a:gd name="adj1" fmla="val 50000"/>
              <a:gd name="adj2" fmla="val 510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6AD16B42-6AB2-4226-895F-FC5B74982C91}"/>
              </a:ext>
            </a:extLst>
          </p:cNvPr>
          <p:cNvSpPr/>
          <p:nvPr/>
        </p:nvSpPr>
        <p:spPr>
          <a:xfrm>
            <a:off x="2960703" y="-18123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Gráfico 33" descr="Termômetro">
            <a:extLst>
              <a:ext uri="{FF2B5EF4-FFF2-40B4-BE49-F238E27FC236}">
                <a16:creationId xmlns:a16="http://schemas.microsoft.com/office/drawing/2014/main" id="{3E1690FB-469E-42FA-A8E9-04B9BF5E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85228" y="4961954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81011A-3F8B-4FA1-94C2-AEB858CC9765}"/>
              </a:ext>
            </a:extLst>
          </p:cNvPr>
          <p:cNvSpPr txBox="1"/>
          <p:nvPr/>
        </p:nvSpPr>
        <p:spPr>
          <a:xfrm>
            <a:off x="2759528" y="52344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(&gt;=15)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BEE246-561F-485A-A4CD-F0A11A283069}"/>
              </a:ext>
            </a:extLst>
          </p:cNvPr>
          <p:cNvSpPr txBox="1"/>
          <p:nvPr/>
        </p:nvSpPr>
        <p:spPr>
          <a:xfrm>
            <a:off x="7606672" y="51779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(&gt;=20)</a:t>
            </a:r>
            <a:endParaRPr lang="pt-BR" dirty="0"/>
          </a:p>
        </p:txBody>
      </p:sp>
      <p:pic>
        <p:nvPicPr>
          <p:cNvPr id="41" name="Gráfico 40" descr="Termômetro">
            <a:extLst>
              <a:ext uri="{FF2B5EF4-FFF2-40B4-BE49-F238E27FC236}">
                <a16:creationId xmlns:a16="http://schemas.microsoft.com/office/drawing/2014/main" id="{08D0CA39-6B01-4962-82EC-CE0CF937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02048" y="4905375"/>
            <a:ext cx="914400" cy="914400"/>
          </a:xfrm>
          <a:prstGeom prst="rect">
            <a:avLst/>
          </a:prstGeom>
        </p:spPr>
      </p:pic>
      <p:pic>
        <p:nvPicPr>
          <p:cNvPr id="43" name="Gráfico 42" descr="Temperatura baixa">
            <a:extLst>
              <a:ext uri="{FF2B5EF4-FFF2-40B4-BE49-F238E27FC236}">
                <a16:creationId xmlns:a16="http://schemas.microsoft.com/office/drawing/2014/main" id="{E771137D-CCD5-4276-B428-8B4DD291A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848" y="5619749"/>
            <a:ext cx="914400" cy="914400"/>
          </a:xfrm>
          <a:prstGeom prst="rect">
            <a:avLst/>
          </a:prstGeom>
        </p:spPr>
      </p:pic>
      <p:pic>
        <p:nvPicPr>
          <p:cNvPr id="45" name="Gráfico 44" descr="Temperatura alta">
            <a:extLst>
              <a:ext uri="{FF2B5EF4-FFF2-40B4-BE49-F238E27FC236}">
                <a16:creationId xmlns:a16="http://schemas.microsoft.com/office/drawing/2014/main" id="{7C5208D9-907A-46E1-A2DF-67460C022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435" y="5608619"/>
            <a:ext cx="914400" cy="9144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B9BE14C-D20B-4F4A-BC12-1AF32B8037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2191" y="319088"/>
            <a:ext cx="638175" cy="13620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BA8D8F6-338E-4EFB-845E-8BE17E904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9752" y="1627740"/>
            <a:ext cx="323850" cy="220027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21A373-7752-4FA3-A2FD-323250737AEC}"/>
              </a:ext>
            </a:extLst>
          </p:cNvPr>
          <p:cNvSpPr txBox="1"/>
          <p:nvPr/>
        </p:nvSpPr>
        <p:spPr>
          <a:xfrm>
            <a:off x="4092063" y="6438900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AQUECEDOR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A843B8-659C-40CA-9DF8-568D3F7F2F89}"/>
              </a:ext>
            </a:extLst>
          </p:cNvPr>
          <p:cNvSpPr txBox="1"/>
          <p:nvPr/>
        </p:nvSpPr>
        <p:spPr>
          <a:xfrm>
            <a:off x="6097289" y="640287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RESFRIADOR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B5D7E8-3BD5-4DAA-A984-236344F6F0BF}"/>
              </a:ext>
            </a:extLst>
          </p:cNvPr>
          <p:cNvSpPr txBox="1"/>
          <p:nvPr/>
        </p:nvSpPr>
        <p:spPr>
          <a:xfrm>
            <a:off x="5458651" y="-169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9160A054-A616-451A-AB5D-783D1F17AE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9048" y="3057008"/>
            <a:ext cx="323850" cy="220027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EDAE69-6D7C-48F4-BA36-8311359FE80A}"/>
              </a:ext>
            </a:extLst>
          </p:cNvPr>
          <p:cNvSpPr txBox="1"/>
          <p:nvPr/>
        </p:nvSpPr>
        <p:spPr>
          <a:xfrm>
            <a:off x="3200400" y="72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611E094-8094-401D-AA03-852025A51EDA}"/>
              </a:ext>
            </a:extLst>
          </p:cNvPr>
          <p:cNvSpPr txBox="1"/>
          <p:nvPr/>
        </p:nvSpPr>
        <p:spPr>
          <a:xfrm>
            <a:off x="7578096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pt-BR" dirty="0"/>
          </a:p>
        </p:txBody>
      </p:sp>
      <p:sp>
        <p:nvSpPr>
          <p:cNvPr id="2" name="Igual a 1">
            <a:extLst>
              <a:ext uri="{FF2B5EF4-FFF2-40B4-BE49-F238E27FC236}">
                <a16:creationId xmlns:a16="http://schemas.microsoft.com/office/drawing/2014/main" id="{7C13A9CF-4886-4921-AE12-1E3C9FEB191A}"/>
              </a:ext>
            </a:extLst>
          </p:cNvPr>
          <p:cNvSpPr/>
          <p:nvPr/>
        </p:nvSpPr>
        <p:spPr>
          <a:xfrm>
            <a:off x="7267575" y="-19050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 descr="Uma imagem contendo hélice, luz&#10;&#10;Descrição gerada automaticamente">
            <a:extLst>
              <a:ext uri="{FF2B5EF4-FFF2-40B4-BE49-F238E27FC236}">
                <a16:creationId xmlns:a16="http://schemas.microsoft.com/office/drawing/2014/main" id="{454F0C8A-EDF7-4185-AA64-E3E88B8A03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8818">
            <a:off x="5093154" y="4562126"/>
            <a:ext cx="1269599" cy="12695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7AD81A-10B5-454D-B16F-092D6BB06B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9029" y="1170251"/>
            <a:ext cx="1535930" cy="5741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7FFA4FD-9FCF-400F-A50D-A4704EC07DEC}"/>
              </a:ext>
            </a:extLst>
          </p:cNvPr>
          <p:cNvSpPr txBox="1"/>
          <p:nvPr/>
        </p:nvSpPr>
        <p:spPr>
          <a:xfrm>
            <a:off x="7515136" y="164996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Sinalizador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21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EA65115-DCA6-4CA0-ADBE-09776EE942EE}"/>
              </a:ext>
            </a:extLst>
          </p:cNvPr>
          <p:cNvSpPr/>
          <p:nvPr/>
        </p:nvSpPr>
        <p:spPr>
          <a:xfrm>
            <a:off x="4124325" y="1038225"/>
            <a:ext cx="3143250" cy="54006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4FE185-3991-4358-9427-C155B1561EEB}"/>
              </a:ext>
            </a:extLst>
          </p:cNvPr>
          <p:cNvSpPr/>
          <p:nvPr/>
        </p:nvSpPr>
        <p:spPr>
          <a:xfrm>
            <a:off x="4124325" y="4476750"/>
            <a:ext cx="3143250" cy="196215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955EA7-A7C8-44BC-A1C0-6C224A53F187}"/>
              </a:ext>
            </a:extLst>
          </p:cNvPr>
          <p:cNvSpPr/>
          <p:nvPr/>
        </p:nvSpPr>
        <p:spPr>
          <a:xfrm>
            <a:off x="4124325" y="2409825"/>
            <a:ext cx="3143250" cy="2066925"/>
          </a:xfrm>
          <a:prstGeom prst="rect">
            <a:avLst/>
          </a:prstGeom>
          <a:gradFill>
            <a:gsLst>
              <a:gs pos="21000">
                <a:srgbClr val="00B0F0">
                  <a:alpha val="0"/>
                </a:srgbClr>
              </a:gs>
              <a:gs pos="100000">
                <a:srgbClr val="00B050"/>
              </a:gs>
            </a:gsLst>
            <a:lin ang="5400000" scaled="0"/>
          </a:gra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E93D49-4DD2-4692-B184-9C393062F5AC}"/>
              </a:ext>
            </a:extLst>
          </p:cNvPr>
          <p:cNvSpPr/>
          <p:nvPr/>
        </p:nvSpPr>
        <p:spPr>
          <a:xfrm>
            <a:off x="3648074" y="4234434"/>
            <a:ext cx="68923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8A57566-D9EB-4EB1-9416-CD0090C8DCF1}"/>
              </a:ext>
            </a:extLst>
          </p:cNvPr>
          <p:cNvSpPr/>
          <p:nvPr/>
        </p:nvSpPr>
        <p:spPr>
          <a:xfrm>
            <a:off x="3648074" y="2167509"/>
            <a:ext cx="68922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pt-BR" dirty="0"/>
          </a:p>
        </p:txBody>
      </p:sp>
      <p:sp>
        <p:nvSpPr>
          <p:cNvPr id="16" name="Forma em L 15">
            <a:extLst>
              <a:ext uri="{FF2B5EF4-FFF2-40B4-BE49-F238E27FC236}">
                <a16:creationId xmlns:a16="http://schemas.microsoft.com/office/drawing/2014/main" id="{7EA357AB-B480-45C7-898F-AD1A006D1639}"/>
              </a:ext>
            </a:extLst>
          </p:cNvPr>
          <p:cNvSpPr/>
          <p:nvPr/>
        </p:nvSpPr>
        <p:spPr>
          <a:xfrm rot="10800000">
            <a:off x="2371725" y="76200"/>
            <a:ext cx="2595562" cy="866775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em L 18">
            <a:extLst>
              <a:ext uri="{FF2B5EF4-FFF2-40B4-BE49-F238E27FC236}">
                <a16:creationId xmlns:a16="http://schemas.microsoft.com/office/drawing/2014/main" id="{F9F903BC-8156-487F-8E5F-51AB83154FCA}"/>
              </a:ext>
            </a:extLst>
          </p:cNvPr>
          <p:cNvSpPr/>
          <p:nvPr/>
        </p:nvSpPr>
        <p:spPr>
          <a:xfrm rot="5400000">
            <a:off x="7023026" y="-595313"/>
            <a:ext cx="866776" cy="2209800"/>
          </a:xfrm>
          <a:prstGeom prst="corner">
            <a:avLst>
              <a:gd name="adj1" fmla="val 50000"/>
              <a:gd name="adj2" fmla="val 510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6AD16B42-6AB2-4226-895F-FC5B74982C91}"/>
              </a:ext>
            </a:extLst>
          </p:cNvPr>
          <p:cNvSpPr/>
          <p:nvPr/>
        </p:nvSpPr>
        <p:spPr>
          <a:xfrm>
            <a:off x="2960703" y="-18123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Gráfico 33" descr="Termômetro">
            <a:extLst>
              <a:ext uri="{FF2B5EF4-FFF2-40B4-BE49-F238E27FC236}">
                <a16:creationId xmlns:a16="http://schemas.microsoft.com/office/drawing/2014/main" id="{3E1690FB-469E-42FA-A8E9-04B9BF5E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85228" y="4961954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81011A-3F8B-4FA1-94C2-AEB858CC9765}"/>
              </a:ext>
            </a:extLst>
          </p:cNvPr>
          <p:cNvSpPr txBox="1"/>
          <p:nvPr/>
        </p:nvSpPr>
        <p:spPr>
          <a:xfrm>
            <a:off x="2759528" y="52344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(&gt;=15)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BEE246-561F-485A-A4CD-F0A11A283069}"/>
              </a:ext>
            </a:extLst>
          </p:cNvPr>
          <p:cNvSpPr txBox="1"/>
          <p:nvPr/>
        </p:nvSpPr>
        <p:spPr>
          <a:xfrm>
            <a:off x="7606672" y="51779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(&gt;=20)</a:t>
            </a:r>
            <a:endParaRPr lang="pt-BR" dirty="0"/>
          </a:p>
        </p:txBody>
      </p:sp>
      <p:pic>
        <p:nvPicPr>
          <p:cNvPr id="41" name="Gráfico 40" descr="Termômetro">
            <a:extLst>
              <a:ext uri="{FF2B5EF4-FFF2-40B4-BE49-F238E27FC236}">
                <a16:creationId xmlns:a16="http://schemas.microsoft.com/office/drawing/2014/main" id="{08D0CA39-6B01-4962-82EC-CE0CF937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02048" y="4905375"/>
            <a:ext cx="914400" cy="914400"/>
          </a:xfrm>
          <a:prstGeom prst="rect">
            <a:avLst/>
          </a:prstGeom>
        </p:spPr>
      </p:pic>
      <p:pic>
        <p:nvPicPr>
          <p:cNvPr id="43" name="Gráfico 42" descr="Temperatura baixa">
            <a:extLst>
              <a:ext uri="{FF2B5EF4-FFF2-40B4-BE49-F238E27FC236}">
                <a16:creationId xmlns:a16="http://schemas.microsoft.com/office/drawing/2014/main" id="{E771137D-CCD5-4276-B428-8B4DD291A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848" y="5619749"/>
            <a:ext cx="914400" cy="914400"/>
          </a:xfrm>
          <a:prstGeom prst="rect">
            <a:avLst/>
          </a:prstGeom>
        </p:spPr>
      </p:pic>
      <p:pic>
        <p:nvPicPr>
          <p:cNvPr id="45" name="Gráfico 44" descr="Temperatura alta">
            <a:extLst>
              <a:ext uri="{FF2B5EF4-FFF2-40B4-BE49-F238E27FC236}">
                <a16:creationId xmlns:a16="http://schemas.microsoft.com/office/drawing/2014/main" id="{7C5208D9-907A-46E1-A2DF-67460C022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435" y="5608619"/>
            <a:ext cx="914400" cy="9144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B9BE14C-D20B-4F4A-BC12-1AF32B8037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2191" y="319088"/>
            <a:ext cx="638175" cy="13620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BA8D8F6-338E-4EFB-845E-8BE17E904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9752" y="1627740"/>
            <a:ext cx="323850" cy="220027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21A373-7752-4FA3-A2FD-323250737AEC}"/>
              </a:ext>
            </a:extLst>
          </p:cNvPr>
          <p:cNvSpPr txBox="1"/>
          <p:nvPr/>
        </p:nvSpPr>
        <p:spPr>
          <a:xfrm>
            <a:off x="4092063" y="6438900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AQUECEDOR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A843B8-659C-40CA-9DF8-568D3F7F2F89}"/>
              </a:ext>
            </a:extLst>
          </p:cNvPr>
          <p:cNvSpPr txBox="1"/>
          <p:nvPr/>
        </p:nvSpPr>
        <p:spPr>
          <a:xfrm>
            <a:off x="6097289" y="640287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RESFRIADOR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B5D7E8-3BD5-4DAA-A984-236344F6F0BF}"/>
              </a:ext>
            </a:extLst>
          </p:cNvPr>
          <p:cNvSpPr txBox="1"/>
          <p:nvPr/>
        </p:nvSpPr>
        <p:spPr>
          <a:xfrm>
            <a:off x="5458651" y="-169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9160A054-A616-451A-AB5D-783D1F17AE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9048" y="3057008"/>
            <a:ext cx="323850" cy="220027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EDAE69-6D7C-48F4-BA36-8311359FE80A}"/>
              </a:ext>
            </a:extLst>
          </p:cNvPr>
          <p:cNvSpPr txBox="1"/>
          <p:nvPr/>
        </p:nvSpPr>
        <p:spPr>
          <a:xfrm>
            <a:off x="3200400" y="72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611E094-8094-401D-AA03-852025A51EDA}"/>
              </a:ext>
            </a:extLst>
          </p:cNvPr>
          <p:cNvSpPr txBox="1"/>
          <p:nvPr/>
        </p:nvSpPr>
        <p:spPr>
          <a:xfrm>
            <a:off x="7578096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pt-BR" dirty="0"/>
          </a:p>
        </p:txBody>
      </p:sp>
      <p:sp>
        <p:nvSpPr>
          <p:cNvPr id="2" name="Igual a 1">
            <a:extLst>
              <a:ext uri="{FF2B5EF4-FFF2-40B4-BE49-F238E27FC236}">
                <a16:creationId xmlns:a16="http://schemas.microsoft.com/office/drawing/2014/main" id="{7C13A9CF-4886-4921-AE12-1E3C9FEB191A}"/>
              </a:ext>
            </a:extLst>
          </p:cNvPr>
          <p:cNvSpPr/>
          <p:nvPr/>
        </p:nvSpPr>
        <p:spPr>
          <a:xfrm>
            <a:off x="7267575" y="-19050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 descr="Uma imagem contendo hélice, luz&#10;&#10;Descrição gerada automaticamente">
            <a:extLst>
              <a:ext uri="{FF2B5EF4-FFF2-40B4-BE49-F238E27FC236}">
                <a16:creationId xmlns:a16="http://schemas.microsoft.com/office/drawing/2014/main" id="{454F0C8A-EDF7-4185-AA64-E3E88B8A03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8818">
            <a:off x="5093154" y="4562126"/>
            <a:ext cx="1269599" cy="12695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C77B8F-2505-42DA-A701-3FD61028CF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9029" y="1170251"/>
            <a:ext cx="1535930" cy="5741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750027-F1BB-41F3-94BC-F9187C1B32BB}"/>
              </a:ext>
            </a:extLst>
          </p:cNvPr>
          <p:cNvSpPr txBox="1"/>
          <p:nvPr/>
        </p:nvSpPr>
        <p:spPr>
          <a:xfrm>
            <a:off x="7515136" y="164996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Sinalizador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EA65115-DCA6-4CA0-ADBE-09776EE942EE}"/>
              </a:ext>
            </a:extLst>
          </p:cNvPr>
          <p:cNvSpPr/>
          <p:nvPr/>
        </p:nvSpPr>
        <p:spPr>
          <a:xfrm>
            <a:off x="4124325" y="1038225"/>
            <a:ext cx="3143250" cy="54006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4FE185-3991-4358-9427-C155B1561EEB}"/>
              </a:ext>
            </a:extLst>
          </p:cNvPr>
          <p:cNvSpPr/>
          <p:nvPr/>
        </p:nvSpPr>
        <p:spPr>
          <a:xfrm>
            <a:off x="4124325" y="4476750"/>
            <a:ext cx="3143250" cy="196215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955EA7-A7C8-44BC-A1C0-6C224A53F187}"/>
              </a:ext>
            </a:extLst>
          </p:cNvPr>
          <p:cNvSpPr/>
          <p:nvPr/>
        </p:nvSpPr>
        <p:spPr>
          <a:xfrm>
            <a:off x="4124325" y="2409825"/>
            <a:ext cx="3143250" cy="2066925"/>
          </a:xfrm>
          <a:prstGeom prst="rect">
            <a:avLst/>
          </a:prstGeom>
          <a:gradFill>
            <a:gsLst>
              <a:gs pos="21000">
                <a:srgbClr val="00B0F0">
                  <a:alpha val="0"/>
                </a:srgbClr>
              </a:gs>
              <a:gs pos="100000">
                <a:srgbClr val="00B050"/>
              </a:gs>
            </a:gsLst>
            <a:lin ang="5400000" scaled="0"/>
          </a:gra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E93D49-4DD2-4692-B184-9C393062F5AC}"/>
              </a:ext>
            </a:extLst>
          </p:cNvPr>
          <p:cNvSpPr/>
          <p:nvPr/>
        </p:nvSpPr>
        <p:spPr>
          <a:xfrm>
            <a:off x="3648074" y="4234434"/>
            <a:ext cx="68923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8A57566-D9EB-4EB1-9416-CD0090C8DCF1}"/>
              </a:ext>
            </a:extLst>
          </p:cNvPr>
          <p:cNvSpPr/>
          <p:nvPr/>
        </p:nvSpPr>
        <p:spPr>
          <a:xfrm>
            <a:off x="3648074" y="2167509"/>
            <a:ext cx="68922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pt-BR" dirty="0"/>
          </a:p>
        </p:txBody>
      </p:sp>
      <p:sp>
        <p:nvSpPr>
          <p:cNvPr id="16" name="Forma em L 15">
            <a:extLst>
              <a:ext uri="{FF2B5EF4-FFF2-40B4-BE49-F238E27FC236}">
                <a16:creationId xmlns:a16="http://schemas.microsoft.com/office/drawing/2014/main" id="{7EA357AB-B480-45C7-898F-AD1A006D1639}"/>
              </a:ext>
            </a:extLst>
          </p:cNvPr>
          <p:cNvSpPr/>
          <p:nvPr/>
        </p:nvSpPr>
        <p:spPr>
          <a:xfrm rot="10800000">
            <a:off x="2371725" y="76200"/>
            <a:ext cx="2595562" cy="866775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em L 18">
            <a:extLst>
              <a:ext uri="{FF2B5EF4-FFF2-40B4-BE49-F238E27FC236}">
                <a16:creationId xmlns:a16="http://schemas.microsoft.com/office/drawing/2014/main" id="{F9F903BC-8156-487F-8E5F-51AB83154FCA}"/>
              </a:ext>
            </a:extLst>
          </p:cNvPr>
          <p:cNvSpPr/>
          <p:nvPr/>
        </p:nvSpPr>
        <p:spPr>
          <a:xfrm rot="5400000">
            <a:off x="7023026" y="-595313"/>
            <a:ext cx="866776" cy="2209800"/>
          </a:xfrm>
          <a:prstGeom prst="corner">
            <a:avLst>
              <a:gd name="adj1" fmla="val 50000"/>
              <a:gd name="adj2" fmla="val 510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6AD16B42-6AB2-4226-895F-FC5B74982C91}"/>
              </a:ext>
            </a:extLst>
          </p:cNvPr>
          <p:cNvSpPr/>
          <p:nvPr/>
        </p:nvSpPr>
        <p:spPr>
          <a:xfrm>
            <a:off x="2960703" y="-18123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Gráfico 33" descr="Termômetro">
            <a:extLst>
              <a:ext uri="{FF2B5EF4-FFF2-40B4-BE49-F238E27FC236}">
                <a16:creationId xmlns:a16="http://schemas.microsoft.com/office/drawing/2014/main" id="{3E1690FB-469E-42FA-A8E9-04B9BF5E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85228" y="4961954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81011A-3F8B-4FA1-94C2-AEB858CC9765}"/>
              </a:ext>
            </a:extLst>
          </p:cNvPr>
          <p:cNvSpPr txBox="1"/>
          <p:nvPr/>
        </p:nvSpPr>
        <p:spPr>
          <a:xfrm>
            <a:off x="2759528" y="523448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(&gt;=15)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BEE246-561F-485A-A4CD-F0A11A283069}"/>
              </a:ext>
            </a:extLst>
          </p:cNvPr>
          <p:cNvSpPr txBox="1"/>
          <p:nvPr/>
        </p:nvSpPr>
        <p:spPr>
          <a:xfrm>
            <a:off x="7606672" y="51779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(&gt;=20)</a:t>
            </a:r>
            <a:endParaRPr lang="pt-BR" dirty="0"/>
          </a:p>
        </p:txBody>
      </p:sp>
      <p:pic>
        <p:nvPicPr>
          <p:cNvPr id="41" name="Gráfico 40" descr="Termômetro">
            <a:extLst>
              <a:ext uri="{FF2B5EF4-FFF2-40B4-BE49-F238E27FC236}">
                <a16:creationId xmlns:a16="http://schemas.microsoft.com/office/drawing/2014/main" id="{08D0CA39-6B01-4962-82EC-CE0CF937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02048" y="4905375"/>
            <a:ext cx="914400" cy="914400"/>
          </a:xfrm>
          <a:prstGeom prst="rect">
            <a:avLst/>
          </a:prstGeom>
        </p:spPr>
      </p:pic>
      <p:pic>
        <p:nvPicPr>
          <p:cNvPr id="43" name="Gráfico 42" descr="Temperatura baixa">
            <a:extLst>
              <a:ext uri="{FF2B5EF4-FFF2-40B4-BE49-F238E27FC236}">
                <a16:creationId xmlns:a16="http://schemas.microsoft.com/office/drawing/2014/main" id="{E771137D-CCD5-4276-B428-8B4DD291A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848" y="5619749"/>
            <a:ext cx="914400" cy="914400"/>
          </a:xfrm>
          <a:prstGeom prst="rect">
            <a:avLst/>
          </a:prstGeom>
        </p:spPr>
      </p:pic>
      <p:pic>
        <p:nvPicPr>
          <p:cNvPr id="45" name="Gráfico 44" descr="Temperatura alta">
            <a:extLst>
              <a:ext uri="{FF2B5EF4-FFF2-40B4-BE49-F238E27FC236}">
                <a16:creationId xmlns:a16="http://schemas.microsoft.com/office/drawing/2014/main" id="{7C5208D9-907A-46E1-A2DF-67460C022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435" y="5608619"/>
            <a:ext cx="914400" cy="9144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B9BE14C-D20B-4F4A-BC12-1AF32B8037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2191" y="319088"/>
            <a:ext cx="638175" cy="13620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BA8D8F6-338E-4EFB-845E-8BE17E904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9752" y="1627740"/>
            <a:ext cx="323850" cy="220027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21A373-7752-4FA3-A2FD-323250737AEC}"/>
              </a:ext>
            </a:extLst>
          </p:cNvPr>
          <p:cNvSpPr txBox="1"/>
          <p:nvPr/>
        </p:nvSpPr>
        <p:spPr>
          <a:xfrm>
            <a:off x="4092063" y="6438900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AQUECEDOR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CA843B8-659C-40CA-9DF8-568D3F7F2F89}"/>
              </a:ext>
            </a:extLst>
          </p:cNvPr>
          <p:cNvSpPr txBox="1"/>
          <p:nvPr/>
        </p:nvSpPr>
        <p:spPr>
          <a:xfrm>
            <a:off x="6097289" y="6402871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RESFRIADOR</a:t>
            </a:r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2B5D7E8-3BD5-4DAA-A984-236344F6F0BF}"/>
              </a:ext>
            </a:extLst>
          </p:cNvPr>
          <p:cNvSpPr txBox="1"/>
          <p:nvPr/>
        </p:nvSpPr>
        <p:spPr>
          <a:xfrm>
            <a:off x="5458651" y="-169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9160A054-A616-451A-AB5D-783D1F17AE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9048" y="3057008"/>
            <a:ext cx="323850" cy="220027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EDAE69-6D7C-48F4-BA36-8311359FE80A}"/>
              </a:ext>
            </a:extLst>
          </p:cNvPr>
          <p:cNvSpPr txBox="1"/>
          <p:nvPr/>
        </p:nvSpPr>
        <p:spPr>
          <a:xfrm>
            <a:off x="3200400" y="7238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611E094-8094-401D-AA03-852025A51EDA}"/>
              </a:ext>
            </a:extLst>
          </p:cNvPr>
          <p:cNvSpPr txBox="1"/>
          <p:nvPr/>
        </p:nvSpPr>
        <p:spPr>
          <a:xfrm>
            <a:off x="7578096" y="6307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pt-BR" dirty="0"/>
          </a:p>
        </p:txBody>
      </p:sp>
      <p:sp>
        <p:nvSpPr>
          <p:cNvPr id="2" name="Igual a 1">
            <a:extLst>
              <a:ext uri="{FF2B5EF4-FFF2-40B4-BE49-F238E27FC236}">
                <a16:creationId xmlns:a16="http://schemas.microsoft.com/office/drawing/2014/main" id="{7C13A9CF-4886-4921-AE12-1E3C9FEB191A}"/>
              </a:ext>
            </a:extLst>
          </p:cNvPr>
          <p:cNvSpPr/>
          <p:nvPr/>
        </p:nvSpPr>
        <p:spPr>
          <a:xfrm>
            <a:off x="7267575" y="-19050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 descr="Uma imagem contendo hélice, luz&#10;&#10;Descrição gerada automaticamente">
            <a:extLst>
              <a:ext uri="{FF2B5EF4-FFF2-40B4-BE49-F238E27FC236}">
                <a16:creationId xmlns:a16="http://schemas.microsoft.com/office/drawing/2014/main" id="{454F0C8A-EDF7-4185-AA64-E3E88B8A03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8818">
            <a:off x="5093154" y="4562126"/>
            <a:ext cx="1269599" cy="12695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A7E5CED-7A63-4C1C-91AD-B5489B11C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9029" y="1170251"/>
            <a:ext cx="1535930" cy="5741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7DC9A8-5B9B-4543-838D-0C035A4D6636}"/>
              </a:ext>
            </a:extLst>
          </p:cNvPr>
          <p:cNvSpPr txBox="1"/>
          <p:nvPr/>
        </p:nvSpPr>
        <p:spPr>
          <a:xfrm>
            <a:off x="7515136" y="164996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Sinalizador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536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9963E377D54B4EB006AA9DE3A7EDB9" ma:contentTypeVersion="1" ma:contentTypeDescription="Create a new document." ma:contentTypeScope="" ma:versionID="bd9665e1d0219c2b9d5ca2e8f5e83216">
  <xsd:schema xmlns:xsd="http://www.w3.org/2001/XMLSchema" xmlns:xs="http://www.w3.org/2001/XMLSchema" xmlns:p="http://schemas.microsoft.com/office/2006/metadata/properties" xmlns:ns2="1521a4f9-5015-44b5-8d1d-19f9e1f58134" targetNamespace="http://schemas.microsoft.com/office/2006/metadata/properties" ma:root="true" ma:fieldsID="c1cde3bf050cb284cf013ef6a8378b02" ns2:_="">
    <xsd:import namespace="1521a4f9-5015-44b5-8d1d-19f9e1f58134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1a4f9-5015-44b5-8d1d-19f9e1f5813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521a4f9-5015-44b5-8d1d-19f9e1f58134" xsi:nil="true"/>
  </documentManagement>
</p:properties>
</file>

<file path=customXml/itemProps1.xml><?xml version="1.0" encoding="utf-8"?>
<ds:datastoreItem xmlns:ds="http://schemas.openxmlformats.org/officeDocument/2006/customXml" ds:itemID="{4FBD9219-4A4E-484F-8DB1-EA1331B63CE9}"/>
</file>

<file path=customXml/itemProps2.xml><?xml version="1.0" encoding="utf-8"?>
<ds:datastoreItem xmlns:ds="http://schemas.openxmlformats.org/officeDocument/2006/customXml" ds:itemID="{230D3488-B54A-4C71-9B74-59BEBD210C71}"/>
</file>

<file path=customXml/itemProps3.xml><?xml version="1.0" encoding="utf-8"?>
<ds:datastoreItem xmlns:ds="http://schemas.openxmlformats.org/officeDocument/2006/customXml" ds:itemID="{8098B0CD-477C-4D39-9589-3D749150BB12}"/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568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Tema do Office</vt:lpstr>
      <vt:lpstr>Projeto Semestral Circuitos Digitais  Prof. Me. Paulo Rogério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Semestral Circuitos Digitais  Prof. Me. Paulo Rogério</dc:title>
  <dc:creator>PAULO ROGERIO DA SILVA</dc:creator>
  <cp:lastModifiedBy>PAULO ROGERIO DA SILVA</cp:lastModifiedBy>
  <cp:revision>3</cp:revision>
  <dcterms:created xsi:type="dcterms:W3CDTF">2020-10-29T19:29:48Z</dcterms:created>
  <dcterms:modified xsi:type="dcterms:W3CDTF">2020-10-30T01:22:49Z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0x0101003A9963E377D54B4EB006AA9DE3A7EDB9</vt:lpwstr>
  </property>
</Properties>
</file>