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5" r:id="rId3"/>
    <p:sldId id="299" r:id="rId4"/>
    <p:sldId id="297" r:id="rId5"/>
    <p:sldId id="300" r:id="rId6"/>
    <p:sldId id="301" r:id="rId7"/>
    <p:sldId id="302" r:id="rId8"/>
    <p:sldId id="303" r:id="rId9"/>
    <p:sldId id="304" r:id="rId10"/>
    <p:sldId id="305" r:id="rId11"/>
    <p:sldId id="306" r:id="rId12"/>
    <p:sldId id="307" r:id="rId13"/>
    <p:sldId id="308" r:id="rId14"/>
    <p:sldId id="309" r:id="rId15"/>
    <p:sldId id="310" r:id="rId16"/>
    <p:sldId id="312" r:id="rId17"/>
    <p:sldId id="313" r:id="rId18"/>
    <p:sldId id="314" r:id="rId19"/>
    <p:sldId id="315" r:id="rId20"/>
    <p:sldId id="316" r:id="rId21"/>
    <p:sldId id="317" r:id="rId22"/>
    <p:sldId id="318" r:id="rId23"/>
    <p:sldId id="319" r:id="rId24"/>
    <p:sldId id="320" r:id="rId25"/>
    <p:sldId id="321" r:id="rId26"/>
    <p:sldId id="274" r:id="rId27"/>
    <p:sldId id="262" r:id="rId28"/>
    <p:sldId id="298" r:id="rId29"/>
    <p:sldId id="257" r:id="rId30"/>
    <p:sldId id="293" r:id="rId31"/>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autoAdjust="0"/>
    <p:restoredTop sz="94697" autoAdjust="0"/>
  </p:normalViewPr>
  <p:slideViewPr>
    <p:cSldViewPr snapToGrid="0">
      <p:cViewPr varScale="1">
        <p:scale>
          <a:sx n="81" d="100"/>
          <a:sy n="81"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400" y="3611607"/>
            <a:ext cx="103632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7020"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0E74D3FF-88B1-413F-934F-543E2B4CF409}" type="datetimeFigureOut">
              <a:rPr lang="zh-CN" altLang="en-US" smtClean="0"/>
              <a:t>2022/11/16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191CB8CA-5380-489E-9AA3-9A16E7E2655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1481330"/>
            <a:ext cx="109728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E74D3FF-88B1-413F-934F-543E2B4CF409}" type="datetimeFigureOut">
              <a:rPr lang="zh-CN" altLang="en-US" smtClean="0"/>
              <a:t>2022/11/16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CB8CA-5380-489E-9AA3-9A16E7E2655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25351" y="274641"/>
            <a:ext cx="236996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41"/>
            <a:ext cx="84328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E74D3FF-88B1-413F-934F-543E2B4CF409}" type="datetimeFigureOut">
              <a:rPr lang="zh-CN" altLang="en-US" smtClean="0"/>
              <a:t>2022/11/16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CB8CA-5380-489E-9AA3-9A16E7E2655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E74D3FF-88B1-413F-934F-543E2B4CF409}" type="datetimeFigureOut">
              <a:rPr lang="zh-CN" altLang="en-US" smtClean="0"/>
              <a:t>2022/11/16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CB8CA-5380-489E-9AA3-9A16E7E26556}"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0E74D3FF-88B1-413F-934F-543E2B4CF409}" type="datetimeFigureOut">
              <a:rPr lang="zh-CN" altLang="en-US" smtClean="0"/>
              <a:t>2022/11/16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CB8CA-5380-489E-9AA3-9A16E7E26556}" type="slidenum">
              <a:rPr lang="zh-CN" altLang="en-US" smtClean="0"/>
              <a:t>‹#›</a:t>
            </a:fld>
            <a:endParaRPr lang="zh-CN" altLang="en-US"/>
          </a:p>
        </p:txBody>
      </p:sp>
      <p:sp>
        <p:nvSpPr>
          <p:cNvPr id="7" name="燕尾形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0E74D3FF-88B1-413F-934F-543E2B4CF409}" type="datetimeFigureOut">
              <a:rPr lang="zh-CN" altLang="en-US" smtClean="0"/>
              <a:t>2022/11/16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1CB8CA-5380-489E-9AA3-9A16E7E26556}"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9728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0E74D3FF-88B1-413F-934F-543E2B4CF409}" type="datetimeFigureOut">
              <a:rPr lang="zh-CN" altLang="en-US" smtClean="0"/>
              <a:t>2022/11/16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1CB8CA-5380-489E-9AA3-9A16E7E2655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E74D3FF-88B1-413F-934F-543E2B4CF409}" type="datetimeFigureOut">
              <a:rPr lang="zh-CN" altLang="en-US" smtClean="0"/>
              <a:t>2022/11/16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1CB8CA-5380-489E-9AA3-9A16E7E26556}"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74D3FF-88B1-413F-934F-543E2B4CF409}" type="datetimeFigureOut">
              <a:rPr lang="zh-CN" altLang="en-US" smtClean="0"/>
              <a:t>2022/11/16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1CB8CA-5380-489E-9AA3-9A16E7E2655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8969376" y="6407944"/>
            <a:ext cx="2560320" cy="365760"/>
          </a:xfrm>
        </p:spPr>
        <p:txBody>
          <a:bodyPr/>
          <a:lstStyle/>
          <a:p>
            <a:fld id="{0E74D3FF-88B1-413F-934F-543E2B4CF409}" type="datetimeFigureOut">
              <a:rPr lang="zh-CN" altLang="en-US" smtClean="0"/>
              <a:t>2022/11/16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1CB8CA-5380-489E-9AA3-9A16E7E2655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521643" y="5443402"/>
            <a:ext cx="95504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0E74D3FF-88B1-413F-934F-543E2B4CF409}" type="datetimeFigureOut">
              <a:rPr lang="zh-CN" altLang="en-US" smtClean="0"/>
              <a:t>2022/11/16</a:t>
            </a:fld>
            <a:endParaRPr lang="zh-CN" altLang="en-US"/>
          </a:p>
        </p:txBody>
      </p:sp>
      <p:sp>
        <p:nvSpPr>
          <p:cNvPr id="6" name="页脚占位符 5"/>
          <p:cNvSpPr>
            <a:spLocks noGrp="1"/>
          </p:cNvSpPr>
          <p:nvPr>
            <p:ph type="ftr" sz="quarter" idx="11"/>
          </p:nvPr>
        </p:nvSpPr>
        <p:spPr>
          <a:xfrm>
            <a:off x="5840097" y="6407945"/>
            <a:ext cx="313424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191CB8CA-5380-489E-9AA3-9A16E7E26556}" type="slidenum">
              <a:rPr lang="zh-CN" altLang="en-US" smtClean="0"/>
              <a:t>‹#›</a:t>
            </a:fld>
            <a:endParaRPr lang="zh-CN" altLang="en-US"/>
          </a:p>
        </p:txBody>
      </p:sp>
      <p:sp>
        <p:nvSpPr>
          <p:cNvPr id="2" name="标题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lstStyle>
          <a:p>
            <a:fld id="{0E74D3FF-88B1-413F-934F-543E2B4CF409}" type="datetimeFigureOut">
              <a:rPr lang="zh-CN" altLang="en-US" smtClean="0"/>
              <a:t>2022/11/16</a:t>
            </a:fld>
            <a:endParaRPr lang="zh-CN" altLang="en-US"/>
          </a:p>
        </p:txBody>
      </p:sp>
      <p:sp>
        <p:nvSpPr>
          <p:cNvPr id="22" name="页脚占位符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lstStyle>
          <a:p>
            <a:fld id="{191CB8CA-5380-489E-9AA3-9A16E7E2655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2784" y="129905"/>
            <a:ext cx="11579258" cy="2940590"/>
          </a:xfrm>
        </p:spPr>
        <p:txBody>
          <a:bodyPr/>
          <a:lstStyle/>
          <a:p>
            <a:r>
              <a:rPr lang="zh-CN" altLang="en-US" dirty="0"/>
              <a:t>软件工程</a:t>
            </a:r>
            <a:r>
              <a:rPr lang="en-US" altLang="zh-CN" dirty="0"/>
              <a:t>G17</a:t>
            </a:r>
            <a:r>
              <a:rPr lang="zh-CN" altLang="en-US" dirty="0"/>
              <a:t>组总体设计</a:t>
            </a:r>
            <a:br>
              <a:rPr lang="en-US" altLang="zh-CN" dirty="0"/>
            </a:br>
            <a:r>
              <a:rPr lang="zh-CN" altLang="en-US" dirty="0"/>
              <a:t>打豆豆</a:t>
            </a:r>
          </a:p>
        </p:txBody>
      </p:sp>
      <p:sp>
        <p:nvSpPr>
          <p:cNvPr id="3" name="副标题 2"/>
          <p:cNvSpPr>
            <a:spLocks noGrp="1"/>
          </p:cNvSpPr>
          <p:nvPr>
            <p:ph type="subTitle" idx="1"/>
          </p:nvPr>
        </p:nvSpPr>
        <p:spPr/>
        <p:txBody>
          <a:bodyPr>
            <a:normAutofit fontScale="92500" lnSpcReduction="20000"/>
          </a:bodyPr>
          <a:lstStyle/>
          <a:p>
            <a:r>
              <a:rPr lang="zh-CN" altLang="en-US" dirty="0"/>
              <a:t>组长：</a:t>
            </a:r>
            <a:r>
              <a:rPr lang="en-US" altLang="zh-CN" dirty="0"/>
              <a:t>32001266</a:t>
            </a:r>
            <a:r>
              <a:rPr lang="zh-CN" altLang="en-US" dirty="0"/>
              <a:t>李时博</a:t>
            </a:r>
            <a:r>
              <a:rPr lang="en-US" altLang="zh-CN" dirty="0"/>
              <a:t>	</a:t>
            </a:r>
          </a:p>
          <a:p>
            <a:r>
              <a:rPr lang="zh-CN" altLang="en-US" dirty="0"/>
              <a:t>组员：</a:t>
            </a:r>
            <a:r>
              <a:rPr lang="en-US" altLang="zh-CN" dirty="0"/>
              <a:t>32001258</a:t>
            </a:r>
            <a:r>
              <a:rPr lang="zh-CN" altLang="en-US" dirty="0"/>
              <a:t>范伟</a:t>
            </a:r>
            <a:r>
              <a:rPr lang="en-US" altLang="zh-CN" dirty="0"/>
              <a:t>	</a:t>
            </a:r>
          </a:p>
          <a:p>
            <a:r>
              <a:rPr lang="zh-CN" altLang="en-US" dirty="0"/>
              <a:t>组员：</a:t>
            </a:r>
            <a:r>
              <a:rPr lang="en-US" altLang="zh-CN" dirty="0"/>
              <a:t>32001160</a:t>
            </a:r>
            <a:r>
              <a:rPr lang="zh-CN" altLang="en-US" dirty="0"/>
              <a:t>秦思豪</a:t>
            </a:r>
          </a:p>
        </p:txBody>
      </p:sp>
      <p:pic>
        <p:nvPicPr>
          <p:cNvPr id="1026" name="Picture 2" descr="C:\Users\pc\Desktop\试用\？\horizontal_on_white_by_logas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233843"/>
            <a:ext cx="1571625" cy="71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9E918E-02C9-0F50-9EB8-2D8B899DB6E1}"/>
              </a:ext>
            </a:extLst>
          </p:cNvPr>
          <p:cNvSpPr>
            <a:spLocks noGrp="1"/>
          </p:cNvSpPr>
          <p:nvPr>
            <p:ph type="title"/>
          </p:nvPr>
        </p:nvSpPr>
        <p:spPr/>
        <p:txBody>
          <a:bodyPr/>
          <a:lstStyle/>
          <a:p>
            <a:r>
              <a:rPr lang="zh-CN" altLang="en-US" dirty="0"/>
              <a:t>关键数据结构</a:t>
            </a:r>
          </a:p>
        </p:txBody>
      </p:sp>
      <p:pic>
        <p:nvPicPr>
          <p:cNvPr id="1027" name="Picture 3">
            <a:extLst>
              <a:ext uri="{FF2B5EF4-FFF2-40B4-BE49-F238E27FC236}">
                <a16:creationId xmlns:a16="http://schemas.microsoft.com/office/drawing/2014/main" id="{7805142A-28D7-F4C6-D995-3301F8F20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189" y="457249"/>
            <a:ext cx="6226355" cy="530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050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430655-025E-550F-677C-080F16A2E3FE}"/>
              </a:ext>
            </a:extLst>
          </p:cNvPr>
          <p:cNvSpPr>
            <a:spLocks noGrp="1"/>
          </p:cNvSpPr>
          <p:nvPr>
            <p:ph idx="1"/>
          </p:nvPr>
        </p:nvSpPr>
        <p:spPr/>
        <p:txBody>
          <a:bodyPr/>
          <a:lstStyle/>
          <a:p>
            <a:endParaRPr lang="zh-CN" altLang="en-US" dirty="0"/>
          </a:p>
        </p:txBody>
      </p:sp>
      <p:sp>
        <p:nvSpPr>
          <p:cNvPr id="3" name="标题 2">
            <a:extLst>
              <a:ext uri="{FF2B5EF4-FFF2-40B4-BE49-F238E27FC236}">
                <a16:creationId xmlns:a16="http://schemas.microsoft.com/office/drawing/2014/main" id="{DF619F6A-2A9D-0CDF-F169-ECB82CE01D30}"/>
              </a:ext>
            </a:extLst>
          </p:cNvPr>
          <p:cNvSpPr>
            <a:spLocks noGrp="1"/>
          </p:cNvSpPr>
          <p:nvPr>
            <p:ph type="title"/>
          </p:nvPr>
        </p:nvSpPr>
        <p:spPr>
          <a:xfrm>
            <a:off x="4220667" y="2134124"/>
            <a:ext cx="10972800" cy="1143000"/>
          </a:xfrm>
        </p:spPr>
        <p:txBody>
          <a:bodyPr/>
          <a:lstStyle/>
          <a:p>
            <a:r>
              <a:rPr lang="en-US" altLang="zh-CN" dirty="0"/>
              <a:t>4.</a:t>
            </a:r>
            <a:r>
              <a:rPr lang="zh-CN" altLang="en-US" dirty="0"/>
              <a:t>基本处理流程</a:t>
            </a:r>
          </a:p>
        </p:txBody>
      </p:sp>
    </p:spTree>
    <p:extLst>
      <p:ext uri="{BB962C8B-B14F-4D97-AF65-F5344CB8AC3E}">
        <p14:creationId xmlns:p14="http://schemas.microsoft.com/office/powerpoint/2010/main" val="66149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B810EE9-3EE8-7907-F7A5-C37286A0103B}"/>
              </a:ext>
            </a:extLst>
          </p:cNvPr>
          <p:cNvSpPr>
            <a:spLocks noGrp="1"/>
          </p:cNvSpPr>
          <p:nvPr>
            <p:ph type="title"/>
          </p:nvPr>
        </p:nvSpPr>
        <p:spPr/>
        <p:txBody>
          <a:bodyPr/>
          <a:lstStyle/>
          <a:p>
            <a:r>
              <a:rPr lang="zh-CN" altLang="en-US" dirty="0"/>
              <a:t>登录系统流程图</a:t>
            </a:r>
          </a:p>
        </p:txBody>
      </p:sp>
      <p:pic>
        <p:nvPicPr>
          <p:cNvPr id="2050" name="Picture 2">
            <a:extLst>
              <a:ext uri="{FF2B5EF4-FFF2-40B4-BE49-F238E27FC236}">
                <a16:creationId xmlns:a16="http://schemas.microsoft.com/office/drawing/2014/main" id="{743E71FF-1F35-D852-FC59-64746760A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734" y="471691"/>
            <a:ext cx="4825730" cy="568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4D028832-92A8-724E-5728-018442700CE2}"/>
              </a:ext>
            </a:extLst>
          </p:cNvPr>
          <p:cNvSpPr txBox="1"/>
          <p:nvPr/>
        </p:nvSpPr>
        <p:spPr>
          <a:xfrm>
            <a:off x="697584" y="1951672"/>
            <a:ext cx="2828041" cy="1477328"/>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打开</a:t>
            </a:r>
            <a:r>
              <a:rPr lang="en-US" altLang="zh-CN" sz="1800" kern="100" dirty="0">
                <a:effectLst/>
                <a:latin typeface="Times New Roman" panose="02020603050405020304" pitchFamily="18" charset="0"/>
                <a:ea typeface="宋体" panose="02010600030101010101" pitchFamily="2" charset="-122"/>
              </a:rPr>
              <a:t>Launcher</a:t>
            </a:r>
            <a:r>
              <a:rPr lang="zh-CN" altLang="zh-CN" sz="1800" kern="100" dirty="0">
                <a:effectLst/>
                <a:latin typeface="Times New Roman" panose="02020603050405020304" pitchFamily="18" charset="0"/>
                <a:ea typeface="宋体" panose="02010600030101010101" pitchFamily="2" charset="-122"/>
              </a:rPr>
              <a:t>程序，进入登陆</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注册界面，选择管理员身份</a:t>
            </a:r>
            <a:r>
              <a:rPr lang="en-US" altLang="zh-CN" sz="1800" kern="100" dirty="0">
                <a:effectLst/>
                <a:latin typeface="Times New Roman" panose="02020603050405020304" pitchFamily="18" charset="0"/>
                <a:ea typeface="宋体" panose="02010600030101010101" pitchFamily="2" charset="-122"/>
              </a:rPr>
              <a:t>or</a:t>
            </a:r>
            <a:r>
              <a:rPr lang="zh-CN" altLang="zh-CN" sz="1800" kern="100" dirty="0">
                <a:effectLst/>
                <a:latin typeface="Times New Roman" panose="02020603050405020304" pitchFamily="18" charset="0"/>
                <a:ea typeface="宋体" panose="02010600030101010101" pitchFamily="2" charset="-122"/>
              </a:rPr>
              <a:t>用户身份进行登录</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注册</a:t>
            </a:r>
          </a:p>
          <a:p>
            <a:endParaRPr lang="zh-CN" altLang="en-US" dirty="0"/>
          </a:p>
        </p:txBody>
      </p:sp>
    </p:spTree>
    <p:extLst>
      <p:ext uri="{BB962C8B-B14F-4D97-AF65-F5344CB8AC3E}">
        <p14:creationId xmlns:p14="http://schemas.microsoft.com/office/powerpoint/2010/main" val="153235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0484B75-E5D7-7A3B-B2F0-425B0528B77E}"/>
              </a:ext>
            </a:extLst>
          </p:cNvPr>
          <p:cNvSpPr>
            <a:spLocks noGrp="1"/>
          </p:cNvSpPr>
          <p:nvPr>
            <p:ph type="title"/>
          </p:nvPr>
        </p:nvSpPr>
        <p:spPr/>
        <p:txBody>
          <a:bodyPr/>
          <a:lstStyle/>
          <a:p>
            <a:r>
              <a:rPr lang="zh-CN" altLang="en-US" dirty="0"/>
              <a:t>用户界面流程图</a:t>
            </a:r>
          </a:p>
        </p:txBody>
      </p:sp>
      <p:pic>
        <p:nvPicPr>
          <p:cNvPr id="3074" name="Picture 2">
            <a:extLst>
              <a:ext uri="{FF2B5EF4-FFF2-40B4-BE49-F238E27FC236}">
                <a16:creationId xmlns:a16="http://schemas.microsoft.com/office/drawing/2014/main" id="{ED7E6536-7027-68CE-B176-67E77412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824" y="274638"/>
            <a:ext cx="4511675" cy="611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063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53E17B9-4319-1658-E0C3-EBE025321C36}"/>
              </a:ext>
            </a:extLst>
          </p:cNvPr>
          <p:cNvSpPr>
            <a:spLocks noGrp="1"/>
          </p:cNvSpPr>
          <p:nvPr>
            <p:ph type="title"/>
          </p:nvPr>
        </p:nvSpPr>
        <p:spPr/>
        <p:txBody>
          <a:bodyPr/>
          <a:lstStyle/>
          <a:p>
            <a:r>
              <a:rPr lang="zh-CN" altLang="en-US" dirty="0"/>
              <a:t>管理员界面流程图</a:t>
            </a:r>
          </a:p>
        </p:txBody>
      </p:sp>
      <p:pic>
        <p:nvPicPr>
          <p:cNvPr id="4098" name="Picture 2">
            <a:extLst>
              <a:ext uri="{FF2B5EF4-FFF2-40B4-BE49-F238E27FC236}">
                <a16:creationId xmlns:a16="http://schemas.microsoft.com/office/drawing/2014/main" id="{BC8DEB6B-1F2C-A59C-DCF2-2D92E35F8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520" y="0"/>
            <a:ext cx="5219700" cy="648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B1BF9020-BD78-82D1-FC01-3EF8484CC6D2}"/>
              </a:ext>
            </a:extLst>
          </p:cNvPr>
          <p:cNvSpPr txBox="1"/>
          <p:nvPr/>
        </p:nvSpPr>
        <p:spPr>
          <a:xfrm>
            <a:off x="817124" y="2052536"/>
            <a:ext cx="4095345" cy="2062264"/>
          </a:xfrm>
          <a:prstGeom prst="rect">
            <a:avLst/>
          </a:prstGeom>
          <a:noFill/>
        </p:spPr>
        <p:txBody>
          <a:bodyPr wrap="square" rtlCol="0">
            <a:spAutoFit/>
          </a:bodyPr>
          <a:lstStyle/>
          <a:p>
            <a:pPr indent="304800" algn="just"/>
            <a:r>
              <a:rPr lang="zh-CN" altLang="zh-CN" sz="1800" kern="100" dirty="0">
                <a:effectLst/>
                <a:latin typeface="Times New Roman" panose="02020603050405020304" pitchFamily="18" charset="0"/>
                <a:ea typeface="宋体" panose="02010600030101010101" pitchFamily="2" charset="-122"/>
              </a:rPr>
              <a:t>管理员用户输入账号密码以后，与数据库中账号密码比对</a:t>
            </a:r>
          </a:p>
          <a:p>
            <a:pPr indent="304800" algn="just"/>
            <a:r>
              <a:rPr lang="zh-CN" altLang="zh-CN" sz="1800" kern="100" dirty="0">
                <a:effectLst/>
                <a:latin typeface="Times New Roman" panose="02020603050405020304" pitchFamily="18" charset="0"/>
                <a:ea typeface="宋体" panose="02010600030101010101" pitchFamily="2" charset="-122"/>
              </a:rPr>
              <a:t>若存在该账户则登陆成功</a:t>
            </a:r>
          </a:p>
          <a:p>
            <a:pPr indent="304800" algn="just"/>
            <a:r>
              <a:rPr lang="zh-CN" altLang="zh-CN" sz="1800" kern="100" dirty="0">
                <a:effectLst/>
                <a:latin typeface="Times New Roman" panose="02020603050405020304" pitchFamily="18" charset="0"/>
                <a:ea typeface="宋体" panose="02010600030101010101" pitchFamily="2" charset="-122"/>
              </a:rPr>
              <a:t>管理员账户登陆成功以后根据管理员权限等级可以修改排行榜数据库数据和用户数据库数据</a:t>
            </a:r>
          </a:p>
          <a:p>
            <a:endParaRPr lang="zh-CN" altLang="en-US" dirty="0"/>
          </a:p>
        </p:txBody>
      </p:sp>
    </p:spTree>
    <p:extLst>
      <p:ext uri="{BB962C8B-B14F-4D97-AF65-F5344CB8AC3E}">
        <p14:creationId xmlns:p14="http://schemas.microsoft.com/office/powerpoint/2010/main" val="333715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50D2D7-404B-E621-39FE-BC922C15DD04}"/>
              </a:ext>
            </a:extLst>
          </p:cNvPr>
          <p:cNvSpPr>
            <a:spLocks noGrp="1"/>
          </p:cNvSpPr>
          <p:nvPr>
            <p:ph idx="1"/>
          </p:nvPr>
        </p:nvSpPr>
        <p:spPr/>
        <p:txBody>
          <a:bodyPr/>
          <a:lstStyle/>
          <a:p>
            <a:endParaRPr lang="zh-CN" altLang="en-US" dirty="0"/>
          </a:p>
        </p:txBody>
      </p:sp>
      <p:sp>
        <p:nvSpPr>
          <p:cNvPr id="3" name="标题 2">
            <a:extLst>
              <a:ext uri="{FF2B5EF4-FFF2-40B4-BE49-F238E27FC236}">
                <a16:creationId xmlns:a16="http://schemas.microsoft.com/office/drawing/2014/main" id="{7110277E-132B-0802-0291-8FF8D2E8DAFF}"/>
              </a:ext>
            </a:extLst>
          </p:cNvPr>
          <p:cNvSpPr>
            <a:spLocks noGrp="1"/>
          </p:cNvSpPr>
          <p:nvPr>
            <p:ph type="title"/>
          </p:nvPr>
        </p:nvSpPr>
        <p:spPr>
          <a:xfrm>
            <a:off x="4150468" y="2152077"/>
            <a:ext cx="10972800" cy="1143000"/>
          </a:xfrm>
        </p:spPr>
        <p:txBody>
          <a:bodyPr/>
          <a:lstStyle/>
          <a:p>
            <a:r>
              <a:rPr lang="en-US" altLang="zh-CN" dirty="0"/>
              <a:t>5.</a:t>
            </a:r>
            <a:r>
              <a:rPr lang="zh-CN" altLang="en-US" dirty="0"/>
              <a:t>数据流程图</a:t>
            </a:r>
          </a:p>
        </p:txBody>
      </p:sp>
    </p:spTree>
    <p:extLst>
      <p:ext uri="{BB962C8B-B14F-4D97-AF65-F5344CB8AC3E}">
        <p14:creationId xmlns:p14="http://schemas.microsoft.com/office/powerpoint/2010/main" val="373434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E32B61-2C39-DD6C-67C0-77B664DA2571}"/>
              </a:ext>
            </a:extLst>
          </p:cNvPr>
          <p:cNvSpPr>
            <a:spLocks noGrp="1"/>
          </p:cNvSpPr>
          <p:nvPr>
            <p:ph idx="1"/>
          </p:nvPr>
        </p:nvSpPr>
        <p:spPr/>
        <p:txBody>
          <a:bodyPr/>
          <a:lstStyle/>
          <a:p>
            <a:endParaRPr lang="zh-CN" altLang="en-US" dirty="0"/>
          </a:p>
        </p:txBody>
      </p:sp>
      <p:sp>
        <p:nvSpPr>
          <p:cNvPr id="3" name="标题 2">
            <a:extLst>
              <a:ext uri="{FF2B5EF4-FFF2-40B4-BE49-F238E27FC236}">
                <a16:creationId xmlns:a16="http://schemas.microsoft.com/office/drawing/2014/main" id="{53A1378F-33E2-C95B-7E65-51C6BEC2619E}"/>
              </a:ext>
            </a:extLst>
          </p:cNvPr>
          <p:cNvSpPr>
            <a:spLocks noGrp="1"/>
          </p:cNvSpPr>
          <p:nvPr>
            <p:ph type="title"/>
          </p:nvPr>
        </p:nvSpPr>
        <p:spPr/>
        <p:txBody>
          <a:bodyPr/>
          <a:lstStyle/>
          <a:p>
            <a:r>
              <a:rPr lang="zh-CN" altLang="en-US" dirty="0"/>
              <a:t>登录系统数据流图</a:t>
            </a:r>
          </a:p>
        </p:txBody>
      </p:sp>
      <p:pic>
        <p:nvPicPr>
          <p:cNvPr id="5" name="图片 4">
            <a:extLst>
              <a:ext uri="{FF2B5EF4-FFF2-40B4-BE49-F238E27FC236}">
                <a16:creationId xmlns:a16="http://schemas.microsoft.com/office/drawing/2014/main" id="{84D72832-F427-2FA0-DF5F-8A9A4CEE9190}"/>
              </a:ext>
            </a:extLst>
          </p:cNvPr>
          <p:cNvPicPr>
            <a:picLocks noChangeAspect="1"/>
          </p:cNvPicPr>
          <p:nvPr/>
        </p:nvPicPr>
        <p:blipFill>
          <a:blip r:embed="rId2"/>
          <a:stretch>
            <a:fillRect/>
          </a:stretch>
        </p:blipFill>
        <p:spPr>
          <a:xfrm>
            <a:off x="5478044" y="614261"/>
            <a:ext cx="6104356" cy="5629477"/>
          </a:xfrm>
          <a:prstGeom prst="rect">
            <a:avLst/>
          </a:prstGeom>
        </p:spPr>
      </p:pic>
    </p:spTree>
    <p:extLst>
      <p:ext uri="{BB962C8B-B14F-4D97-AF65-F5344CB8AC3E}">
        <p14:creationId xmlns:p14="http://schemas.microsoft.com/office/powerpoint/2010/main" val="1327996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0922ABA-37B4-EB67-CC2C-D6B91E0C4A3A}"/>
              </a:ext>
            </a:extLst>
          </p:cNvPr>
          <p:cNvSpPr>
            <a:spLocks noGrp="1"/>
          </p:cNvSpPr>
          <p:nvPr>
            <p:ph type="title"/>
          </p:nvPr>
        </p:nvSpPr>
        <p:spPr/>
        <p:txBody>
          <a:bodyPr/>
          <a:lstStyle/>
          <a:p>
            <a:r>
              <a:rPr lang="zh-CN" altLang="en-US" dirty="0"/>
              <a:t>排行榜系统数据流图</a:t>
            </a:r>
          </a:p>
        </p:txBody>
      </p:sp>
      <p:pic>
        <p:nvPicPr>
          <p:cNvPr id="5122" name="Picture 2">
            <a:extLst>
              <a:ext uri="{FF2B5EF4-FFF2-40B4-BE49-F238E27FC236}">
                <a16:creationId xmlns:a16="http://schemas.microsoft.com/office/drawing/2014/main" id="{91EF09DA-3A1B-00A1-56D1-82D4D5EF6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49" y="1417638"/>
            <a:ext cx="6679727" cy="354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91FA6759-B865-191B-C9EA-3E4BD7F85CDC}"/>
              </a:ext>
            </a:extLst>
          </p:cNvPr>
          <p:cNvSpPr txBox="1"/>
          <p:nvPr/>
        </p:nvSpPr>
        <p:spPr>
          <a:xfrm>
            <a:off x="7996136" y="535022"/>
            <a:ext cx="3274979" cy="2031325"/>
          </a:xfrm>
          <a:prstGeom prst="rect">
            <a:avLst/>
          </a:prstGeom>
          <a:noFill/>
        </p:spPr>
        <p:txBody>
          <a:bodyPr wrap="square" rtlCol="0">
            <a:spAutoFit/>
          </a:bodyPr>
          <a:lstStyle/>
          <a:p>
            <a:pPr algn="just"/>
            <a:r>
              <a:rPr lang="zh-CN" altLang="zh-CN" sz="1800" kern="100" dirty="0">
                <a:effectLst/>
                <a:latin typeface="Times New Roman" panose="02020603050405020304" pitchFamily="18" charset="0"/>
                <a:ea typeface="宋体" panose="02010600030101010101" pitchFamily="2" charset="-122"/>
              </a:rPr>
              <a:t>排行榜系统</a:t>
            </a:r>
          </a:p>
          <a:p>
            <a:pPr algn="just"/>
            <a:r>
              <a:rPr lang="zh-CN" altLang="zh-CN" sz="1800" kern="100" dirty="0">
                <a:effectLst/>
                <a:latin typeface="Times New Roman" panose="02020603050405020304" pitchFamily="18" charset="0"/>
                <a:ea typeface="宋体" panose="02010600030101010101" pitchFamily="2" charset="-122"/>
              </a:rPr>
              <a:t>用户将对局信息上传到在线排行榜系统</a:t>
            </a:r>
          </a:p>
          <a:p>
            <a:pPr algn="just"/>
            <a:r>
              <a:rPr lang="zh-CN" altLang="zh-CN" sz="1800" kern="100" dirty="0">
                <a:effectLst/>
                <a:latin typeface="Times New Roman" panose="02020603050405020304" pitchFamily="18" charset="0"/>
                <a:ea typeface="宋体" panose="02010600030101010101" pitchFamily="2" charset="-122"/>
              </a:rPr>
              <a:t>在线排行榜系统将实时排行榜传送给用户</a:t>
            </a:r>
          </a:p>
          <a:p>
            <a:pPr algn="just"/>
            <a:r>
              <a:rPr lang="zh-CN" altLang="zh-CN" sz="1800" kern="100" dirty="0">
                <a:effectLst/>
                <a:latin typeface="Times New Roman" panose="02020603050405020304" pitchFamily="18" charset="0"/>
                <a:ea typeface="宋体" panose="02010600030101010101" pitchFamily="2" charset="-122"/>
              </a:rPr>
              <a:t>管理员有权限更改排行榜数据</a:t>
            </a:r>
          </a:p>
          <a:p>
            <a:endParaRPr lang="zh-CN" altLang="en-US" dirty="0"/>
          </a:p>
        </p:txBody>
      </p:sp>
    </p:spTree>
    <p:extLst>
      <p:ext uri="{BB962C8B-B14F-4D97-AF65-F5344CB8AC3E}">
        <p14:creationId xmlns:p14="http://schemas.microsoft.com/office/powerpoint/2010/main" val="232359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5BCB00C-D987-01E5-7A9D-137147CA7B5F}"/>
              </a:ext>
            </a:extLst>
          </p:cNvPr>
          <p:cNvSpPr>
            <a:spLocks noGrp="1"/>
          </p:cNvSpPr>
          <p:nvPr>
            <p:ph idx="1"/>
          </p:nvPr>
        </p:nvSpPr>
        <p:spPr/>
        <p:txBody>
          <a:bodyPr/>
          <a:lstStyle/>
          <a:p>
            <a:endParaRPr lang="zh-CN" altLang="en-US" dirty="0"/>
          </a:p>
        </p:txBody>
      </p:sp>
      <p:sp>
        <p:nvSpPr>
          <p:cNvPr id="3" name="标题 2">
            <a:extLst>
              <a:ext uri="{FF2B5EF4-FFF2-40B4-BE49-F238E27FC236}">
                <a16:creationId xmlns:a16="http://schemas.microsoft.com/office/drawing/2014/main" id="{2B98BFFC-7A98-D152-0DEE-3DC3A13D41DE}"/>
              </a:ext>
            </a:extLst>
          </p:cNvPr>
          <p:cNvSpPr>
            <a:spLocks noGrp="1"/>
          </p:cNvSpPr>
          <p:nvPr>
            <p:ph type="title"/>
          </p:nvPr>
        </p:nvSpPr>
        <p:spPr/>
        <p:txBody>
          <a:bodyPr/>
          <a:lstStyle/>
          <a:p>
            <a:r>
              <a:rPr lang="zh-CN" altLang="en-US" dirty="0"/>
              <a:t>游戏系统数据流图</a:t>
            </a:r>
          </a:p>
        </p:txBody>
      </p:sp>
      <p:pic>
        <p:nvPicPr>
          <p:cNvPr id="6146" name="Picture 2">
            <a:extLst>
              <a:ext uri="{FF2B5EF4-FFF2-40B4-BE49-F238E27FC236}">
                <a16:creationId xmlns:a16="http://schemas.microsoft.com/office/drawing/2014/main" id="{A0DD3B81-448B-C805-3DB0-98028B937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248" y="586835"/>
            <a:ext cx="6466400" cy="468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564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A383449-AE34-1AE0-C5C4-17514D470B3A}"/>
              </a:ext>
            </a:extLst>
          </p:cNvPr>
          <p:cNvSpPr>
            <a:spLocks noGrp="1"/>
          </p:cNvSpPr>
          <p:nvPr>
            <p:ph idx="1"/>
          </p:nvPr>
        </p:nvSpPr>
        <p:spPr/>
        <p:txBody>
          <a:bodyPr/>
          <a:lstStyle/>
          <a:p>
            <a:endParaRPr lang="zh-CN" altLang="en-US" dirty="0"/>
          </a:p>
        </p:txBody>
      </p:sp>
      <p:sp>
        <p:nvSpPr>
          <p:cNvPr id="3" name="标题 2">
            <a:extLst>
              <a:ext uri="{FF2B5EF4-FFF2-40B4-BE49-F238E27FC236}">
                <a16:creationId xmlns:a16="http://schemas.microsoft.com/office/drawing/2014/main" id="{29BE8B69-9D6F-2F8C-5A93-F04A83767483}"/>
              </a:ext>
            </a:extLst>
          </p:cNvPr>
          <p:cNvSpPr>
            <a:spLocks noGrp="1"/>
          </p:cNvSpPr>
          <p:nvPr>
            <p:ph type="title"/>
          </p:nvPr>
        </p:nvSpPr>
        <p:spPr>
          <a:xfrm>
            <a:off x="4220066" y="2084585"/>
            <a:ext cx="10972800" cy="1143000"/>
          </a:xfrm>
        </p:spPr>
        <p:txBody>
          <a:bodyPr/>
          <a:lstStyle/>
          <a:p>
            <a:r>
              <a:rPr lang="en-US" altLang="zh-CN" dirty="0"/>
              <a:t>6.</a:t>
            </a:r>
            <a:r>
              <a:rPr lang="zh-CN" altLang="en-US" dirty="0"/>
              <a:t>系统体系结构</a:t>
            </a:r>
          </a:p>
        </p:txBody>
      </p:sp>
    </p:spTree>
    <p:extLst>
      <p:ext uri="{BB962C8B-B14F-4D97-AF65-F5344CB8AC3E}">
        <p14:creationId xmlns:p14="http://schemas.microsoft.com/office/powerpoint/2010/main" val="164778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514350" indent="-514350">
              <a:buFont typeface="+mj-lt"/>
              <a:buAutoNum type="arabicPeriod"/>
            </a:pPr>
            <a:r>
              <a:rPr lang="zh-CN" altLang="en-US" dirty="0"/>
              <a:t>系统级设计决策          </a:t>
            </a:r>
            <a:endParaRPr lang="en-US" altLang="zh-CN" dirty="0"/>
          </a:p>
          <a:p>
            <a:pPr marL="514350" indent="-514350">
              <a:buFont typeface="+mj-lt"/>
              <a:buAutoNum type="arabicPeriod"/>
            </a:pPr>
            <a:r>
              <a:rPr lang="zh-CN" altLang="en-US" dirty="0"/>
              <a:t>运行环境</a:t>
            </a:r>
            <a:endParaRPr lang="en-US" altLang="zh-CN" dirty="0"/>
          </a:p>
          <a:p>
            <a:pPr marL="514350" indent="-514350">
              <a:buFont typeface="+mj-lt"/>
              <a:buAutoNum type="arabicPeriod"/>
            </a:pPr>
            <a:r>
              <a:rPr lang="zh-CN" altLang="en-US" dirty="0"/>
              <a:t>设计思想</a:t>
            </a:r>
            <a:endParaRPr lang="en-US" altLang="zh-CN" dirty="0"/>
          </a:p>
          <a:p>
            <a:pPr marL="514350" indent="-514350">
              <a:buFont typeface="+mj-lt"/>
              <a:buAutoNum type="arabicPeriod"/>
            </a:pPr>
            <a:r>
              <a:rPr lang="zh-CN" altLang="en-US" dirty="0"/>
              <a:t>基本处理流程</a:t>
            </a:r>
            <a:endParaRPr lang="en-US" altLang="zh-CN" dirty="0"/>
          </a:p>
          <a:p>
            <a:pPr marL="514350" indent="-514350">
              <a:buFont typeface="+mj-lt"/>
              <a:buAutoNum type="arabicPeriod"/>
            </a:pPr>
            <a:r>
              <a:rPr lang="zh-CN" altLang="en-US" dirty="0"/>
              <a:t>数据流程图</a:t>
            </a:r>
            <a:endParaRPr lang="en-US" altLang="zh-CN" dirty="0"/>
          </a:p>
          <a:p>
            <a:pPr marL="514350" indent="-514350">
              <a:buFont typeface="+mj-lt"/>
              <a:buAutoNum type="arabicPeriod"/>
            </a:pPr>
            <a:r>
              <a:rPr lang="zh-CN" altLang="en-US" dirty="0"/>
              <a:t>系统体系结构</a:t>
            </a:r>
            <a:endParaRPr lang="en-US" altLang="zh-CN" dirty="0"/>
          </a:p>
          <a:p>
            <a:pPr marL="514350" indent="-514350">
              <a:buFont typeface="+mj-lt"/>
              <a:buAutoNum type="arabicPeriod"/>
            </a:pPr>
            <a:r>
              <a:rPr lang="zh-CN" altLang="en-US" dirty="0"/>
              <a:t>执行概念</a:t>
            </a:r>
            <a:endParaRPr lang="en-US" altLang="zh-CN" dirty="0"/>
          </a:p>
          <a:p>
            <a:pPr marL="514350" indent="-514350">
              <a:buFont typeface="+mj-lt"/>
              <a:buAutoNum type="arabicPeriod"/>
            </a:pPr>
            <a:r>
              <a:rPr lang="zh-CN" altLang="en-US" dirty="0"/>
              <a:t>运行设计</a:t>
            </a:r>
            <a:endParaRPr lang="en-US" altLang="zh-CN" dirty="0"/>
          </a:p>
          <a:p>
            <a:pPr marL="514350" indent="-514350">
              <a:buFont typeface="+mj-lt"/>
              <a:buAutoNum type="arabicPeriod"/>
            </a:pPr>
            <a:r>
              <a:rPr lang="zh-CN" altLang="en-US" dirty="0"/>
              <a:t>系统出错处理设计</a:t>
            </a:r>
            <a:endParaRPr lang="en-US" altLang="zh-CN" dirty="0"/>
          </a:p>
          <a:p>
            <a:pPr marL="514350" indent="-514350">
              <a:buFont typeface="+mj-lt"/>
              <a:buAutoNum type="arabicPeriod"/>
            </a:pPr>
            <a:r>
              <a:rPr lang="zh-CN" altLang="en-US" dirty="0"/>
              <a:t>会议纪要</a:t>
            </a:r>
            <a:endParaRPr lang="en-US" altLang="zh-CN" dirty="0"/>
          </a:p>
          <a:p>
            <a:pPr marL="514350" indent="-514350">
              <a:buFont typeface="+mj-lt"/>
              <a:buAutoNum type="arabicPeriod"/>
            </a:pPr>
            <a:endParaRPr lang="en-US" altLang="zh-CN" dirty="0"/>
          </a:p>
          <a:p>
            <a:pPr marL="514350" indent="-514350">
              <a:buFont typeface="+mj-lt"/>
              <a:buAutoNum type="arabicPeriod"/>
            </a:pPr>
            <a:endParaRPr lang="zh-CN" altLang="en-US" dirty="0"/>
          </a:p>
        </p:txBody>
      </p:sp>
      <p:sp>
        <p:nvSpPr>
          <p:cNvPr id="2" name="标题 1"/>
          <p:cNvSpPr>
            <a:spLocks noGrp="1"/>
          </p:cNvSpPr>
          <p:nvPr>
            <p:ph type="title"/>
          </p:nvPr>
        </p:nvSpPr>
        <p:spPr/>
        <p:txBody>
          <a:bodyPr/>
          <a:lstStyle/>
          <a:p>
            <a:r>
              <a:rPr lang="zh-CN" altLang="en-US" dirty="0"/>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2C8C0D0-BCCE-607B-3FED-F83EAA8139E6}"/>
              </a:ext>
            </a:extLst>
          </p:cNvPr>
          <p:cNvSpPr>
            <a:spLocks noGrp="1"/>
          </p:cNvSpPr>
          <p:nvPr>
            <p:ph idx="1"/>
          </p:nvPr>
        </p:nvSpPr>
        <p:spPr>
          <a:xfrm>
            <a:off x="4325565" y="2396506"/>
            <a:ext cx="13778068" cy="5767279"/>
          </a:xfrm>
        </p:spPr>
        <p:txBody>
          <a:bodyPr/>
          <a:lstStyle/>
          <a:p>
            <a:endParaRPr lang="zh-CN" altLang="en-US" dirty="0"/>
          </a:p>
        </p:txBody>
      </p:sp>
      <p:sp>
        <p:nvSpPr>
          <p:cNvPr id="3" name="标题 2">
            <a:extLst>
              <a:ext uri="{FF2B5EF4-FFF2-40B4-BE49-F238E27FC236}">
                <a16:creationId xmlns:a16="http://schemas.microsoft.com/office/drawing/2014/main" id="{D17D8E62-8588-9FEE-4F67-3D54CF4A170B}"/>
              </a:ext>
            </a:extLst>
          </p:cNvPr>
          <p:cNvSpPr>
            <a:spLocks noGrp="1"/>
          </p:cNvSpPr>
          <p:nvPr>
            <p:ph type="title"/>
          </p:nvPr>
        </p:nvSpPr>
        <p:spPr/>
        <p:txBody>
          <a:bodyPr/>
          <a:lstStyle/>
          <a:p>
            <a:r>
              <a:rPr lang="zh-CN" altLang="en-US" dirty="0"/>
              <a:t> 业务流图</a:t>
            </a:r>
          </a:p>
        </p:txBody>
      </p:sp>
      <p:pic>
        <p:nvPicPr>
          <p:cNvPr id="7170" name="Picture 2">
            <a:extLst>
              <a:ext uri="{FF2B5EF4-FFF2-40B4-BE49-F238E27FC236}">
                <a16:creationId xmlns:a16="http://schemas.microsoft.com/office/drawing/2014/main" id="{D342A93C-D626-B4B6-876F-36D9F3B09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140" y="921527"/>
            <a:ext cx="7272314" cy="434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7993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9183547-3A1B-07DC-6E20-68FE4DB704B6}"/>
              </a:ext>
            </a:extLst>
          </p:cNvPr>
          <p:cNvSpPr>
            <a:spLocks noGrp="1"/>
          </p:cNvSpPr>
          <p:nvPr>
            <p:ph type="title"/>
          </p:nvPr>
        </p:nvSpPr>
        <p:spPr/>
        <p:txBody>
          <a:bodyPr/>
          <a:lstStyle/>
          <a:p>
            <a:r>
              <a:rPr lang="zh-CN" altLang="en-US" dirty="0"/>
              <a:t>产品层次方框图</a:t>
            </a:r>
          </a:p>
        </p:txBody>
      </p:sp>
      <p:pic>
        <p:nvPicPr>
          <p:cNvPr id="8194" name="Picture 2">
            <a:extLst>
              <a:ext uri="{FF2B5EF4-FFF2-40B4-BE49-F238E27FC236}">
                <a16:creationId xmlns:a16="http://schemas.microsoft.com/office/drawing/2014/main" id="{8A661006-A434-62E5-A5B2-3D4A7AEA9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029" y="1593334"/>
            <a:ext cx="7931018" cy="367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27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2F40A1C-579B-95A5-FF31-4556CADDF43F}"/>
              </a:ext>
            </a:extLst>
          </p:cNvPr>
          <p:cNvSpPr>
            <a:spLocks noGrp="1"/>
          </p:cNvSpPr>
          <p:nvPr>
            <p:ph type="title"/>
          </p:nvPr>
        </p:nvSpPr>
        <p:spPr/>
        <p:txBody>
          <a:bodyPr/>
          <a:lstStyle/>
          <a:p>
            <a:r>
              <a:rPr lang="en-US" altLang="zh-CN" dirty="0"/>
              <a:t>IPO</a:t>
            </a:r>
            <a:r>
              <a:rPr lang="zh-CN" altLang="en-US" dirty="0"/>
              <a:t>表</a:t>
            </a:r>
          </a:p>
        </p:txBody>
      </p:sp>
      <p:pic>
        <p:nvPicPr>
          <p:cNvPr id="5" name="图片 4">
            <a:extLst>
              <a:ext uri="{FF2B5EF4-FFF2-40B4-BE49-F238E27FC236}">
                <a16:creationId xmlns:a16="http://schemas.microsoft.com/office/drawing/2014/main" id="{F1085CF2-FF4D-FF71-44DA-CAAD3CBA3CDE}"/>
              </a:ext>
            </a:extLst>
          </p:cNvPr>
          <p:cNvPicPr>
            <a:picLocks noChangeAspect="1"/>
          </p:cNvPicPr>
          <p:nvPr/>
        </p:nvPicPr>
        <p:blipFill>
          <a:blip r:embed="rId2"/>
          <a:stretch>
            <a:fillRect/>
          </a:stretch>
        </p:blipFill>
        <p:spPr>
          <a:xfrm>
            <a:off x="5360660" y="68262"/>
            <a:ext cx="4581525" cy="6515100"/>
          </a:xfrm>
          <a:prstGeom prst="rect">
            <a:avLst/>
          </a:prstGeom>
        </p:spPr>
      </p:pic>
    </p:spTree>
    <p:extLst>
      <p:ext uri="{BB962C8B-B14F-4D97-AF65-F5344CB8AC3E}">
        <p14:creationId xmlns:p14="http://schemas.microsoft.com/office/powerpoint/2010/main" val="3657192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E97B9C3-9B36-06F6-1939-36D55585688E}"/>
              </a:ext>
            </a:extLst>
          </p:cNvPr>
          <p:cNvSpPr>
            <a:spLocks noGrp="1"/>
          </p:cNvSpPr>
          <p:nvPr>
            <p:ph type="title"/>
          </p:nvPr>
        </p:nvSpPr>
        <p:spPr/>
        <p:txBody>
          <a:bodyPr/>
          <a:lstStyle/>
          <a:p>
            <a:r>
              <a:rPr lang="en-US" altLang="zh-CN" dirty="0"/>
              <a:t>7.</a:t>
            </a:r>
            <a:r>
              <a:rPr lang="zh-CN" altLang="en-US" dirty="0"/>
              <a:t>执行概念</a:t>
            </a:r>
          </a:p>
        </p:txBody>
      </p:sp>
      <p:pic>
        <p:nvPicPr>
          <p:cNvPr id="9218" name="Picture 2">
            <a:extLst>
              <a:ext uri="{FF2B5EF4-FFF2-40B4-BE49-F238E27FC236}">
                <a16:creationId xmlns:a16="http://schemas.microsoft.com/office/drawing/2014/main" id="{772693CE-BFE7-F685-A1BE-08CCF110A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333" y="413208"/>
            <a:ext cx="4956544" cy="526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3019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C0B6A8-568A-32BC-5B1E-2F68D1A49EBA}"/>
              </a:ext>
            </a:extLst>
          </p:cNvPr>
          <p:cNvSpPr>
            <a:spLocks noGrp="1"/>
          </p:cNvSpPr>
          <p:nvPr>
            <p:ph idx="1"/>
          </p:nvPr>
        </p:nvSpPr>
        <p:spPr/>
        <p:txBody>
          <a:bodyPr/>
          <a:lstStyle/>
          <a:p>
            <a:r>
              <a:rPr lang="zh-CN" altLang="en-US" dirty="0"/>
              <a:t>系统初始化：在启动</a:t>
            </a:r>
            <a:r>
              <a:rPr lang="en-US" altLang="zh-CN" dirty="0"/>
              <a:t>Launcher</a:t>
            </a:r>
            <a:r>
              <a:rPr lang="zh-CN" altLang="en-US" dirty="0"/>
              <a:t>时清空所有本地缓存，检查数据完整性，检测是否有无外挂环境，检查系统环境是否安全</a:t>
            </a:r>
            <a:endParaRPr lang="en-US" altLang="zh-CN" dirty="0"/>
          </a:p>
          <a:p>
            <a:r>
              <a:rPr lang="zh-CN" altLang="en-US" dirty="0"/>
              <a:t>运行控制：</a:t>
            </a:r>
            <a:endParaRPr lang="en-US" altLang="zh-CN" dirty="0"/>
          </a:p>
          <a:p>
            <a:pPr marL="109855" indent="0">
              <a:buNone/>
            </a:pPr>
            <a:r>
              <a:rPr lang="en-US" altLang="zh-CN" dirty="0"/>
              <a:t>a.</a:t>
            </a:r>
            <a:r>
              <a:rPr lang="zh-CN" altLang="en-US" dirty="0"/>
              <a:t>系统运行时，时刻检查是否系统环境安全，没有外挂</a:t>
            </a:r>
          </a:p>
          <a:p>
            <a:pPr marL="109855" indent="0">
              <a:buNone/>
            </a:pPr>
            <a:r>
              <a:rPr lang="en-US" altLang="zh-CN" dirty="0"/>
              <a:t>b.</a:t>
            </a:r>
            <a:r>
              <a:rPr lang="zh-CN" altLang="en-US" dirty="0"/>
              <a:t>检测系统内部堆栈是否正常</a:t>
            </a:r>
          </a:p>
          <a:p>
            <a:pPr marL="109855" indent="0">
              <a:buNone/>
            </a:pPr>
            <a:r>
              <a:rPr lang="en-US" altLang="zh-CN" dirty="0"/>
              <a:t>c.</a:t>
            </a:r>
            <a:r>
              <a:rPr lang="zh-CN" altLang="en-US" dirty="0"/>
              <a:t>检测游戏内部数据是否正常</a:t>
            </a:r>
            <a:endParaRPr lang="en-US" altLang="zh-CN" dirty="0"/>
          </a:p>
          <a:p>
            <a:r>
              <a:rPr lang="zh-CN" altLang="en-US" dirty="0"/>
              <a:t>运行结束：保存本地数据，关闭，清理缓存。</a:t>
            </a:r>
          </a:p>
        </p:txBody>
      </p:sp>
      <p:sp>
        <p:nvSpPr>
          <p:cNvPr id="3" name="标题 2">
            <a:extLst>
              <a:ext uri="{FF2B5EF4-FFF2-40B4-BE49-F238E27FC236}">
                <a16:creationId xmlns:a16="http://schemas.microsoft.com/office/drawing/2014/main" id="{FA484C86-0891-17B6-1393-05926E761323}"/>
              </a:ext>
            </a:extLst>
          </p:cNvPr>
          <p:cNvSpPr>
            <a:spLocks noGrp="1"/>
          </p:cNvSpPr>
          <p:nvPr>
            <p:ph type="title"/>
          </p:nvPr>
        </p:nvSpPr>
        <p:spPr/>
        <p:txBody>
          <a:bodyPr/>
          <a:lstStyle/>
          <a:p>
            <a:r>
              <a:rPr lang="en-US" altLang="zh-CN" dirty="0"/>
              <a:t>8.</a:t>
            </a:r>
            <a:r>
              <a:rPr lang="zh-CN" altLang="en-US" dirty="0"/>
              <a:t>运行设计</a:t>
            </a:r>
          </a:p>
        </p:txBody>
      </p:sp>
    </p:spTree>
    <p:extLst>
      <p:ext uri="{BB962C8B-B14F-4D97-AF65-F5344CB8AC3E}">
        <p14:creationId xmlns:p14="http://schemas.microsoft.com/office/powerpoint/2010/main" val="422352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897E2D-BAB2-EF04-41E7-7011AB49D6F7}"/>
              </a:ext>
            </a:extLst>
          </p:cNvPr>
          <p:cNvSpPr>
            <a:spLocks noGrp="1"/>
          </p:cNvSpPr>
          <p:nvPr>
            <p:ph idx="1"/>
          </p:nvPr>
        </p:nvSpPr>
        <p:spPr/>
        <p:txBody>
          <a:bodyPr/>
          <a:lstStyle/>
          <a:p>
            <a:r>
              <a:rPr lang="zh-CN" altLang="en-US" dirty="0"/>
              <a:t>系统的出错信息包括以下三类：</a:t>
            </a:r>
          </a:p>
          <a:p>
            <a:r>
              <a:rPr lang="en-US" altLang="zh-CN" dirty="0"/>
              <a:t>1. </a:t>
            </a:r>
            <a:r>
              <a:rPr lang="zh-CN" altLang="en-US" dirty="0"/>
              <a:t>由于用户输入信息不符合系统规定输入要求而产生的错误</a:t>
            </a:r>
          </a:p>
          <a:p>
            <a:r>
              <a:rPr lang="en-US" altLang="zh-CN" dirty="0"/>
              <a:t>2. </a:t>
            </a:r>
            <a:r>
              <a:rPr lang="zh-CN" altLang="en-US" dirty="0"/>
              <a:t>在用户对表进行操作时，由于服务器断电，用户断网等问题引起的输入中断错误。</a:t>
            </a:r>
          </a:p>
          <a:p>
            <a:r>
              <a:rPr lang="en-US" altLang="zh-CN" dirty="0"/>
              <a:t>3. </a:t>
            </a:r>
            <a:r>
              <a:rPr lang="zh-CN" altLang="en-US" dirty="0"/>
              <a:t>在游戏过程中由于游戏机制或者代码问题导致的游戏出现异常</a:t>
            </a:r>
          </a:p>
          <a:p>
            <a:endParaRPr lang="en-US" altLang="zh-CN" dirty="0"/>
          </a:p>
          <a:p>
            <a:r>
              <a:rPr lang="zh-CN" altLang="en-US" dirty="0"/>
              <a:t>补救措施：若发生异常导致游戏崩溃或者登录失败，致电管理员电话</a:t>
            </a:r>
          </a:p>
          <a:p>
            <a:pPr marL="109855" indent="0">
              <a:buNone/>
            </a:pPr>
            <a:r>
              <a:rPr lang="zh-CN" altLang="en-US" dirty="0"/>
              <a:t>管理员解决不了就让管理员打开发人员电话</a:t>
            </a:r>
          </a:p>
          <a:p>
            <a:endParaRPr lang="zh-CN" altLang="en-US" dirty="0"/>
          </a:p>
        </p:txBody>
      </p:sp>
      <p:sp>
        <p:nvSpPr>
          <p:cNvPr id="3" name="标题 2">
            <a:extLst>
              <a:ext uri="{FF2B5EF4-FFF2-40B4-BE49-F238E27FC236}">
                <a16:creationId xmlns:a16="http://schemas.microsoft.com/office/drawing/2014/main" id="{510D9BF6-56CF-208D-626C-7B864C65308F}"/>
              </a:ext>
            </a:extLst>
          </p:cNvPr>
          <p:cNvSpPr>
            <a:spLocks noGrp="1"/>
          </p:cNvSpPr>
          <p:nvPr>
            <p:ph type="title"/>
          </p:nvPr>
        </p:nvSpPr>
        <p:spPr/>
        <p:txBody>
          <a:bodyPr/>
          <a:lstStyle/>
          <a:p>
            <a:r>
              <a:rPr lang="en-US" altLang="zh-CN" dirty="0"/>
              <a:t>9.</a:t>
            </a:r>
            <a:r>
              <a:rPr lang="zh-CN" altLang="en-US" dirty="0"/>
              <a:t>系统出错处理设计</a:t>
            </a:r>
          </a:p>
        </p:txBody>
      </p:sp>
    </p:spTree>
    <p:extLst>
      <p:ext uri="{BB962C8B-B14F-4D97-AF65-F5344CB8AC3E}">
        <p14:creationId xmlns:p14="http://schemas.microsoft.com/office/powerpoint/2010/main" val="4078402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33806" y="474249"/>
            <a:ext cx="11158194" cy="5420412"/>
          </a:xfrm>
        </p:spPr>
        <p:txBody>
          <a:bodyPr>
            <a:noAutofit/>
          </a:bodyPr>
          <a:lstStyle/>
          <a:p>
            <a:pPr algn="l">
              <a:lnSpc>
                <a:spcPts val="2250"/>
              </a:lnSpc>
            </a:pPr>
            <a:r>
              <a:rPr lang="zh-CN" altLang="zh-CN" sz="18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时间：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250"/>
              </a:lnSpc>
            </a:pPr>
            <a:r>
              <a:rPr lang="en-US" altLang="zh-CN" sz="1800"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2022</a:t>
            </a: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年</a:t>
            </a:r>
            <a:r>
              <a:rPr lang="en-US"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11</a:t>
            </a: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月</a:t>
            </a:r>
            <a:r>
              <a:rPr lang="en-US" altLang="zh-CN" sz="1800" kern="0" dirty="0">
                <a:solidFill>
                  <a:srgbClr val="000000"/>
                </a:solidFill>
                <a:latin typeface="等线" panose="02010600030101010101" pitchFamily="2" charset="-122"/>
                <a:ea typeface="宋体" panose="02010600030101010101" pitchFamily="2" charset="-122"/>
                <a:cs typeface="宋体" panose="02010600030101010101" pitchFamily="2" charset="-122"/>
              </a:rPr>
              <a:t>9</a:t>
            </a: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日下午</a:t>
            </a:r>
            <a:r>
              <a:rPr lang="en-US"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8</a:t>
            </a: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2250"/>
              </a:lnSpc>
            </a:pPr>
            <a:r>
              <a:rPr lang="zh-CN" altLang="zh-CN" sz="18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地点：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250"/>
              </a:lnSpc>
            </a:pP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寝室（线上腾讯会议）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2250"/>
              </a:lnSpc>
            </a:pPr>
            <a:r>
              <a:rPr lang="zh-CN" altLang="zh-CN" sz="18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参会人员：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250"/>
              </a:lnSpc>
            </a:pP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李时博、范伟、秦思豪</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2250"/>
              </a:lnSpc>
            </a:pPr>
            <a:r>
              <a:rPr lang="zh-CN" altLang="zh-CN" sz="18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主持人：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250"/>
              </a:lnSpc>
            </a:pP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李时博</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2250"/>
              </a:lnSpc>
            </a:pPr>
            <a:r>
              <a:rPr lang="zh-CN" altLang="zh-CN" sz="18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记录人：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250"/>
              </a:lnSpc>
            </a:pP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秦思豪</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2250"/>
              </a:lnSpc>
            </a:pPr>
            <a:r>
              <a:rPr lang="zh-CN" altLang="zh-CN" sz="18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会议内容：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250"/>
              </a:lnSpc>
            </a:pP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会议由李时博、范伟、秦思豪轮流进行发言、研后纪要如下：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250"/>
              </a:lnSpc>
            </a:pPr>
            <a:r>
              <a:rPr lang="en-US" altLang="zh-CN" sz="1800"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1</a:t>
            </a: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、会议就上周小组作业完成情况做总结，合理安排和调整任务分工。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250"/>
              </a:lnSpc>
            </a:pPr>
            <a:r>
              <a:rPr lang="en-US" altLang="zh-CN" sz="1800"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2</a:t>
            </a: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、探讨</a:t>
            </a:r>
            <a:r>
              <a:rPr lang="zh-CN" altLang="en-US"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学习</a:t>
            </a: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，对各自经验进行交流和总结。</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250"/>
              </a:lnSpc>
            </a:pPr>
            <a:r>
              <a:rPr lang="en-US" altLang="zh-CN" sz="1800"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3</a:t>
            </a: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、要求每个人继续做好各自的工作。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250"/>
              </a:lnSpc>
            </a:pPr>
            <a:r>
              <a:rPr lang="en-US" altLang="zh-CN" sz="1800"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4</a:t>
            </a: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、督促所有小组成员尽快完成各自当下任务。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标题 2"/>
          <p:cNvSpPr>
            <a:spLocks noGrp="1"/>
          </p:cNvSpPr>
          <p:nvPr>
            <p:ph type="title"/>
          </p:nvPr>
        </p:nvSpPr>
        <p:spPr>
          <a:xfrm>
            <a:off x="5531796" y="559648"/>
            <a:ext cx="10972800" cy="1143000"/>
          </a:xfrm>
        </p:spPr>
        <p:txBody>
          <a:bodyPr>
            <a:normAutofit/>
          </a:bodyPr>
          <a:lstStyle/>
          <a:p>
            <a:r>
              <a:rPr lang="en-US" altLang="zh-CN" dirty="0"/>
              <a:t>10.</a:t>
            </a:r>
            <a:r>
              <a:rPr lang="zh-CN" altLang="en-US" dirty="0"/>
              <a:t>会议纪要</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李时博：编写总体设计报告（</a:t>
            </a:r>
            <a:r>
              <a:rPr lang="en-US" altLang="zh-CN" dirty="0"/>
              <a:t>93</a:t>
            </a:r>
            <a:r>
              <a:rPr lang="zh-CN" altLang="en-US" dirty="0"/>
              <a:t>）</a:t>
            </a:r>
            <a:endParaRPr lang="en-US" altLang="zh-CN" dirty="0"/>
          </a:p>
          <a:p>
            <a:endParaRPr lang="en-US" altLang="zh-CN" dirty="0"/>
          </a:p>
          <a:p>
            <a:r>
              <a:rPr lang="zh-CN" altLang="en-US" dirty="0"/>
              <a:t>秦思豪：制图并完善总体设计报告（</a:t>
            </a:r>
            <a:r>
              <a:rPr lang="en-US" altLang="zh-CN" dirty="0"/>
              <a:t>91</a:t>
            </a:r>
            <a:r>
              <a:rPr lang="zh-CN" altLang="en-US" dirty="0"/>
              <a:t>）</a:t>
            </a:r>
            <a:endParaRPr lang="en-US" altLang="zh-CN" dirty="0"/>
          </a:p>
          <a:p>
            <a:endParaRPr lang="en-US" altLang="zh-CN" dirty="0"/>
          </a:p>
          <a:p>
            <a:r>
              <a:rPr lang="zh-CN" altLang="en-US" dirty="0"/>
              <a:t>范伟：制作总体设计</a:t>
            </a:r>
            <a:r>
              <a:rPr lang="en-US" altLang="zh-CN" dirty="0"/>
              <a:t>ppt</a:t>
            </a:r>
            <a:r>
              <a:rPr lang="zh-CN" altLang="en-US" dirty="0"/>
              <a:t>（</a:t>
            </a:r>
            <a:r>
              <a:rPr lang="en-US" altLang="zh-CN" dirty="0"/>
              <a:t>90</a:t>
            </a:r>
            <a:r>
              <a:rPr lang="zh-CN" altLang="en-US" dirty="0"/>
              <a:t>）</a:t>
            </a:r>
          </a:p>
        </p:txBody>
      </p:sp>
      <p:sp>
        <p:nvSpPr>
          <p:cNvPr id="3" name="标题 2"/>
          <p:cNvSpPr>
            <a:spLocks noGrp="1"/>
          </p:cNvSpPr>
          <p:nvPr>
            <p:ph type="title"/>
          </p:nvPr>
        </p:nvSpPr>
        <p:spPr/>
        <p:txBody>
          <a:bodyPr/>
          <a:lstStyle/>
          <a:p>
            <a:r>
              <a:rPr lang="zh-CN" altLang="en-US" dirty="0"/>
              <a:t>组员分工及评价</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54687F-131B-CF62-9113-92EA526D8E6A}"/>
              </a:ext>
            </a:extLst>
          </p:cNvPr>
          <p:cNvSpPr>
            <a:spLocks noGrp="1"/>
          </p:cNvSpPr>
          <p:nvPr>
            <p:ph idx="1"/>
          </p:nvPr>
        </p:nvSpPr>
        <p:spPr/>
        <p:txBody>
          <a:bodyPr/>
          <a:lstStyle/>
          <a:p>
            <a:r>
              <a:rPr lang="en-US" altLang="zh-CN" dirty="0"/>
              <a:t>[1]	GB+T-8567-2006</a:t>
            </a:r>
            <a:r>
              <a:rPr lang="zh-CN" altLang="en-US" dirty="0"/>
              <a:t>计算机软件文档编制规范</a:t>
            </a:r>
          </a:p>
          <a:p>
            <a:r>
              <a:rPr lang="en-US" altLang="zh-CN" dirty="0"/>
              <a:t>[2]	SE2022-G17-</a:t>
            </a:r>
            <a:r>
              <a:rPr lang="zh-CN" altLang="en-US" dirty="0"/>
              <a:t>系统设计说明</a:t>
            </a:r>
            <a:r>
              <a:rPr lang="en-US" altLang="zh-CN" dirty="0"/>
              <a:t>.doc</a:t>
            </a:r>
          </a:p>
          <a:p>
            <a:endParaRPr lang="zh-CN" altLang="en-US" dirty="0"/>
          </a:p>
        </p:txBody>
      </p:sp>
      <p:sp>
        <p:nvSpPr>
          <p:cNvPr id="3" name="标题 2">
            <a:extLst>
              <a:ext uri="{FF2B5EF4-FFF2-40B4-BE49-F238E27FC236}">
                <a16:creationId xmlns:a16="http://schemas.microsoft.com/office/drawing/2014/main" id="{79841D60-08EC-A1DA-B777-BE8ABBBF96D1}"/>
              </a:ext>
            </a:extLst>
          </p:cNvPr>
          <p:cNvSpPr>
            <a:spLocks noGrp="1"/>
          </p:cNvSpPr>
          <p:nvPr>
            <p:ph type="title"/>
          </p:nvPr>
        </p:nvSpPr>
        <p:spPr/>
        <p:txBody>
          <a:bodyPr/>
          <a:lstStyle/>
          <a:p>
            <a:r>
              <a:rPr lang="zh-CN" altLang="en-US" dirty="0"/>
              <a:t>引用文件</a:t>
            </a:r>
          </a:p>
        </p:txBody>
      </p:sp>
    </p:spTree>
    <p:extLst>
      <p:ext uri="{BB962C8B-B14F-4D97-AF65-F5344CB8AC3E}">
        <p14:creationId xmlns:p14="http://schemas.microsoft.com/office/powerpoint/2010/main" val="369627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rPr>
              <a:t>参考资料：</a:t>
            </a:r>
          </a:p>
          <a:p>
            <a:pPr algn="just"/>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项目计划书模板（</a:t>
            </a:r>
            <a:r>
              <a:rPr lang="en-US" altLang="zh-CN" sz="1800" kern="100" dirty="0">
                <a:effectLst/>
                <a:latin typeface="Times New Roman" panose="02020603050405020304" pitchFamily="18" charset="0"/>
                <a:ea typeface="宋体" panose="02010600030101010101" pitchFamily="2" charset="-122"/>
              </a:rPr>
              <a:t>GB/T8567-2006</a:t>
            </a:r>
            <a:r>
              <a:rPr lang="zh-CN" altLang="zh-CN" sz="1800" kern="100" dirty="0">
                <a:effectLst/>
                <a:latin typeface="Times New Roman" panose="02020603050405020304" pitchFamily="18" charset="0"/>
                <a:ea typeface="宋体" panose="02010600030101010101" pitchFamily="2" charset="-122"/>
              </a:rPr>
              <a:t>）</a:t>
            </a:r>
          </a:p>
          <a:p>
            <a:pPr algn="just"/>
            <a:r>
              <a:rPr lang="en-US" altLang="zh-CN" sz="1800" kern="100" dirty="0">
                <a:effectLst/>
                <a:latin typeface="宋体" panose="02010600030101010101" pitchFamily="2" charset="-122"/>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《软件工程导论》 总体设计</a:t>
            </a:r>
            <a:r>
              <a:rPr lang="en-US" altLang="zh-CN" sz="1800" kern="100" dirty="0">
                <a:effectLst/>
                <a:latin typeface="Times New Roman" panose="02020603050405020304" pitchFamily="18" charset="0"/>
                <a:ea typeface="宋体" panose="02010600030101010101" pitchFamily="2" charset="-122"/>
              </a:rPr>
              <a:t> p.92-115</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宋体" panose="02010600030101010101" pitchFamily="2" charset="-122"/>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Java</a:t>
            </a:r>
            <a:r>
              <a:rPr lang="zh-CN" altLang="zh-CN" sz="1800" kern="100" dirty="0">
                <a:effectLst/>
                <a:latin typeface="Times New Roman" panose="02020603050405020304" pitchFamily="18" charset="0"/>
                <a:ea typeface="宋体" panose="02010600030101010101" pitchFamily="2" charset="-122"/>
              </a:rPr>
              <a:t>实战】用</a:t>
            </a:r>
            <a:r>
              <a:rPr lang="en-US" altLang="zh-CN" sz="1800" kern="100" dirty="0">
                <a:effectLst/>
                <a:latin typeface="Times New Roman" panose="02020603050405020304" pitchFamily="18" charset="0"/>
                <a:ea typeface="宋体" panose="02010600030101010101" pitchFamily="2" charset="-122"/>
              </a:rPr>
              <a:t>Java</a:t>
            </a:r>
            <a:r>
              <a:rPr lang="zh-CN" altLang="zh-CN" sz="1800" kern="100" dirty="0">
                <a:effectLst/>
                <a:latin typeface="Times New Roman" panose="02020603050405020304" pitchFamily="18" charset="0"/>
                <a:ea typeface="宋体" panose="02010600030101010101" pitchFamily="2" charset="-122"/>
              </a:rPr>
              <a:t>制作了一个植物大战僵尸，隔壁的小孩都玩疯了</a:t>
            </a:r>
            <a:r>
              <a:rPr lang="en-US" altLang="zh-CN" sz="1800" kern="100" dirty="0">
                <a:effectLst/>
                <a:latin typeface="Times New Roman" panose="02020603050405020304" pitchFamily="18" charset="0"/>
                <a:ea typeface="宋体" panose="02010600030101010101" pitchFamily="2" charset="-122"/>
              </a:rPr>
              <a:t>https://www.bilibili.com/video/BV1y3411s7He/?spm_id_from=333.880.my_history.page.click</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宋体" panose="02010600030101010101" pitchFamily="2" charset="-122"/>
                <a:ea typeface="宋体" panose="02010600030101010101" pitchFamily="2" charset="-122"/>
              </a:rPr>
              <a:t>[4] </a:t>
            </a:r>
            <a:r>
              <a:rPr lang="zh-CN" altLang="zh-CN" sz="1800" kern="100" dirty="0">
                <a:effectLst/>
                <a:latin typeface="Times New Roman" panose="02020603050405020304" pitchFamily="18" charset="0"/>
                <a:ea typeface="宋体" panose="02010600030101010101" pitchFamily="2" charset="-122"/>
              </a:rPr>
              <a:t>《如何评价植物大战僵尸》</a:t>
            </a:r>
            <a:r>
              <a:rPr lang="en-US" altLang="zh-CN" sz="1800" kern="100" dirty="0">
                <a:effectLst/>
                <a:latin typeface="Times New Roman" panose="02020603050405020304" pitchFamily="18" charset="0"/>
                <a:ea typeface="宋体" panose="02010600030101010101" pitchFamily="2" charset="-122"/>
              </a:rPr>
              <a:t>https://baijiahao.baidu.com/s?id=1691471808354440505&amp;wfr=spider&amp;for=pc</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宋体" panose="02010600030101010101" pitchFamily="2" charset="-122"/>
                <a:ea typeface="宋体" panose="02010600030101010101" pitchFamily="2" charset="-122"/>
              </a:rPr>
              <a:t>[5] </a:t>
            </a:r>
            <a:r>
              <a:rPr lang="zh-CN" altLang="zh-CN" sz="1800" kern="100" dirty="0">
                <a:effectLst/>
                <a:latin typeface="Times New Roman" panose="02020603050405020304" pitchFamily="18" charset="0"/>
                <a:ea typeface="宋体" panose="02010600030101010101" pitchFamily="2" charset="-122"/>
              </a:rPr>
              <a:t>如何用</a:t>
            </a:r>
            <a:r>
              <a:rPr lang="en-US" altLang="zh-CN" sz="1800" kern="100" dirty="0">
                <a:effectLst/>
                <a:latin typeface="Times New Roman" panose="02020603050405020304" pitchFamily="18" charset="0"/>
                <a:ea typeface="宋体" panose="02010600030101010101" pitchFamily="2" charset="-122"/>
              </a:rPr>
              <a:t>html</a:t>
            </a:r>
            <a:r>
              <a:rPr lang="zh-CN" altLang="zh-CN" sz="1800" kern="100" dirty="0">
                <a:effectLst/>
                <a:latin typeface="Times New Roman" panose="02020603050405020304" pitchFamily="18" charset="0"/>
                <a:ea typeface="宋体" panose="02010600030101010101" pitchFamily="2" charset="-122"/>
              </a:rPr>
              <a:t>搭建一个登录页面</a:t>
            </a:r>
            <a:r>
              <a:rPr lang="en-US" altLang="zh-CN" sz="1800" kern="100" dirty="0">
                <a:effectLst/>
                <a:latin typeface="Times New Roman" panose="02020603050405020304" pitchFamily="18" charset="0"/>
                <a:ea typeface="宋体" panose="02010600030101010101" pitchFamily="2" charset="-122"/>
              </a:rPr>
              <a:t>,html+css3</a:t>
            </a:r>
            <a:r>
              <a:rPr lang="zh-CN" altLang="zh-CN" sz="1800" kern="100" dirty="0">
                <a:effectLst/>
                <a:latin typeface="Times New Roman" panose="02020603050405020304" pitchFamily="18" charset="0"/>
                <a:ea typeface="宋体" panose="02010600030101010101" pitchFamily="2" charset="-122"/>
              </a:rPr>
              <a:t>实现的登录界面：</a:t>
            </a:r>
            <a:r>
              <a:rPr lang="en-US" altLang="zh-CN" sz="1800" kern="100" dirty="0">
                <a:effectLst/>
                <a:latin typeface="Times New Roman" panose="02020603050405020304" pitchFamily="18" charset="0"/>
                <a:ea typeface="宋体" panose="02010600030101010101" pitchFamily="2" charset="-122"/>
              </a:rPr>
              <a:t>https://blog.csdn.net/weixin_36204727/article/details/117786281?spm=1001.2101.3001.6650.2&amp;utm_medium=distribute.pc_relevant.none-task-blog-2~default~CTRLIST~Rate-2-117786281-blog-125726404.pc_relevant_3mothn_strategy_recovery&amp;depth_1-utm_source=distribute.pc_relevant.none-task-blog-2~default~CTRLIST~Rate-2-117786281-blog-125726404.pc_relevant_3mothn_strategy_recovery&amp;utm_relevant_index=4</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宋体" panose="02010600030101010101" pitchFamily="2" charset="-122"/>
                <a:ea typeface="宋体" panose="02010600030101010101" pitchFamily="2" charset="-122"/>
              </a:rPr>
              <a:t>[6] </a:t>
            </a:r>
            <a:r>
              <a:rPr lang="zh-CN" altLang="zh-CN" sz="1800" kern="100" dirty="0">
                <a:effectLst/>
                <a:latin typeface="Times New Roman" panose="02020603050405020304" pitchFamily="18" charset="0"/>
                <a:ea typeface="宋体" panose="02010600030101010101" pitchFamily="2" charset="-122"/>
              </a:rPr>
              <a:t>服务器搭建网站完整教程</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宝塔面板</a:t>
            </a:r>
            <a:r>
              <a:rPr lang="en-US" altLang="zh-CN" sz="1800" kern="100" dirty="0">
                <a:effectLst/>
                <a:latin typeface="Times New Roman" panose="02020603050405020304" pitchFamily="18" charset="0"/>
                <a:ea typeface="宋体" panose="02010600030101010101" pitchFamily="2" charset="-122"/>
              </a:rPr>
              <a:t>+WORDPRESS)</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https://blog.csdn.net/mhx3008557816/article/details/121542706</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3" name="标题 2"/>
          <p:cNvSpPr>
            <a:spLocks noGrp="1"/>
          </p:cNvSpPr>
          <p:nvPr>
            <p:ph type="title"/>
          </p:nvPr>
        </p:nvSpPr>
        <p:spPr/>
        <p:txBody>
          <a:bodyPr/>
          <a:lstStyle/>
          <a:p>
            <a:r>
              <a:rPr lang="zh-CN" altLang="en-US" dirty="0"/>
              <a:t>参考资料</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78403E-3396-8F64-B075-768C3B5701D1}"/>
              </a:ext>
            </a:extLst>
          </p:cNvPr>
          <p:cNvSpPr>
            <a:spLocks noGrp="1"/>
          </p:cNvSpPr>
          <p:nvPr>
            <p:ph type="title"/>
          </p:nvPr>
        </p:nvSpPr>
        <p:spPr>
          <a:xfrm>
            <a:off x="3970156" y="2489937"/>
            <a:ext cx="10972800" cy="1143000"/>
          </a:xfrm>
        </p:spPr>
        <p:txBody>
          <a:bodyPr/>
          <a:lstStyle/>
          <a:p>
            <a:r>
              <a:rPr lang="en-US" altLang="zh-CN" dirty="0"/>
              <a:t>1.</a:t>
            </a:r>
            <a:r>
              <a:rPr lang="zh-CN" altLang="en-US" dirty="0"/>
              <a:t>系统级设计决策</a:t>
            </a:r>
          </a:p>
        </p:txBody>
      </p:sp>
    </p:spTree>
    <p:extLst>
      <p:ext uri="{BB962C8B-B14F-4D97-AF65-F5344CB8AC3E}">
        <p14:creationId xmlns:p14="http://schemas.microsoft.com/office/powerpoint/2010/main" val="1573977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a:xfrm>
            <a:off x="4373245" y="2624773"/>
            <a:ext cx="10972800" cy="1143000"/>
          </a:xfrm>
        </p:spPr>
        <p:txBody>
          <a:bodyPr/>
          <a:lstStyle/>
          <a:p>
            <a:r>
              <a:rPr lang="zh-CN" altLang="en-US"/>
              <a:t>谢谢大家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6FA3DE8-30C6-25AA-2C56-48D702AA6BD8}"/>
              </a:ext>
            </a:extLst>
          </p:cNvPr>
          <p:cNvSpPr>
            <a:spLocks noGrp="1"/>
          </p:cNvSpPr>
          <p:nvPr>
            <p:ph idx="1"/>
          </p:nvPr>
        </p:nvSpPr>
        <p:spPr/>
        <p:txBody>
          <a:bodyPr/>
          <a:lstStyle/>
          <a:p>
            <a:pPr marL="109855" indent="0">
              <a:buNone/>
            </a:pPr>
            <a:endParaRPr lang="zh-CN" altLang="zh-CN" sz="1800" kern="100" dirty="0">
              <a:effectLst/>
              <a:latin typeface="Times New Roman" panose="02020603050405020304" pitchFamily="18" charset="0"/>
              <a:ea typeface="宋体" panose="02010600030101010101" pitchFamily="2" charset="-122"/>
            </a:endParaRPr>
          </a:p>
          <a:p>
            <a:pPr marL="109855" indent="0">
              <a:buNone/>
            </a:pPr>
            <a:endParaRPr lang="zh-CN" altLang="en-US" dirty="0"/>
          </a:p>
        </p:txBody>
      </p:sp>
      <p:sp>
        <p:nvSpPr>
          <p:cNvPr id="3" name="标题 2">
            <a:extLst>
              <a:ext uri="{FF2B5EF4-FFF2-40B4-BE49-F238E27FC236}">
                <a16:creationId xmlns:a16="http://schemas.microsoft.com/office/drawing/2014/main" id="{8A3116D8-8E47-E924-B63F-8331F3195E9C}"/>
              </a:ext>
            </a:extLst>
          </p:cNvPr>
          <p:cNvSpPr>
            <a:spLocks noGrp="1"/>
          </p:cNvSpPr>
          <p:nvPr>
            <p:ph type="title"/>
          </p:nvPr>
        </p:nvSpPr>
        <p:spPr/>
        <p:txBody>
          <a:bodyPr>
            <a:normAutofit fontScale="90000"/>
          </a:bodyPr>
          <a:lstStyle/>
          <a:p>
            <a:r>
              <a:rPr lang="zh-CN" altLang="zh-CN" sz="4400" kern="100" dirty="0">
                <a:effectLst/>
                <a:latin typeface="Times New Roman" panose="02020603050405020304" pitchFamily="18" charset="0"/>
                <a:ea typeface="宋体" panose="02010600030101010101" pitchFamily="2" charset="-122"/>
              </a:rPr>
              <a:t>网页端</a:t>
            </a:r>
            <a:r>
              <a:rPr lang="en-US" altLang="zh-CN" sz="4400" kern="100" dirty="0">
                <a:effectLst/>
                <a:latin typeface="Times New Roman" panose="02020603050405020304" pitchFamily="18" charset="0"/>
                <a:ea typeface="宋体" panose="02010600030101010101" pitchFamily="2" charset="-122"/>
              </a:rPr>
              <a:t>h5</a:t>
            </a:r>
            <a:r>
              <a:rPr lang="zh-CN" altLang="zh-CN" sz="4400" kern="100" dirty="0">
                <a:effectLst/>
                <a:latin typeface="Times New Roman" panose="02020603050405020304" pitchFamily="18" charset="0"/>
                <a:ea typeface="宋体" panose="02010600030101010101" pitchFamily="2" charset="-122"/>
              </a:rPr>
              <a:t>设计</a:t>
            </a:r>
            <a:br>
              <a:rPr lang="zh-CN" altLang="zh-CN" sz="4400" kern="100" dirty="0">
                <a:effectLst/>
                <a:latin typeface="Times New Roman" panose="02020603050405020304" pitchFamily="18" charset="0"/>
                <a:ea typeface="宋体" panose="02010600030101010101" pitchFamily="2" charset="-122"/>
              </a:rPr>
            </a:br>
            <a:endParaRPr lang="zh-CN" altLang="en-US" dirty="0"/>
          </a:p>
        </p:txBody>
      </p:sp>
      <p:pic>
        <p:nvPicPr>
          <p:cNvPr id="5" name="图片 4">
            <a:extLst>
              <a:ext uri="{FF2B5EF4-FFF2-40B4-BE49-F238E27FC236}">
                <a16:creationId xmlns:a16="http://schemas.microsoft.com/office/drawing/2014/main" id="{CD2DA823-D190-99CA-01D0-18B0BB218787}"/>
              </a:ext>
            </a:extLst>
          </p:cNvPr>
          <p:cNvPicPr>
            <a:picLocks noChangeAspect="1"/>
          </p:cNvPicPr>
          <p:nvPr/>
        </p:nvPicPr>
        <p:blipFill>
          <a:blip r:embed="rId2"/>
          <a:stretch>
            <a:fillRect/>
          </a:stretch>
        </p:blipFill>
        <p:spPr>
          <a:xfrm>
            <a:off x="1509488" y="1417638"/>
            <a:ext cx="8529457" cy="4317872"/>
          </a:xfrm>
          <a:prstGeom prst="rect">
            <a:avLst/>
          </a:prstGeom>
        </p:spPr>
      </p:pic>
    </p:spTree>
    <p:extLst>
      <p:ext uri="{BB962C8B-B14F-4D97-AF65-F5344CB8AC3E}">
        <p14:creationId xmlns:p14="http://schemas.microsoft.com/office/powerpoint/2010/main" val="145088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F005E68-2962-D2B3-F73A-7472BBF5D657}"/>
              </a:ext>
            </a:extLst>
          </p:cNvPr>
          <p:cNvPicPr>
            <a:picLocks noGrp="1" noChangeAspect="1"/>
          </p:cNvPicPr>
          <p:nvPr>
            <p:ph idx="1"/>
          </p:nvPr>
        </p:nvPicPr>
        <p:blipFill>
          <a:blip r:embed="rId2"/>
          <a:stretch>
            <a:fillRect/>
          </a:stretch>
        </p:blipFill>
        <p:spPr>
          <a:xfrm>
            <a:off x="1400314" y="1481138"/>
            <a:ext cx="9391371" cy="4525962"/>
          </a:xfrm>
        </p:spPr>
      </p:pic>
      <p:sp>
        <p:nvSpPr>
          <p:cNvPr id="3" name="标题 2">
            <a:extLst>
              <a:ext uri="{FF2B5EF4-FFF2-40B4-BE49-F238E27FC236}">
                <a16:creationId xmlns:a16="http://schemas.microsoft.com/office/drawing/2014/main" id="{5D99D2C0-2D2E-E12B-2933-098A08CCD9BC}"/>
              </a:ext>
            </a:extLst>
          </p:cNvPr>
          <p:cNvSpPr>
            <a:spLocks noGrp="1"/>
          </p:cNvSpPr>
          <p:nvPr>
            <p:ph type="title"/>
          </p:nvPr>
        </p:nvSpPr>
        <p:spPr/>
        <p:txBody>
          <a:bodyPr>
            <a:normAutofit/>
          </a:bodyPr>
          <a:lstStyle/>
          <a:p>
            <a:r>
              <a:rPr lang="zh-CN" altLang="en-US" dirty="0"/>
              <a:t>基于</a:t>
            </a:r>
            <a:r>
              <a:rPr lang="en-US" altLang="zh-CN" dirty="0"/>
              <a:t>windows</a:t>
            </a:r>
            <a:r>
              <a:rPr lang="zh-CN" altLang="en-US" dirty="0"/>
              <a:t>系统下的工程文件（已采纳）</a:t>
            </a:r>
          </a:p>
        </p:txBody>
      </p:sp>
    </p:spTree>
    <p:extLst>
      <p:ext uri="{BB962C8B-B14F-4D97-AF65-F5344CB8AC3E}">
        <p14:creationId xmlns:p14="http://schemas.microsoft.com/office/powerpoint/2010/main" val="38667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8C6E297-4905-0772-F533-2423C92E2A37}"/>
              </a:ext>
            </a:extLst>
          </p:cNvPr>
          <p:cNvSpPr>
            <a:spLocks noGrp="1"/>
          </p:cNvSpPr>
          <p:nvPr>
            <p:ph type="title"/>
          </p:nvPr>
        </p:nvSpPr>
        <p:spPr/>
        <p:txBody>
          <a:bodyPr/>
          <a:lstStyle/>
          <a:p>
            <a:r>
              <a:rPr lang="en-US" altLang="zh-CN" dirty="0"/>
              <a:t>2.</a:t>
            </a:r>
            <a:r>
              <a:rPr lang="zh-CN" altLang="en-US" dirty="0"/>
              <a:t>运行环境</a:t>
            </a:r>
          </a:p>
        </p:txBody>
      </p:sp>
      <p:sp>
        <p:nvSpPr>
          <p:cNvPr id="4" name="文本框 3">
            <a:extLst>
              <a:ext uri="{FF2B5EF4-FFF2-40B4-BE49-F238E27FC236}">
                <a16:creationId xmlns:a16="http://schemas.microsoft.com/office/drawing/2014/main" id="{2DE4123D-CED0-134A-7B39-751F9918FBBE}"/>
              </a:ext>
            </a:extLst>
          </p:cNvPr>
          <p:cNvSpPr txBox="1"/>
          <p:nvPr/>
        </p:nvSpPr>
        <p:spPr>
          <a:xfrm>
            <a:off x="820131" y="1960775"/>
            <a:ext cx="8455843" cy="2031325"/>
          </a:xfrm>
          <a:prstGeom prst="rect">
            <a:avLst/>
          </a:prstGeom>
          <a:noFill/>
        </p:spPr>
        <p:txBody>
          <a:bodyPr wrap="square" rtlCol="0">
            <a:spAutoFit/>
          </a:bodyPr>
          <a:lstStyle/>
          <a:p>
            <a:pPr algn="just"/>
            <a:r>
              <a:rPr lang="zh-CN" altLang="zh-CN" sz="1800" kern="100" dirty="0">
                <a:effectLst/>
                <a:latin typeface="Times New Roman" panose="02020603050405020304" pitchFamily="18" charset="0"/>
                <a:ea typeface="宋体" panose="02010600030101010101" pitchFamily="2" charset="-122"/>
              </a:rPr>
              <a:t>源码编译环境：</a:t>
            </a:r>
            <a:r>
              <a:rPr lang="en-US" altLang="zh-CN" sz="1800" kern="100" dirty="0">
                <a:effectLst/>
                <a:latin typeface="Times New Roman" panose="02020603050405020304" pitchFamily="18" charset="0"/>
                <a:ea typeface="宋体" panose="02010600030101010101" pitchFamily="2" charset="-122"/>
              </a:rPr>
              <a:t>Visual Studio Code</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IDEA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eclipese</a:t>
            </a:r>
            <a:r>
              <a:rPr lang="en-US" altLang="zh-CN" sz="1800" kern="100" dirty="0">
                <a:effectLst/>
                <a:latin typeface="Times New Roman" panose="02020603050405020304" pitchFamily="18" charset="0"/>
                <a:ea typeface="宋体" panose="02010600030101010101" pitchFamily="2" charset="-122"/>
              </a:rPr>
              <a:t> 1.7</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硬件环境：计算机</a:t>
            </a:r>
          </a:p>
          <a:p>
            <a:pPr algn="just"/>
            <a:r>
              <a:rPr lang="zh-CN" altLang="zh-CN" sz="1800" kern="100" dirty="0">
                <a:effectLst/>
                <a:latin typeface="Times New Roman" panose="02020603050405020304" pitchFamily="18" charset="0"/>
                <a:ea typeface="宋体" panose="02010600030101010101" pitchFamily="2" charset="-122"/>
              </a:rPr>
              <a:t>支持环境：</a:t>
            </a:r>
            <a:r>
              <a:rPr lang="en-US" altLang="zh-CN" sz="1800" kern="100" dirty="0">
                <a:effectLst/>
                <a:latin typeface="Times New Roman" panose="02020603050405020304" pitchFamily="18" charset="0"/>
                <a:ea typeface="宋体" panose="02010600030101010101" pitchFamily="2" charset="-122"/>
              </a:rPr>
              <a:t>windows7</a:t>
            </a:r>
            <a:r>
              <a:rPr lang="zh-CN" altLang="zh-CN" sz="1800" kern="100" dirty="0">
                <a:effectLst/>
                <a:latin typeface="Times New Roman" panose="02020603050405020304" pitchFamily="18" charset="0"/>
                <a:ea typeface="宋体" panose="02010600030101010101" pitchFamily="2" charset="-122"/>
              </a:rPr>
              <a:t>系统及以上</a:t>
            </a:r>
          </a:p>
          <a:p>
            <a:pPr algn="just"/>
            <a:r>
              <a:rPr lang="zh-CN" altLang="zh-CN" sz="1800" kern="100" dirty="0">
                <a:effectLst/>
                <a:latin typeface="Times New Roman" panose="02020603050405020304" pitchFamily="18" charset="0"/>
                <a:ea typeface="宋体" panose="02010600030101010101" pitchFamily="2" charset="-122"/>
              </a:rPr>
              <a:t>环境要求：</a:t>
            </a:r>
          </a:p>
          <a:p>
            <a:pPr algn="just"/>
            <a:r>
              <a:rPr lang="en-US" altLang="zh-CN" sz="1800" kern="100" dirty="0">
                <a:effectLst/>
                <a:latin typeface="宋体" panose="02010600030101010101" pitchFamily="2" charset="-122"/>
                <a:ea typeface="宋体" panose="02010600030101010101" pitchFamily="2" charset="-122"/>
              </a:rPr>
              <a:t>Server</a:t>
            </a:r>
            <a:r>
              <a:rPr lang="zh-CN" altLang="zh-CN" sz="1800" kern="100" dirty="0">
                <a:effectLst/>
                <a:latin typeface="Times New Roman" panose="02020603050405020304" pitchFamily="18" charset="0"/>
                <a:ea typeface="宋体" panose="02010600030101010101" pitchFamily="2" charset="-122"/>
              </a:rPr>
              <a:t>要求内存在</a:t>
            </a:r>
            <a:r>
              <a:rPr lang="en-US" altLang="zh-CN" sz="1800" kern="100" dirty="0">
                <a:effectLst/>
                <a:latin typeface="Times New Roman" panose="02020603050405020304" pitchFamily="18" charset="0"/>
                <a:ea typeface="宋体" panose="02010600030101010101" pitchFamily="2" charset="-122"/>
              </a:rPr>
              <a:t>256G</a:t>
            </a:r>
            <a:r>
              <a:rPr lang="zh-CN" altLang="zh-CN" sz="1800" kern="100" dirty="0">
                <a:effectLst/>
                <a:latin typeface="Times New Roman" panose="02020603050405020304" pitchFamily="18" charset="0"/>
                <a:ea typeface="宋体" panose="02010600030101010101" pitchFamily="2" charset="-122"/>
              </a:rPr>
              <a:t>以上，</a:t>
            </a:r>
            <a:r>
              <a:rPr lang="en-US" altLang="zh-CN" sz="1800" kern="100" dirty="0">
                <a:effectLst/>
                <a:latin typeface="Times New Roman" panose="02020603050405020304" pitchFamily="18" charset="0"/>
                <a:ea typeface="宋体" panose="02010600030101010101" pitchFamily="2" charset="-122"/>
              </a:rPr>
              <a:t>CPU2G</a:t>
            </a:r>
            <a:r>
              <a:rPr lang="zh-CN" altLang="zh-CN" sz="1800" kern="100" dirty="0">
                <a:effectLst/>
                <a:latin typeface="Times New Roman" panose="02020603050405020304" pitchFamily="18" charset="0"/>
                <a:ea typeface="宋体" panose="02010600030101010101" pitchFamily="2" charset="-122"/>
              </a:rPr>
              <a:t>以上；</a:t>
            </a:r>
          </a:p>
          <a:p>
            <a:pPr algn="just"/>
            <a:r>
              <a:rPr lang="en-US" altLang="zh-CN" sz="1800" kern="100" dirty="0" err="1">
                <a:effectLst/>
                <a:latin typeface="宋体" panose="02010600030101010101" pitchFamily="2" charset="-122"/>
                <a:ea typeface="宋体" panose="02010600030101010101" pitchFamily="2" charset="-122"/>
              </a:rPr>
              <a:t>Clinet</a:t>
            </a:r>
            <a:r>
              <a:rPr lang="zh-CN" altLang="zh-CN" sz="1800" kern="100" dirty="0">
                <a:effectLst/>
                <a:latin typeface="Times New Roman" panose="02020603050405020304" pitchFamily="18" charset="0"/>
                <a:ea typeface="宋体" panose="02010600030101010101" pitchFamily="2" charset="-122"/>
              </a:rPr>
              <a:t>内存在</a:t>
            </a:r>
            <a:r>
              <a:rPr lang="en-US" altLang="zh-CN" sz="1800" kern="100" dirty="0">
                <a:effectLst/>
                <a:latin typeface="Times New Roman" panose="02020603050405020304" pitchFamily="18" charset="0"/>
                <a:ea typeface="宋体" panose="02010600030101010101" pitchFamily="2" charset="-122"/>
              </a:rPr>
              <a:t>128</a:t>
            </a:r>
            <a:r>
              <a:rPr lang="zh-CN" altLang="zh-CN" sz="1800" kern="100" dirty="0">
                <a:effectLst/>
                <a:latin typeface="Times New Roman" panose="02020603050405020304" pitchFamily="18" charset="0"/>
                <a:ea typeface="宋体" panose="02010600030101010101" pitchFamily="2" charset="-122"/>
              </a:rPr>
              <a:t>以上，</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奔腾</a:t>
            </a:r>
            <a:r>
              <a:rPr lang="en-US" altLang="zh-CN" sz="1800" kern="100" dirty="0">
                <a:effectLst/>
                <a:latin typeface="Times New Roman" panose="02020603050405020304" pitchFamily="18" charset="0"/>
                <a:ea typeface="宋体" panose="02010600030101010101" pitchFamily="2" charset="-122"/>
              </a:rPr>
              <a:t>III</a:t>
            </a:r>
            <a:r>
              <a:rPr lang="zh-CN" altLang="zh-CN" sz="1800" kern="100" dirty="0">
                <a:effectLst/>
                <a:latin typeface="Times New Roman" panose="02020603050405020304" pitchFamily="18" charset="0"/>
                <a:ea typeface="宋体" panose="02010600030101010101" pitchFamily="2" charset="-122"/>
              </a:rPr>
              <a:t>以上，最大支持</a:t>
            </a:r>
            <a:r>
              <a:rPr lang="en-US" altLang="zh-CN" sz="1800" kern="100" dirty="0">
                <a:effectLst/>
                <a:latin typeface="Times New Roman" panose="02020603050405020304" pitchFamily="18" charset="0"/>
                <a:ea typeface="宋体" panose="02010600030101010101" pitchFamily="2" charset="-122"/>
              </a:rPr>
              <a:t>20</a:t>
            </a:r>
            <a:r>
              <a:rPr lang="zh-CN" altLang="zh-CN" sz="1800" kern="100" dirty="0">
                <a:effectLst/>
                <a:latin typeface="Times New Roman" panose="02020603050405020304" pitchFamily="18" charset="0"/>
                <a:ea typeface="宋体" panose="02010600030101010101" pitchFamily="2" charset="-122"/>
              </a:rPr>
              <a:t>台分机连接</a:t>
            </a:r>
          </a:p>
          <a:p>
            <a:endParaRPr lang="zh-CN" altLang="en-US" dirty="0"/>
          </a:p>
        </p:txBody>
      </p:sp>
    </p:spTree>
    <p:extLst>
      <p:ext uri="{BB962C8B-B14F-4D97-AF65-F5344CB8AC3E}">
        <p14:creationId xmlns:p14="http://schemas.microsoft.com/office/powerpoint/2010/main" val="90570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B0DF063-D913-7770-98A5-4C13F6C8B81E}"/>
              </a:ext>
            </a:extLst>
          </p:cNvPr>
          <p:cNvSpPr>
            <a:spLocks noGrp="1"/>
          </p:cNvSpPr>
          <p:nvPr>
            <p:ph idx="1"/>
          </p:nvPr>
        </p:nvSpPr>
        <p:spPr/>
        <p:txBody>
          <a:bodyPr/>
          <a:lstStyle/>
          <a:p>
            <a:endParaRPr lang="zh-CN" altLang="en-US" dirty="0"/>
          </a:p>
        </p:txBody>
      </p:sp>
      <p:sp>
        <p:nvSpPr>
          <p:cNvPr id="3" name="标题 2">
            <a:extLst>
              <a:ext uri="{FF2B5EF4-FFF2-40B4-BE49-F238E27FC236}">
                <a16:creationId xmlns:a16="http://schemas.microsoft.com/office/drawing/2014/main" id="{A59EFB91-3EB5-F14F-5442-291E0F77FB5F}"/>
              </a:ext>
            </a:extLst>
          </p:cNvPr>
          <p:cNvSpPr>
            <a:spLocks noGrp="1"/>
          </p:cNvSpPr>
          <p:nvPr>
            <p:ph type="title"/>
          </p:nvPr>
        </p:nvSpPr>
        <p:spPr>
          <a:xfrm>
            <a:off x="4399175" y="2286000"/>
            <a:ext cx="10972800" cy="1143000"/>
          </a:xfrm>
        </p:spPr>
        <p:txBody>
          <a:bodyPr/>
          <a:lstStyle/>
          <a:p>
            <a:r>
              <a:rPr lang="en-US" altLang="zh-CN" dirty="0"/>
              <a:t>3.</a:t>
            </a:r>
            <a:r>
              <a:rPr lang="zh-CN" altLang="en-US" dirty="0"/>
              <a:t>设计思想</a:t>
            </a:r>
          </a:p>
        </p:txBody>
      </p:sp>
    </p:spTree>
    <p:extLst>
      <p:ext uri="{BB962C8B-B14F-4D97-AF65-F5344CB8AC3E}">
        <p14:creationId xmlns:p14="http://schemas.microsoft.com/office/powerpoint/2010/main" val="64365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1A77D4F-6186-6A07-A6D9-D1AA67B2F2F8}"/>
              </a:ext>
            </a:extLst>
          </p:cNvPr>
          <p:cNvSpPr>
            <a:spLocks noGrp="1"/>
          </p:cNvSpPr>
          <p:nvPr>
            <p:ph idx="1"/>
          </p:nvPr>
        </p:nvSpPr>
        <p:spPr/>
        <p:txBody>
          <a:bodyPr/>
          <a:lstStyle/>
          <a:p>
            <a:r>
              <a:rPr lang="zh-CN" altLang="en-US" dirty="0"/>
              <a:t>本软件由三个系统，登陆系统、游戏界面系统和排行榜系统组成，登陆系统下分注册模块、登录模块，游戏界面系统下分商店模块、塔防建筑模块、敌对势力模块、金币模块。排行榜系统有排行表单系统和用户分数系统。</a:t>
            </a:r>
          </a:p>
        </p:txBody>
      </p:sp>
      <p:sp>
        <p:nvSpPr>
          <p:cNvPr id="3" name="标题 2">
            <a:extLst>
              <a:ext uri="{FF2B5EF4-FFF2-40B4-BE49-F238E27FC236}">
                <a16:creationId xmlns:a16="http://schemas.microsoft.com/office/drawing/2014/main" id="{664B2C77-2466-DFE1-F1CD-71CC6467E598}"/>
              </a:ext>
            </a:extLst>
          </p:cNvPr>
          <p:cNvSpPr>
            <a:spLocks noGrp="1"/>
          </p:cNvSpPr>
          <p:nvPr>
            <p:ph type="title"/>
          </p:nvPr>
        </p:nvSpPr>
        <p:spPr/>
        <p:txBody>
          <a:bodyPr/>
          <a:lstStyle/>
          <a:p>
            <a:r>
              <a:rPr lang="zh-CN" altLang="en-US" dirty="0"/>
              <a:t>系统构思</a:t>
            </a:r>
          </a:p>
        </p:txBody>
      </p:sp>
    </p:spTree>
    <p:extLst>
      <p:ext uri="{BB962C8B-B14F-4D97-AF65-F5344CB8AC3E}">
        <p14:creationId xmlns:p14="http://schemas.microsoft.com/office/powerpoint/2010/main" val="12281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FC98580-A068-AB32-83C6-25EDD27AF578}"/>
              </a:ext>
            </a:extLst>
          </p:cNvPr>
          <p:cNvSpPr>
            <a:spLocks noGrp="1"/>
          </p:cNvSpPr>
          <p:nvPr>
            <p:ph idx="1"/>
          </p:nvPr>
        </p:nvSpPr>
        <p:spPr/>
        <p:txBody>
          <a:bodyPr/>
          <a:lstStyle/>
          <a:p>
            <a:r>
              <a:rPr lang="zh-CN" altLang="en-US" dirty="0"/>
              <a:t>关键技术：</a:t>
            </a:r>
            <a:r>
              <a:rPr lang="en-US" altLang="zh-CN" dirty="0"/>
              <a:t>html5</a:t>
            </a:r>
            <a:r>
              <a:rPr lang="zh-CN" altLang="en-US" dirty="0"/>
              <a:t>，</a:t>
            </a:r>
            <a:r>
              <a:rPr lang="en-US" altLang="zh-CN" dirty="0"/>
              <a:t>Java </a:t>
            </a:r>
            <a:r>
              <a:rPr lang="en-US" altLang="zh-CN" dirty="0" err="1"/>
              <a:t>Fx</a:t>
            </a:r>
            <a:r>
              <a:rPr lang="zh-CN" altLang="en-US" dirty="0"/>
              <a:t>，</a:t>
            </a:r>
            <a:r>
              <a:rPr lang="en-US" altLang="zh-CN" dirty="0"/>
              <a:t>Java Script</a:t>
            </a:r>
            <a:r>
              <a:rPr lang="zh-CN" altLang="en-US" dirty="0"/>
              <a:t>，</a:t>
            </a:r>
            <a:r>
              <a:rPr lang="en-US" altLang="zh-CN" dirty="0"/>
              <a:t>Java Spring</a:t>
            </a:r>
          </a:p>
          <a:p>
            <a:r>
              <a:rPr lang="zh-CN" altLang="en-US" dirty="0"/>
              <a:t>算法：随机算法生成敌怪，模拟算法实现难度随关卡自动提升</a:t>
            </a:r>
          </a:p>
          <a:p>
            <a:endParaRPr lang="zh-CN" altLang="en-US" dirty="0"/>
          </a:p>
        </p:txBody>
      </p:sp>
      <p:sp>
        <p:nvSpPr>
          <p:cNvPr id="3" name="标题 2">
            <a:extLst>
              <a:ext uri="{FF2B5EF4-FFF2-40B4-BE49-F238E27FC236}">
                <a16:creationId xmlns:a16="http://schemas.microsoft.com/office/drawing/2014/main" id="{591AB034-435D-BFA3-613B-3A9BE5698513}"/>
              </a:ext>
            </a:extLst>
          </p:cNvPr>
          <p:cNvSpPr>
            <a:spLocks noGrp="1"/>
          </p:cNvSpPr>
          <p:nvPr>
            <p:ph type="title"/>
          </p:nvPr>
        </p:nvSpPr>
        <p:spPr/>
        <p:txBody>
          <a:bodyPr/>
          <a:lstStyle/>
          <a:p>
            <a:r>
              <a:rPr lang="zh-CN" altLang="en-US" dirty="0"/>
              <a:t>关键技术与算法</a:t>
            </a:r>
          </a:p>
        </p:txBody>
      </p:sp>
    </p:spTree>
    <p:extLst>
      <p:ext uri="{BB962C8B-B14F-4D97-AF65-F5344CB8AC3E}">
        <p14:creationId xmlns:p14="http://schemas.microsoft.com/office/powerpoint/2010/main" val="227232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826dc4b-3168-4dcc-bf47-057a2cf4db86"/>
  <p:tag name="COMMONDATA" val="eyJoZGlkIjoiMDJjNmVjNjhiYjdjOTkyOTBlMjE3MTQ4ODI0YThmZj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49</TotalTime>
  <Words>939</Words>
  <Application>Microsoft Office PowerPoint</Application>
  <PresentationFormat>宽屏</PresentationFormat>
  <Paragraphs>103</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等线</vt:lpstr>
      <vt:lpstr>宋体</vt:lpstr>
      <vt:lpstr>Lucida Sans Unicode</vt:lpstr>
      <vt:lpstr>Times New Roman</vt:lpstr>
      <vt:lpstr>Verdana</vt:lpstr>
      <vt:lpstr>Wingdings 2</vt:lpstr>
      <vt:lpstr>Wingdings 3</vt:lpstr>
      <vt:lpstr>聚合</vt:lpstr>
      <vt:lpstr>软件工程G17组总体设计 打豆豆</vt:lpstr>
      <vt:lpstr>目录</vt:lpstr>
      <vt:lpstr>1.系统级设计决策</vt:lpstr>
      <vt:lpstr>网页端h5设计 </vt:lpstr>
      <vt:lpstr>基于windows系统下的工程文件（已采纳）</vt:lpstr>
      <vt:lpstr>2.运行环境</vt:lpstr>
      <vt:lpstr>3.设计思想</vt:lpstr>
      <vt:lpstr>系统构思</vt:lpstr>
      <vt:lpstr>关键技术与算法</vt:lpstr>
      <vt:lpstr>关键数据结构</vt:lpstr>
      <vt:lpstr>4.基本处理流程</vt:lpstr>
      <vt:lpstr>登录系统流程图</vt:lpstr>
      <vt:lpstr>用户界面流程图</vt:lpstr>
      <vt:lpstr>管理员界面流程图</vt:lpstr>
      <vt:lpstr>5.数据流程图</vt:lpstr>
      <vt:lpstr>登录系统数据流图</vt:lpstr>
      <vt:lpstr>排行榜系统数据流图</vt:lpstr>
      <vt:lpstr>游戏系统数据流图</vt:lpstr>
      <vt:lpstr>6.系统体系结构</vt:lpstr>
      <vt:lpstr> 业务流图</vt:lpstr>
      <vt:lpstr>产品层次方框图</vt:lpstr>
      <vt:lpstr>IPO表</vt:lpstr>
      <vt:lpstr>7.执行概念</vt:lpstr>
      <vt:lpstr>8.运行设计</vt:lpstr>
      <vt:lpstr>9.系统出错处理设计</vt:lpstr>
      <vt:lpstr>10.会议纪要</vt:lpstr>
      <vt:lpstr>组员分工及评价</vt:lpstr>
      <vt:lpstr>引用文件</vt:lpstr>
      <vt:lpstr>参考资料</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软件工程G17组第一次小组作业</dc:title>
  <dc:creator>975727614@qq.com</dc:creator>
  <cp:lastModifiedBy>范 伟</cp:lastModifiedBy>
  <cp:revision>28</cp:revision>
  <dcterms:created xsi:type="dcterms:W3CDTF">2022-09-18T12:53:00Z</dcterms:created>
  <dcterms:modified xsi:type="dcterms:W3CDTF">2022-11-15T16:47:09Z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1855748B4A9A4187BFD8770709041015</vt:lpwstr>
  </property>
  <property fmtid="{D5CDD505-2E9C-101B-9397-08002B2CF9AE}" pid="3" name="KSOProductBuildVer">
    <vt:lpwstr>2052-11.1.0.12598</vt:lpwstr>
  </property>
</Properties>
</file>