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7" r:id="rId2"/>
    <p:sldId id="258" r:id="rId3"/>
    <p:sldId id="263" r:id="rId4"/>
    <p:sldId id="295" r:id="rId5"/>
    <p:sldId id="296" r:id="rId6"/>
    <p:sldId id="297" r:id="rId7"/>
    <p:sldId id="298" r:id="rId8"/>
    <p:sldId id="299" r:id="rId9"/>
    <p:sldId id="300" r:id="rId10"/>
    <p:sldId id="293" r:id="rId11"/>
    <p:sldId id="264" r:id="rId12"/>
    <p:sldId id="271" r:id="rId13"/>
    <p:sldId id="272" r:id="rId14"/>
    <p:sldId id="273" r:id="rId15"/>
    <p:sldId id="265" r:id="rId16"/>
    <p:sldId id="266" r:id="rId17"/>
    <p:sldId id="274" r:id="rId18"/>
    <p:sldId id="301" r:id="rId19"/>
    <p:sldId id="302" r:id="rId20"/>
    <p:sldId id="303" r:id="rId21"/>
    <p:sldId id="304" r:id="rId22"/>
    <p:sldId id="276" r:id="rId23"/>
    <p:sldId id="279" r:id="rId24"/>
    <p:sldId id="278" r:id="rId25"/>
    <p:sldId id="277" r:id="rId26"/>
    <p:sldId id="280" r:id="rId27"/>
    <p:sldId id="281" r:id="rId28"/>
    <p:sldId id="284" r:id="rId29"/>
    <p:sldId id="282" r:id="rId30"/>
    <p:sldId id="283" r:id="rId31"/>
    <p:sldId id="286" r:id="rId32"/>
    <p:sldId id="285" r:id="rId33"/>
    <p:sldId id="287" r:id="rId34"/>
    <p:sldId id="289" r:id="rId35"/>
    <p:sldId id="305" r:id="rId36"/>
    <p:sldId id="306" r:id="rId37"/>
    <p:sldId id="307" r:id="rId38"/>
    <p:sldId id="311" r:id="rId39"/>
    <p:sldId id="309" r:id="rId40"/>
    <p:sldId id="312" r:id="rId41"/>
    <p:sldId id="275" r:id="rId42"/>
  </p:sldIdLst>
  <p:sldSz cx="12192000" cy="6858000"/>
  <p:notesSz cx="6858000" cy="9144000"/>
  <p:custDataLst>
    <p:tags r:id="rId45"/>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87602"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2022/11/30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t>2022/11/30</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10</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11</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15</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t>16</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t>2022/11/30</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345" indent="-347345"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410" indent="-283210"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35623" y="2160972"/>
            <a:ext cx="6858002" cy="1828800"/>
          </a:xfrm>
        </p:spPr>
        <p:txBody>
          <a:bodyPr rtlCol="0"/>
          <a:lstStyle/>
          <a:p>
            <a:pPr rtl="0"/>
            <a:r>
              <a:rPr lang="en-US" altLang="zh-CN" dirty="0">
                <a:latin typeface="Salesforce Sans"/>
                <a:sym typeface="Salesforce Sans"/>
              </a:rPr>
              <a:t>G17</a:t>
            </a:r>
            <a:r>
              <a:rPr lang="zh-CN" altLang="en-US" dirty="0">
                <a:latin typeface="Salesforce Sans"/>
                <a:sym typeface="Salesforce Sans"/>
              </a:rPr>
              <a:t>小组</a:t>
            </a:r>
            <a:br>
              <a:rPr lang="en-US" altLang="zh-CN" dirty="0">
                <a:latin typeface="Salesforce Sans"/>
                <a:sym typeface="Salesforce Sans"/>
              </a:rPr>
            </a:br>
            <a:r>
              <a:rPr lang="zh-CN" altLang="en-US" dirty="0">
                <a:latin typeface="Salesforce Sans"/>
                <a:sym typeface="Salesforce Sans"/>
              </a:rPr>
              <a:t>翻转课堂</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02 7.5 </a:t>
            </a:r>
            <a:r>
              <a:rPr lang="zh-CN" altLang="en-US" dirty="0">
                <a:latin typeface="微软雅黑" panose="020B0503020204020204" pitchFamily="34" charset="-122"/>
                <a:ea typeface="微软雅黑" panose="020B0503020204020204" pitchFamily="34" charset="-122"/>
                <a:sym typeface="Salesforce Sans"/>
              </a:rPr>
              <a:t>确认测试</a:t>
            </a:r>
          </a:p>
        </p:txBody>
      </p:sp>
      <p:sp>
        <p:nvSpPr>
          <p:cNvPr id="4" name="文本框 3"/>
          <p:cNvSpPr txBox="1"/>
          <p:nvPr/>
        </p:nvSpPr>
        <p:spPr>
          <a:xfrm>
            <a:off x="4500979" y="3701988"/>
            <a:ext cx="4412202" cy="646331"/>
          </a:xfrm>
          <a:prstGeom prst="rect">
            <a:avLst/>
          </a:prstGeom>
          <a:noFill/>
        </p:spPr>
        <p:txBody>
          <a:bodyPr wrap="square" rtlCol="0">
            <a:spAutoFit/>
          </a:bodyPr>
          <a:lstStyle/>
          <a:p>
            <a:r>
              <a:rPr lang="zh-CN" altLang="en-US" dirty="0"/>
              <a:t>确认测试也称为验收测试，它的目标是验证软件的有效性。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p>
        </p:txBody>
      </p:sp>
      <p:sp>
        <p:nvSpPr>
          <p:cNvPr id="4" name="内容占位符 3"/>
          <p:cNvSpPr>
            <a:spLocks noGrp="1"/>
          </p:cNvSpPr>
          <p:nvPr>
            <p:ph sz="half" idx="2"/>
          </p:nvPr>
        </p:nvSpPr>
        <p:spPr>
          <a:xfrm>
            <a:off x="927805" y="2308195"/>
            <a:ext cx="10053766" cy="4037490"/>
          </a:xfrm>
        </p:spPr>
        <p:txBody>
          <a:bodyPr rtlCol="0">
            <a:normAutofit/>
          </a:bodyPr>
          <a:lstStyle/>
          <a:p>
            <a:pPr rtl="0"/>
            <a:r>
              <a:rPr lang="zh-CN" altLang="en-US" dirty="0">
                <a:latin typeface="微软雅黑" panose="020B0503020204020204" pitchFamily="34" charset="-122"/>
                <a:ea typeface="微软雅黑" panose="020B0503020204020204" pitchFamily="34" charset="-122"/>
                <a:sym typeface="Salesforce Sans"/>
              </a:rPr>
              <a:t>确认测试必须有用户积极参与，或者以用户为主进行。用户应该参与设计测试方案，使用用户界面输入测试数据并且分析评价测试的输出结果。为了使得用户能够积极主动地参与确认测试，特别是为了使用户能有效地使用这个系统，通常在验收前由开发单位对用户进行培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918927" y="1857006"/>
            <a:ext cx="4956048" cy="744152"/>
          </a:xfrm>
        </p:spPr>
        <p:txBody>
          <a:bodyPr/>
          <a:lstStyle/>
          <a:p>
            <a:r>
              <a:rPr lang="zh-CN" altLang="en-US" dirty="0"/>
              <a:t>确认测试通常使用黑盒测试法。</a:t>
            </a:r>
          </a:p>
        </p:txBody>
      </p:sp>
      <p:sp>
        <p:nvSpPr>
          <p:cNvPr id="7" name="文本框 6"/>
          <p:cNvSpPr txBox="1"/>
          <p:nvPr/>
        </p:nvSpPr>
        <p:spPr>
          <a:xfrm>
            <a:off x="1065212" y="2831977"/>
            <a:ext cx="9960854" cy="1200329"/>
          </a:xfrm>
          <a:prstGeom prst="rect">
            <a:avLst/>
          </a:prstGeom>
          <a:noFill/>
        </p:spPr>
        <p:txBody>
          <a:bodyPr wrap="square" rtlCol="0">
            <a:spAutoFit/>
          </a:bodyPr>
          <a:lstStyle/>
          <a:p>
            <a:r>
              <a:rPr lang="zh-CN" altLang="en-US" dirty="0"/>
              <a:t>其中包括测试计划和测试过程</a:t>
            </a:r>
            <a:endParaRPr lang="en-US" altLang="zh-CN" dirty="0"/>
          </a:p>
          <a:p>
            <a:r>
              <a:rPr lang="zh-CN" altLang="en-US" dirty="0"/>
              <a:t>测试计划包括要进行测试地种类</a:t>
            </a:r>
            <a:endParaRPr lang="en-US" altLang="zh-CN" dirty="0"/>
          </a:p>
          <a:p>
            <a:r>
              <a:rPr lang="zh-CN" altLang="en-US" dirty="0"/>
              <a:t>测试过程规定了用来检测软件是否与需求一致地测试方案</a:t>
            </a:r>
            <a:endParaRPr lang="en-US" altLang="zh-CN" dirty="0"/>
          </a:p>
          <a:p>
            <a:r>
              <a:rPr lang="zh-CN" altLang="en-US" dirty="0"/>
              <a:t>此外，还要保证软件能满足其他预定功能比如：安全性，可移植性兼容性和可维护性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7.5.1 </a:t>
            </a:r>
            <a:r>
              <a:rPr lang="zh-CN" altLang="en-US" dirty="0">
                <a:latin typeface="微软雅黑" panose="020B0503020204020204" pitchFamily="34" charset="-122"/>
                <a:ea typeface="微软雅黑" panose="020B0503020204020204" pitchFamily="34" charset="-122"/>
                <a:sym typeface="Salesforce Sans"/>
              </a:rPr>
              <a:t>确认测试的范围</a:t>
            </a:r>
            <a:endParaRPr lang="zh-CN" altLang="en-US" dirty="0"/>
          </a:p>
        </p:txBody>
      </p:sp>
      <p:sp>
        <p:nvSpPr>
          <p:cNvPr id="4" name="内容占位符 3"/>
          <p:cNvSpPr>
            <a:spLocks noGrp="1"/>
          </p:cNvSpPr>
          <p:nvPr>
            <p:ph sz="half" idx="2"/>
          </p:nvPr>
        </p:nvSpPr>
        <p:spPr>
          <a:xfrm>
            <a:off x="1069848" y="2148397"/>
            <a:ext cx="4956048" cy="3833304"/>
          </a:xfrm>
        </p:spPr>
        <p:txBody>
          <a:bodyPr/>
          <a:lstStyle/>
          <a:p>
            <a:r>
              <a:rPr lang="zh-CN" altLang="en-US" dirty="0"/>
              <a:t>测试的结果有两种：</a:t>
            </a:r>
            <a:endParaRPr lang="en-US" altLang="zh-CN" dirty="0"/>
          </a:p>
          <a:p>
            <a:r>
              <a:rPr lang="en-US" altLang="zh-CN" dirty="0"/>
              <a:t>1.</a:t>
            </a:r>
            <a:r>
              <a:rPr lang="zh-CN" altLang="en-US" dirty="0"/>
              <a:t>功能和性能与用户要求一致</a:t>
            </a:r>
            <a:endParaRPr lang="en-US" altLang="zh-CN" dirty="0"/>
          </a:p>
          <a:p>
            <a:r>
              <a:rPr lang="en-US" altLang="zh-CN" dirty="0"/>
              <a:t>2.</a:t>
            </a:r>
            <a:r>
              <a:rPr lang="zh-CN" altLang="en-US" dirty="0"/>
              <a:t>功能和性能与用户要求有差距</a:t>
            </a:r>
          </a:p>
        </p:txBody>
      </p:sp>
      <p:sp>
        <p:nvSpPr>
          <p:cNvPr id="7" name="文本框 6"/>
          <p:cNvSpPr txBox="1"/>
          <p:nvPr/>
        </p:nvSpPr>
        <p:spPr>
          <a:xfrm>
            <a:off x="1213044" y="4252405"/>
            <a:ext cx="5294288" cy="646331"/>
          </a:xfrm>
          <a:prstGeom prst="rect">
            <a:avLst/>
          </a:prstGeom>
          <a:noFill/>
        </p:spPr>
        <p:txBody>
          <a:bodyPr wrap="square" rtlCol="0">
            <a:spAutoFit/>
          </a:bodyPr>
          <a:lstStyle/>
          <a:p>
            <a:r>
              <a:rPr lang="zh-CN" altLang="en-US" dirty="0"/>
              <a:t>所以为了制定解决确认测试过程中发现的软件缺陷或错误的策略，通常需要与用户充分协商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软件配置复查</a:t>
            </a:r>
          </a:p>
        </p:txBody>
      </p:sp>
      <p:sp>
        <p:nvSpPr>
          <p:cNvPr id="4" name="内容占位符 3"/>
          <p:cNvSpPr>
            <a:spLocks noGrp="1"/>
          </p:cNvSpPr>
          <p:nvPr>
            <p:ph sz="half" idx="2"/>
          </p:nvPr>
        </p:nvSpPr>
        <p:spPr>
          <a:xfrm>
            <a:off x="1065212" y="1981293"/>
            <a:ext cx="9583356" cy="3476625"/>
          </a:xfrm>
        </p:spPr>
        <p:txBody>
          <a:bodyPr/>
          <a:lstStyle/>
          <a:p>
            <a:r>
              <a:rPr lang="zh-CN" altLang="en-US" dirty="0"/>
              <a:t>确认测试的一个重要内容是复查软件配置</a:t>
            </a:r>
            <a:endParaRPr lang="en-US" altLang="zh-CN" dirty="0"/>
          </a:p>
          <a:p>
            <a:r>
              <a:rPr lang="zh-CN" altLang="en-US" dirty="0"/>
              <a:t>复查的目的是保证软件配置的所有成分齐全，质量符合要求，文档与程序完全一致，具有完成软件维护所必须的细节和已经编号的目录。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7.5.3 Alpha</a:t>
            </a:r>
            <a:r>
              <a:rPr lang="zh-CN" altLang="en-US" dirty="0">
                <a:latin typeface="微软雅黑" panose="020B0503020204020204" pitchFamily="34" charset="-122"/>
                <a:ea typeface="微软雅黑" panose="020B0503020204020204" pitchFamily="34" charset="-122"/>
                <a:sym typeface="Salesforce Sans"/>
              </a:rPr>
              <a:t>和</a:t>
            </a:r>
            <a:r>
              <a:rPr lang="en-US" altLang="zh-CN" dirty="0">
                <a:latin typeface="微软雅黑" panose="020B0503020204020204" pitchFamily="34" charset="-122"/>
                <a:ea typeface="微软雅黑" panose="020B0503020204020204" pitchFamily="34" charset="-122"/>
                <a:sym typeface="Salesforce Sans"/>
              </a:rPr>
              <a:t>Beta</a:t>
            </a:r>
            <a:r>
              <a:rPr lang="zh-CN" altLang="en-US" dirty="0">
                <a:latin typeface="微软雅黑" panose="020B0503020204020204" pitchFamily="34" charset="-122"/>
                <a:ea typeface="微软雅黑" panose="020B0503020204020204" pitchFamily="34" charset="-122"/>
                <a:sym typeface="Salesforce Sans"/>
              </a:rPr>
              <a:t>测试</a:t>
            </a:r>
          </a:p>
        </p:txBody>
      </p:sp>
      <p:sp>
        <p:nvSpPr>
          <p:cNvPr id="3" name="文本框 2"/>
          <p:cNvSpPr txBox="1"/>
          <p:nvPr/>
        </p:nvSpPr>
        <p:spPr>
          <a:xfrm>
            <a:off x="1198485" y="2095130"/>
            <a:ext cx="8957569" cy="923330"/>
          </a:xfrm>
          <a:prstGeom prst="rect">
            <a:avLst/>
          </a:prstGeom>
          <a:noFill/>
        </p:spPr>
        <p:txBody>
          <a:bodyPr wrap="square" rtlCol="0">
            <a:spAutoFit/>
          </a:bodyPr>
          <a:lstStyle/>
          <a:p>
            <a:r>
              <a:rPr lang="zh-CN" altLang="en-US" dirty="0"/>
              <a:t>如果一个软件是为了许多客户开发的，那么，让每个客户都进行正式的验收测试是不现实的。在这种情况下，绝大多数软件卡法商都使用被称为</a:t>
            </a:r>
            <a:r>
              <a:rPr lang="en-US" altLang="zh-CN" dirty="0"/>
              <a:t>Alpha</a:t>
            </a:r>
            <a:r>
              <a:rPr lang="zh-CN" altLang="en-US" dirty="0"/>
              <a:t>测试和</a:t>
            </a:r>
            <a:r>
              <a:rPr lang="en-US" altLang="zh-CN" dirty="0"/>
              <a:t>Beta</a:t>
            </a:r>
            <a:r>
              <a:rPr lang="zh-CN" altLang="en-US" dirty="0"/>
              <a:t>测试的过程，来发现那些看起来只有最终用户才能发现的错误。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491" y="958788"/>
            <a:ext cx="5646198" cy="584775"/>
          </a:xfrm>
          <a:prstGeom prst="rect">
            <a:avLst/>
          </a:prstGeom>
          <a:noFill/>
        </p:spPr>
        <p:txBody>
          <a:bodyPr wrap="square" rtlCol="0">
            <a:spAutoFit/>
          </a:bodyPr>
          <a:lstStyle/>
          <a:p>
            <a:r>
              <a:rPr lang="en-US" altLang="zh-CN" sz="3200" dirty="0"/>
              <a:t>Alpha</a:t>
            </a:r>
            <a:r>
              <a:rPr lang="zh-CN" altLang="en-US" sz="3200" dirty="0"/>
              <a:t>测试</a:t>
            </a:r>
          </a:p>
        </p:txBody>
      </p:sp>
      <p:sp>
        <p:nvSpPr>
          <p:cNvPr id="3" name="文本框 2"/>
          <p:cNvSpPr txBox="1"/>
          <p:nvPr/>
        </p:nvSpPr>
        <p:spPr>
          <a:xfrm>
            <a:off x="1393794" y="2121763"/>
            <a:ext cx="7128769" cy="923330"/>
          </a:xfrm>
          <a:prstGeom prst="rect">
            <a:avLst/>
          </a:prstGeom>
          <a:noFill/>
        </p:spPr>
        <p:txBody>
          <a:bodyPr wrap="square" rtlCol="0">
            <a:spAutoFit/>
          </a:bodyPr>
          <a:lstStyle/>
          <a:p>
            <a:r>
              <a:rPr lang="en-US" altLang="zh-CN" dirty="0"/>
              <a:t>Alpha</a:t>
            </a:r>
            <a:r>
              <a:rPr lang="zh-CN" altLang="en-US" dirty="0"/>
              <a:t>测试是在受控的环境中进行的。</a:t>
            </a:r>
            <a:endParaRPr lang="en-US" altLang="zh-CN" dirty="0"/>
          </a:p>
          <a:p>
            <a:r>
              <a:rPr lang="en-US" altLang="zh-CN" dirty="0"/>
              <a:t>Alpha</a:t>
            </a:r>
            <a:r>
              <a:rPr lang="zh-CN" altLang="en-US" dirty="0"/>
              <a:t>测试由用户在卡法这的场所进行，并且在开发者的“指导”下进行测试，开发者负责记录发现的错误和使用中的问题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3996" y="914400"/>
            <a:ext cx="6187736" cy="584775"/>
          </a:xfrm>
          <a:prstGeom prst="rect">
            <a:avLst/>
          </a:prstGeom>
          <a:noFill/>
        </p:spPr>
        <p:txBody>
          <a:bodyPr wrap="square" rtlCol="0">
            <a:spAutoFit/>
          </a:bodyPr>
          <a:lstStyle/>
          <a:p>
            <a:r>
              <a:rPr lang="en-US" altLang="zh-CN" sz="3200" dirty="0"/>
              <a:t>Beta</a:t>
            </a:r>
            <a:r>
              <a:rPr lang="zh-CN" altLang="en-US" sz="3200" dirty="0"/>
              <a:t>测试</a:t>
            </a:r>
          </a:p>
        </p:txBody>
      </p:sp>
      <p:sp>
        <p:nvSpPr>
          <p:cNvPr id="3" name="文本框 2"/>
          <p:cNvSpPr txBox="1"/>
          <p:nvPr/>
        </p:nvSpPr>
        <p:spPr>
          <a:xfrm>
            <a:off x="1233996" y="1908699"/>
            <a:ext cx="9019713" cy="1477328"/>
          </a:xfrm>
          <a:prstGeom prst="rect">
            <a:avLst/>
          </a:prstGeom>
          <a:noFill/>
        </p:spPr>
        <p:txBody>
          <a:bodyPr wrap="square" rtlCol="0">
            <a:spAutoFit/>
          </a:bodyPr>
          <a:lstStyle/>
          <a:p>
            <a:r>
              <a:rPr lang="en-US" altLang="zh-CN" dirty="0"/>
              <a:t>Beta</a:t>
            </a:r>
            <a:r>
              <a:rPr lang="zh-CN" altLang="en-US" dirty="0"/>
              <a:t>测试由软件的最终用户们在一个或多个客户场所进行。与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测试的现场，因</a:t>
            </a:r>
            <a:r>
              <a:rPr lang="en-US" altLang="zh-CN" dirty="0"/>
              <a:t>Beta</a:t>
            </a:r>
            <a:r>
              <a:rPr lang="zh-CN" altLang="en-US" dirty="0"/>
              <a:t>测试是软件在开发者不能控制的环境中的“真实”应用。用户</a:t>
            </a:r>
            <a:r>
              <a:rPr lang="en-US" altLang="zh-CN" dirty="0"/>
              <a:t>Beta</a:t>
            </a:r>
            <a:r>
              <a:rPr lang="zh-CN" altLang="en-US" dirty="0"/>
              <a:t>测试过程中遇到的一切问题（真实在或想像的），并且定期把这些问题报告给开发者。接收到在</a:t>
            </a:r>
            <a:r>
              <a:rPr lang="en-US" altLang="zh-CN" dirty="0"/>
              <a:t>Beta</a:t>
            </a:r>
            <a:r>
              <a:rPr lang="zh-CN" altLang="en-US" dirty="0"/>
              <a:t>测试期间报告的问题之后，开发者对软件产品进行必要的修改，并准备向全体客户发布最终的软件产品。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1</a:t>
            </a:r>
            <a:r>
              <a:rPr lang="zh-CN" altLang="en-US" dirty="0"/>
              <a:t>：</a:t>
            </a:r>
            <a:endParaRPr lang="en-US" altLang="zh-CN" dirty="0"/>
          </a:p>
          <a:p>
            <a:r>
              <a:rPr lang="en-US" altLang="zh-CN" dirty="0"/>
              <a:t>Alpha</a:t>
            </a:r>
            <a:r>
              <a:rPr lang="zh-CN" altLang="en-US" dirty="0"/>
              <a:t>测试是在不受控的环境中进行的</a:t>
            </a:r>
            <a:endParaRPr lang="en-US" altLang="zh-CN" dirty="0"/>
          </a:p>
          <a:p>
            <a:endParaRPr lang="zh-CN" altLang="en-US" dirty="0"/>
          </a:p>
        </p:txBody>
      </p:sp>
    </p:spTree>
    <p:extLst>
      <p:ext uri="{BB962C8B-B14F-4D97-AF65-F5344CB8AC3E}">
        <p14:creationId xmlns:p14="http://schemas.microsoft.com/office/powerpoint/2010/main" val="404138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1</a:t>
            </a:r>
            <a:r>
              <a:rPr lang="zh-CN" altLang="en-US" dirty="0"/>
              <a:t>：</a:t>
            </a:r>
            <a:endParaRPr lang="en-US" altLang="zh-CN" dirty="0"/>
          </a:p>
          <a:p>
            <a:r>
              <a:rPr lang="en-US" altLang="zh-CN" dirty="0"/>
              <a:t>Alpha</a:t>
            </a:r>
            <a:r>
              <a:rPr lang="zh-CN" altLang="en-US" dirty="0"/>
              <a:t>测试是在不受控的环境中进行的</a:t>
            </a:r>
            <a:endParaRPr lang="en-US" altLang="zh-CN" dirty="0"/>
          </a:p>
          <a:p>
            <a:r>
              <a:rPr lang="zh-CN" altLang="en-US" dirty="0"/>
              <a:t>（错）</a:t>
            </a:r>
          </a:p>
        </p:txBody>
      </p:sp>
    </p:spTree>
    <p:extLst>
      <p:ext uri="{BB962C8B-B14F-4D97-AF65-F5344CB8AC3E}">
        <p14:creationId xmlns:p14="http://schemas.microsoft.com/office/powerpoint/2010/main" val="274584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Salesforce Sans"/>
                <a:ea typeface="微软雅黑" panose="020B0503020204020204" pitchFamily="34" charset="-122"/>
                <a:sym typeface="Salesforce Sans"/>
              </a:rPr>
              <a:t>目录</a:t>
            </a:r>
          </a:p>
        </p:txBody>
      </p:sp>
      <p:sp>
        <p:nvSpPr>
          <p:cNvPr id="14" name="内容占位符 13"/>
          <p:cNvSpPr>
            <a:spLocks noGrp="1"/>
          </p:cNvSpPr>
          <p:nvPr>
            <p:ph idx="1"/>
          </p:nvPr>
        </p:nvSpPr>
        <p:spPr/>
        <p:txBody>
          <a:bodyPr rtlCol="0">
            <a:normAutofit/>
          </a:bodyPr>
          <a:lstStyle/>
          <a:p>
            <a:pPr algn="l" rtl="0">
              <a:buClrTx/>
              <a:buSzTx/>
            </a:pPr>
            <a:r>
              <a:rPr lang="en-US" altLang="zh-CN" sz="2800" dirty="0">
                <a:latin typeface="Salesforce Sans"/>
                <a:sym typeface="Salesforce Sans"/>
              </a:rPr>
              <a:t>01  </a:t>
            </a:r>
            <a:r>
              <a:rPr lang="en-US" altLang="zh-CN" dirty="0">
                <a:latin typeface="Salesforce Sans"/>
                <a:sym typeface="Salesforce Sans"/>
              </a:rPr>
              <a:t>7.1~7.4 </a:t>
            </a:r>
            <a:r>
              <a:rPr lang="zh-CN" altLang="en-US" dirty="0">
                <a:latin typeface="Salesforce Sans"/>
                <a:sym typeface="Salesforce Sans"/>
              </a:rPr>
              <a:t>部分描述</a:t>
            </a:r>
            <a:endParaRPr lang="en-US" altLang="zh-CN" sz="2800" dirty="0">
              <a:latin typeface="Salesforce Sans"/>
              <a:ea typeface="微软雅黑" panose="020B0503020204020204" pitchFamily="34" charset="-122"/>
              <a:sym typeface="Salesforce Sans"/>
            </a:endParaRPr>
          </a:p>
          <a:p>
            <a:pPr rtl="0"/>
            <a:endParaRPr lang="en-US" altLang="zh-CN" sz="2800" dirty="0">
              <a:latin typeface="Salesforce Sans"/>
              <a:ea typeface="微软雅黑" panose="020B0503020204020204" pitchFamily="34" charset="-122"/>
              <a:sym typeface="Salesforce Sans"/>
            </a:endParaRPr>
          </a:p>
          <a:p>
            <a:pPr rtl="0"/>
            <a:r>
              <a:rPr lang="en-US" altLang="zh-CN" sz="2800" dirty="0">
                <a:latin typeface="Salesforce Sans"/>
                <a:ea typeface="微软雅黑" panose="020B0503020204020204" pitchFamily="34" charset="-122"/>
                <a:sym typeface="Salesforce Sans"/>
              </a:rPr>
              <a:t>02</a:t>
            </a:r>
            <a:r>
              <a:rPr lang="zh-CN" altLang="en-US" dirty="0">
                <a:latin typeface="Salesforce Sans"/>
                <a:sym typeface="Salesforce Sans"/>
              </a:rPr>
              <a:t>  </a:t>
            </a:r>
            <a:r>
              <a:rPr lang="en-US" altLang="zh-CN" dirty="0">
                <a:latin typeface="Salesforce Sans"/>
                <a:ea typeface="微软雅黑" panose="020B0503020204020204" pitchFamily="34" charset="-122"/>
                <a:sym typeface="Salesforce Sans"/>
              </a:rPr>
              <a:t>7.5</a:t>
            </a:r>
            <a:r>
              <a:rPr lang="zh-CN" altLang="en-US" dirty="0">
                <a:latin typeface="Salesforce Sans"/>
                <a:ea typeface="微软雅黑" panose="020B0503020204020204" pitchFamily="34" charset="-122"/>
                <a:sym typeface="Salesforce Sans"/>
              </a:rPr>
              <a:t>：确定测试</a:t>
            </a:r>
            <a:endParaRPr lang="en-US" altLang="zh-CN" dirty="0">
              <a:latin typeface="Salesforce Sans"/>
              <a:ea typeface="微软雅黑" panose="020B0503020204020204" pitchFamily="34" charset="-122"/>
              <a:sym typeface="Salesforce Sans"/>
            </a:endParaRPr>
          </a:p>
          <a:p>
            <a:pPr rtl="0"/>
            <a:endParaRPr lang="en-US" altLang="zh-CN" dirty="0">
              <a:latin typeface="Salesforce Sans"/>
              <a:sym typeface="Salesforce Sans"/>
            </a:endParaRPr>
          </a:p>
          <a:p>
            <a:pPr rtl="0"/>
            <a:endParaRPr lang="en-US" altLang="zh-CN" dirty="0">
              <a:latin typeface="Salesforce Sans"/>
              <a:ea typeface="微软雅黑" panose="020B0503020204020204" pitchFamily="34" charset="-122"/>
              <a:sym typeface="Salesforce Sans"/>
            </a:endParaRPr>
          </a:p>
          <a:p>
            <a:pPr rtl="0"/>
            <a:r>
              <a:rPr lang="en-US" altLang="zh-CN" sz="2800" dirty="0">
                <a:latin typeface="Salesforce Sans"/>
                <a:sym typeface="Salesforce Sans"/>
              </a:rPr>
              <a:t>03 </a:t>
            </a:r>
            <a:r>
              <a:rPr lang="en-US" altLang="zh-CN" dirty="0">
                <a:latin typeface="Salesforce Sans"/>
                <a:sym typeface="Salesforce Sans"/>
              </a:rPr>
              <a:t>7.6</a:t>
            </a:r>
            <a:r>
              <a:rPr lang="zh-CN" altLang="en-US" dirty="0">
                <a:latin typeface="Salesforce Sans"/>
                <a:sym typeface="Salesforce Sans"/>
              </a:rPr>
              <a:t>：白盒测试技术</a:t>
            </a:r>
            <a:endParaRPr lang="zh-CN" altLang="en-US" dirty="0">
              <a:latin typeface="Salesforce Sans"/>
              <a:ea typeface="微软雅黑" panose="020B0503020204020204" pitchFamily="34" charset="-122"/>
              <a:sym typeface="Salesforce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2</a:t>
            </a:r>
            <a:r>
              <a:rPr lang="zh-CN" altLang="en-US" dirty="0"/>
              <a:t>：</a:t>
            </a:r>
            <a:endParaRPr lang="en-US" altLang="zh-CN" dirty="0"/>
          </a:p>
          <a:p>
            <a:r>
              <a:rPr lang="zh-CN" altLang="en-US" dirty="0"/>
              <a:t>确认测试的一个重要内容是复查软件配置</a:t>
            </a:r>
            <a:endParaRPr lang="en-US" altLang="zh-CN" dirty="0"/>
          </a:p>
          <a:p>
            <a:endParaRPr lang="zh-CN" altLang="en-US" dirty="0"/>
          </a:p>
        </p:txBody>
      </p:sp>
    </p:spTree>
    <p:extLst>
      <p:ext uri="{BB962C8B-B14F-4D97-AF65-F5344CB8AC3E}">
        <p14:creationId xmlns:p14="http://schemas.microsoft.com/office/powerpoint/2010/main" val="2471723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5193437" cy="923330"/>
          </a:xfrm>
          <a:prstGeom prst="rect">
            <a:avLst/>
          </a:prstGeom>
          <a:noFill/>
        </p:spPr>
        <p:txBody>
          <a:bodyPr wrap="square" rtlCol="0">
            <a:spAutoFit/>
          </a:bodyPr>
          <a:lstStyle/>
          <a:p>
            <a:r>
              <a:rPr lang="zh-CN" altLang="en-US" dirty="0"/>
              <a:t>问题</a:t>
            </a:r>
            <a:r>
              <a:rPr lang="en-US" altLang="zh-CN" dirty="0"/>
              <a:t>2</a:t>
            </a:r>
            <a:r>
              <a:rPr lang="zh-CN" altLang="en-US" dirty="0"/>
              <a:t>：</a:t>
            </a:r>
            <a:endParaRPr lang="en-US" altLang="zh-CN" dirty="0"/>
          </a:p>
          <a:p>
            <a:r>
              <a:rPr lang="zh-CN" altLang="en-US" dirty="0"/>
              <a:t>确认测试的一个重要内容是复查软件配置</a:t>
            </a:r>
            <a:endParaRPr lang="en-US" altLang="zh-CN" dirty="0"/>
          </a:p>
          <a:p>
            <a:r>
              <a:rPr lang="zh-CN" altLang="en-US" dirty="0"/>
              <a:t>（对）</a:t>
            </a:r>
          </a:p>
        </p:txBody>
      </p:sp>
    </p:spTree>
    <p:extLst>
      <p:ext uri="{BB962C8B-B14F-4D97-AF65-F5344CB8AC3E}">
        <p14:creationId xmlns:p14="http://schemas.microsoft.com/office/powerpoint/2010/main" val="1731608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0203" y="1003177"/>
            <a:ext cx="6858002" cy="1828800"/>
          </a:xfrm>
        </p:spPr>
        <p:txBody>
          <a:bodyPr/>
          <a:lstStyle/>
          <a:p>
            <a:r>
              <a:rPr lang="en-US" altLang="zh-CN" dirty="0"/>
              <a:t>03 7.6</a:t>
            </a:r>
            <a:r>
              <a:rPr lang="zh-CN" altLang="en-US" dirty="0"/>
              <a:t>白盒测试技术</a:t>
            </a:r>
          </a:p>
        </p:txBody>
      </p:sp>
      <p:sp>
        <p:nvSpPr>
          <p:cNvPr id="3" name="文本占位符 2"/>
          <p:cNvSpPr>
            <a:spLocks noGrp="1"/>
          </p:cNvSpPr>
          <p:nvPr>
            <p:ph type="body" idx="1"/>
          </p:nvPr>
        </p:nvSpPr>
        <p:spPr>
          <a:xfrm>
            <a:off x="4150203" y="3111624"/>
            <a:ext cx="5357781" cy="914400"/>
          </a:xfrm>
        </p:spPr>
        <p:txBody>
          <a:bodyPr>
            <a:normAutofit/>
          </a:bodyPr>
          <a:lstStyle/>
          <a:p>
            <a:r>
              <a:rPr lang="zh-CN" altLang="en-US" sz="1800" dirty="0"/>
              <a:t>所谓测试方案包括具体的测试目的，应该输入的测试数据和预期的结果。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1</a:t>
            </a:r>
            <a:r>
              <a:rPr lang="zh-CN" altLang="en-US" dirty="0"/>
              <a:t>）语句覆盖</a:t>
            </a:r>
          </a:p>
        </p:txBody>
      </p:sp>
      <p:sp>
        <p:nvSpPr>
          <p:cNvPr id="4" name="内容占位符 3"/>
          <p:cNvSpPr>
            <a:spLocks noGrp="1"/>
          </p:cNvSpPr>
          <p:nvPr>
            <p:ph sz="half" idx="2"/>
          </p:nvPr>
        </p:nvSpPr>
        <p:spPr/>
        <p:txBody>
          <a:bodyPr/>
          <a:lstStyle/>
          <a:p>
            <a:r>
              <a:rPr lang="zh-CN" altLang="en-US" dirty="0"/>
              <a:t>选择足够多的测试数据，使被测程序中每个语句至少执行一次。</a:t>
            </a:r>
          </a:p>
        </p:txBody>
      </p:sp>
      <p:sp>
        <p:nvSpPr>
          <p:cNvPr id="5" name="文本占位符 4"/>
          <p:cNvSpPr>
            <a:spLocks noGrp="1"/>
          </p:cNvSpPr>
          <p:nvPr>
            <p:ph type="body" sz="quarter" idx="3"/>
          </p:nvPr>
        </p:nvSpPr>
        <p:spPr/>
        <p:txBody>
          <a:bodyPr/>
          <a:lstStyle/>
          <a:p>
            <a:r>
              <a:rPr lang="zh-CN" altLang="en-US" dirty="0"/>
              <a:t>（</a:t>
            </a:r>
            <a:r>
              <a:rPr lang="en-US" altLang="zh-CN" dirty="0"/>
              <a:t>2</a:t>
            </a:r>
            <a:r>
              <a:rPr lang="zh-CN" altLang="en-US" dirty="0"/>
              <a:t>）判定覆盖</a:t>
            </a:r>
          </a:p>
        </p:txBody>
      </p:sp>
      <p:sp>
        <p:nvSpPr>
          <p:cNvPr id="6" name="内容占位符 5"/>
          <p:cNvSpPr>
            <a:spLocks noGrp="1"/>
          </p:cNvSpPr>
          <p:nvPr>
            <p:ph sz="quarter" idx="4"/>
          </p:nvPr>
        </p:nvSpPr>
        <p:spPr/>
        <p:txBody>
          <a:bodyPr/>
          <a:lstStyle/>
          <a:p>
            <a:r>
              <a:rPr lang="zh-CN" altLang="en-US" dirty="0"/>
              <a:t>判定覆盖又叫分支覆盖：不仅每个语句必须至少执行一次，而且每个判定的每种可能的结果都应该至少执行一次，也就是每个判定的每一个分支都至少执行一次。</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80" y="3492485"/>
            <a:ext cx="3047907" cy="2547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3</a:t>
            </a:r>
            <a:r>
              <a:rPr lang="zh-CN" altLang="en-US" dirty="0"/>
              <a:t>）条件覆盖</a:t>
            </a:r>
          </a:p>
        </p:txBody>
      </p:sp>
      <p:sp>
        <p:nvSpPr>
          <p:cNvPr id="4" name="内容占位符 3"/>
          <p:cNvSpPr>
            <a:spLocks noGrp="1"/>
          </p:cNvSpPr>
          <p:nvPr>
            <p:ph sz="half" idx="2"/>
          </p:nvPr>
        </p:nvSpPr>
        <p:spPr/>
        <p:txBody>
          <a:bodyPr/>
          <a:lstStyle/>
          <a:p>
            <a:r>
              <a:rPr lang="zh-CN" altLang="en-US" dirty="0"/>
              <a:t>不仅每个语句至少执行一次，而且使判定表达式中的每个条件都取到各种可能。</a:t>
            </a:r>
          </a:p>
        </p:txBody>
      </p:sp>
      <p:sp>
        <p:nvSpPr>
          <p:cNvPr id="5" name="文本占位符 4"/>
          <p:cNvSpPr>
            <a:spLocks noGrp="1"/>
          </p:cNvSpPr>
          <p:nvPr>
            <p:ph type="body" sz="quarter" idx="3"/>
          </p:nvPr>
        </p:nvSpPr>
        <p:spPr/>
        <p:txBody>
          <a:bodyPr/>
          <a:lstStyle/>
          <a:p>
            <a:r>
              <a:rPr lang="zh-CN" altLang="en-US" dirty="0"/>
              <a:t>（</a:t>
            </a:r>
            <a:r>
              <a:rPr lang="en-US" altLang="zh-CN" dirty="0"/>
              <a:t>4</a:t>
            </a:r>
            <a:r>
              <a:rPr lang="zh-CN" altLang="en-US" dirty="0"/>
              <a:t>）判定</a:t>
            </a:r>
            <a:r>
              <a:rPr lang="en-US" altLang="zh-CN" dirty="0"/>
              <a:t>/</a:t>
            </a:r>
            <a:r>
              <a:rPr lang="zh-CN" altLang="en-US" dirty="0"/>
              <a:t>条件覆盖</a:t>
            </a:r>
          </a:p>
        </p:txBody>
      </p:sp>
      <p:sp>
        <p:nvSpPr>
          <p:cNvPr id="6" name="内容占位符 5"/>
          <p:cNvSpPr>
            <a:spLocks noGrp="1"/>
          </p:cNvSpPr>
          <p:nvPr>
            <p:ph sz="quarter" idx="4"/>
          </p:nvPr>
        </p:nvSpPr>
        <p:spPr/>
        <p:txBody>
          <a:bodyPr/>
          <a:lstStyle/>
          <a:p>
            <a:r>
              <a:rPr lang="zh-CN" altLang="en-US" dirty="0"/>
              <a:t>选取足够多的测试数据，使得判定表达式中的每个条件都取到各种可能的值，而且每个判定表达式也都取到各种可能的结果。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5</a:t>
            </a:r>
            <a:r>
              <a:rPr lang="zh-CN" altLang="en-US" dirty="0"/>
              <a:t>）条件组合覆盖</a:t>
            </a:r>
          </a:p>
        </p:txBody>
      </p:sp>
      <p:sp>
        <p:nvSpPr>
          <p:cNvPr id="4" name="内容占位符 3"/>
          <p:cNvSpPr>
            <a:spLocks noGrp="1"/>
          </p:cNvSpPr>
          <p:nvPr>
            <p:ph sz="half" idx="2"/>
          </p:nvPr>
        </p:nvSpPr>
        <p:spPr/>
        <p:txBody>
          <a:bodyPr/>
          <a:lstStyle/>
          <a:p>
            <a:r>
              <a:rPr lang="zh-CN" altLang="en-US" dirty="0"/>
              <a:t>条件组合覆盖是更强的逻辑覆盖标准，它要求选取足够多的测试数据，使得每个判定表达式中的条件的各种可能组合都至少出现一次</a:t>
            </a:r>
          </a:p>
        </p:txBody>
      </p:sp>
      <p:sp>
        <p:nvSpPr>
          <p:cNvPr id="5" name="文本占位符 4"/>
          <p:cNvSpPr>
            <a:spLocks noGrp="1"/>
          </p:cNvSpPr>
          <p:nvPr>
            <p:ph type="body" sz="quarter" idx="3"/>
          </p:nvPr>
        </p:nvSpPr>
        <p:spPr/>
        <p:txBody>
          <a:bodyPr/>
          <a:lstStyle/>
          <a:p>
            <a:r>
              <a:rPr lang="zh-CN" altLang="en-US" dirty="0"/>
              <a:t>（</a:t>
            </a:r>
            <a:r>
              <a:rPr lang="en-US" altLang="zh-CN" dirty="0"/>
              <a:t>6</a:t>
            </a:r>
            <a:r>
              <a:rPr lang="zh-CN" altLang="en-US" dirty="0"/>
              <a:t>）点覆盖</a:t>
            </a:r>
          </a:p>
        </p:txBody>
      </p:sp>
      <p:sp>
        <p:nvSpPr>
          <p:cNvPr id="6" name="内容占位符 5"/>
          <p:cNvSpPr>
            <a:spLocks noGrp="1"/>
          </p:cNvSpPr>
          <p:nvPr>
            <p:ph sz="quarter" idx="4"/>
          </p:nvPr>
        </p:nvSpPr>
        <p:spPr/>
        <p:txBody>
          <a:bodyPr/>
          <a:lstStyle/>
          <a:p>
            <a:r>
              <a:rPr lang="zh-CN" altLang="en-US" dirty="0"/>
              <a:t>满足点覆盖标准要求选取足够多的测试数据，要求选取足够多测试数据，使得程序执行路径至少经过流图的每个结点一次。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a:t>
            </a:r>
            <a:r>
              <a:rPr lang="zh-CN" altLang="en-US" dirty="0"/>
              <a:t>逻辑覆盖</a:t>
            </a:r>
          </a:p>
        </p:txBody>
      </p:sp>
      <p:sp>
        <p:nvSpPr>
          <p:cNvPr id="3" name="文本占位符 2"/>
          <p:cNvSpPr>
            <a:spLocks noGrp="1"/>
          </p:cNvSpPr>
          <p:nvPr>
            <p:ph type="body" idx="1"/>
          </p:nvPr>
        </p:nvSpPr>
        <p:spPr/>
        <p:txBody>
          <a:bodyPr/>
          <a:lstStyle/>
          <a:p>
            <a:r>
              <a:rPr lang="zh-CN" altLang="en-US" dirty="0"/>
              <a:t>（</a:t>
            </a:r>
            <a:r>
              <a:rPr lang="en-US" altLang="zh-CN" dirty="0"/>
              <a:t>7</a:t>
            </a:r>
            <a:r>
              <a:rPr lang="zh-CN" altLang="en-US" dirty="0"/>
              <a:t>）边覆盖</a:t>
            </a:r>
          </a:p>
        </p:txBody>
      </p:sp>
      <p:sp>
        <p:nvSpPr>
          <p:cNvPr id="4" name="内容占位符 3"/>
          <p:cNvSpPr>
            <a:spLocks noGrp="1"/>
          </p:cNvSpPr>
          <p:nvPr>
            <p:ph sz="half" idx="2"/>
          </p:nvPr>
        </p:nvSpPr>
        <p:spPr/>
        <p:txBody>
          <a:bodyPr/>
          <a:lstStyle/>
          <a:p>
            <a:r>
              <a:rPr lang="zh-CN" altLang="en-US" dirty="0"/>
              <a:t>要求选取足够多测试数据，使得程序执行路径至少经过流图的每个边一次。</a:t>
            </a:r>
          </a:p>
        </p:txBody>
      </p:sp>
      <p:sp>
        <p:nvSpPr>
          <p:cNvPr id="5" name="文本占位符 4"/>
          <p:cNvSpPr>
            <a:spLocks noGrp="1"/>
          </p:cNvSpPr>
          <p:nvPr>
            <p:ph type="body" sz="quarter" idx="3"/>
          </p:nvPr>
        </p:nvSpPr>
        <p:spPr/>
        <p:txBody>
          <a:bodyPr/>
          <a:lstStyle/>
          <a:p>
            <a:r>
              <a:rPr lang="zh-CN" altLang="en-US" dirty="0"/>
              <a:t>（</a:t>
            </a:r>
            <a:r>
              <a:rPr lang="en-US" altLang="zh-CN" dirty="0"/>
              <a:t>8</a:t>
            </a:r>
            <a:r>
              <a:rPr lang="zh-CN" altLang="en-US" dirty="0"/>
              <a:t>）路径覆盖</a:t>
            </a:r>
          </a:p>
        </p:txBody>
      </p:sp>
      <p:sp>
        <p:nvSpPr>
          <p:cNvPr id="6" name="内容占位符 5"/>
          <p:cNvSpPr>
            <a:spLocks noGrp="1"/>
          </p:cNvSpPr>
          <p:nvPr>
            <p:ph sz="quarter" idx="4"/>
          </p:nvPr>
        </p:nvSpPr>
        <p:spPr/>
        <p:txBody>
          <a:bodyPr/>
          <a:lstStyle/>
          <a:p>
            <a:r>
              <a:rPr lang="zh-CN" altLang="en-US" dirty="0"/>
              <a:t>要求选取足够多测试数据，使得程序每条可能路径至少执行一次。</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139952" y="1714962"/>
            <a:ext cx="4956048" cy="522211"/>
          </a:xfrm>
        </p:spPr>
        <p:txBody>
          <a:bodyPr/>
          <a:lstStyle/>
          <a:p>
            <a:r>
              <a:rPr lang="zh-CN" altLang="en-US" dirty="0"/>
              <a:t>基本路径测试</a:t>
            </a:r>
            <a:endParaRPr lang="en-US" altLang="zh-CN" dirty="0"/>
          </a:p>
          <a:p>
            <a:endParaRPr lang="zh-CN" altLang="en-US" dirty="0"/>
          </a:p>
        </p:txBody>
      </p:sp>
      <p:sp>
        <p:nvSpPr>
          <p:cNvPr id="7" name="文本框 6"/>
          <p:cNvSpPr txBox="1"/>
          <p:nvPr/>
        </p:nvSpPr>
        <p:spPr>
          <a:xfrm>
            <a:off x="1139951" y="2505670"/>
            <a:ext cx="5394013" cy="1200329"/>
          </a:xfrm>
          <a:prstGeom prst="rect">
            <a:avLst/>
          </a:prstGeom>
          <a:noFill/>
        </p:spPr>
        <p:txBody>
          <a:bodyPr wrap="square" rtlCol="0">
            <a:spAutoFit/>
          </a:bodyPr>
          <a:lstStyle/>
          <a:p>
            <a:r>
              <a:rPr lang="en-US" altLang="zh-CN" dirty="0"/>
              <a:t>1.</a:t>
            </a:r>
            <a:r>
              <a:rPr lang="zh-CN" altLang="en-US" dirty="0"/>
              <a:t>根据过程设计结果画出相应的流图</a:t>
            </a:r>
            <a:endParaRPr lang="en-US" altLang="zh-CN" dirty="0"/>
          </a:p>
          <a:p>
            <a:r>
              <a:rPr lang="en-US" altLang="zh-CN" dirty="0"/>
              <a:t>2.</a:t>
            </a:r>
            <a:r>
              <a:rPr lang="zh-CN" altLang="en-US" dirty="0"/>
              <a:t>计算流图的环形复杂度</a:t>
            </a:r>
            <a:endParaRPr lang="en-US" altLang="zh-CN" dirty="0"/>
          </a:p>
          <a:p>
            <a:r>
              <a:rPr lang="en-US" altLang="zh-CN" dirty="0"/>
              <a:t>3.</a:t>
            </a:r>
            <a:r>
              <a:rPr lang="zh-CN" altLang="en-US" dirty="0"/>
              <a:t>确定线性独立路径的基本集合</a:t>
            </a:r>
            <a:endParaRPr lang="en-US" altLang="zh-CN" dirty="0"/>
          </a:p>
          <a:p>
            <a:r>
              <a:rPr lang="en-US" altLang="zh-CN" dirty="0"/>
              <a:t>4.</a:t>
            </a:r>
            <a:r>
              <a:rPr lang="zh-CN" altLang="en-US" dirty="0"/>
              <a:t>设计可强制执行基本集合中每条路径的测试用例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a:xfrm>
            <a:off x="974711" y="1571672"/>
            <a:ext cx="5191395" cy="1219200"/>
          </a:xfrm>
        </p:spPr>
        <p:txBody>
          <a:bodyPr/>
          <a:lstStyle/>
          <a:p>
            <a:r>
              <a:rPr lang="en-US" altLang="zh-CN" dirty="0"/>
              <a:t>1.</a:t>
            </a:r>
            <a:r>
              <a:rPr lang="zh-CN" altLang="en-US" dirty="0"/>
              <a:t>根据过程设计结果画出相应的流图</a:t>
            </a:r>
          </a:p>
          <a:p>
            <a:endParaRPr lang="zh-CN" altLang="en-US" dirty="0"/>
          </a:p>
        </p:txBody>
      </p:sp>
      <p:sp>
        <p:nvSpPr>
          <p:cNvPr id="4" name="内容占位符 3"/>
          <p:cNvSpPr>
            <a:spLocks noGrp="1"/>
          </p:cNvSpPr>
          <p:nvPr>
            <p:ph sz="half" idx="2"/>
          </p:nvPr>
        </p:nvSpPr>
        <p:spPr/>
        <p:txBody>
          <a:bodyPr/>
          <a:lstStyle/>
          <a:p>
            <a:r>
              <a:rPr lang="zh-CN" altLang="en-US" dirty="0"/>
              <a:t>略</a:t>
            </a:r>
          </a:p>
        </p:txBody>
      </p:sp>
      <p:sp>
        <p:nvSpPr>
          <p:cNvPr id="5" name="文本占位符 4"/>
          <p:cNvSpPr>
            <a:spLocks noGrp="1"/>
          </p:cNvSpPr>
          <p:nvPr>
            <p:ph type="body" sz="quarter" idx="3"/>
          </p:nvPr>
        </p:nvSpPr>
        <p:spPr/>
        <p:txBody>
          <a:bodyPr/>
          <a:lstStyle/>
          <a:p>
            <a:r>
              <a:rPr lang="en-US" altLang="zh-CN" dirty="0"/>
              <a:t>2.</a:t>
            </a:r>
            <a:r>
              <a:rPr lang="zh-CN" altLang="en-US" dirty="0"/>
              <a:t>计算流图的环形复杂度</a:t>
            </a:r>
          </a:p>
        </p:txBody>
      </p:sp>
      <p:sp>
        <p:nvSpPr>
          <p:cNvPr id="6" name="内容占位符 5"/>
          <p:cNvSpPr>
            <a:spLocks noGrp="1"/>
          </p:cNvSpPr>
          <p:nvPr>
            <p:ph sz="quarter" idx="4"/>
          </p:nvPr>
        </p:nvSpPr>
        <p:spPr/>
        <p:txBody>
          <a:bodyPr/>
          <a:lstStyle/>
          <a:p>
            <a:r>
              <a:rPr lang="zh-CN" altLang="en-US" dirty="0"/>
              <a:t>环形复杂度定量度量程序的逻辑复杂度。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p:txBody>
          <a:bodyPr/>
          <a:lstStyle/>
          <a:p>
            <a:r>
              <a:rPr lang="en-US" altLang="zh-CN" dirty="0"/>
              <a:t>3.</a:t>
            </a:r>
            <a:r>
              <a:rPr lang="zh-CN" altLang="en-US" dirty="0"/>
              <a:t>确定线性独立路径的基本集合</a:t>
            </a:r>
          </a:p>
        </p:txBody>
      </p:sp>
      <p:sp>
        <p:nvSpPr>
          <p:cNvPr id="4" name="内容占位符 3"/>
          <p:cNvSpPr>
            <a:spLocks noGrp="1"/>
          </p:cNvSpPr>
          <p:nvPr>
            <p:ph sz="half" idx="2"/>
          </p:nvPr>
        </p:nvSpPr>
        <p:spPr/>
        <p:txBody>
          <a:bodyPr/>
          <a:lstStyle/>
          <a:p>
            <a:r>
              <a:rPr lang="zh-CN" altLang="en-US" dirty="0"/>
              <a:t>所谓独立路径是指至少引进程序的一个新的处理语句集合或一个新条件的路径，用流图数语描述，独立路径至少包含一条在定义该路径之前不曾用过的边。</a:t>
            </a:r>
          </a:p>
        </p:txBody>
      </p:sp>
      <p:sp>
        <p:nvSpPr>
          <p:cNvPr id="7" name="文本框 6"/>
          <p:cNvSpPr txBox="1"/>
          <p:nvPr/>
        </p:nvSpPr>
        <p:spPr>
          <a:xfrm>
            <a:off x="6094413" y="1997475"/>
            <a:ext cx="5308846" cy="646331"/>
          </a:xfrm>
          <a:prstGeom prst="rect">
            <a:avLst/>
          </a:prstGeom>
          <a:noFill/>
        </p:spPr>
        <p:txBody>
          <a:bodyPr wrap="square" rtlCol="0">
            <a:spAutoFit/>
          </a:bodyPr>
          <a:lstStyle/>
          <a:p>
            <a:r>
              <a:rPr lang="en-US" altLang="zh-CN" dirty="0"/>
              <a:t>4.</a:t>
            </a:r>
            <a:r>
              <a:rPr lang="zh-CN" altLang="en-US" dirty="0"/>
              <a:t>设计可强制执行基本集合中每条路径的测试用例</a:t>
            </a:r>
          </a:p>
          <a:p>
            <a:endParaRPr lang="zh-CN" altLang="en-US" dirty="0"/>
          </a:p>
        </p:txBody>
      </p:sp>
      <p:sp>
        <p:nvSpPr>
          <p:cNvPr id="8" name="文本框 7"/>
          <p:cNvSpPr txBox="1"/>
          <p:nvPr/>
        </p:nvSpPr>
        <p:spPr>
          <a:xfrm>
            <a:off x="6249880" y="2643806"/>
            <a:ext cx="4687409" cy="646331"/>
          </a:xfrm>
          <a:prstGeom prst="rect">
            <a:avLst/>
          </a:prstGeom>
          <a:noFill/>
        </p:spPr>
        <p:txBody>
          <a:bodyPr wrap="square" rtlCol="0">
            <a:spAutoFit/>
          </a:bodyPr>
          <a:lstStyle/>
          <a:p>
            <a:r>
              <a:rPr lang="zh-CN" altLang="en-US" b="0" i="0" dirty="0">
                <a:solidFill>
                  <a:schemeClr val="accent1">
                    <a:lumMod val="50000"/>
                  </a:schemeClr>
                </a:solidFill>
                <a:effectLst/>
                <a:latin typeface="-apple-system"/>
              </a:rPr>
              <a:t>应该选取数据使得在测试每条路径时都适当地设置好了各个判定节点的条件。</a:t>
            </a:r>
            <a:endParaRPr lang="zh-CN" altLang="en-US"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4491" y="1367162"/>
            <a:ext cx="6858002" cy="1828800"/>
          </a:xfrm>
        </p:spPr>
        <p:txBody>
          <a:bodyPr rtlCol="0"/>
          <a:lstStyle/>
          <a:p>
            <a:pPr rtl="0"/>
            <a:r>
              <a:rPr lang="en-US" altLang="zh-CN" dirty="0">
                <a:latin typeface="微软雅黑" panose="020B0503020204020204" pitchFamily="34" charset="-122"/>
                <a:ea typeface="微软雅黑" panose="020B0503020204020204" pitchFamily="34" charset="-122"/>
                <a:sym typeface="Salesforce Sans"/>
              </a:rPr>
              <a:t>01 7.1~7.4 </a:t>
            </a:r>
            <a:r>
              <a:rPr lang="zh-CN" altLang="en-US" dirty="0">
                <a:latin typeface="微软雅黑" panose="020B0503020204020204" pitchFamily="34" charset="-122"/>
                <a:ea typeface="微软雅黑" panose="020B0503020204020204" pitchFamily="34" charset="-122"/>
                <a:sym typeface="Salesforce Sans"/>
              </a:rPr>
              <a:t>部分描述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063752" y="1690688"/>
            <a:ext cx="4956048" cy="546486"/>
          </a:xfrm>
        </p:spPr>
        <p:txBody>
          <a:bodyPr/>
          <a:lstStyle/>
          <a:p>
            <a:r>
              <a:rPr lang="zh-CN" altLang="en-US" dirty="0"/>
              <a:t>条件测试</a:t>
            </a:r>
          </a:p>
        </p:txBody>
      </p:sp>
      <p:sp>
        <p:nvSpPr>
          <p:cNvPr id="8" name="文本框 7"/>
          <p:cNvSpPr txBox="1"/>
          <p:nvPr/>
        </p:nvSpPr>
        <p:spPr>
          <a:xfrm>
            <a:off x="1189608" y="2403862"/>
            <a:ext cx="4243526" cy="1754326"/>
          </a:xfrm>
          <a:prstGeom prst="rect">
            <a:avLst/>
          </a:prstGeom>
          <a:noFill/>
        </p:spPr>
        <p:txBody>
          <a:bodyPr wrap="square" rtlCol="0">
            <a:spAutoFit/>
          </a:bodyPr>
          <a:lstStyle/>
          <a:p>
            <a:r>
              <a:rPr lang="zh-CN" altLang="en-US" dirty="0"/>
              <a:t>条件测试：简单条件格式：一个布尔变量或一个关系表达式，在布尔变量或关系表达式之前还可能有一个</a:t>
            </a:r>
            <a:r>
              <a:rPr lang="en-US" altLang="zh-CN" dirty="0"/>
              <a:t>NOT</a:t>
            </a:r>
            <a:r>
              <a:rPr lang="zh-CN" altLang="en-US" dirty="0"/>
              <a:t>算符。关系表达式的形式如下：</a:t>
            </a:r>
            <a:endParaRPr lang="en-US" altLang="zh-CN" dirty="0"/>
          </a:p>
          <a:p>
            <a:r>
              <a:rPr lang="en-US" altLang="zh-CN" dirty="0"/>
              <a:t>E1&lt;</a:t>
            </a:r>
            <a:r>
              <a:rPr lang="zh-CN" altLang="en-US" dirty="0"/>
              <a:t>关系算符</a:t>
            </a:r>
            <a:r>
              <a:rPr lang="en-US" altLang="zh-CN" dirty="0"/>
              <a:t>&gt;E2      </a:t>
            </a:r>
          </a:p>
          <a:p>
            <a:r>
              <a:rPr lang="zh-CN" altLang="en-US" dirty="0"/>
              <a:t>关系算符</a:t>
            </a:r>
            <a:r>
              <a:rPr lang="en-US" altLang="zh-CN" dirty="0"/>
              <a:t>:&gt;,&lt;,≥≤≠=</a:t>
            </a:r>
            <a:endParaRPr lang="zh-CN" altLang="en-US" dirty="0"/>
          </a:p>
        </p:txBody>
      </p:sp>
      <p:sp>
        <p:nvSpPr>
          <p:cNvPr id="9" name="文本框 8"/>
          <p:cNvSpPr txBox="1"/>
          <p:nvPr/>
        </p:nvSpPr>
        <p:spPr>
          <a:xfrm>
            <a:off x="6294268" y="2403862"/>
            <a:ext cx="4554245" cy="2031325"/>
          </a:xfrm>
          <a:prstGeom prst="rect">
            <a:avLst/>
          </a:prstGeom>
          <a:noFill/>
        </p:spPr>
        <p:txBody>
          <a:bodyPr wrap="square" rtlCol="0">
            <a:spAutoFit/>
          </a:bodyPr>
          <a:lstStyle/>
          <a:p>
            <a:r>
              <a:rPr lang="zh-CN" altLang="en-US" dirty="0"/>
              <a:t>复合条件：复合条件由两个或多个简单条件、布尔算符和括弧组成。布尔算符有</a:t>
            </a:r>
            <a:r>
              <a:rPr lang="en-US" altLang="zh-CN" dirty="0"/>
              <a:t>OR</a:t>
            </a:r>
            <a:r>
              <a:rPr lang="zh-CN" altLang="en-US" dirty="0"/>
              <a:t>，</a:t>
            </a:r>
            <a:r>
              <a:rPr lang="en-US" altLang="zh-CN" dirty="0"/>
              <a:t>AND</a:t>
            </a:r>
            <a:r>
              <a:rPr lang="zh-CN" altLang="en-US" dirty="0"/>
              <a:t>和</a:t>
            </a:r>
            <a:r>
              <a:rPr lang="en-US" altLang="zh-CN" dirty="0"/>
              <a:t>NOT</a:t>
            </a:r>
            <a:r>
              <a:rPr lang="zh-CN" altLang="en-US" dirty="0"/>
              <a:t>。不包含关系表达式的条件称为布尔表达式；</a:t>
            </a:r>
          </a:p>
          <a:p>
            <a:endParaRPr lang="zh-CN" altLang="en-US" dirty="0"/>
          </a:p>
          <a:p>
            <a:r>
              <a:rPr lang="zh-CN" altLang="en-US" dirty="0"/>
              <a:t>条件成分类型：包括布尔算符、布尔变量、布尔括弧、关系算符及算术表达式；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3" name="文本占位符 2"/>
          <p:cNvSpPr>
            <a:spLocks noGrp="1"/>
          </p:cNvSpPr>
          <p:nvPr>
            <p:ph type="body" idx="1"/>
          </p:nvPr>
        </p:nvSpPr>
        <p:spPr>
          <a:xfrm>
            <a:off x="1176379" y="1743884"/>
            <a:ext cx="8145173" cy="3370232"/>
          </a:xfrm>
        </p:spPr>
        <p:txBody>
          <a:bodyPr>
            <a:normAutofit fontScale="92500" lnSpcReduction="20000"/>
          </a:bodyPr>
          <a:lstStyle/>
          <a:p>
            <a:r>
              <a:rPr lang="zh-CN" altLang="en-US" dirty="0"/>
              <a:t>条件错误常见类型：</a:t>
            </a:r>
          </a:p>
          <a:p>
            <a:endParaRPr lang="zh-CN" altLang="en-US" dirty="0"/>
          </a:p>
          <a:p>
            <a:r>
              <a:rPr lang="zh-CN" altLang="en-US" dirty="0"/>
              <a:t>布尔算符错 </a:t>
            </a:r>
            <a:r>
              <a:rPr lang="en-US" altLang="zh-CN" dirty="0"/>
              <a:t>(</a:t>
            </a:r>
            <a:r>
              <a:rPr lang="zh-CN" altLang="en-US" dirty="0"/>
              <a:t>布尔算符不正确，遗漏布尔算符或有多余的布尔算符</a:t>
            </a:r>
            <a:r>
              <a:rPr lang="en-US" altLang="zh-CN" dirty="0"/>
              <a:t>)</a:t>
            </a:r>
            <a:r>
              <a:rPr lang="zh-CN" altLang="en-US" dirty="0"/>
              <a:t>；</a:t>
            </a:r>
          </a:p>
          <a:p>
            <a:endParaRPr lang="zh-CN" altLang="en-US" dirty="0"/>
          </a:p>
          <a:p>
            <a:r>
              <a:rPr lang="zh-CN" altLang="en-US" dirty="0"/>
              <a:t>布尔变量错；</a:t>
            </a:r>
          </a:p>
          <a:p>
            <a:endParaRPr lang="zh-CN" altLang="en-US" dirty="0"/>
          </a:p>
          <a:p>
            <a:r>
              <a:rPr lang="zh-CN" altLang="en-US" dirty="0"/>
              <a:t>布尔括弧错；</a:t>
            </a:r>
          </a:p>
          <a:p>
            <a:endParaRPr lang="zh-CN" altLang="en-US" dirty="0"/>
          </a:p>
          <a:p>
            <a:r>
              <a:rPr lang="zh-CN" altLang="en-US" dirty="0"/>
              <a:t>关系算符错；</a:t>
            </a:r>
          </a:p>
          <a:p>
            <a:endParaRPr lang="zh-CN" altLang="en-US" dirty="0"/>
          </a:p>
          <a:p>
            <a:r>
              <a:rPr lang="zh-CN" altLang="en-US" dirty="0"/>
              <a:t>算术表达式错。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4" name="内容占位符 3"/>
          <p:cNvSpPr>
            <a:spLocks noGrp="1"/>
          </p:cNvSpPr>
          <p:nvPr>
            <p:ph sz="half" idx="2"/>
          </p:nvPr>
        </p:nvSpPr>
        <p:spPr>
          <a:xfrm>
            <a:off x="1138365" y="1690688"/>
            <a:ext cx="4956048" cy="599752"/>
          </a:xfrm>
        </p:spPr>
        <p:txBody>
          <a:bodyPr/>
          <a:lstStyle/>
          <a:p>
            <a:r>
              <a:rPr lang="zh-CN" altLang="en-US" dirty="0"/>
              <a:t>循环测试</a:t>
            </a:r>
          </a:p>
        </p:txBody>
      </p:sp>
      <p:sp>
        <p:nvSpPr>
          <p:cNvPr id="7" name="文本框 6"/>
          <p:cNvSpPr txBox="1"/>
          <p:nvPr/>
        </p:nvSpPr>
        <p:spPr>
          <a:xfrm>
            <a:off x="1269507" y="2457128"/>
            <a:ext cx="7954392" cy="3693319"/>
          </a:xfrm>
          <a:prstGeom prst="rect">
            <a:avLst/>
          </a:prstGeom>
          <a:noFill/>
        </p:spPr>
        <p:txBody>
          <a:bodyPr wrap="square" rtlCol="0">
            <a:spAutoFit/>
          </a:bodyPr>
          <a:lstStyle/>
          <a:p>
            <a:r>
              <a:rPr lang="en-US" altLang="zh-CN" dirty="0"/>
              <a:t>1. </a:t>
            </a:r>
            <a:r>
              <a:rPr lang="zh-CN" altLang="en-US" dirty="0"/>
              <a:t>简单循环测试：</a:t>
            </a:r>
          </a:p>
          <a:p>
            <a:endParaRPr lang="zh-CN" altLang="en-US" dirty="0"/>
          </a:p>
          <a:p>
            <a:r>
              <a:rPr lang="zh-CN" altLang="en-US" dirty="0"/>
              <a:t>应该使用下列测试集来测试简单循环，其中</a:t>
            </a:r>
            <a:r>
              <a:rPr lang="en-US" altLang="zh-CN" dirty="0"/>
              <a:t>n</a:t>
            </a:r>
            <a:r>
              <a:rPr lang="zh-CN" altLang="en-US" dirty="0"/>
              <a:t>是允许通过循环的最大次数；</a:t>
            </a:r>
          </a:p>
          <a:p>
            <a:endParaRPr lang="zh-CN" altLang="en-US" dirty="0"/>
          </a:p>
          <a:p>
            <a:r>
              <a:rPr lang="zh-CN" altLang="en-US" dirty="0"/>
              <a:t>跳过循环；</a:t>
            </a:r>
          </a:p>
          <a:p>
            <a:endParaRPr lang="zh-CN" altLang="en-US" dirty="0"/>
          </a:p>
          <a:p>
            <a:r>
              <a:rPr lang="zh-CN" altLang="en-US" dirty="0"/>
              <a:t>只通过循环一次；</a:t>
            </a:r>
          </a:p>
          <a:p>
            <a:endParaRPr lang="zh-CN" altLang="en-US" dirty="0"/>
          </a:p>
          <a:p>
            <a:r>
              <a:rPr lang="zh-CN" altLang="en-US" dirty="0"/>
              <a:t>通过循环两次；</a:t>
            </a:r>
          </a:p>
          <a:p>
            <a:endParaRPr lang="zh-CN" altLang="en-US" dirty="0"/>
          </a:p>
          <a:p>
            <a:r>
              <a:rPr lang="zh-CN" altLang="en-US" dirty="0"/>
              <a:t>通过循环</a:t>
            </a:r>
            <a:r>
              <a:rPr lang="en-US" altLang="zh-CN" dirty="0"/>
              <a:t>m</a:t>
            </a:r>
            <a:r>
              <a:rPr lang="zh-CN" altLang="en-US" dirty="0"/>
              <a:t>次，其中</a:t>
            </a:r>
            <a:r>
              <a:rPr lang="en-US" altLang="zh-CN" dirty="0"/>
              <a:t>m</a:t>
            </a:r>
            <a:r>
              <a:rPr lang="zh-CN" altLang="en-US" dirty="0"/>
              <a:t>＜</a:t>
            </a:r>
            <a:r>
              <a:rPr lang="en-US" altLang="zh-CN" dirty="0"/>
              <a:t>n-1</a:t>
            </a:r>
            <a:r>
              <a:rPr lang="zh-CN" altLang="en-US" dirty="0"/>
              <a:t>；</a:t>
            </a:r>
          </a:p>
          <a:p>
            <a:endParaRPr lang="zh-CN" altLang="en-US" dirty="0"/>
          </a:p>
          <a:p>
            <a:r>
              <a:rPr lang="zh-CN" altLang="en-US" dirty="0"/>
              <a:t>通过循环</a:t>
            </a:r>
            <a:r>
              <a:rPr lang="en-US" altLang="zh-CN" dirty="0"/>
              <a:t>n-1</a:t>
            </a:r>
            <a:r>
              <a:rPr lang="zh-CN" altLang="en-US" dirty="0"/>
              <a:t>，</a:t>
            </a:r>
            <a:r>
              <a:rPr lang="en-US" altLang="zh-CN" dirty="0"/>
              <a:t>n</a:t>
            </a:r>
            <a:r>
              <a:rPr lang="zh-CN" altLang="en-US" dirty="0"/>
              <a:t>，</a:t>
            </a:r>
            <a:r>
              <a:rPr lang="en-US" altLang="zh-CN" dirty="0"/>
              <a:t>n+1</a:t>
            </a:r>
            <a:r>
              <a:rPr lang="zh-CN" altLang="en-US" dirty="0"/>
              <a:t>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7" name="文本框 6"/>
          <p:cNvSpPr txBox="1"/>
          <p:nvPr/>
        </p:nvSpPr>
        <p:spPr>
          <a:xfrm>
            <a:off x="1331650" y="2050742"/>
            <a:ext cx="6711519" cy="2862322"/>
          </a:xfrm>
          <a:prstGeom prst="rect">
            <a:avLst/>
          </a:prstGeom>
          <a:noFill/>
        </p:spPr>
        <p:txBody>
          <a:bodyPr wrap="square" rtlCol="0">
            <a:spAutoFit/>
          </a:bodyPr>
          <a:lstStyle/>
          <a:p>
            <a:r>
              <a:rPr lang="en-US" altLang="zh-CN" dirty="0"/>
              <a:t>2. </a:t>
            </a:r>
            <a:r>
              <a:rPr lang="zh-CN" altLang="en-US" dirty="0"/>
              <a:t>嵌套循环测试： </a:t>
            </a:r>
            <a:endParaRPr lang="en-US" altLang="zh-CN" dirty="0"/>
          </a:p>
          <a:p>
            <a:r>
              <a:rPr lang="zh-CN" altLang="en-US" dirty="0"/>
              <a:t>如果把简单循环的测试方法直接应用到嵌套循环，可能的测试数就会随嵌套层数的增加按几何级数增长，这会导致不切实际的测试数目。</a:t>
            </a:r>
            <a:r>
              <a:rPr lang="en-US" altLang="zh-CN" dirty="0"/>
              <a:t>B. </a:t>
            </a:r>
            <a:r>
              <a:rPr lang="en-US" altLang="zh-CN" dirty="0" err="1"/>
              <a:t>Beizer</a:t>
            </a:r>
            <a:r>
              <a:rPr lang="zh-CN" altLang="en-US" dirty="0"/>
              <a:t>提出了一种能减少测试数的方法；从最内层循环开始测试，把所有其他循环都设置为最小值；对最内层循环使用简单循环测试方法，而使外层循环的迭代参数</a:t>
            </a:r>
            <a:r>
              <a:rPr lang="en-US" altLang="zh-CN" dirty="0"/>
              <a:t>(</a:t>
            </a:r>
            <a:r>
              <a:rPr lang="zh-CN" altLang="en-US" dirty="0"/>
              <a:t>例如，循环计数器</a:t>
            </a:r>
            <a:r>
              <a:rPr lang="en-US" altLang="zh-CN" dirty="0"/>
              <a:t>)</a:t>
            </a:r>
            <a:r>
              <a:rPr lang="zh-CN" altLang="en-US" dirty="0"/>
              <a:t>取最小值，并为越界值或非法值增加一些额外的测试；由内向外，对下一个循环进行测试，但保持所有其他外层循环为最小值，其内循环为“典型”值；继续进行下去，直到测试完所有循环。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a:t>
            </a:r>
            <a:r>
              <a:rPr lang="zh-CN" altLang="en-US" dirty="0"/>
              <a:t>控制结构测试</a:t>
            </a:r>
          </a:p>
        </p:txBody>
      </p:sp>
      <p:sp>
        <p:nvSpPr>
          <p:cNvPr id="7" name="文本框 6"/>
          <p:cNvSpPr txBox="1"/>
          <p:nvPr/>
        </p:nvSpPr>
        <p:spPr>
          <a:xfrm>
            <a:off x="1180730" y="2325950"/>
            <a:ext cx="5495278" cy="2585323"/>
          </a:xfrm>
          <a:prstGeom prst="rect">
            <a:avLst/>
          </a:prstGeom>
          <a:noFill/>
        </p:spPr>
        <p:txBody>
          <a:bodyPr wrap="square" rtlCol="0">
            <a:spAutoFit/>
          </a:bodyPr>
          <a:lstStyle/>
          <a:p>
            <a:r>
              <a:rPr lang="en-US" altLang="zh-CN" dirty="0"/>
              <a:t>3. </a:t>
            </a:r>
            <a:r>
              <a:rPr lang="zh-CN" altLang="en-US" dirty="0"/>
              <a:t>串接循环：</a:t>
            </a:r>
          </a:p>
          <a:p>
            <a:endParaRPr lang="zh-CN" altLang="en-US" dirty="0"/>
          </a:p>
          <a:p>
            <a:r>
              <a:rPr lang="zh-CN" altLang="en-US" dirty="0"/>
              <a:t>如果串接循环的各个循环都彼此独立，则可以使用前述的测试简单循环的方法来测试串接循环；</a:t>
            </a:r>
          </a:p>
          <a:p>
            <a:endParaRPr lang="zh-CN" altLang="en-US" dirty="0"/>
          </a:p>
          <a:p>
            <a:r>
              <a:rPr lang="zh-CN" altLang="en-US" dirty="0"/>
              <a:t>但是，如果两个循环串接，而且第一个循环的循环计数器值是第二个循环的初始值，则这两个循环并不是独立的。当循环不独立时，建议使用测试嵌套循环的方法来测试串接循环。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3</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有选择地执行程序中某些最有代表性的通路是对穷尽测试的唯一可行的替代方法</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431999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1811044" y="1686757"/>
            <a:ext cx="846929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3</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有选择地执行程序中某些最有代表性的通路是对穷尽测试的唯一可行的替代方法</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9A5315"/>
                </a:solidFill>
                <a:latin typeface="Segoe Print"/>
              </a:rPr>
              <a:t>（对）</a:t>
            </a: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3579202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615735"/>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4</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：单元测试主要使用（）测试技术</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4105903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615735"/>
            <a:ext cx="846929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4</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：单元测试主要使用（白盒）测试技术</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9A5315"/>
              </a:solidFill>
              <a:effectLst/>
              <a:uLnTx/>
              <a:uFillTx/>
              <a:latin typeface="Segoe Pri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2689157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589102"/>
            <a:ext cx="846929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5</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：以程序的内部结构为基础的测试用例技术属于（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A.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数据测试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白盒测试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C.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黑盒测试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D.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灰盒测试</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1232338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7.1.1 </a:t>
            </a:r>
            <a:r>
              <a:rPr lang="zh-CN" altLang="en-US" dirty="0"/>
              <a:t>选择程序设计语言</a:t>
            </a:r>
          </a:p>
        </p:txBody>
      </p:sp>
      <p:sp>
        <p:nvSpPr>
          <p:cNvPr id="7" name="文本框 6"/>
          <p:cNvSpPr txBox="1"/>
          <p:nvPr/>
        </p:nvSpPr>
        <p:spPr>
          <a:xfrm>
            <a:off x="1065212" y="2831977"/>
            <a:ext cx="9960854" cy="645160"/>
          </a:xfrm>
          <a:prstGeom prst="rect">
            <a:avLst/>
          </a:prstGeom>
          <a:noFill/>
        </p:spPr>
        <p:txBody>
          <a:bodyPr wrap="square" rtlCol="0">
            <a:spAutoFit/>
          </a:bodyPr>
          <a:lstStyle/>
          <a:p>
            <a:r>
              <a:rPr lang="zh-CN" dirty="0">
                <a:ea typeface="宋体" panose="02010600030101010101" pitchFamily="2" charset="-122"/>
              </a:rPr>
              <a:t>适宜的程序设计语言能使根据设计去完成编码时的困难最少，可以减少需要的程序测试量，并且可以得出更容易阅读和更容易维护的程序。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D65606-C3A4-6B7A-46A9-6D454FB4278C}"/>
              </a:ext>
            </a:extLst>
          </p:cNvPr>
          <p:cNvSpPr txBox="1"/>
          <p:nvPr/>
        </p:nvSpPr>
        <p:spPr>
          <a:xfrm>
            <a:off x="2068496" y="1589102"/>
            <a:ext cx="846929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问题</a:t>
            </a:r>
            <a:r>
              <a:rPr lang="en-US" altLang="zh-CN" dirty="0">
                <a:solidFill>
                  <a:srgbClr val="9A5315"/>
                </a:solidFill>
                <a:latin typeface="Segoe Print"/>
              </a:rPr>
              <a:t>5</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：以程序的内部结构为基础的测试用例技术属于（ </a:t>
            </a: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A.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数据测试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B.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白盒测试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C.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黑盒测试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9A5315"/>
                </a:solidFill>
                <a:effectLst/>
                <a:uLnTx/>
                <a:uFillTx/>
                <a:latin typeface="Segoe Print"/>
                <a:ea typeface="+mn-ea"/>
                <a:cs typeface="+mn-cs"/>
              </a:rPr>
              <a:t>D. </a:t>
            </a:r>
            <a:r>
              <a:rPr kumimoji="0" lang="zh-CN" altLang="en-US" sz="1800" b="0" i="0" u="none" strike="noStrike" kern="1200" cap="none" spc="0" normalizeH="0" baseline="0" noProof="0" dirty="0">
                <a:ln>
                  <a:noFill/>
                </a:ln>
                <a:solidFill>
                  <a:srgbClr val="9A5315"/>
                </a:solidFill>
                <a:effectLst/>
                <a:uLnTx/>
                <a:uFillTx/>
                <a:latin typeface="Segoe Print"/>
                <a:ea typeface="+mn-ea"/>
                <a:cs typeface="+mn-cs"/>
              </a:rPr>
              <a:t>灰盒测试</a:t>
            </a:r>
            <a:endParaRPr lang="en-US" altLang="zh-CN" dirty="0">
              <a:solidFill>
                <a:srgbClr val="9A5315"/>
              </a:solidFill>
              <a:latin typeface="Segoe Pri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9A5315"/>
              </a:solidFill>
              <a:effectLst/>
              <a:uLnTx/>
              <a:uFillTx/>
              <a:latin typeface="Segoe Print"/>
              <a:ea typeface="+mn-ea"/>
              <a:cs typeface="+mn-cs"/>
            </a:endParaRPr>
          </a:p>
        </p:txBody>
      </p:sp>
    </p:spTree>
    <p:extLst>
      <p:ext uri="{BB962C8B-B14F-4D97-AF65-F5344CB8AC3E}">
        <p14:creationId xmlns:p14="http://schemas.microsoft.com/office/powerpoint/2010/main" val="1696765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4144" y="2876364"/>
            <a:ext cx="6800295" cy="769441"/>
          </a:xfrm>
          <a:prstGeom prst="rect">
            <a:avLst/>
          </a:prstGeom>
          <a:noFill/>
        </p:spPr>
        <p:txBody>
          <a:bodyPr wrap="square" rtlCol="0">
            <a:spAutoFit/>
          </a:bodyPr>
          <a:lstStyle/>
          <a:p>
            <a:r>
              <a:rPr lang="zh-CN" altLang="en-US" sz="4400" dirty="0"/>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7.1 </a:t>
            </a:r>
            <a:r>
              <a:rPr lang="zh-CN" altLang="en-US" dirty="0">
                <a:latin typeface="微软雅黑" panose="020B0503020204020204" pitchFamily="34" charset="-122"/>
                <a:ea typeface="微软雅黑" panose="020B0503020204020204" pitchFamily="34" charset="-122"/>
                <a:sym typeface="Salesforce Sans"/>
              </a:rPr>
              <a:t>编码</a:t>
            </a:r>
          </a:p>
        </p:txBody>
      </p:sp>
      <p:sp>
        <p:nvSpPr>
          <p:cNvPr id="4" name="内容占位符 3"/>
          <p:cNvSpPr>
            <a:spLocks noGrp="1"/>
          </p:cNvSpPr>
          <p:nvPr>
            <p:ph sz="half" idx="2"/>
          </p:nvPr>
        </p:nvSpPr>
        <p:spPr>
          <a:xfrm>
            <a:off x="918927" y="1857006"/>
            <a:ext cx="4956048" cy="744152"/>
          </a:xfrm>
        </p:spPr>
        <p:txBody>
          <a:bodyPr>
            <a:normAutofit/>
          </a:bodyPr>
          <a:lstStyle/>
          <a:p>
            <a:r>
              <a:rPr lang="en-US" altLang="zh-CN" dirty="0"/>
              <a:t>7.1.2 </a:t>
            </a:r>
            <a:r>
              <a:rPr lang="zh-CN" altLang="en-US" dirty="0"/>
              <a:t>编码风格</a:t>
            </a:r>
          </a:p>
        </p:txBody>
      </p:sp>
      <p:sp>
        <p:nvSpPr>
          <p:cNvPr id="7" name="文本框 6"/>
          <p:cNvSpPr txBox="1"/>
          <p:nvPr/>
        </p:nvSpPr>
        <p:spPr>
          <a:xfrm>
            <a:off x="1065212" y="2831977"/>
            <a:ext cx="9960854" cy="368300"/>
          </a:xfrm>
          <a:prstGeom prst="rect">
            <a:avLst/>
          </a:prstGeom>
          <a:noFill/>
        </p:spPr>
        <p:txBody>
          <a:bodyPr wrap="square" rtlCol="0">
            <a:spAutoFit/>
          </a:bodyPr>
          <a:lstStyle/>
          <a:p>
            <a:r>
              <a:rPr lang="zh-CN" dirty="0">
                <a:ea typeface="宋体" panose="02010600030101010101" pitchFamily="2" charset="-122"/>
              </a:rPr>
              <a:t>源代码程序的逻辑简明清晰、易读易懂是好程序的一个重要标准。因此有一些原则要遵守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p>
          <a:p>
            <a:r>
              <a:rPr lang="zh-CN" altLang="en-US" dirty="0">
                <a:ea typeface="宋体" panose="02010600030101010101" pitchFamily="2" charset="-122"/>
              </a:rPr>
              <a:t>但是仅就测试本身而言，他的目标可能和许多人原来设想的很不相同。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7.2 </a:t>
            </a:r>
            <a:r>
              <a:rPr lang="zh-CN" altLang="en-US" dirty="0">
                <a:latin typeface="微软雅黑" panose="020B0503020204020204" pitchFamily="34" charset="-122"/>
                <a:ea typeface="微软雅黑" panose="020B0503020204020204" pitchFamily="34" charset="-122"/>
                <a:sym typeface="Salesforce Sans"/>
              </a:rPr>
              <a:t>软件测试基础</a:t>
            </a:r>
          </a:p>
        </p:txBody>
      </p:sp>
      <p:sp>
        <p:nvSpPr>
          <p:cNvPr id="7" name="文本框 6"/>
          <p:cNvSpPr txBox="1"/>
          <p:nvPr/>
        </p:nvSpPr>
        <p:spPr>
          <a:xfrm>
            <a:off x="1065212" y="2293497"/>
            <a:ext cx="9960854" cy="1198880"/>
          </a:xfrm>
          <a:prstGeom prst="rect">
            <a:avLst/>
          </a:prstGeom>
          <a:noFill/>
        </p:spPr>
        <p:txBody>
          <a:bodyPr wrap="square" rtlCol="0">
            <a:spAutoFit/>
          </a:bodyPr>
          <a:lstStyle/>
          <a:p>
            <a:r>
              <a:rPr lang="zh-CN" dirty="0">
                <a:ea typeface="宋体" panose="02010600030101010101" pitchFamily="2" charset="-122"/>
              </a:rPr>
              <a:t>表面来看，软件测试的目的与软件工程所有其他阶段的目的都相反。软件工程的其他阶段都是</a:t>
            </a:r>
            <a:r>
              <a:rPr lang="en-US" altLang="zh-CN" dirty="0">
                <a:ea typeface="宋体" panose="02010600030101010101" pitchFamily="2" charset="-122"/>
              </a:rPr>
              <a:t>“</a:t>
            </a:r>
            <a:r>
              <a:rPr lang="zh-CN" altLang="en-US" dirty="0">
                <a:ea typeface="宋体" panose="02010600030101010101" pitchFamily="2" charset="-122"/>
              </a:rPr>
              <a:t>建设性</a:t>
            </a:r>
            <a:r>
              <a:rPr lang="en-US" altLang="zh-CN" dirty="0">
                <a:ea typeface="宋体" panose="02010600030101010101" pitchFamily="2" charset="-122"/>
              </a:rPr>
              <a:t>”</a:t>
            </a:r>
            <a:r>
              <a:rPr lang="zh-CN" altLang="en-US" dirty="0">
                <a:ea typeface="宋体" panose="02010600030101010101" pitchFamily="2" charset="-122"/>
              </a:rPr>
              <a:t>的：软件工程师力图从抽象的概念出发，逐步祥和基础具体的软件系统，直到用一种适当的程序设计语言可以写出可以执行的程序代码。</a:t>
            </a:r>
          </a:p>
          <a:p>
            <a:r>
              <a:rPr lang="zh-CN" altLang="en-US" dirty="0">
                <a:ea typeface="宋体" panose="02010600030101010101" pitchFamily="2" charset="-122"/>
              </a:rPr>
              <a:t>但是仅就测试本身而言，他的目标可能和许多人原来设想的很不相同。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7.3 </a:t>
            </a:r>
            <a:r>
              <a:rPr lang="zh-CN" altLang="en-US" dirty="0">
                <a:latin typeface="微软雅黑" panose="020B0503020204020204" pitchFamily="34" charset="-122"/>
                <a:ea typeface="微软雅黑" panose="020B0503020204020204" pitchFamily="34" charset="-122"/>
                <a:sym typeface="Salesforce Sans"/>
              </a:rPr>
              <a:t>单元测试</a:t>
            </a: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单元测试集中检测软件设计的最小单元</a:t>
            </a:r>
            <a:r>
              <a:rPr lang="en-US" altLang="zh-CN" dirty="0">
                <a:ea typeface="宋体" panose="02010600030101010101" pitchFamily="2" charset="-122"/>
              </a:rPr>
              <a:t>——</a:t>
            </a:r>
            <a:r>
              <a:rPr lang="zh-CN" altLang="en-US" dirty="0">
                <a:ea typeface="宋体" panose="02010600030101010101" pitchFamily="2" charset="-122"/>
              </a:rPr>
              <a:t>模块。通常，单元测试和编码属于软件工程的同一个阶段。在编写出源程序代码并通过了编译程序的语法检查之后，就可以用详细设计描述作指南，对重要的执行通路进行测试，以便发现模块内部的错误。可以应用人工测试和计算机测试这两种不同类型的测试方法，完成单元测试工作。这两种测试方法各有所长，互相补充。通常，单元测试主要使用白盒测试技术，而且对多个模块的测试可以并行地进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Salesforce Sans"/>
              </a:rPr>
              <a:t>7.4 </a:t>
            </a:r>
            <a:r>
              <a:rPr lang="zh-CN" altLang="en-US" dirty="0">
                <a:latin typeface="微软雅黑" panose="020B0503020204020204" pitchFamily="34" charset="-122"/>
                <a:ea typeface="微软雅黑" panose="020B0503020204020204" pitchFamily="34" charset="-122"/>
                <a:sym typeface="Salesforce Sans"/>
              </a:rPr>
              <a:t>集成测试</a:t>
            </a:r>
          </a:p>
        </p:txBody>
      </p:sp>
      <p:sp>
        <p:nvSpPr>
          <p:cNvPr id="7" name="文本框 6"/>
          <p:cNvSpPr txBox="1"/>
          <p:nvPr/>
        </p:nvSpPr>
        <p:spPr>
          <a:xfrm>
            <a:off x="1065212" y="2293497"/>
            <a:ext cx="9960854" cy="1476375"/>
          </a:xfrm>
          <a:prstGeom prst="rect">
            <a:avLst/>
          </a:prstGeom>
          <a:noFill/>
        </p:spPr>
        <p:txBody>
          <a:bodyPr wrap="square" rtlCol="0">
            <a:spAutoFit/>
          </a:bodyPr>
          <a:lstStyle/>
          <a:p>
            <a:r>
              <a:rPr lang="zh-CN" dirty="0">
                <a:ea typeface="宋体" panose="02010600030101010101" pitchFamily="2" charset="-122"/>
              </a:rPr>
              <a:t>集成测试是测试和组装软件的系统化技术。</a:t>
            </a:r>
          </a:p>
          <a:p>
            <a:r>
              <a:rPr lang="zh-CN" dirty="0">
                <a:ea typeface="宋体" panose="02010600030101010101" pitchFamily="2" charset="-122"/>
              </a:rPr>
              <a:t>由模块组装成程序时有两种方法：一种方法是先分别测试每个模块，再把所有模块按设计要求放在一起结合成所要的程序，这种方法称为非渐增式测试方法，另一种方法是拔下一个要测试的模块同已经测试好的那些模块结合起来进行测试，测试完以后再把下一个应该测试的模块结合起来进行测试。</a:t>
            </a:r>
            <a:endParaRPr lang="en-US" altLang="zh-CN"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f3e7c62-c0e6-4211-9755-3101992366f1"/>
  <p:tag name="COMMONDATA" val="eyJoZGlkIjoiMDJjNmVjNjhiYjdjOTkyOTBlMjE3MTQ4ODI0YThmZjEifQ=="/>
</p:tagLst>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彩虹演示文稿</Template>
  <TotalTime>27</TotalTime>
  <Words>2087</Words>
  <Application>Microsoft Office PowerPoint</Application>
  <PresentationFormat>宽屏</PresentationFormat>
  <Paragraphs>168</Paragraphs>
  <Slides>41</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-apple-system</vt:lpstr>
      <vt:lpstr>Salesforce Sans</vt:lpstr>
      <vt:lpstr>微软雅黑</vt:lpstr>
      <vt:lpstr>Arial</vt:lpstr>
      <vt:lpstr>Segoe Print</vt:lpstr>
      <vt:lpstr>自然插图 16x9</vt:lpstr>
      <vt:lpstr>G17小组 翻转课堂</vt:lpstr>
      <vt:lpstr>目录</vt:lpstr>
      <vt:lpstr>01 7.1~7.4 部分描述</vt:lpstr>
      <vt:lpstr>7.1 编码</vt:lpstr>
      <vt:lpstr>7.1 编码</vt:lpstr>
      <vt:lpstr>7.2 软件测试基础</vt:lpstr>
      <vt:lpstr>7.2 软件测试基础</vt:lpstr>
      <vt:lpstr>7.3 单元测试</vt:lpstr>
      <vt:lpstr>7.4 集成测试</vt:lpstr>
      <vt:lpstr>02 7.5 确认测试</vt:lpstr>
      <vt:lpstr>7.5.1 确认测试的范围</vt:lpstr>
      <vt:lpstr>7.5.1 确认测试的范围</vt:lpstr>
      <vt:lpstr>7.5.1 确认测试的范围</vt:lpstr>
      <vt:lpstr>7.5.2 软件配置复查</vt:lpstr>
      <vt:lpstr>7.5.3 Alpha和Beta测试</vt:lpstr>
      <vt:lpstr>PowerPoint 演示文稿</vt:lpstr>
      <vt:lpstr>PowerPoint 演示文稿</vt:lpstr>
      <vt:lpstr>PowerPoint 演示文稿</vt:lpstr>
      <vt:lpstr>PowerPoint 演示文稿</vt:lpstr>
      <vt:lpstr>PowerPoint 演示文稿</vt:lpstr>
      <vt:lpstr>PowerPoint 演示文稿</vt:lpstr>
      <vt:lpstr>03 7.6白盒测试技术</vt:lpstr>
      <vt:lpstr>7.6.1逻辑覆盖</vt:lpstr>
      <vt:lpstr>7.6.1逻辑覆盖</vt:lpstr>
      <vt:lpstr>7.6.1逻辑覆盖</vt:lpstr>
      <vt:lpstr>7.6.1逻辑覆盖</vt:lpstr>
      <vt:lpstr>7.6.2控制结构测试</vt:lpstr>
      <vt:lpstr>7.6.2控制结构测试</vt:lpstr>
      <vt:lpstr>7.6.2控制结构测试</vt:lpstr>
      <vt:lpstr>7.6.2控制结构测试</vt:lpstr>
      <vt:lpstr>7.6.2控制结构测试</vt:lpstr>
      <vt:lpstr>7.6.2控制结构测试</vt:lpstr>
      <vt:lpstr>7.6.2控制结构测试</vt:lpstr>
      <vt:lpstr>7.6.2控制结构测试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 翻转课堂</dc:title>
  <dc:creator>范 伟</dc:creator>
  <cp:lastModifiedBy>范 伟</cp:lastModifiedBy>
  <cp:revision>5</cp:revision>
  <dcterms:created xsi:type="dcterms:W3CDTF">2022-11-27T12:24:00Z</dcterms:created>
  <dcterms:modified xsi:type="dcterms:W3CDTF">2022-11-30T06:19:21Z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5B72BF0074A3460F96AC8211EDCA73E5</vt:lpwstr>
  </property>
  <property fmtid="{D5CDD505-2E9C-101B-9397-08002B2CF9AE}" pid="3" name="KSOProductBuildVer">
    <vt:lpwstr>2052-11.1.0.12598</vt:lpwstr>
  </property>
</Properties>
</file>