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63" r:id="rId4"/>
    <p:sldId id="264" r:id="rId5"/>
    <p:sldId id="294" r:id="rId6"/>
    <p:sldId id="295" r:id="rId7"/>
    <p:sldId id="278" r:id="rId8"/>
    <p:sldId id="271" r:id="rId9"/>
    <p:sldId id="282" r:id="rId10"/>
    <p:sldId id="284" r:id="rId11"/>
    <p:sldId id="285" r:id="rId12"/>
    <p:sldId id="283" r:id="rId13"/>
    <p:sldId id="279" r:id="rId14"/>
    <p:sldId id="272" r:id="rId15"/>
    <p:sldId id="286" r:id="rId16"/>
    <p:sldId id="287" r:id="rId17"/>
    <p:sldId id="280" r:id="rId18"/>
    <p:sldId id="292" r:id="rId19"/>
    <p:sldId id="273" r:id="rId20"/>
    <p:sldId id="288" r:id="rId21"/>
    <p:sldId id="293" r:id="rId22"/>
    <p:sldId id="289" r:id="rId23"/>
    <p:sldId id="290" r:id="rId24"/>
    <p:sldId id="291" r:id="rId25"/>
    <p:sldId id="281" r:id="rId26"/>
    <p:sldId id="276" r:id="rId27"/>
    <p:sldId id="296" r:id="rId28"/>
    <p:sldId id="297" r:id="rId29"/>
    <p:sldId id="298" r:id="rId30"/>
    <p:sldId id="300" r:id="rId31"/>
    <p:sldId id="299" r:id="rId3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7602"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2022/12/4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pPr algn="r"/>
              <a:t>2022/12/4</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pPr algn="r"/>
              <a:t>‹#›</a:t>
            </a:fld>
            <a:endParaRPr lang="zh-CN" altLang="en-US"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1</a:t>
            </a:fld>
            <a:endParaRPr lang="zh-CN" altLang="en-US" dirty="0"/>
          </a:p>
        </p:txBody>
      </p:sp>
    </p:spTree>
    <p:extLst>
      <p:ext uri="{BB962C8B-B14F-4D97-AF65-F5344CB8AC3E}">
        <p14:creationId xmlns:p14="http://schemas.microsoft.com/office/powerpoint/2010/main" val="213818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2</a:t>
            </a:fld>
            <a:endParaRPr lang="zh-CN" altLang="en-US" dirty="0"/>
          </a:p>
        </p:txBody>
      </p:sp>
    </p:spTree>
    <p:extLst>
      <p:ext uri="{BB962C8B-B14F-4D97-AF65-F5344CB8AC3E}">
        <p14:creationId xmlns:p14="http://schemas.microsoft.com/office/powerpoint/2010/main" val="142934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3</a:t>
            </a:fld>
            <a:endParaRPr lang="zh-CN" altLang="en-US" dirty="0"/>
          </a:p>
        </p:txBody>
      </p:sp>
    </p:spTree>
    <p:extLst>
      <p:ext uri="{BB962C8B-B14F-4D97-AF65-F5344CB8AC3E}">
        <p14:creationId xmlns:p14="http://schemas.microsoft.com/office/powerpoint/2010/main" val="232397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4</a:t>
            </a:fld>
            <a:endParaRPr lang="zh-CN" altLang="en-US" dirty="0"/>
          </a:p>
        </p:txBody>
      </p:sp>
    </p:spTree>
    <p:extLst>
      <p:ext uri="{BB962C8B-B14F-4D97-AF65-F5344CB8AC3E}">
        <p14:creationId xmlns:p14="http://schemas.microsoft.com/office/powerpoint/2010/main" val="2293173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2022/12/4</a:t>
            </a:fld>
            <a:endParaRPr lang="zh-CN" altLang="en-US"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56229" y="2214238"/>
            <a:ext cx="6858002" cy="1828800"/>
          </a:xfrm>
        </p:spPr>
        <p:txBody>
          <a:bodyPr rtlCol="0"/>
          <a:lstStyle/>
          <a:p>
            <a:pPr rtl="0"/>
            <a:r>
              <a:rPr lang="en-US" altLang="zh-CN" dirty="0">
                <a:latin typeface="Salesforce Sans"/>
                <a:ea typeface="微软雅黑" panose="020B0503020204020204" pitchFamily="34" charset="-122"/>
                <a:sym typeface="Salesforce Sans"/>
              </a:rPr>
              <a:t>G17</a:t>
            </a:r>
            <a:r>
              <a:rPr lang="zh-CN" altLang="en-US" dirty="0">
                <a:latin typeface="Salesforce Sans"/>
                <a:ea typeface="微软雅黑" panose="020B0503020204020204" pitchFamily="34" charset="-122"/>
                <a:sym typeface="Salesforce Sans"/>
              </a:rPr>
              <a:t>小组</a:t>
            </a:r>
            <a:br>
              <a:rPr lang="en-US" altLang="zh-CN" dirty="0">
                <a:latin typeface="Salesforce Sans"/>
                <a:ea typeface="微软雅黑" panose="020B0503020204020204" pitchFamily="34" charset="-122"/>
                <a:sym typeface="Salesforce Sans"/>
              </a:rPr>
            </a:br>
            <a:r>
              <a:rPr lang="zh-CN" altLang="en-US" dirty="0">
                <a:latin typeface="Salesforce Sans"/>
                <a:ea typeface="微软雅黑" panose="020B0503020204020204" pitchFamily="34" charset="-122"/>
                <a:sym typeface="Salesforce Sans"/>
              </a:rPr>
              <a:t>翻转课堂</a:t>
            </a: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4CDD-0418-757D-0E08-E8D84CCBAC59}"/>
              </a:ext>
            </a:extLst>
          </p:cNvPr>
          <p:cNvSpPr>
            <a:spLocks noGrp="1"/>
          </p:cNvSpPr>
          <p:nvPr>
            <p:ph type="title"/>
          </p:nvPr>
        </p:nvSpPr>
        <p:spPr/>
        <p:txBody>
          <a:bodyPr/>
          <a:lstStyle/>
          <a:p>
            <a:r>
              <a:rPr lang="en-US" altLang="zh-CN" dirty="0"/>
              <a:t>8.1</a:t>
            </a:r>
            <a:r>
              <a:rPr lang="zh-CN" altLang="en-US" dirty="0"/>
              <a:t>软件维护定义</a:t>
            </a:r>
          </a:p>
        </p:txBody>
      </p:sp>
      <p:sp>
        <p:nvSpPr>
          <p:cNvPr id="3" name="文本占位符 2">
            <a:extLst>
              <a:ext uri="{FF2B5EF4-FFF2-40B4-BE49-F238E27FC236}">
                <a16:creationId xmlns:a16="http://schemas.microsoft.com/office/drawing/2014/main" id="{E118A53A-84B6-01E9-7713-090AF8F4D608}"/>
              </a:ext>
            </a:extLst>
          </p:cNvPr>
          <p:cNvSpPr>
            <a:spLocks noGrp="1"/>
          </p:cNvSpPr>
          <p:nvPr>
            <p:ph type="body" idx="1"/>
          </p:nvPr>
        </p:nvSpPr>
        <p:spPr/>
        <p:txBody>
          <a:bodyPr/>
          <a:lstStyle/>
          <a:p>
            <a:r>
              <a:rPr lang="zh-CN" altLang="en-US" dirty="0"/>
              <a:t>第二项维护活动</a:t>
            </a:r>
            <a:r>
              <a:rPr lang="en-US" altLang="zh-CN" dirty="0"/>
              <a:t>——</a:t>
            </a:r>
            <a:r>
              <a:rPr lang="zh-CN" altLang="en-US" dirty="0"/>
              <a:t>完善性维护</a:t>
            </a:r>
          </a:p>
        </p:txBody>
      </p:sp>
      <p:sp>
        <p:nvSpPr>
          <p:cNvPr id="4" name="内容占位符 3">
            <a:extLst>
              <a:ext uri="{FF2B5EF4-FFF2-40B4-BE49-F238E27FC236}">
                <a16:creationId xmlns:a16="http://schemas.microsoft.com/office/drawing/2014/main" id="{09CB9963-E878-9E90-5005-3AB83DFB63A8}"/>
              </a:ext>
            </a:extLst>
          </p:cNvPr>
          <p:cNvSpPr>
            <a:spLocks noGrp="1"/>
          </p:cNvSpPr>
          <p:nvPr>
            <p:ph sz="half" idx="2"/>
          </p:nvPr>
        </p:nvSpPr>
        <p:spPr>
          <a:xfrm>
            <a:off x="1069848" y="2505075"/>
            <a:ext cx="8828754" cy="3476625"/>
          </a:xfrm>
        </p:spPr>
        <p:txBody>
          <a:bodyPr/>
          <a:lstStyle/>
          <a:p>
            <a:pPr marL="0" indent="0">
              <a:buNone/>
            </a:pPr>
            <a:r>
              <a:rPr lang="zh-CN" altLang="en-US" dirty="0"/>
              <a:t>在软件的使用过程中用户往往提出增加新功能或修改已有功能的建议，还可能提出一般性的改进意见。为了满足这类要求，需要进行完善性维护。</a:t>
            </a:r>
            <a:endParaRPr lang="en-US" altLang="zh-CN" dirty="0"/>
          </a:p>
          <a:p>
            <a:pPr marL="0" indent="0">
              <a:buNone/>
            </a:pPr>
            <a:endParaRPr lang="en-US" altLang="zh-CN" dirty="0"/>
          </a:p>
          <a:p>
            <a:pPr marL="0" indent="0">
              <a:buNone/>
            </a:pPr>
            <a:r>
              <a:rPr lang="zh-CN" altLang="en-US" dirty="0"/>
              <a:t>完善性维护在全部维护活动中占</a:t>
            </a:r>
            <a:r>
              <a:rPr lang="en-US" altLang="zh-CN" dirty="0"/>
              <a:t>50%~66%</a:t>
            </a:r>
          </a:p>
        </p:txBody>
      </p:sp>
    </p:spTree>
    <p:extLst>
      <p:ext uri="{BB962C8B-B14F-4D97-AF65-F5344CB8AC3E}">
        <p14:creationId xmlns:p14="http://schemas.microsoft.com/office/powerpoint/2010/main" val="31608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4CDD-0418-757D-0E08-E8D84CCBAC59}"/>
              </a:ext>
            </a:extLst>
          </p:cNvPr>
          <p:cNvSpPr>
            <a:spLocks noGrp="1"/>
          </p:cNvSpPr>
          <p:nvPr>
            <p:ph type="title"/>
          </p:nvPr>
        </p:nvSpPr>
        <p:spPr/>
        <p:txBody>
          <a:bodyPr/>
          <a:lstStyle/>
          <a:p>
            <a:r>
              <a:rPr lang="en-US" altLang="zh-CN" dirty="0"/>
              <a:t>8.1</a:t>
            </a:r>
            <a:r>
              <a:rPr lang="zh-CN" altLang="en-US" dirty="0"/>
              <a:t>软件维护定义</a:t>
            </a:r>
          </a:p>
        </p:txBody>
      </p:sp>
      <p:sp>
        <p:nvSpPr>
          <p:cNvPr id="3" name="文本占位符 2">
            <a:extLst>
              <a:ext uri="{FF2B5EF4-FFF2-40B4-BE49-F238E27FC236}">
                <a16:creationId xmlns:a16="http://schemas.microsoft.com/office/drawing/2014/main" id="{E118A53A-84B6-01E9-7713-090AF8F4D608}"/>
              </a:ext>
            </a:extLst>
          </p:cNvPr>
          <p:cNvSpPr>
            <a:spLocks noGrp="1"/>
          </p:cNvSpPr>
          <p:nvPr>
            <p:ph type="body" idx="1"/>
          </p:nvPr>
        </p:nvSpPr>
        <p:spPr/>
        <p:txBody>
          <a:bodyPr/>
          <a:lstStyle/>
          <a:p>
            <a:r>
              <a:rPr lang="zh-CN" altLang="en-US" dirty="0"/>
              <a:t>第三项维护活动</a:t>
            </a:r>
            <a:r>
              <a:rPr lang="en-US" altLang="zh-CN" dirty="0"/>
              <a:t>——</a:t>
            </a:r>
            <a:r>
              <a:rPr lang="zh-CN" altLang="en-US" dirty="0"/>
              <a:t>适应性维护</a:t>
            </a:r>
          </a:p>
        </p:txBody>
      </p:sp>
      <p:sp>
        <p:nvSpPr>
          <p:cNvPr id="4" name="内容占位符 3">
            <a:extLst>
              <a:ext uri="{FF2B5EF4-FFF2-40B4-BE49-F238E27FC236}">
                <a16:creationId xmlns:a16="http://schemas.microsoft.com/office/drawing/2014/main" id="{09CB9963-E878-9E90-5005-3AB83DFB63A8}"/>
              </a:ext>
            </a:extLst>
          </p:cNvPr>
          <p:cNvSpPr>
            <a:spLocks noGrp="1"/>
          </p:cNvSpPr>
          <p:nvPr>
            <p:ph sz="half" idx="2"/>
          </p:nvPr>
        </p:nvSpPr>
        <p:spPr>
          <a:xfrm>
            <a:off x="1069848" y="2505075"/>
            <a:ext cx="8828754" cy="3476625"/>
          </a:xfrm>
        </p:spPr>
        <p:txBody>
          <a:bodyPr/>
          <a:lstStyle/>
          <a:p>
            <a:pPr marL="0" indent="0">
              <a:buNone/>
            </a:pPr>
            <a:r>
              <a:rPr lang="zh-CN" altLang="en-US" dirty="0"/>
              <a:t>适应性维护时为了使 系统适应环境的变化而进行的维护工作</a:t>
            </a:r>
            <a:endParaRPr lang="en-US" altLang="zh-CN" dirty="0"/>
          </a:p>
          <a:p>
            <a:pPr marL="0" indent="0">
              <a:buNone/>
            </a:pPr>
            <a:endParaRPr lang="en-US" altLang="zh-CN" dirty="0"/>
          </a:p>
          <a:p>
            <a:pPr marL="0" indent="0">
              <a:buNone/>
            </a:pPr>
            <a:r>
              <a:rPr lang="zh-CN" altLang="en-US" dirty="0"/>
              <a:t>适应性维护在全部维护活动中占</a:t>
            </a:r>
            <a:r>
              <a:rPr lang="en-US" altLang="zh-CN" dirty="0"/>
              <a:t>18%~25%</a:t>
            </a:r>
          </a:p>
          <a:p>
            <a:pPr marL="0" indent="0">
              <a:buNone/>
            </a:pPr>
            <a:endParaRPr lang="zh-CN" altLang="en-US" dirty="0"/>
          </a:p>
        </p:txBody>
      </p:sp>
    </p:spTree>
    <p:extLst>
      <p:ext uri="{BB962C8B-B14F-4D97-AF65-F5344CB8AC3E}">
        <p14:creationId xmlns:p14="http://schemas.microsoft.com/office/powerpoint/2010/main" val="125116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4CDD-0418-757D-0E08-E8D84CCBAC59}"/>
              </a:ext>
            </a:extLst>
          </p:cNvPr>
          <p:cNvSpPr>
            <a:spLocks noGrp="1"/>
          </p:cNvSpPr>
          <p:nvPr>
            <p:ph type="title"/>
          </p:nvPr>
        </p:nvSpPr>
        <p:spPr/>
        <p:txBody>
          <a:bodyPr/>
          <a:lstStyle/>
          <a:p>
            <a:r>
              <a:rPr lang="en-US" altLang="zh-CN" dirty="0"/>
              <a:t>8.1</a:t>
            </a:r>
            <a:r>
              <a:rPr lang="zh-CN" altLang="en-US" dirty="0"/>
              <a:t>软件维护定义</a:t>
            </a:r>
          </a:p>
        </p:txBody>
      </p:sp>
      <p:sp>
        <p:nvSpPr>
          <p:cNvPr id="3" name="文本占位符 2">
            <a:extLst>
              <a:ext uri="{FF2B5EF4-FFF2-40B4-BE49-F238E27FC236}">
                <a16:creationId xmlns:a16="http://schemas.microsoft.com/office/drawing/2014/main" id="{E118A53A-84B6-01E9-7713-090AF8F4D608}"/>
              </a:ext>
            </a:extLst>
          </p:cNvPr>
          <p:cNvSpPr>
            <a:spLocks noGrp="1"/>
          </p:cNvSpPr>
          <p:nvPr>
            <p:ph type="body" idx="1"/>
          </p:nvPr>
        </p:nvSpPr>
        <p:spPr/>
        <p:txBody>
          <a:bodyPr/>
          <a:lstStyle/>
          <a:p>
            <a:r>
              <a:rPr lang="zh-CN" altLang="en-US" dirty="0"/>
              <a:t>第四项维护活动</a:t>
            </a:r>
            <a:r>
              <a:rPr lang="en-US" altLang="zh-CN" dirty="0"/>
              <a:t>——</a:t>
            </a:r>
            <a:r>
              <a:rPr lang="zh-CN" altLang="en-US" dirty="0"/>
              <a:t>预防性维护</a:t>
            </a:r>
          </a:p>
        </p:txBody>
      </p:sp>
      <p:sp>
        <p:nvSpPr>
          <p:cNvPr id="4" name="内容占位符 3">
            <a:extLst>
              <a:ext uri="{FF2B5EF4-FFF2-40B4-BE49-F238E27FC236}">
                <a16:creationId xmlns:a16="http://schemas.microsoft.com/office/drawing/2014/main" id="{09CB9963-E878-9E90-5005-3AB83DFB63A8}"/>
              </a:ext>
            </a:extLst>
          </p:cNvPr>
          <p:cNvSpPr>
            <a:spLocks noGrp="1"/>
          </p:cNvSpPr>
          <p:nvPr>
            <p:ph sz="half" idx="2"/>
          </p:nvPr>
        </p:nvSpPr>
        <p:spPr>
          <a:xfrm>
            <a:off x="1069848" y="2505075"/>
            <a:ext cx="8828754" cy="3476625"/>
          </a:xfrm>
        </p:spPr>
        <p:txBody>
          <a:bodyPr/>
          <a:lstStyle/>
          <a:p>
            <a:pPr marL="0" indent="0">
              <a:buNone/>
            </a:pPr>
            <a:r>
              <a:rPr lang="zh-CN" altLang="en-US" dirty="0"/>
              <a:t>系统维护工作不应总是被动地等待用户提出要求后才进行，应进行主动的预防性维护， 即选择那些还有较长使用寿命， 目前尚能正常运行， 但可能将要发生变化或调整的系统进行维护， 目的是通过预防性维护为未来的修改与调整奠定更好的基础 </a:t>
            </a:r>
            <a:endParaRPr lang="en-US" altLang="zh-CN" dirty="0"/>
          </a:p>
          <a:p>
            <a:pPr marL="0" indent="0">
              <a:buNone/>
            </a:pPr>
            <a:endParaRPr lang="en-US" altLang="zh-CN" dirty="0"/>
          </a:p>
          <a:p>
            <a:pPr marL="0" indent="0">
              <a:buNone/>
            </a:pPr>
            <a:r>
              <a:rPr lang="zh-CN" altLang="en-US" dirty="0"/>
              <a:t>预防性维护目前相对较少</a:t>
            </a:r>
            <a:endParaRPr lang="en-US" altLang="zh-CN" dirty="0"/>
          </a:p>
          <a:p>
            <a:pPr marL="0" indent="0">
              <a:buNone/>
            </a:pPr>
            <a:endParaRPr lang="zh-CN" altLang="en-US" dirty="0"/>
          </a:p>
        </p:txBody>
      </p:sp>
    </p:spTree>
    <p:extLst>
      <p:ext uri="{BB962C8B-B14F-4D97-AF65-F5344CB8AC3E}">
        <p14:creationId xmlns:p14="http://schemas.microsoft.com/office/powerpoint/2010/main" val="78711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58AA6-DC20-9889-3B43-E0BA00B1401F}"/>
              </a:ext>
            </a:extLst>
          </p:cNvPr>
          <p:cNvSpPr>
            <a:spLocks noGrp="1"/>
          </p:cNvSpPr>
          <p:nvPr>
            <p:ph type="title"/>
          </p:nvPr>
        </p:nvSpPr>
        <p:spPr>
          <a:xfrm>
            <a:off x="4088059" y="2308194"/>
            <a:ext cx="6858002" cy="1828800"/>
          </a:xfrm>
        </p:spPr>
        <p:txBody>
          <a:bodyPr/>
          <a:lstStyle/>
          <a:p>
            <a:r>
              <a:rPr lang="en-US" altLang="zh-CN" sz="5400" dirty="0">
                <a:latin typeface="Salesforce Sans"/>
                <a:ea typeface="微软雅黑" panose="020B0503020204020204" pitchFamily="34" charset="-122"/>
                <a:sym typeface="Salesforce Sans"/>
              </a:rPr>
              <a:t>03</a:t>
            </a:r>
            <a:r>
              <a:rPr lang="en-US" altLang="zh-CN" dirty="0">
                <a:latin typeface="Salesforce Sans"/>
                <a:ea typeface="微软雅黑" panose="020B0503020204020204" pitchFamily="34" charset="-122"/>
                <a:sym typeface="Salesforce Sans"/>
              </a:rPr>
              <a:t> 8.2</a:t>
            </a:r>
            <a:r>
              <a:rPr lang="zh-CN" altLang="en-US" dirty="0">
                <a:latin typeface="Salesforce Sans"/>
                <a:ea typeface="微软雅黑" panose="020B0503020204020204" pitchFamily="34" charset="-122"/>
                <a:sym typeface="Salesforce Sans"/>
              </a:rPr>
              <a:t>软件维护的特点</a:t>
            </a:r>
            <a:endParaRPr lang="zh-CN" altLang="en-US" dirty="0"/>
          </a:p>
        </p:txBody>
      </p:sp>
    </p:spTree>
    <p:extLst>
      <p:ext uri="{BB962C8B-B14F-4D97-AF65-F5344CB8AC3E}">
        <p14:creationId xmlns:p14="http://schemas.microsoft.com/office/powerpoint/2010/main" val="83511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13FA-C344-D0F3-5E94-6311855E4F64}"/>
              </a:ext>
            </a:extLst>
          </p:cNvPr>
          <p:cNvSpPr>
            <a:spLocks noGrp="1"/>
          </p:cNvSpPr>
          <p:nvPr>
            <p:ph type="title"/>
          </p:nvPr>
        </p:nvSpPr>
        <p:spPr/>
        <p:txBody>
          <a:bodyPr/>
          <a:lstStyle/>
          <a:p>
            <a:r>
              <a:rPr lang="en-US" altLang="zh-CN" dirty="0"/>
              <a:t>8.2.1</a:t>
            </a:r>
            <a:r>
              <a:rPr lang="zh-CN" altLang="en-US" dirty="0"/>
              <a:t>结构化维护与非结构化维护差别巨大</a:t>
            </a:r>
          </a:p>
        </p:txBody>
      </p:sp>
      <p:sp>
        <p:nvSpPr>
          <p:cNvPr id="3" name="文本占位符 2">
            <a:extLst>
              <a:ext uri="{FF2B5EF4-FFF2-40B4-BE49-F238E27FC236}">
                <a16:creationId xmlns:a16="http://schemas.microsoft.com/office/drawing/2014/main" id="{FA0CC5E4-FCB3-18E2-1639-84E241003864}"/>
              </a:ext>
            </a:extLst>
          </p:cNvPr>
          <p:cNvSpPr>
            <a:spLocks noGrp="1"/>
          </p:cNvSpPr>
          <p:nvPr>
            <p:ph type="body" idx="1"/>
          </p:nvPr>
        </p:nvSpPr>
        <p:spPr/>
        <p:txBody>
          <a:bodyPr/>
          <a:lstStyle/>
          <a:p>
            <a:r>
              <a:rPr lang="zh-CN" altLang="en-US" dirty="0"/>
              <a:t>结构化维护</a:t>
            </a:r>
          </a:p>
        </p:txBody>
      </p:sp>
      <p:sp>
        <p:nvSpPr>
          <p:cNvPr id="4" name="内容占位符 3">
            <a:extLst>
              <a:ext uri="{FF2B5EF4-FFF2-40B4-BE49-F238E27FC236}">
                <a16:creationId xmlns:a16="http://schemas.microsoft.com/office/drawing/2014/main" id="{82050CF0-1AF8-919A-7865-1171F5380CE1}"/>
              </a:ext>
            </a:extLst>
          </p:cNvPr>
          <p:cNvSpPr>
            <a:spLocks noGrp="1"/>
          </p:cNvSpPr>
          <p:nvPr>
            <p:ph sz="half" idx="2"/>
          </p:nvPr>
        </p:nvSpPr>
        <p:spPr/>
        <p:txBody>
          <a:bodyPr/>
          <a:lstStyle/>
          <a:p>
            <a:pPr marL="0" indent="0">
              <a:buNone/>
            </a:pPr>
            <a:r>
              <a:rPr lang="zh-CN" altLang="en-US" dirty="0"/>
              <a:t>有完整的软件配置存在，维护工作从评价设计文档开始，确定软件重要的结构特点、性能特点以及接口特点等等。</a:t>
            </a:r>
          </a:p>
        </p:txBody>
      </p:sp>
      <p:sp>
        <p:nvSpPr>
          <p:cNvPr id="5" name="文本占位符 4">
            <a:extLst>
              <a:ext uri="{FF2B5EF4-FFF2-40B4-BE49-F238E27FC236}">
                <a16:creationId xmlns:a16="http://schemas.microsoft.com/office/drawing/2014/main" id="{1CD28884-79BA-8F3D-A5CB-A23575CBDF8E}"/>
              </a:ext>
            </a:extLst>
          </p:cNvPr>
          <p:cNvSpPr>
            <a:spLocks noGrp="1"/>
          </p:cNvSpPr>
          <p:nvPr>
            <p:ph type="body" sz="quarter" idx="3"/>
          </p:nvPr>
        </p:nvSpPr>
        <p:spPr/>
        <p:txBody>
          <a:bodyPr/>
          <a:lstStyle/>
          <a:p>
            <a:r>
              <a:rPr lang="zh-CN" altLang="en-US" dirty="0"/>
              <a:t>非结构化维护</a:t>
            </a:r>
          </a:p>
        </p:txBody>
      </p:sp>
      <p:sp>
        <p:nvSpPr>
          <p:cNvPr id="6" name="内容占位符 5">
            <a:extLst>
              <a:ext uri="{FF2B5EF4-FFF2-40B4-BE49-F238E27FC236}">
                <a16:creationId xmlns:a16="http://schemas.microsoft.com/office/drawing/2014/main" id="{B272F6A6-78B3-D710-F458-0F7E07B00B4E}"/>
              </a:ext>
            </a:extLst>
          </p:cNvPr>
          <p:cNvSpPr>
            <a:spLocks noGrp="1"/>
          </p:cNvSpPr>
          <p:nvPr>
            <p:ph sz="quarter" idx="4"/>
          </p:nvPr>
        </p:nvSpPr>
        <p:spPr/>
        <p:txBody>
          <a:bodyPr/>
          <a:lstStyle/>
          <a:p>
            <a:pPr marL="0" indent="0">
              <a:buNone/>
            </a:pPr>
            <a:r>
              <a:rPr lang="zh-CN" altLang="en-US" dirty="0"/>
              <a:t>唯一成分是程序代码，维护活动从艰苦地评价程序代码开始，需要付出很大代价而且常常由于程序内部文档不足而使评价更困难。</a:t>
            </a:r>
          </a:p>
        </p:txBody>
      </p:sp>
    </p:spTree>
    <p:extLst>
      <p:ext uri="{BB962C8B-B14F-4D97-AF65-F5344CB8AC3E}">
        <p14:creationId xmlns:p14="http://schemas.microsoft.com/office/powerpoint/2010/main" val="339828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2CB29-C7FA-A231-FFAC-518421F13AC7}"/>
              </a:ext>
            </a:extLst>
          </p:cNvPr>
          <p:cNvSpPr>
            <a:spLocks noGrp="1"/>
          </p:cNvSpPr>
          <p:nvPr>
            <p:ph type="title"/>
          </p:nvPr>
        </p:nvSpPr>
        <p:spPr/>
        <p:txBody>
          <a:bodyPr/>
          <a:lstStyle/>
          <a:p>
            <a:r>
              <a:rPr lang="en-US" altLang="zh-CN" dirty="0"/>
              <a:t>8.2.2</a:t>
            </a:r>
            <a:r>
              <a:rPr lang="zh-CN" altLang="en-US" dirty="0"/>
              <a:t>维护的代价高昂</a:t>
            </a:r>
          </a:p>
        </p:txBody>
      </p:sp>
      <p:sp>
        <p:nvSpPr>
          <p:cNvPr id="3" name="文本占位符 2">
            <a:extLst>
              <a:ext uri="{FF2B5EF4-FFF2-40B4-BE49-F238E27FC236}">
                <a16:creationId xmlns:a16="http://schemas.microsoft.com/office/drawing/2014/main" id="{7BCBD91A-76E8-A3FD-2628-7E0EFD7A5C43}"/>
              </a:ext>
            </a:extLst>
          </p:cNvPr>
          <p:cNvSpPr>
            <a:spLocks noGrp="1"/>
          </p:cNvSpPr>
          <p:nvPr>
            <p:ph type="body" idx="1"/>
          </p:nvPr>
        </p:nvSpPr>
        <p:spPr>
          <a:xfrm>
            <a:off x="1149746" y="1343812"/>
            <a:ext cx="6538315" cy="823912"/>
          </a:xfrm>
        </p:spPr>
        <p:txBody>
          <a:bodyPr/>
          <a:lstStyle/>
          <a:p>
            <a:r>
              <a:rPr lang="zh-CN" altLang="en-US" dirty="0"/>
              <a:t>维护代价高昂的原因总结起来有以下五点：</a:t>
            </a:r>
          </a:p>
        </p:txBody>
      </p:sp>
      <p:sp>
        <p:nvSpPr>
          <p:cNvPr id="4" name="内容占位符 3">
            <a:extLst>
              <a:ext uri="{FF2B5EF4-FFF2-40B4-BE49-F238E27FC236}">
                <a16:creationId xmlns:a16="http://schemas.microsoft.com/office/drawing/2014/main" id="{1CD1EB18-31C8-4495-B551-22B6416A9265}"/>
              </a:ext>
            </a:extLst>
          </p:cNvPr>
          <p:cNvSpPr>
            <a:spLocks noGrp="1"/>
          </p:cNvSpPr>
          <p:nvPr>
            <p:ph sz="half" idx="2"/>
          </p:nvPr>
        </p:nvSpPr>
        <p:spPr>
          <a:xfrm>
            <a:off x="1069847" y="2505075"/>
            <a:ext cx="6849035" cy="3476625"/>
          </a:xfrm>
        </p:spPr>
        <p:txBody>
          <a:bodyPr>
            <a:normAutofit fontScale="92500" lnSpcReduction="20000"/>
          </a:bodyPr>
          <a:lstStyle/>
          <a:p>
            <a:pPr algn="l">
              <a:buFont typeface="Arial" panose="020B0604020202020204" pitchFamily="34" charset="0"/>
              <a:buChar char="•"/>
            </a:pPr>
            <a:r>
              <a:rPr lang="zh-CN" altLang="en-US" b="0" i="0" dirty="0">
                <a:effectLst/>
                <a:latin typeface="-apple-system"/>
              </a:rPr>
              <a:t>因为可用的资源必须供维护任务使用，以致耽误甚至丧失了开发的良机</a:t>
            </a:r>
          </a:p>
          <a:p>
            <a:pPr algn="l">
              <a:buFont typeface="Arial" panose="020B0604020202020204" pitchFamily="34" charset="0"/>
              <a:buChar char="•"/>
            </a:pPr>
            <a:r>
              <a:rPr lang="zh-CN" altLang="en-US" b="0" i="0" dirty="0">
                <a:effectLst/>
                <a:latin typeface="-apple-system"/>
              </a:rPr>
              <a:t>当看来合理的有关改错或修改的要求不能及时满足时将引起用户不满</a:t>
            </a:r>
          </a:p>
          <a:p>
            <a:pPr algn="l">
              <a:buFont typeface="Arial" panose="020B0604020202020204" pitchFamily="34" charset="0"/>
              <a:buChar char="•"/>
            </a:pPr>
            <a:r>
              <a:rPr lang="zh-CN" altLang="en-US" b="0" i="0" dirty="0">
                <a:effectLst/>
                <a:latin typeface="-apple-system"/>
              </a:rPr>
              <a:t>由于维护时的改动，在软件中引入了潜伏的错误，从而降低了软件的质量</a:t>
            </a:r>
          </a:p>
          <a:p>
            <a:pPr algn="l">
              <a:buFont typeface="Arial" panose="020B0604020202020204" pitchFamily="34" charset="0"/>
              <a:buChar char="•"/>
            </a:pPr>
            <a:r>
              <a:rPr lang="zh-CN" altLang="en-US" b="0" i="0" dirty="0">
                <a:effectLst/>
                <a:latin typeface="-apple-system"/>
              </a:rPr>
              <a:t>当必须把软件工程师调去从事维护工作时，将在开发过程中造成混乱</a:t>
            </a:r>
          </a:p>
          <a:p>
            <a:pPr algn="l">
              <a:buFont typeface="Arial" panose="020B0604020202020204" pitchFamily="34" charset="0"/>
              <a:buChar char="•"/>
            </a:pPr>
            <a:r>
              <a:rPr lang="zh-CN" altLang="en-US" b="0" i="0" dirty="0">
                <a:effectLst/>
                <a:latin typeface="-apple-system"/>
              </a:rPr>
              <a:t>生产率的大幅度下降</a:t>
            </a:r>
          </a:p>
          <a:p>
            <a:endParaRPr lang="zh-CN" altLang="en-US" dirty="0"/>
          </a:p>
        </p:txBody>
      </p:sp>
    </p:spTree>
    <p:extLst>
      <p:ext uri="{BB962C8B-B14F-4D97-AF65-F5344CB8AC3E}">
        <p14:creationId xmlns:p14="http://schemas.microsoft.com/office/powerpoint/2010/main" val="253316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13DF9-55B6-A490-648B-E3DFE56E7688}"/>
              </a:ext>
            </a:extLst>
          </p:cNvPr>
          <p:cNvSpPr>
            <a:spLocks noGrp="1"/>
          </p:cNvSpPr>
          <p:nvPr>
            <p:ph type="title"/>
          </p:nvPr>
        </p:nvSpPr>
        <p:spPr/>
        <p:txBody>
          <a:bodyPr/>
          <a:lstStyle/>
          <a:p>
            <a:r>
              <a:rPr lang="en-US" altLang="zh-CN" dirty="0"/>
              <a:t>8.2.3</a:t>
            </a:r>
            <a:r>
              <a:rPr lang="zh-CN" altLang="en-US" dirty="0"/>
              <a:t>维护的问题很多</a:t>
            </a:r>
          </a:p>
        </p:txBody>
      </p:sp>
      <p:sp>
        <p:nvSpPr>
          <p:cNvPr id="4" name="内容占位符 3">
            <a:extLst>
              <a:ext uri="{FF2B5EF4-FFF2-40B4-BE49-F238E27FC236}">
                <a16:creationId xmlns:a16="http://schemas.microsoft.com/office/drawing/2014/main" id="{C8A0E63A-50A8-C152-687E-1E499E8CA9D3}"/>
              </a:ext>
            </a:extLst>
          </p:cNvPr>
          <p:cNvSpPr>
            <a:spLocks noGrp="1"/>
          </p:cNvSpPr>
          <p:nvPr>
            <p:ph sz="half" idx="2"/>
          </p:nvPr>
        </p:nvSpPr>
        <p:spPr>
          <a:xfrm>
            <a:off x="1065212" y="2416299"/>
            <a:ext cx="7736801" cy="3476625"/>
          </a:xfrm>
        </p:spPr>
        <p:txBody>
          <a:bodyPr>
            <a:normAutofit lnSpcReduction="10000"/>
          </a:bodyPr>
          <a:lstStyle/>
          <a:p>
            <a:pPr algn="l">
              <a:buFont typeface="Arial" panose="020B0604020202020204" pitchFamily="34" charset="0"/>
              <a:buChar char="•"/>
            </a:pPr>
            <a:r>
              <a:rPr lang="zh-CN" altLang="en-US" b="0" i="0" dirty="0">
                <a:effectLst/>
                <a:latin typeface="-apple-system"/>
              </a:rPr>
              <a:t>理解别人写的程序非常困难</a:t>
            </a:r>
          </a:p>
          <a:p>
            <a:pPr algn="l">
              <a:buFont typeface="Arial" panose="020B0604020202020204" pitchFamily="34" charset="0"/>
              <a:buChar char="•"/>
            </a:pPr>
            <a:r>
              <a:rPr lang="zh-CN" altLang="en-US" b="0" i="0" dirty="0">
                <a:effectLst/>
                <a:latin typeface="-apple-system"/>
              </a:rPr>
              <a:t>维护的软件往往没有合格的文档，或者文档材料显著不足</a:t>
            </a:r>
          </a:p>
          <a:p>
            <a:pPr algn="l">
              <a:buFont typeface="Arial" panose="020B0604020202020204" pitchFamily="34" charset="0"/>
              <a:buChar char="•"/>
            </a:pPr>
            <a:r>
              <a:rPr lang="zh-CN" altLang="en-US" b="0" i="0" dirty="0">
                <a:effectLst/>
                <a:latin typeface="-apple-system"/>
              </a:rPr>
              <a:t>要求对软件进行维护时，不能指望由开发人员给我们仔细说明软件</a:t>
            </a:r>
          </a:p>
          <a:p>
            <a:pPr algn="l">
              <a:buFont typeface="Arial" panose="020B0604020202020204" pitchFamily="34" charset="0"/>
              <a:buChar char="•"/>
            </a:pPr>
            <a:r>
              <a:rPr lang="zh-CN" altLang="en-US" b="0" i="0" dirty="0">
                <a:effectLst/>
                <a:latin typeface="-apple-system"/>
              </a:rPr>
              <a:t>绝大多数软件在设计时没有考虑将来的修改</a:t>
            </a:r>
          </a:p>
          <a:p>
            <a:pPr algn="l">
              <a:buFont typeface="Arial" panose="020B0604020202020204" pitchFamily="34" charset="0"/>
              <a:buChar char="•"/>
            </a:pPr>
            <a:r>
              <a:rPr lang="zh-CN" altLang="en-US" b="0" i="0" dirty="0">
                <a:effectLst/>
                <a:latin typeface="-apple-system"/>
              </a:rPr>
              <a:t>软件维护不是一项吸引人的工作</a:t>
            </a:r>
          </a:p>
          <a:p>
            <a:pPr marL="0" indent="0">
              <a:buNone/>
            </a:pPr>
            <a:endParaRPr lang="zh-CN" altLang="en-US" dirty="0"/>
          </a:p>
        </p:txBody>
      </p:sp>
      <p:sp>
        <p:nvSpPr>
          <p:cNvPr id="7" name="文本框 6">
            <a:extLst>
              <a:ext uri="{FF2B5EF4-FFF2-40B4-BE49-F238E27FC236}">
                <a16:creationId xmlns:a16="http://schemas.microsoft.com/office/drawing/2014/main" id="{2FAFADBB-C656-0AA1-B952-77169E29CC15}"/>
              </a:ext>
            </a:extLst>
          </p:cNvPr>
          <p:cNvSpPr txBox="1"/>
          <p:nvPr/>
        </p:nvSpPr>
        <p:spPr>
          <a:xfrm>
            <a:off x="1216240" y="1708539"/>
            <a:ext cx="4740676" cy="523220"/>
          </a:xfrm>
          <a:prstGeom prst="rect">
            <a:avLst/>
          </a:prstGeom>
          <a:noFill/>
        </p:spPr>
        <p:txBody>
          <a:bodyPr wrap="square" rtlCol="0">
            <a:spAutoFit/>
          </a:bodyPr>
          <a:lstStyle/>
          <a:p>
            <a:r>
              <a:rPr lang="zh-CN" altLang="en-US" sz="2800" dirty="0"/>
              <a:t>下面给出五个部分问题：</a:t>
            </a:r>
          </a:p>
        </p:txBody>
      </p:sp>
    </p:spTree>
    <p:extLst>
      <p:ext uri="{BB962C8B-B14F-4D97-AF65-F5344CB8AC3E}">
        <p14:creationId xmlns:p14="http://schemas.microsoft.com/office/powerpoint/2010/main" val="36423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9B089-F4F2-AAF7-78A5-5995D6B3A314}"/>
              </a:ext>
            </a:extLst>
          </p:cNvPr>
          <p:cNvSpPr>
            <a:spLocks noGrp="1"/>
          </p:cNvSpPr>
          <p:nvPr>
            <p:ph type="title"/>
          </p:nvPr>
        </p:nvSpPr>
        <p:spPr>
          <a:xfrm>
            <a:off x="4221224" y="1846555"/>
            <a:ext cx="6858002" cy="1828800"/>
          </a:xfrm>
        </p:spPr>
        <p:txBody>
          <a:bodyPr/>
          <a:lstStyle/>
          <a:p>
            <a:r>
              <a:rPr lang="en-US" altLang="zh-CN" sz="5400" dirty="0">
                <a:latin typeface="Salesforce Sans"/>
                <a:sym typeface="Salesforce Sans"/>
              </a:rPr>
              <a:t>04</a:t>
            </a:r>
            <a:r>
              <a:rPr lang="en-US" altLang="zh-CN" dirty="0">
                <a:latin typeface="Salesforce Sans"/>
                <a:sym typeface="Salesforce Sans"/>
              </a:rPr>
              <a:t> 8.3</a:t>
            </a:r>
            <a:r>
              <a:rPr lang="zh-CN" altLang="en-US" dirty="0">
                <a:latin typeface="Salesforce Sans"/>
                <a:sym typeface="Salesforce Sans"/>
              </a:rPr>
              <a:t>软件维护过程</a:t>
            </a:r>
            <a:endParaRPr lang="zh-CN" altLang="en-US" dirty="0"/>
          </a:p>
        </p:txBody>
      </p:sp>
    </p:spTree>
    <p:extLst>
      <p:ext uri="{BB962C8B-B14F-4D97-AF65-F5344CB8AC3E}">
        <p14:creationId xmlns:p14="http://schemas.microsoft.com/office/powerpoint/2010/main" val="144235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3EFFAD5-B5B9-F1A0-BA56-75B525467F9D}"/>
              </a:ext>
            </a:extLst>
          </p:cNvPr>
          <p:cNvSpPr>
            <a:spLocks noGrp="1"/>
          </p:cNvSpPr>
          <p:nvPr>
            <p:ph type="body" idx="1"/>
          </p:nvPr>
        </p:nvSpPr>
        <p:spPr>
          <a:xfrm>
            <a:off x="1140868" y="1524000"/>
            <a:ext cx="7088731" cy="1747837"/>
          </a:xfrm>
        </p:spPr>
        <p:txBody>
          <a:bodyPr>
            <a:normAutofit/>
          </a:bodyPr>
          <a:lstStyle/>
          <a:p>
            <a:r>
              <a:rPr lang="zh-CN" altLang="en-US" dirty="0"/>
              <a:t>维护过程本质上是修改和压缩了的软件定义和开发过程，而且事实上远在提出一项维护要求之前，与维护有关的工作已经开始了。</a:t>
            </a:r>
          </a:p>
        </p:txBody>
      </p:sp>
      <p:sp>
        <p:nvSpPr>
          <p:cNvPr id="7" name="标题 1">
            <a:extLst>
              <a:ext uri="{FF2B5EF4-FFF2-40B4-BE49-F238E27FC236}">
                <a16:creationId xmlns:a16="http://schemas.microsoft.com/office/drawing/2014/main" id="{3C16A21B-DEEC-C6A3-599C-7CDC41D613E0}"/>
              </a:ext>
            </a:extLst>
          </p:cNvPr>
          <p:cNvSpPr>
            <a:spLocks noGrp="1"/>
          </p:cNvSpPr>
          <p:nvPr>
            <p:ph type="title"/>
          </p:nvPr>
        </p:nvSpPr>
        <p:spPr>
          <a:xfrm>
            <a:off x="1065213" y="304800"/>
            <a:ext cx="10058400" cy="1219200"/>
          </a:xfrm>
        </p:spPr>
        <p:txBody>
          <a:bodyPr>
            <a:normAutofit/>
          </a:bodyPr>
          <a:lstStyle/>
          <a:p>
            <a:r>
              <a:rPr lang="en-US" altLang="zh-CN" sz="4000" dirty="0">
                <a:latin typeface="Salesforce Sans"/>
                <a:sym typeface="Salesforce Sans"/>
              </a:rPr>
              <a:t>8.3</a:t>
            </a:r>
            <a:r>
              <a:rPr lang="zh-CN" altLang="en-US" sz="4000" dirty="0">
                <a:latin typeface="Salesforce Sans"/>
                <a:sym typeface="Salesforce Sans"/>
              </a:rPr>
              <a:t>软件维护过程</a:t>
            </a:r>
            <a:endParaRPr lang="zh-CN" altLang="en-US" sz="4000" dirty="0"/>
          </a:p>
        </p:txBody>
      </p:sp>
    </p:spTree>
    <p:extLst>
      <p:ext uri="{BB962C8B-B14F-4D97-AF65-F5344CB8AC3E}">
        <p14:creationId xmlns:p14="http://schemas.microsoft.com/office/powerpoint/2010/main" val="117754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A562A-97D0-9F88-2B7A-538F08FE131F}"/>
              </a:ext>
            </a:extLst>
          </p:cNvPr>
          <p:cNvSpPr>
            <a:spLocks noGrp="1"/>
          </p:cNvSpPr>
          <p:nvPr>
            <p:ph type="title"/>
          </p:nvPr>
        </p:nvSpPr>
        <p:spPr/>
        <p:txBody>
          <a:bodyPr>
            <a:normAutofit/>
          </a:bodyPr>
          <a:lstStyle/>
          <a:p>
            <a:r>
              <a:rPr lang="en-US" altLang="zh-CN" sz="4000" dirty="0">
                <a:latin typeface="Salesforce Sans"/>
                <a:sym typeface="Salesforce Sans"/>
              </a:rPr>
              <a:t>8.3</a:t>
            </a:r>
            <a:r>
              <a:rPr lang="zh-CN" altLang="en-US" sz="4000" dirty="0">
                <a:latin typeface="Salesforce Sans"/>
                <a:sym typeface="Salesforce Sans"/>
              </a:rPr>
              <a:t>软件维护过程</a:t>
            </a:r>
            <a:endParaRPr lang="zh-CN" altLang="en-US" sz="4000" dirty="0"/>
          </a:p>
        </p:txBody>
      </p:sp>
      <p:sp>
        <p:nvSpPr>
          <p:cNvPr id="3" name="文本占位符 2">
            <a:extLst>
              <a:ext uri="{FF2B5EF4-FFF2-40B4-BE49-F238E27FC236}">
                <a16:creationId xmlns:a16="http://schemas.microsoft.com/office/drawing/2014/main" id="{76804BF0-DECC-FBEB-4406-D685B2DD9AF9}"/>
              </a:ext>
            </a:extLst>
          </p:cNvPr>
          <p:cNvSpPr>
            <a:spLocks noGrp="1"/>
          </p:cNvSpPr>
          <p:nvPr>
            <p:ph type="body" idx="1"/>
          </p:nvPr>
        </p:nvSpPr>
        <p:spPr/>
        <p:txBody>
          <a:bodyPr/>
          <a:lstStyle/>
          <a:p>
            <a:r>
              <a:rPr lang="zh-CN" altLang="en-US" dirty="0"/>
              <a:t>（</a:t>
            </a:r>
            <a:r>
              <a:rPr lang="en-US" altLang="zh-CN" dirty="0"/>
              <a:t>1</a:t>
            </a:r>
            <a:r>
              <a:rPr lang="zh-CN" altLang="en-US" dirty="0"/>
              <a:t>）维护组织</a:t>
            </a:r>
          </a:p>
        </p:txBody>
      </p:sp>
      <p:sp>
        <p:nvSpPr>
          <p:cNvPr id="7" name="内容占位符 6">
            <a:extLst>
              <a:ext uri="{FF2B5EF4-FFF2-40B4-BE49-F238E27FC236}">
                <a16:creationId xmlns:a16="http://schemas.microsoft.com/office/drawing/2014/main" id="{ACF608D0-5215-4A43-FEFE-CBD0A7C54432}"/>
              </a:ext>
            </a:extLst>
          </p:cNvPr>
          <p:cNvSpPr>
            <a:spLocks noGrp="1"/>
          </p:cNvSpPr>
          <p:nvPr>
            <p:ph sz="half" idx="2"/>
          </p:nvPr>
        </p:nvSpPr>
        <p:spPr/>
        <p:txBody>
          <a:bodyPr/>
          <a:lstStyle/>
          <a:p>
            <a:pPr marL="0" indent="0">
              <a:buNone/>
            </a:pPr>
            <a:r>
              <a:rPr lang="zh-CN" altLang="en-US" dirty="0"/>
              <a:t>维护组织是由每个维护要求都通过维护管理员转交给熟悉该产品的系统管理员去评价。</a:t>
            </a:r>
            <a:endParaRPr lang="en-US" altLang="zh-CN" dirty="0"/>
          </a:p>
          <a:p>
            <a:pPr marL="0" indent="0">
              <a:buNone/>
            </a:pPr>
            <a:r>
              <a:rPr lang="zh-CN" altLang="en-US" dirty="0"/>
              <a:t>系统管理员是被指定去熟悉一小部分产品程序的技术人员。</a:t>
            </a:r>
            <a:endParaRPr lang="en-US" altLang="zh-CN" dirty="0"/>
          </a:p>
          <a:p>
            <a:pPr marL="0" indent="0">
              <a:buNone/>
            </a:pPr>
            <a:r>
              <a:rPr lang="zh-CN" altLang="en-US" dirty="0"/>
              <a:t>过程大致如右图所示。</a:t>
            </a:r>
          </a:p>
        </p:txBody>
      </p:sp>
      <p:pic>
        <p:nvPicPr>
          <p:cNvPr id="1028" name="Picture 4">
            <a:extLst>
              <a:ext uri="{FF2B5EF4-FFF2-40B4-BE49-F238E27FC236}">
                <a16:creationId xmlns:a16="http://schemas.microsoft.com/office/drawing/2014/main" id="{E7B4426C-00A6-101A-5EEA-3F45B1072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106" y="2998642"/>
            <a:ext cx="5456694" cy="194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9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目录：</a:t>
            </a:r>
          </a:p>
        </p:txBody>
      </p:sp>
      <p:sp>
        <p:nvSpPr>
          <p:cNvPr id="14" name="内容占位符 13"/>
          <p:cNvSpPr>
            <a:spLocks noGrp="1"/>
          </p:cNvSpPr>
          <p:nvPr>
            <p:ph idx="1"/>
          </p:nvPr>
        </p:nvSpPr>
        <p:spPr/>
        <p:txBody>
          <a:bodyPr rtlCol="0"/>
          <a:lstStyle/>
          <a:p>
            <a:pPr rtl="0"/>
            <a:r>
              <a:rPr lang="en-US" altLang="zh-CN" sz="3200" dirty="0">
                <a:latin typeface="Salesforce Sans"/>
                <a:ea typeface="微软雅黑" panose="020B0503020204020204" pitchFamily="34" charset="-122"/>
                <a:sym typeface="Salesforce Sans"/>
              </a:rPr>
              <a:t>01</a:t>
            </a:r>
            <a:r>
              <a:rPr lang="en-US" altLang="zh-CN" dirty="0">
                <a:latin typeface="Salesforce Sans"/>
                <a:ea typeface="微软雅黑" panose="020B0503020204020204" pitchFamily="34" charset="-122"/>
                <a:sym typeface="Salesforce Sans"/>
              </a:rPr>
              <a:t> 7.7~7.9 </a:t>
            </a:r>
            <a:r>
              <a:rPr lang="zh-CN" altLang="en-US" dirty="0">
                <a:latin typeface="Salesforce Sans"/>
                <a:ea typeface="微软雅黑" panose="020B0503020204020204" pitchFamily="34" charset="-122"/>
                <a:sym typeface="Salesforce Sans"/>
              </a:rPr>
              <a:t>部分描述</a:t>
            </a:r>
          </a:p>
          <a:p>
            <a:pPr rtl="0"/>
            <a:r>
              <a:rPr lang="en-US" altLang="zh-CN" sz="3200" dirty="0">
                <a:latin typeface="Salesforce Sans"/>
                <a:ea typeface="微软雅黑" panose="020B0503020204020204" pitchFamily="34" charset="-122"/>
                <a:sym typeface="Salesforce Sans"/>
              </a:rPr>
              <a:t>02</a:t>
            </a:r>
            <a:r>
              <a:rPr lang="en-US" altLang="zh-CN" dirty="0">
                <a:latin typeface="Salesforce Sans"/>
                <a:ea typeface="微软雅黑" panose="020B0503020204020204" pitchFamily="34" charset="-122"/>
                <a:sym typeface="Salesforce Sans"/>
              </a:rPr>
              <a:t> 8.1 </a:t>
            </a:r>
            <a:r>
              <a:rPr lang="zh-CN" altLang="en-US" dirty="0">
                <a:latin typeface="Salesforce Sans"/>
                <a:ea typeface="微软雅黑" panose="020B0503020204020204" pitchFamily="34" charset="-122"/>
                <a:sym typeface="Salesforce Sans"/>
              </a:rPr>
              <a:t>软件维护的定义</a:t>
            </a:r>
          </a:p>
          <a:p>
            <a:pPr rtl="0"/>
            <a:r>
              <a:rPr lang="en-US" altLang="zh-CN" sz="3200" dirty="0">
                <a:latin typeface="Salesforce Sans"/>
                <a:ea typeface="微软雅黑" panose="020B0503020204020204" pitchFamily="34" charset="-122"/>
                <a:sym typeface="Salesforce Sans"/>
              </a:rPr>
              <a:t>03</a:t>
            </a:r>
            <a:r>
              <a:rPr lang="en-US" altLang="zh-CN" dirty="0">
                <a:latin typeface="Salesforce Sans"/>
                <a:ea typeface="微软雅黑" panose="020B0503020204020204" pitchFamily="34" charset="-122"/>
                <a:sym typeface="Salesforce Sans"/>
              </a:rPr>
              <a:t> 8.2</a:t>
            </a:r>
            <a:r>
              <a:rPr lang="zh-CN" altLang="en-US" dirty="0">
                <a:latin typeface="Salesforce Sans"/>
                <a:ea typeface="微软雅黑" panose="020B0503020204020204" pitchFamily="34" charset="-122"/>
                <a:sym typeface="Salesforce Sans"/>
              </a:rPr>
              <a:t>软件维护的特点</a:t>
            </a:r>
            <a:endParaRPr lang="en-US" altLang="zh-CN" dirty="0">
              <a:latin typeface="Salesforce Sans"/>
              <a:ea typeface="微软雅黑" panose="020B0503020204020204" pitchFamily="34" charset="-122"/>
              <a:sym typeface="Salesforce Sans"/>
            </a:endParaRPr>
          </a:p>
          <a:p>
            <a:pPr rtl="0"/>
            <a:r>
              <a:rPr lang="en-US" altLang="zh-CN" sz="3200" dirty="0">
                <a:latin typeface="Salesforce Sans"/>
                <a:sym typeface="Salesforce Sans"/>
              </a:rPr>
              <a:t>04</a:t>
            </a:r>
            <a:r>
              <a:rPr lang="en-US" altLang="zh-CN" dirty="0">
                <a:latin typeface="Salesforce Sans"/>
                <a:sym typeface="Salesforce Sans"/>
              </a:rPr>
              <a:t> 8.3</a:t>
            </a:r>
            <a:r>
              <a:rPr lang="zh-CN" altLang="en-US" dirty="0">
                <a:latin typeface="Salesforce Sans"/>
                <a:sym typeface="Salesforce Sans"/>
              </a:rPr>
              <a:t>软件维护过程</a:t>
            </a:r>
            <a:endParaRPr lang="en-US" altLang="zh-CN" dirty="0">
              <a:latin typeface="Salesforce Sans"/>
              <a:sym typeface="Salesforce Sans"/>
            </a:endParaRPr>
          </a:p>
          <a:p>
            <a:pPr rtl="0"/>
            <a:r>
              <a:rPr lang="en-US" altLang="zh-CN" sz="3200" dirty="0">
                <a:latin typeface="Salesforce Sans"/>
                <a:sym typeface="Salesforce Sans"/>
              </a:rPr>
              <a:t>05 </a:t>
            </a:r>
            <a:r>
              <a:rPr lang="en-US" altLang="zh-CN" dirty="0">
                <a:latin typeface="Salesforce Sans"/>
                <a:sym typeface="Salesforce Sans"/>
              </a:rPr>
              <a:t>8.4~8.6 </a:t>
            </a:r>
            <a:r>
              <a:rPr lang="zh-CN" altLang="en-US" dirty="0">
                <a:latin typeface="Salesforce Sans"/>
                <a:sym typeface="Salesforce Sans"/>
              </a:rPr>
              <a:t>部分描述</a:t>
            </a:r>
            <a:endParaRPr lang="en-US" altLang="zh-CN" sz="3200" dirty="0">
              <a:latin typeface="Salesforce Sans"/>
              <a:sym typeface="Salesforce Sans"/>
            </a:endParaRPr>
          </a:p>
          <a:p>
            <a:pPr rtl="0"/>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F166F-7CF9-719A-FD24-DA053036EAD3}"/>
              </a:ext>
            </a:extLst>
          </p:cNvPr>
          <p:cNvSpPr>
            <a:spLocks noGrp="1"/>
          </p:cNvSpPr>
          <p:nvPr>
            <p:ph type="title"/>
          </p:nvPr>
        </p:nvSpPr>
        <p:spPr/>
        <p:txBody>
          <a:bodyPr>
            <a:normAutofit/>
          </a:bodyPr>
          <a:lstStyle/>
          <a:p>
            <a:r>
              <a:rPr lang="en-US" altLang="zh-CN" sz="4000" dirty="0">
                <a:latin typeface="Salesforce Sans"/>
                <a:sym typeface="Salesforce Sans"/>
              </a:rPr>
              <a:t>8.3</a:t>
            </a:r>
            <a:r>
              <a:rPr lang="zh-CN" altLang="en-US" sz="4000" dirty="0">
                <a:latin typeface="Salesforce Sans"/>
                <a:sym typeface="Salesforce Sans"/>
              </a:rPr>
              <a:t>软件维护过程</a:t>
            </a:r>
            <a:endParaRPr lang="zh-CN" altLang="en-US" sz="4000" dirty="0"/>
          </a:p>
        </p:txBody>
      </p:sp>
      <p:sp>
        <p:nvSpPr>
          <p:cNvPr id="3" name="文本占位符 2">
            <a:extLst>
              <a:ext uri="{FF2B5EF4-FFF2-40B4-BE49-F238E27FC236}">
                <a16:creationId xmlns:a16="http://schemas.microsoft.com/office/drawing/2014/main" id="{5A7C25D9-2C12-E082-F9D4-5477C1D29A00}"/>
              </a:ext>
            </a:extLst>
          </p:cNvPr>
          <p:cNvSpPr>
            <a:spLocks noGrp="1"/>
          </p:cNvSpPr>
          <p:nvPr>
            <p:ph type="body" idx="1"/>
          </p:nvPr>
        </p:nvSpPr>
        <p:spPr/>
        <p:txBody>
          <a:bodyPr/>
          <a:lstStyle/>
          <a:p>
            <a:r>
              <a:rPr lang="zh-CN" altLang="en-US" dirty="0"/>
              <a:t>（</a:t>
            </a:r>
            <a:r>
              <a:rPr lang="en-US" altLang="zh-CN" dirty="0"/>
              <a:t>2</a:t>
            </a:r>
            <a:r>
              <a:rPr lang="zh-CN" altLang="en-US" dirty="0"/>
              <a:t>）维护报告</a:t>
            </a:r>
          </a:p>
        </p:txBody>
      </p:sp>
      <p:sp>
        <p:nvSpPr>
          <p:cNvPr id="4" name="内容占位符 3">
            <a:extLst>
              <a:ext uri="{FF2B5EF4-FFF2-40B4-BE49-F238E27FC236}">
                <a16:creationId xmlns:a16="http://schemas.microsoft.com/office/drawing/2014/main" id="{EF624BA9-7147-6749-16FB-E70B72A40961}"/>
              </a:ext>
            </a:extLst>
          </p:cNvPr>
          <p:cNvSpPr>
            <a:spLocks noGrp="1"/>
          </p:cNvSpPr>
          <p:nvPr>
            <p:ph sz="half" idx="2"/>
          </p:nvPr>
        </p:nvSpPr>
        <p:spPr>
          <a:xfrm>
            <a:off x="1069847" y="2505075"/>
            <a:ext cx="5686059" cy="3476625"/>
          </a:xfrm>
        </p:spPr>
        <p:txBody>
          <a:bodyPr>
            <a:normAutofit/>
          </a:bodyPr>
          <a:lstStyle/>
          <a:p>
            <a:pPr marL="0" indent="0">
              <a:buNone/>
            </a:pPr>
            <a:r>
              <a:rPr lang="zh-CN" altLang="en-US" dirty="0"/>
              <a:t>应该用标准化的格式表达所有软件维护要求。</a:t>
            </a:r>
            <a:endParaRPr lang="en-US" altLang="zh-CN" dirty="0"/>
          </a:p>
          <a:p>
            <a:pPr marL="0" indent="0">
              <a:buNone/>
            </a:pPr>
            <a:r>
              <a:rPr lang="zh-CN" altLang="en-US" dirty="0"/>
              <a:t>提出维护清单、如果申请的是适应完整或完善性维护，必须提出一份修改说明书，由维护管理员和系统管理员共同研究处理，相应地做出软件修改报告。</a:t>
            </a:r>
            <a:endParaRPr lang="en-US" altLang="zh-CN" dirty="0"/>
          </a:p>
        </p:txBody>
      </p:sp>
      <p:sp>
        <p:nvSpPr>
          <p:cNvPr id="7" name="文本框 6">
            <a:extLst>
              <a:ext uri="{FF2B5EF4-FFF2-40B4-BE49-F238E27FC236}">
                <a16:creationId xmlns:a16="http://schemas.microsoft.com/office/drawing/2014/main" id="{2B144800-E43B-B983-9E40-1574091A60F8}"/>
              </a:ext>
            </a:extLst>
          </p:cNvPr>
          <p:cNvSpPr txBox="1"/>
          <p:nvPr/>
        </p:nvSpPr>
        <p:spPr>
          <a:xfrm>
            <a:off x="7066625" y="2551837"/>
            <a:ext cx="4572000" cy="1754326"/>
          </a:xfrm>
          <a:prstGeom prst="rect">
            <a:avLst/>
          </a:prstGeom>
          <a:noFill/>
        </p:spPr>
        <p:txBody>
          <a:bodyPr wrap="square" rtlCol="0">
            <a:spAutoFit/>
          </a:bodyPr>
          <a:lstStyle/>
          <a:p>
            <a:r>
              <a:rPr lang="zh-CN" altLang="en-US" dirty="0"/>
              <a:t>软件修改报告内容包括：</a:t>
            </a:r>
            <a:endParaRPr lang="en-US" altLang="zh-CN" dirty="0"/>
          </a:p>
          <a:p>
            <a:r>
              <a:rPr lang="en-US" altLang="zh-CN" dirty="0"/>
              <a:t>1</a:t>
            </a:r>
            <a:r>
              <a:rPr lang="zh-CN" altLang="en-US" dirty="0"/>
              <a:t>、满足维护要求表中提出的要求所需求的工作量</a:t>
            </a:r>
            <a:endParaRPr lang="en-US" altLang="zh-CN" dirty="0"/>
          </a:p>
          <a:p>
            <a:r>
              <a:rPr lang="en-US" altLang="zh-CN" dirty="0"/>
              <a:t>2.</a:t>
            </a:r>
            <a:r>
              <a:rPr lang="zh-CN" altLang="en-US" dirty="0"/>
              <a:t>满足要求的性质</a:t>
            </a:r>
            <a:endParaRPr lang="en-US" altLang="zh-CN" dirty="0"/>
          </a:p>
          <a:p>
            <a:r>
              <a:rPr lang="en-US" altLang="zh-CN" dirty="0"/>
              <a:t>3.</a:t>
            </a:r>
            <a:r>
              <a:rPr lang="zh-CN" altLang="en-US" dirty="0"/>
              <a:t>这项要求的优先次序</a:t>
            </a:r>
            <a:endParaRPr lang="en-US" altLang="zh-CN" dirty="0"/>
          </a:p>
          <a:p>
            <a:r>
              <a:rPr lang="en-US" altLang="zh-CN" dirty="0"/>
              <a:t>4.</a:t>
            </a:r>
            <a:r>
              <a:rPr lang="zh-CN" altLang="en-US" dirty="0"/>
              <a:t>与修改有关的事后数据</a:t>
            </a:r>
          </a:p>
        </p:txBody>
      </p:sp>
    </p:spTree>
    <p:extLst>
      <p:ext uri="{BB962C8B-B14F-4D97-AF65-F5344CB8AC3E}">
        <p14:creationId xmlns:p14="http://schemas.microsoft.com/office/powerpoint/2010/main" val="270756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B16C34F-ED5E-52BD-29D1-1461EB53B56C}"/>
              </a:ext>
            </a:extLst>
          </p:cNvPr>
          <p:cNvSpPr>
            <a:spLocks noGrp="1"/>
          </p:cNvSpPr>
          <p:nvPr>
            <p:ph type="body" idx="1"/>
          </p:nvPr>
        </p:nvSpPr>
        <p:spPr>
          <a:xfrm>
            <a:off x="1065213" y="1379322"/>
            <a:ext cx="4956048" cy="823912"/>
          </a:xfrm>
        </p:spPr>
        <p:txBody>
          <a:bodyPr/>
          <a:lstStyle/>
          <a:p>
            <a:r>
              <a:rPr lang="zh-CN" altLang="en-US" dirty="0"/>
              <a:t>（</a:t>
            </a:r>
            <a:r>
              <a:rPr lang="en-US" altLang="zh-CN" dirty="0"/>
              <a:t>3</a:t>
            </a:r>
            <a:r>
              <a:rPr lang="zh-CN" altLang="en-US" dirty="0"/>
              <a:t>）维护的事件流</a:t>
            </a:r>
          </a:p>
        </p:txBody>
      </p:sp>
      <p:sp>
        <p:nvSpPr>
          <p:cNvPr id="4" name="内容占位符 3">
            <a:extLst>
              <a:ext uri="{FF2B5EF4-FFF2-40B4-BE49-F238E27FC236}">
                <a16:creationId xmlns:a16="http://schemas.microsoft.com/office/drawing/2014/main" id="{213BD8FE-95D0-89C1-942F-A630DC48DAC5}"/>
              </a:ext>
            </a:extLst>
          </p:cNvPr>
          <p:cNvSpPr>
            <a:spLocks noGrp="1"/>
          </p:cNvSpPr>
          <p:nvPr>
            <p:ph sz="half" idx="2"/>
          </p:nvPr>
        </p:nvSpPr>
        <p:spPr>
          <a:xfrm>
            <a:off x="1065213" y="2407421"/>
            <a:ext cx="7940988" cy="4048125"/>
          </a:xfrm>
        </p:spPr>
        <p:txBody>
          <a:bodyPr>
            <a:normAutofit/>
          </a:bodyPr>
          <a:lstStyle/>
          <a:p>
            <a:pPr marL="0" indent="0">
              <a:buNone/>
            </a:pPr>
            <a:r>
              <a:rPr lang="zh-CN" altLang="en-US" dirty="0"/>
              <a:t>首先应该确定要求进行的维护的类型。</a:t>
            </a:r>
            <a:endParaRPr lang="en-US" altLang="zh-CN" dirty="0"/>
          </a:p>
          <a:p>
            <a:pPr marL="0" indent="0">
              <a:buNone/>
            </a:pPr>
            <a:r>
              <a:rPr lang="zh-CN" altLang="en-US" dirty="0"/>
              <a:t>用户常常把一项要求看作是为了改正软件的错误</a:t>
            </a:r>
            <a:r>
              <a:rPr lang="en-US" altLang="zh-CN" dirty="0"/>
              <a:t>(</a:t>
            </a:r>
            <a:r>
              <a:rPr lang="zh-CN" altLang="en-US" dirty="0"/>
              <a:t>改正性维护</a:t>
            </a:r>
            <a:r>
              <a:rPr lang="en-US" altLang="zh-CN" dirty="0"/>
              <a:t>)</a:t>
            </a:r>
            <a:r>
              <a:rPr lang="zh-CN" altLang="en-US" dirty="0"/>
              <a:t>，而开发人员可能把同一项要求看作是适应性或完善性维护。对一项改正性维护要求的处理，从估量错误的严重程度开始如果是一个严重的错误，则在系统管理员的指导下分配人员，并且立即开始问题分析过程如果错误并不严重，那么改正性的维护和其他要求软件开发资源的任务一起统筹安排维护事件流中最后一个事件是复审，它再次检验软件配置的所有成分的有效性，并且保证事实上满足了维护要求表中的要求</a:t>
            </a:r>
          </a:p>
        </p:txBody>
      </p:sp>
      <p:sp>
        <p:nvSpPr>
          <p:cNvPr id="7" name="标题 1">
            <a:extLst>
              <a:ext uri="{FF2B5EF4-FFF2-40B4-BE49-F238E27FC236}">
                <a16:creationId xmlns:a16="http://schemas.microsoft.com/office/drawing/2014/main" id="{39029550-E3D5-0CEE-2C26-4532CB596F3E}"/>
              </a:ext>
            </a:extLst>
          </p:cNvPr>
          <p:cNvSpPr>
            <a:spLocks noGrp="1"/>
          </p:cNvSpPr>
          <p:nvPr>
            <p:ph type="title"/>
          </p:nvPr>
        </p:nvSpPr>
        <p:spPr>
          <a:xfrm>
            <a:off x="1065213" y="304800"/>
            <a:ext cx="10058400" cy="1219200"/>
          </a:xfrm>
        </p:spPr>
        <p:txBody>
          <a:bodyPr>
            <a:normAutofit/>
          </a:bodyPr>
          <a:lstStyle/>
          <a:p>
            <a:r>
              <a:rPr lang="en-US" altLang="zh-CN" sz="4000" dirty="0">
                <a:latin typeface="Salesforce Sans"/>
                <a:sym typeface="Salesforce Sans"/>
              </a:rPr>
              <a:t>8.3</a:t>
            </a:r>
            <a:r>
              <a:rPr lang="zh-CN" altLang="en-US" sz="4000" dirty="0">
                <a:latin typeface="Salesforce Sans"/>
                <a:sym typeface="Salesforce Sans"/>
              </a:rPr>
              <a:t>软件维护过程</a:t>
            </a:r>
            <a:endParaRPr lang="zh-CN" altLang="en-US" sz="4000" dirty="0"/>
          </a:p>
        </p:txBody>
      </p:sp>
    </p:spTree>
    <p:extLst>
      <p:ext uri="{BB962C8B-B14F-4D97-AF65-F5344CB8AC3E}">
        <p14:creationId xmlns:p14="http://schemas.microsoft.com/office/powerpoint/2010/main" val="32390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B16C34F-ED5E-52BD-29D1-1461EB53B56C}"/>
              </a:ext>
            </a:extLst>
          </p:cNvPr>
          <p:cNvSpPr>
            <a:spLocks noGrp="1"/>
          </p:cNvSpPr>
          <p:nvPr>
            <p:ph type="body" idx="1"/>
          </p:nvPr>
        </p:nvSpPr>
        <p:spPr>
          <a:xfrm>
            <a:off x="1065213" y="1379322"/>
            <a:ext cx="4956048" cy="823912"/>
          </a:xfrm>
        </p:spPr>
        <p:txBody>
          <a:bodyPr/>
          <a:lstStyle/>
          <a:p>
            <a:r>
              <a:rPr lang="zh-CN" altLang="en-US" dirty="0"/>
              <a:t>（</a:t>
            </a:r>
            <a:r>
              <a:rPr lang="en-US" altLang="zh-CN" dirty="0"/>
              <a:t>3</a:t>
            </a:r>
            <a:r>
              <a:rPr lang="zh-CN" altLang="en-US" dirty="0"/>
              <a:t>）维护的事件流</a:t>
            </a:r>
          </a:p>
        </p:txBody>
      </p:sp>
      <p:sp>
        <p:nvSpPr>
          <p:cNvPr id="4" name="内容占位符 3">
            <a:extLst>
              <a:ext uri="{FF2B5EF4-FFF2-40B4-BE49-F238E27FC236}">
                <a16:creationId xmlns:a16="http://schemas.microsoft.com/office/drawing/2014/main" id="{213BD8FE-95D0-89C1-942F-A630DC48DAC5}"/>
              </a:ext>
            </a:extLst>
          </p:cNvPr>
          <p:cNvSpPr>
            <a:spLocks noGrp="1"/>
          </p:cNvSpPr>
          <p:nvPr>
            <p:ph sz="half" idx="2"/>
          </p:nvPr>
        </p:nvSpPr>
        <p:spPr>
          <a:xfrm>
            <a:off x="1069848" y="2414727"/>
            <a:ext cx="7488226" cy="3566974"/>
          </a:xfrm>
        </p:spPr>
        <p:txBody>
          <a:bodyPr>
            <a:normAutofit fontScale="92500"/>
          </a:bodyPr>
          <a:lstStyle/>
          <a:p>
            <a:pPr marL="0" indent="0">
              <a:buNone/>
            </a:pPr>
            <a:r>
              <a:rPr lang="zh-CN" altLang="en-US" dirty="0"/>
              <a:t>适应性维护和完善性维护的要求沿着相同的事件流通路前进。应该确定每个维护要求的优先次序，并且安排要求的工作时间，就好像它是另一个开发任务一样。如果一项维护要求的优先次序非常高</a:t>
            </a:r>
            <a:r>
              <a:rPr lang="en-US" altLang="zh-CN" dirty="0"/>
              <a:t>,</a:t>
            </a:r>
            <a:r>
              <a:rPr lang="zh-CN" altLang="en-US" dirty="0"/>
              <a:t>可能立即开始维护工作。</a:t>
            </a:r>
            <a:endParaRPr lang="en-US" altLang="zh-CN" dirty="0"/>
          </a:p>
          <a:p>
            <a:pPr marL="0" indent="0">
              <a:buNone/>
            </a:pPr>
            <a:r>
              <a:rPr lang="zh-CN" altLang="en-US" dirty="0"/>
              <a:t>不管维护类型如何</a:t>
            </a:r>
            <a:r>
              <a:rPr lang="en-US" altLang="zh-CN" dirty="0"/>
              <a:t>,</a:t>
            </a:r>
            <a:r>
              <a:rPr lang="zh-CN" altLang="en-US" dirty="0"/>
              <a:t>都需要进行同样的技术工作。这些工作包括修改软件设计、复查、必要的代码修改、单元测试和集成测试、验收测试和复审。</a:t>
            </a:r>
            <a:endParaRPr lang="en-US" altLang="zh-CN" dirty="0"/>
          </a:p>
          <a:p>
            <a:pPr marL="0" indent="0">
              <a:buNone/>
            </a:pPr>
            <a:r>
              <a:rPr lang="zh-CN" altLang="en-US" dirty="0"/>
              <a:t>不同类型的维护强调的重点不同，但基本途径是相同的。</a:t>
            </a:r>
          </a:p>
        </p:txBody>
      </p:sp>
      <p:sp>
        <p:nvSpPr>
          <p:cNvPr id="7" name="标题 1">
            <a:extLst>
              <a:ext uri="{FF2B5EF4-FFF2-40B4-BE49-F238E27FC236}">
                <a16:creationId xmlns:a16="http://schemas.microsoft.com/office/drawing/2014/main" id="{39029550-E3D5-0CEE-2C26-4532CB596F3E}"/>
              </a:ext>
            </a:extLst>
          </p:cNvPr>
          <p:cNvSpPr>
            <a:spLocks noGrp="1"/>
          </p:cNvSpPr>
          <p:nvPr>
            <p:ph type="title"/>
          </p:nvPr>
        </p:nvSpPr>
        <p:spPr>
          <a:xfrm>
            <a:off x="1065213" y="304800"/>
            <a:ext cx="10058400" cy="1219200"/>
          </a:xfrm>
        </p:spPr>
        <p:txBody>
          <a:bodyPr>
            <a:normAutofit/>
          </a:bodyPr>
          <a:lstStyle/>
          <a:p>
            <a:r>
              <a:rPr lang="en-US" altLang="zh-CN" sz="4000" dirty="0">
                <a:latin typeface="Salesforce Sans"/>
                <a:sym typeface="Salesforce Sans"/>
              </a:rPr>
              <a:t>8.3</a:t>
            </a:r>
            <a:r>
              <a:rPr lang="zh-CN" altLang="en-US" sz="4000" dirty="0">
                <a:latin typeface="Salesforce Sans"/>
                <a:sym typeface="Salesforce Sans"/>
              </a:rPr>
              <a:t>软件维护过程</a:t>
            </a:r>
            <a:endParaRPr lang="zh-CN" altLang="en-US" sz="4000" dirty="0"/>
          </a:p>
        </p:txBody>
      </p:sp>
    </p:spTree>
    <p:extLst>
      <p:ext uri="{BB962C8B-B14F-4D97-AF65-F5344CB8AC3E}">
        <p14:creationId xmlns:p14="http://schemas.microsoft.com/office/powerpoint/2010/main" val="31575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C5B96-B694-43A6-405A-3798BCDC09EB}"/>
              </a:ext>
            </a:extLst>
          </p:cNvPr>
          <p:cNvSpPr>
            <a:spLocks noGrp="1"/>
          </p:cNvSpPr>
          <p:nvPr>
            <p:ph type="title"/>
          </p:nvPr>
        </p:nvSpPr>
        <p:spPr/>
        <p:txBody>
          <a:bodyPr>
            <a:normAutofit/>
          </a:bodyPr>
          <a:lstStyle/>
          <a:p>
            <a:r>
              <a:rPr lang="en-US" altLang="zh-CN" sz="4000" dirty="0"/>
              <a:t>8.3</a:t>
            </a:r>
            <a:r>
              <a:rPr lang="zh-CN" altLang="en-US" sz="4000" dirty="0"/>
              <a:t>软件维护过程</a:t>
            </a:r>
          </a:p>
        </p:txBody>
      </p:sp>
      <p:sp>
        <p:nvSpPr>
          <p:cNvPr id="3" name="文本占位符 2">
            <a:extLst>
              <a:ext uri="{FF2B5EF4-FFF2-40B4-BE49-F238E27FC236}">
                <a16:creationId xmlns:a16="http://schemas.microsoft.com/office/drawing/2014/main" id="{412C5DB0-0CFD-522B-0465-CA79D01BB41C}"/>
              </a:ext>
            </a:extLst>
          </p:cNvPr>
          <p:cNvSpPr>
            <a:spLocks noGrp="1"/>
          </p:cNvSpPr>
          <p:nvPr>
            <p:ph type="body" idx="1"/>
          </p:nvPr>
        </p:nvSpPr>
        <p:spPr>
          <a:xfrm>
            <a:off x="981071" y="1334934"/>
            <a:ext cx="4956048" cy="823912"/>
          </a:xfrm>
        </p:spPr>
        <p:txBody>
          <a:bodyPr/>
          <a:lstStyle/>
          <a:p>
            <a:r>
              <a:rPr lang="zh-CN" altLang="en-US" dirty="0"/>
              <a:t>（</a:t>
            </a:r>
            <a:r>
              <a:rPr lang="en-US" altLang="zh-CN" dirty="0"/>
              <a:t>4</a:t>
            </a:r>
            <a:r>
              <a:rPr lang="zh-CN" altLang="en-US" dirty="0"/>
              <a:t>）保护维护记录</a:t>
            </a:r>
          </a:p>
        </p:txBody>
      </p:sp>
      <p:sp>
        <p:nvSpPr>
          <p:cNvPr id="4" name="内容占位符 3">
            <a:extLst>
              <a:ext uri="{FF2B5EF4-FFF2-40B4-BE49-F238E27FC236}">
                <a16:creationId xmlns:a16="http://schemas.microsoft.com/office/drawing/2014/main" id="{7346A73A-C349-D7E9-C2F8-CC9EE2D0603B}"/>
              </a:ext>
            </a:extLst>
          </p:cNvPr>
          <p:cNvSpPr>
            <a:spLocks noGrp="1"/>
          </p:cNvSpPr>
          <p:nvPr>
            <p:ph sz="half" idx="2"/>
          </p:nvPr>
        </p:nvSpPr>
        <p:spPr>
          <a:xfrm>
            <a:off x="1069848" y="2505075"/>
            <a:ext cx="9246004" cy="3780315"/>
          </a:xfrm>
        </p:spPr>
        <p:txBody>
          <a:bodyPr>
            <a:normAutofit lnSpcReduction="10000"/>
          </a:bodyPr>
          <a:lstStyle/>
          <a:p>
            <a:pPr marL="0" indent="0">
              <a:buNone/>
            </a:pPr>
            <a:r>
              <a:rPr lang="zh-CN" altLang="en-US" dirty="0"/>
              <a:t>维护记录哪些是值得记录的？</a:t>
            </a:r>
            <a:endParaRPr lang="en-US" altLang="zh-CN" dirty="0"/>
          </a:p>
          <a:p>
            <a:pPr marL="0" indent="0">
              <a:buNone/>
            </a:pPr>
            <a:r>
              <a:rPr lang="en-US" altLang="zh-CN" dirty="0"/>
              <a:t>Swanson</a:t>
            </a:r>
            <a:r>
              <a:rPr lang="zh-CN" altLang="en-US" dirty="0"/>
              <a:t>提出了下述内容：</a:t>
            </a:r>
            <a:endParaRPr lang="en-US" altLang="zh-CN" dirty="0"/>
          </a:p>
          <a:p>
            <a:pPr marL="0" indent="0">
              <a:buNone/>
            </a:pPr>
            <a:r>
              <a:rPr lang="en-US" altLang="zh-CN" dirty="0"/>
              <a:t>1.</a:t>
            </a:r>
            <a:r>
              <a:rPr lang="zh-CN" altLang="en-US" dirty="0"/>
              <a:t>程序标识；</a:t>
            </a:r>
            <a:r>
              <a:rPr lang="en-US" altLang="zh-CN" dirty="0"/>
              <a:t>2.</a:t>
            </a:r>
            <a:r>
              <a:rPr lang="zh-CN" altLang="en-US" dirty="0"/>
              <a:t>源语句数；</a:t>
            </a:r>
            <a:r>
              <a:rPr lang="en-US" altLang="zh-CN" dirty="0"/>
              <a:t>3.</a:t>
            </a:r>
            <a:r>
              <a:rPr lang="zh-CN" altLang="en-US" dirty="0"/>
              <a:t>机器指令条数；</a:t>
            </a:r>
            <a:r>
              <a:rPr lang="en-US" altLang="zh-CN" dirty="0"/>
              <a:t>4.</a:t>
            </a:r>
            <a:r>
              <a:rPr lang="zh-CN" altLang="en-US" dirty="0"/>
              <a:t>使用的程序设计语言；</a:t>
            </a:r>
            <a:r>
              <a:rPr lang="en-US" altLang="zh-CN" dirty="0"/>
              <a:t>5.</a:t>
            </a:r>
            <a:r>
              <a:rPr lang="zh-CN" altLang="en-US" dirty="0"/>
              <a:t>程序安装日期；</a:t>
            </a:r>
            <a:r>
              <a:rPr lang="en-US" altLang="zh-CN" dirty="0"/>
              <a:t>6.</a:t>
            </a:r>
            <a:r>
              <a:rPr lang="zh-CN" altLang="en-US" dirty="0"/>
              <a:t>自从安装以来程序运行次数；</a:t>
            </a:r>
            <a:r>
              <a:rPr lang="en-US" altLang="zh-CN" dirty="0"/>
              <a:t>7.</a:t>
            </a:r>
            <a:r>
              <a:rPr lang="zh-CN" altLang="en-US" dirty="0"/>
              <a:t>自从安装以来程序失效的次数；</a:t>
            </a:r>
            <a:r>
              <a:rPr lang="en-US" altLang="zh-CN" dirty="0"/>
              <a:t>8.</a:t>
            </a:r>
            <a:r>
              <a:rPr lang="zh-CN" altLang="en-US" dirty="0"/>
              <a:t>程序变动的层次和标识；</a:t>
            </a:r>
            <a:r>
              <a:rPr lang="en-US" altLang="zh-CN" dirty="0"/>
              <a:t>9.</a:t>
            </a:r>
            <a:r>
              <a:rPr lang="zh-CN" altLang="en-US" dirty="0"/>
              <a:t>因程序变动而增加的源语句数；</a:t>
            </a:r>
            <a:r>
              <a:rPr lang="en-US" altLang="zh-CN" dirty="0"/>
              <a:t>10.</a:t>
            </a:r>
            <a:r>
              <a:rPr lang="zh-CN" altLang="en-US" dirty="0"/>
              <a:t>因程序变动而删除的源语句数；</a:t>
            </a:r>
            <a:r>
              <a:rPr lang="en-US" altLang="zh-CN" dirty="0"/>
              <a:t>11.</a:t>
            </a:r>
            <a:r>
              <a:rPr lang="zh-CN" altLang="en-US" dirty="0"/>
              <a:t>每个改动耗时人数；</a:t>
            </a:r>
            <a:r>
              <a:rPr lang="en-US" altLang="zh-CN" dirty="0"/>
              <a:t>12.</a:t>
            </a:r>
            <a:r>
              <a:rPr lang="zh-CN" altLang="en-US" dirty="0"/>
              <a:t>程序改动日期；</a:t>
            </a:r>
            <a:r>
              <a:rPr lang="en-US" altLang="zh-CN" dirty="0"/>
              <a:t>13.</a:t>
            </a:r>
            <a:r>
              <a:rPr lang="zh-CN" altLang="en-US" dirty="0"/>
              <a:t>软件工程师的名字；</a:t>
            </a:r>
            <a:r>
              <a:rPr lang="en-US" altLang="zh-CN" dirty="0"/>
              <a:t>14.</a:t>
            </a:r>
            <a:r>
              <a:rPr lang="zh-CN" altLang="en-US" dirty="0"/>
              <a:t>维护要求表的标识；</a:t>
            </a:r>
            <a:r>
              <a:rPr lang="en-US" altLang="zh-CN" dirty="0"/>
              <a:t>15.</a:t>
            </a:r>
            <a:r>
              <a:rPr lang="zh-CN" altLang="en-US" dirty="0"/>
              <a:t>维护类型；</a:t>
            </a:r>
            <a:r>
              <a:rPr lang="en-US" altLang="zh-CN" dirty="0"/>
              <a:t>16.</a:t>
            </a:r>
            <a:r>
              <a:rPr lang="zh-CN" altLang="en-US" dirty="0"/>
              <a:t>维护开始和完成的日期；</a:t>
            </a:r>
            <a:r>
              <a:rPr lang="en-US" altLang="zh-CN" dirty="0"/>
              <a:t>17.</a:t>
            </a:r>
            <a:r>
              <a:rPr lang="zh-CN" altLang="en-US" dirty="0"/>
              <a:t>累计用于维护的人时数；</a:t>
            </a:r>
            <a:r>
              <a:rPr lang="en-US" altLang="zh-CN" dirty="0"/>
              <a:t>18.</a:t>
            </a:r>
            <a:r>
              <a:rPr lang="zh-CN" altLang="en-US" dirty="0"/>
              <a:t>与完成的维护相联系的纯效益</a:t>
            </a:r>
          </a:p>
        </p:txBody>
      </p:sp>
    </p:spTree>
    <p:extLst>
      <p:ext uri="{BB962C8B-B14F-4D97-AF65-F5344CB8AC3E}">
        <p14:creationId xmlns:p14="http://schemas.microsoft.com/office/powerpoint/2010/main" val="366769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DD97766-206D-B67A-4079-BDD8371CEBEA}"/>
              </a:ext>
            </a:extLst>
          </p:cNvPr>
          <p:cNvSpPr>
            <a:spLocks noGrp="1"/>
          </p:cNvSpPr>
          <p:nvPr>
            <p:ph type="body" idx="1"/>
          </p:nvPr>
        </p:nvSpPr>
        <p:spPr>
          <a:xfrm>
            <a:off x="1066800" y="1373079"/>
            <a:ext cx="4956048" cy="823912"/>
          </a:xfrm>
        </p:spPr>
        <p:txBody>
          <a:bodyPr/>
          <a:lstStyle/>
          <a:p>
            <a:r>
              <a:rPr lang="zh-CN" altLang="en-US" dirty="0"/>
              <a:t>（</a:t>
            </a:r>
            <a:r>
              <a:rPr lang="en-US" altLang="zh-CN" dirty="0"/>
              <a:t>5</a:t>
            </a:r>
            <a:r>
              <a:rPr lang="zh-CN" altLang="en-US" dirty="0"/>
              <a:t>）评价维护活动</a:t>
            </a:r>
          </a:p>
        </p:txBody>
      </p:sp>
      <p:sp>
        <p:nvSpPr>
          <p:cNvPr id="4" name="内容占位符 3">
            <a:extLst>
              <a:ext uri="{FF2B5EF4-FFF2-40B4-BE49-F238E27FC236}">
                <a16:creationId xmlns:a16="http://schemas.microsoft.com/office/drawing/2014/main" id="{9FBA332D-AA41-6D8A-BB1F-6EF8E8C2B385}"/>
              </a:ext>
            </a:extLst>
          </p:cNvPr>
          <p:cNvSpPr>
            <a:spLocks noGrp="1"/>
          </p:cNvSpPr>
          <p:nvPr>
            <p:ph sz="half" idx="2"/>
          </p:nvPr>
        </p:nvSpPr>
        <p:spPr>
          <a:xfrm>
            <a:off x="1069847" y="2505075"/>
            <a:ext cx="7825577" cy="3476625"/>
          </a:xfrm>
        </p:spPr>
        <p:txBody>
          <a:bodyPr>
            <a:normAutofit fontScale="62500" lnSpcReduction="20000"/>
          </a:bodyPr>
          <a:lstStyle/>
          <a:p>
            <a:pPr marL="0" indent="0">
              <a:buNone/>
            </a:pPr>
            <a:r>
              <a:rPr lang="zh-CN" altLang="en-US" sz="2600" dirty="0"/>
              <a:t>如果已经保存维护记录了</a:t>
            </a:r>
            <a:r>
              <a:rPr lang="en-US" altLang="zh-CN" sz="2600" dirty="0"/>
              <a:t>,</a:t>
            </a:r>
            <a:r>
              <a:rPr lang="zh-CN" altLang="en-US" sz="2600" dirty="0"/>
              <a:t>则可对维护工作做一些定量度量。至少可从下述</a:t>
            </a:r>
            <a:r>
              <a:rPr lang="en-US" altLang="zh-CN" sz="2600" dirty="0"/>
              <a:t>7</a:t>
            </a:r>
            <a:r>
              <a:rPr lang="zh-CN" altLang="en-US" sz="2600" dirty="0"/>
              <a:t>个方面度量维护工作</a:t>
            </a:r>
            <a:r>
              <a:rPr lang="en-US" altLang="zh-CN" sz="2600" dirty="0"/>
              <a:t>:</a:t>
            </a:r>
          </a:p>
          <a:p>
            <a:pPr marL="0" indent="0">
              <a:buNone/>
            </a:pPr>
            <a:r>
              <a:rPr lang="en-US" altLang="zh-CN" sz="2600" dirty="0"/>
              <a:t>1</a:t>
            </a:r>
            <a:r>
              <a:rPr lang="zh-CN" altLang="en-US" sz="2600" dirty="0"/>
              <a:t>、每次程序运行平均失效的次数</a:t>
            </a:r>
            <a:r>
              <a:rPr lang="en-US" altLang="zh-CN" sz="2600" dirty="0"/>
              <a:t>;</a:t>
            </a:r>
          </a:p>
          <a:p>
            <a:pPr marL="0" indent="0">
              <a:buNone/>
            </a:pPr>
            <a:r>
              <a:rPr lang="en-US" altLang="zh-CN" sz="2600" dirty="0"/>
              <a:t>2</a:t>
            </a:r>
            <a:r>
              <a:rPr lang="zh-CN" altLang="en-US" sz="2600" dirty="0"/>
              <a:t>、用于每一类维护活动的总人时数</a:t>
            </a:r>
            <a:r>
              <a:rPr lang="en-US" altLang="zh-CN" sz="2600" dirty="0"/>
              <a:t>;</a:t>
            </a:r>
          </a:p>
          <a:p>
            <a:pPr marL="0" indent="0">
              <a:buNone/>
            </a:pPr>
            <a:r>
              <a:rPr lang="en-US" altLang="zh-CN" sz="2600" dirty="0"/>
              <a:t>3</a:t>
            </a:r>
            <a:r>
              <a:rPr lang="zh-CN" altLang="en-US" sz="2600" dirty="0"/>
              <a:t>、平均每个程序、每种语言、每种维护类型所做的程序变动数</a:t>
            </a:r>
            <a:r>
              <a:rPr lang="en-US" altLang="zh-CN" sz="2600" dirty="0"/>
              <a:t>;</a:t>
            </a:r>
          </a:p>
          <a:p>
            <a:pPr marL="0" indent="0">
              <a:buNone/>
            </a:pPr>
            <a:r>
              <a:rPr lang="en-US" altLang="zh-CN" sz="2600" dirty="0"/>
              <a:t>4</a:t>
            </a:r>
            <a:r>
              <a:rPr lang="zh-CN" altLang="en-US" sz="2600" dirty="0"/>
              <a:t>、维护过程中增加或删除一个源语句平均花费的人时数</a:t>
            </a:r>
            <a:r>
              <a:rPr lang="en-US" altLang="zh-CN" sz="2600" dirty="0"/>
              <a:t>;</a:t>
            </a:r>
          </a:p>
          <a:p>
            <a:pPr marL="0" indent="0">
              <a:buNone/>
            </a:pPr>
            <a:r>
              <a:rPr lang="en-US" altLang="zh-CN" sz="2600" dirty="0"/>
              <a:t>5</a:t>
            </a:r>
            <a:r>
              <a:rPr lang="zh-CN" altLang="en-US" sz="2600" dirty="0"/>
              <a:t>、维护每种语言平均花费的人时数</a:t>
            </a:r>
            <a:r>
              <a:rPr lang="en-US" altLang="zh-CN" sz="2600" dirty="0"/>
              <a:t>;</a:t>
            </a:r>
          </a:p>
          <a:p>
            <a:pPr marL="0" indent="0">
              <a:buNone/>
            </a:pPr>
            <a:r>
              <a:rPr lang="en-US" altLang="zh-CN" sz="2600" dirty="0"/>
              <a:t>6</a:t>
            </a:r>
            <a:r>
              <a:rPr lang="zh-CN" altLang="en-US" sz="2600" dirty="0"/>
              <a:t>、一张维护要求表的平均周转时间；</a:t>
            </a:r>
            <a:endParaRPr lang="en-US" altLang="zh-CN" sz="2600" dirty="0"/>
          </a:p>
          <a:p>
            <a:pPr marL="0" indent="0">
              <a:buNone/>
            </a:pPr>
            <a:r>
              <a:rPr lang="en-US" altLang="zh-CN" sz="2600" dirty="0"/>
              <a:t>7</a:t>
            </a:r>
            <a:r>
              <a:rPr lang="zh-CN" altLang="en-US" sz="2600" dirty="0"/>
              <a:t>、不同维护类型所占的百分比。</a:t>
            </a:r>
          </a:p>
          <a:p>
            <a:pPr marL="0" indent="0">
              <a:buNone/>
            </a:pPr>
            <a:endParaRPr lang="en-US" altLang="zh-CN" dirty="0"/>
          </a:p>
        </p:txBody>
      </p:sp>
      <p:sp>
        <p:nvSpPr>
          <p:cNvPr id="7" name="标题 1">
            <a:extLst>
              <a:ext uri="{FF2B5EF4-FFF2-40B4-BE49-F238E27FC236}">
                <a16:creationId xmlns:a16="http://schemas.microsoft.com/office/drawing/2014/main" id="{15441817-7D08-5F64-3183-410CE705F19B}"/>
              </a:ext>
            </a:extLst>
          </p:cNvPr>
          <p:cNvSpPr>
            <a:spLocks noGrp="1"/>
          </p:cNvSpPr>
          <p:nvPr>
            <p:ph type="title"/>
          </p:nvPr>
        </p:nvSpPr>
        <p:spPr>
          <a:xfrm>
            <a:off x="1066800" y="153879"/>
            <a:ext cx="10058400" cy="1219200"/>
          </a:xfrm>
        </p:spPr>
        <p:txBody>
          <a:bodyPr>
            <a:normAutofit/>
          </a:bodyPr>
          <a:lstStyle/>
          <a:p>
            <a:r>
              <a:rPr lang="en-US" altLang="zh-CN" sz="4000" dirty="0"/>
              <a:t>8.3</a:t>
            </a:r>
            <a:r>
              <a:rPr lang="zh-CN" altLang="en-US" sz="4000" dirty="0"/>
              <a:t>软件维护过程</a:t>
            </a:r>
          </a:p>
        </p:txBody>
      </p:sp>
    </p:spTree>
    <p:extLst>
      <p:ext uri="{BB962C8B-B14F-4D97-AF65-F5344CB8AC3E}">
        <p14:creationId xmlns:p14="http://schemas.microsoft.com/office/powerpoint/2010/main" val="378756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79C5C-7093-3724-86FE-17A1E2CC21A6}"/>
              </a:ext>
            </a:extLst>
          </p:cNvPr>
          <p:cNvSpPr>
            <a:spLocks noGrp="1"/>
          </p:cNvSpPr>
          <p:nvPr>
            <p:ph type="title"/>
          </p:nvPr>
        </p:nvSpPr>
        <p:spPr/>
        <p:txBody>
          <a:bodyPr/>
          <a:lstStyle/>
          <a:p>
            <a:r>
              <a:rPr lang="en-US" altLang="zh-CN" sz="5400" dirty="0">
                <a:latin typeface="Salesforce Sans"/>
                <a:sym typeface="Salesforce Sans"/>
              </a:rPr>
              <a:t>05 </a:t>
            </a:r>
            <a:r>
              <a:rPr lang="en-US" altLang="zh-CN" dirty="0">
                <a:latin typeface="Salesforce Sans"/>
                <a:sym typeface="Salesforce Sans"/>
              </a:rPr>
              <a:t>8.4~8.6 </a:t>
            </a:r>
            <a:r>
              <a:rPr lang="zh-CN" altLang="en-US" dirty="0">
                <a:latin typeface="Salesforce Sans"/>
                <a:sym typeface="Salesforce Sans"/>
              </a:rPr>
              <a:t>部分描述</a:t>
            </a:r>
            <a:endParaRPr lang="zh-CN" altLang="en-US" dirty="0"/>
          </a:p>
        </p:txBody>
      </p:sp>
    </p:spTree>
    <p:extLst>
      <p:ext uri="{BB962C8B-B14F-4D97-AF65-F5344CB8AC3E}">
        <p14:creationId xmlns:p14="http://schemas.microsoft.com/office/powerpoint/2010/main" val="358055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7B50-0150-D076-8BDE-17D50F230377}"/>
              </a:ext>
            </a:extLst>
          </p:cNvPr>
          <p:cNvSpPr>
            <a:spLocks noGrp="1"/>
          </p:cNvSpPr>
          <p:nvPr>
            <p:ph type="title"/>
          </p:nvPr>
        </p:nvSpPr>
        <p:spPr/>
        <p:txBody>
          <a:bodyPr/>
          <a:lstStyle/>
          <a:p>
            <a:r>
              <a:rPr lang="en-US" altLang="zh-CN" sz="4400" dirty="0">
                <a:latin typeface="Salesforce Sans"/>
                <a:sym typeface="Salesforce Sans"/>
              </a:rPr>
              <a:t>05 </a:t>
            </a:r>
            <a:r>
              <a:rPr lang="en-US" altLang="zh-CN" dirty="0">
                <a:latin typeface="Salesforce Sans"/>
                <a:sym typeface="Salesforce Sans"/>
              </a:rPr>
              <a:t>8.4~8.6 </a:t>
            </a:r>
            <a:r>
              <a:rPr lang="zh-CN" altLang="en-US" dirty="0">
                <a:latin typeface="Salesforce Sans"/>
                <a:sym typeface="Salesforce Sans"/>
              </a:rPr>
              <a:t>部分描述</a:t>
            </a:r>
            <a:endParaRPr lang="zh-CN" altLang="en-US" dirty="0"/>
          </a:p>
        </p:txBody>
      </p:sp>
      <p:sp>
        <p:nvSpPr>
          <p:cNvPr id="3" name="文本占位符 2">
            <a:extLst>
              <a:ext uri="{FF2B5EF4-FFF2-40B4-BE49-F238E27FC236}">
                <a16:creationId xmlns:a16="http://schemas.microsoft.com/office/drawing/2014/main" id="{8C0C38E6-28CD-681D-A10E-E078FD8A53C1}"/>
              </a:ext>
            </a:extLst>
          </p:cNvPr>
          <p:cNvSpPr>
            <a:spLocks noGrp="1"/>
          </p:cNvSpPr>
          <p:nvPr>
            <p:ph type="body" idx="1"/>
          </p:nvPr>
        </p:nvSpPr>
        <p:spPr>
          <a:xfrm>
            <a:off x="1065212" y="1524000"/>
            <a:ext cx="4956048" cy="823912"/>
          </a:xfrm>
        </p:spPr>
        <p:txBody>
          <a:bodyPr/>
          <a:lstStyle/>
          <a:p>
            <a:r>
              <a:rPr lang="en-US" altLang="zh-CN" dirty="0"/>
              <a:t>8.4</a:t>
            </a:r>
            <a:r>
              <a:rPr lang="zh-CN" altLang="en-US" dirty="0"/>
              <a:t>软件的可维护性</a:t>
            </a:r>
          </a:p>
        </p:txBody>
      </p:sp>
      <p:sp>
        <p:nvSpPr>
          <p:cNvPr id="4" name="内容占位符 3">
            <a:extLst>
              <a:ext uri="{FF2B5EF4-FFF2-40B4-BE49-F238E27FC236}">
                <a16:creationId xmlns:a16="http://schemas.microsoft.com/office/drawing/2014/main" id="{78D05CF3-6948-C10E-2FE4-71C39EB39E0B}"/>
              </a:ext>
            </a:extLst>
          </p:cNvPr>
          <p:cNvSpPr>
            <a:spLocks noGrp="1"/>
          </p:cNvSpPr>
          <p:nvPr>
            <p:ph sz="half" idx="2"/>
          </p:nvPr>
        </p:nvSpPr>
        <p:spPr>
          <a:xfrm>
            <a:off x="1065212" y="2780282"/>
            <a:ext cx="7927868" cy="3476625"/>
          </a:xfrm>
        </p:spPr>
        <p:txBody>
          <a:bodyPr/>
          <a:lstStyle/>
          <a:p>
            <a:pPr marL="0" indent="0">
              <a:buNone/>
            </a:pPr>
            <a:r>
              <a:rPr lang="zh-CN" altLang="en-US" dirty="0"/>
              <a:t>可以把软件的可维护性定性地定义为：</a:t>
            </a:r>
            <a:endParaRPr lang="en-US" altLang="zh-CN" dirty="0"/>
          </a:p>
          <a:p>
            <a:pPr marL="0" indent="0">
              <a:buNone/>
            </a:pPr>
            <a:r>
              <a:rPr lang="zh-CN" altLang="en-US" dirty="0"/>
              <a:t>维护人员理解、改正、改动或改进这个软件地难易程度。</a:t>
            </a:r>
          </a:p>
        </p:txBody>
      </p:sp>
    </p:spTree>
    <p:extLst>
      <p:ext uri="{BB962C8B-B14F-4D97-AF65-F5344CB8AC3E}">
        <p14:creationId xmlns:p14="http://schemas.microsoft.com/office/powerpoint/2010/main" val="250661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6A5BC35-5A09-C023-5A27-DE9CAB16C726}"/>
              </a:ext>
            </a:extLst>
          </p:cNvPr>
          <p:cNvSpPr>
            <a:spLocks noGrp="1"/>
          </p:cNvSpPr>
          <p:nvPr>
            <p:ph type="body" idx="1"/>
          </p:nvPr>
        </p:nvSpPr>
        <p:spPr/>
        <p:txBody>
          <a:bodyPr/>
          <a:lstStyle/>
          <a:p>
            <a:r>
              <a:rPr lang="en-US" altLang="zh-CN" dirty="0"/>
              <a:t>8.5</a:t>
            </a:r>
            <a:r>
              <a:rPr lang="zh-CN" altLang="en-US" dirty="0"/>
              <a:t>预防性维护</a:t>
            </a:r>
          </a:p>
        </p:txBody>
      </p:sp>
      <p:sp>
        <p:nvSpPr>
          <p:cNvPr id="4" name="内容占位符 3">
            <a:extLst>
              <a:ext uri="{FF2B5EF4-FFF2-40B4-BE49-F238E27FC236}">
                <a16:creationId xmlns:a16="http://schemas.microsoft.com/office/drawing/2014/main" id="{897C6504-1930-8389-303C-5EBFC5FD5F46}"/>
              </a:ext>
            </a:extLst>
          </p:cNvPr>
          <p:cNvSpPr>
            <a:spLocks noGrp="1"/>
          </p:cNvSpPr>
          <p:nvPr>
            <p:ph sz="half" idx="2"/>
          </p:nvPr>
        </p:nvSpPr>
        <p:spPr>
          <a:xfrm>
            <a:off x="1069847" y="2505075"/>
            <a:ext cx="7772311" cy="3476625"/>
          </a:xfrm>
        </p:spPr>
        <p:txBody>
          <a:bodyPr/>
          <a:lstStyle/>
          <a:p>
            <a:pPr marL="0" indent="0">
              <a:buNone/>
            </a:pPr>
            <a:r>
              <a:rPr lang="zh-CN" altLang="en-US" dirty="0"/>
              <a:t>预防性维护是软件产品交付后进行的修改，以在软件产品中的潜在错误成为实际错误前，检测和更正他们。</a:t>
            </a:r>
          </a:p>
        </p:txBody>
      </p:sp>
      <p:sp>
        <p:nvSpPr>
          <p:cNvPr id="7" name="标题 1">
            <a:extLst>
              <a:ext uri="{FF2B5EF4-FFF2-40B4-BE49-F238E27FC236}">
                <a16:creationId xmlns:a16="http://schemas.microsoft.com/office/drawing/2014/main" id="{B42F2454-1AAB-60EC-F3F7-0F61B471A8E0}"/>
              </a:ext>
            </a:extLst>
          </p:cNvPr>
          <p:cNvSpPr>
            <a:spLocks noGrp="1"/>
          </p:cNvSpPr>
          <p:nvPr>
            <p:ph type="title"/>
          </p:nvPr>
        </p:nvSpPr>
        <p:spPr>
          <a:xfrm>
            <a:off x="1065213" y="304800"/>
            <a:ext cx="10058400" cy="1219200"/>
          </a:xfrm>
        </p:spPr>
        <p:txBody>
          <a:bodyPr/>
          <a:lstStyle/>
          <a:p>
            <a:r>
              <a:rPr lang="en-US" altLang="zh-CN" sz="4400" dirty="0">
                <a:latin typeface="Salesforce Sans"/>
                <a:sym typeface="Salesforce Sans"/>
              </a:rPr>
              <a:t>05 </a:t>
            </a:r>
            <a:r>
              <a:rPr lang="en-US" altLang="zh-CN" dirty="0">
                <a:latin typeface="Salesforce Sans"/>
                <a:sym typeface="Salesforce Sans"/>
              </a:rPr>
              <a:t>8.4~8.6 </a:t>
            </a:r>
            <a:r>
              <a:rPr lang="zh-CN" altLang="en-US" dirty="0">
                <a:latin typeface="Salesforce Sans"/>
                <a:sym typeface="Salesforce Sans"/>
              </a:rPr>
              <a:t>部分描述</a:t>
            </a:r>
            <a:endParaRPr lang="zh-CN" altLang="en-US" dirty="0"/>
          </a:p>
        </p:txBody>
      </p:sp>
    </p:spTree>
    <p:extLst>
      <p:ext uri="{BB962C8B-B14F-4D97-AF65-F5344CB8AC3E}">
        <p14:creationId xmlns:p14="http://schemas.microsoft.com/office/powerpoint/2010/main" val="280575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724F2C9-3616-6A86-E11A-ACF1DA2E3B57}"/>
              </a:ext>
            </a:extLst>
          </p:cNvPr>
          <p:cNvSpPr>
            <a:spLocks noGrp="1"/>
          </p:cNvSpPr>
          <p:nvPr>
            <p:ph type="body" idx="1"/>
          </p:nvPr>
        </p:nvSpPr>
        <p:spPr/>
        <p:txBody>
          <a:bodyPr/>
          <a:lstStyle/>
          <a:p>
            <a:r>
              <a:rPr lang="en-US" altLang="zh-CN" dirty="0"/>
              <a:t>8.6</a:t>
            </a:r>
            <a:r>
              <a:rPr lang="zh-CN" altLang="en-US" dirty="0"/>
              <a:t>软件再生过程</a:t>
            </a:r>
          </a:p>
        </p:txBody>
      </p:sp>
      <p:sp>
        <p:nvSpPr>
          <p:cNvPr id="4" name="内容占位符 3">
            <a:extLst>
              <a:ext uri="{FF2B5EF4-FFF2-40B4-BE49-F238E27FC236}">
                <a16:creationId xmlns:a16="http://schemas.microsoft.com/office/drawing/2014/main" id="{AAE1DDD5-37E1-3589-0CE4-52B86DF1A545}"/>
              </a:ext>
            </a:extLst>
          </p:cNvPr>
          <p:cNvSpPr>
            <a:spLocks noGrp="1"/>
          </p:cNvSpPr>
          <p:nvPr>
            <p:ph sz="half" idx="2"/>
          </p:nvPr>
        </p:nvSpPr>
        <p:spPr>
          <a:xfrm>
            <a:off x="1069848" y="2505075"/>
            <a:ext cx="6458416" cy="3476625"/>
          </a:xfrm>
        </p:spPr>
        <p:txBody>
          <a:bodyPr/>
          <a:lstStyle/>
          <a:p>
            <a:pPr marL="0" indent="0">
              <a:buNone/>
            </a:pPr>
            <a:r>
              <a:rPr lang="zh-CN" altLang="en-US" dirty="0"/>
              <a:t>软件再生过程模型定义了库存目录分析、文档重构、逆向工程、代码重构、数据重构、正向工程</a:t>
            </a:r>
            <a:r>
              <a:rPr lang="en-US" altLang="zh-CN" dirty="0"/>
              <a:t>6</a:t>
            </a:r>
            <a:r>
              <a:rPr lang="zh-CN" altLang="en-US" dirty="0"/>
              <a:t>类活动</a:t>
            </a:r>
          </a:p>
        </p:txBody>
      </p:sp>
      <p:sp>
        <p:nvSpPr>
          <p:cNvPr id="7" name="标题 1">
            <a:extLst>
              <a:ext uri="{FF2B5EF4-FFF2-40B4-BE49-F238E27FC236}">
                <a16:creationId xmlns:a16="http://schemas.microsoft.com/office/drawing/2014/main" id="{B1F487F4-E7F5-8A6D-F99F-209CA879C0BB}"/>
              </a:ext>
            </a:extLst>
          </p:cNvPr>
          <p:cNvSpPr>
            <a:spLocks noGrp="1"/>
          </p:cNvSpPr>
          <p:nvPr>
            <p:ph type="title"/>
          </p:nvPr>
        </p:nvSpPr>
        <p:spPr>
          <a:xfrm>
            <a:off x="1065213" y="304800"/>
            <a:ext cx="10058400" cy="1219200"/>
          </a:xfrm>
        </p:spPr>
        <p:txBody>
          <a:bodyPr/>
          <a:lstStyle/>
          <a:p>
            <a:r>
              <a:rPr lang="en-US" altLang="zh-CN" sz="4400" dirty="0">
                <a:latin typeface="Salesforce Sans"/>
                <a:sym typeface="Salesforce Sans"/>
              </a:rPr>
              <a:t>05 </a:t>
            </a:r>
            <a:r>
              <a:rPr lang="en-US" altLang="zh-CN" dirty="0">
                <a:latin typeface="Salesforce Sans"/>
                <a:sym typeface="Salesforce Sans"/>
              </a:rPr>
              <a:t>8.4~8.6 </a:t>
            </a:r>
            <a:r>
              <a:rPr lang="zh-CN" altLang="en-US" dirty="0">
                <a:latin typeface="Salesforce Sans"/>
                <a:sym typeface="Salesforce Sans"/>
              </a:rPr>
              <a:t>部分描述</a:t>
            </a:r>
            <a:endParaRPr lang="zh-CN" altLang="en-US" dirty="0"/>
          </a:p>
        </p:txBody>
      </p:sp>
    </p:spTree>
    <p:extLst>
      <p:ext uri="{BB962C8B-B14F-4D97-AF65-F5344CB8AC3E}">
        <p14:creationId xmlns:p14="http://schemas.microsoft.com/office/powerpoint/2010/main" val="223701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69FBD-38AC-F3B3-9B32-AE417009A949}"/>
              </a:ext>
            </a:extLst>
          </p:cNvPr>
          <p:cNvSpPr>
            <a:spLocks noGrp="1"/>
          </p:cNvSpPr>
          <p:nvPr>
            <p:ph type="title"/>
          </p:nvPr>
        </p:nvSpPr>
        <p:spPr/>
        <p:txBody>
          <a:bodyPr/>
          <a:lstStyle/>
          <a:p>
            <a:r>
              <a:rPr lang="zh-CN" altLang="en-US" dirty="0"/>
              <a:t>组员分工及评价</a:t>
            </a:r>
          </a:p>
        </p:txBody>
      </p:sp>
      <p:sp>
        <p:nvSpPr>
          <p:cNvPr id="4" name="内容占位符 3">
            <a:extLst>
              <a:ext uri="{FF2B5EF4-FFF2-40B4-BE49-F238E27FC236}">
                <a16:creationId xmlns:a16="http://schemas.microsoft.com/office/drawing/2014/main" id="{BF6AEC9F-940B-41DF-7296-98E8E9E687F7}"/>
              </a:ext>
            </a:extLst>
          </p:cNvPr>
          <p:cNvSpPr>
            <a:spLocks noGrp="1"/>
          </p:cNvSpPr>
          <p:nvPr>
            <p:ph sz="half" idx="2"/>
          </p:nvPr>
        </p:nvSpPr>
        <p:spPr>
          <a:xfrm>
            <a:off x="1252728" y="2267331"/>
            <a:ext cx="4956048" cy="3476625"/>
          </a:xfrm>
        </p:spPr>
        <p:txBody>
          <a:bodyPr/>
          <a:lstStyle/>
          <a:p>
            <a:r>
              <a:rPr lang="zh-CN" altLang="en-US" dirty="0"/>
              <a:t>李时博：完善问题及</a:t>
            </a:r>
            <a:r>
              <a:rPr lang="en-US" altLang="zh-CN" dirty="0"/>
              <a:t>7.7~7.9PPT</a:t>
            </a:r>
            <a:r>
              <a:rPr lang="zh-CN" altLang="en-US" dirty="0"/>
              <a:t>（</a:t>
            </a:r>
            <a:r>
              <a:rPr lang="en-US" altLang="zh-CN" dirty="0"/>
              <a:t>93</a:t>
            </a:r>
            <a:r>
              <a:rPr lang="zh-CN" altLang="en-US" dirty="0"/>
              <a:t>）</a:t>
            </a:r>
            <a:endParaRPr lang="en-US" altLang="zh-CN" dirty="0"/>
          </a:p>
          <a:p>
            <a:endParaRPr lang="en-US" altLang="zh-CN" dirty="0"/>
          </a:p>
          <a:p>
            <a:r>
              <a:rPr lang="zh-CN" altLang="en-US" dirty="0"/>
              <a:t>秦思豪：完善</a:t>
            </a:r>
            <a:r>
              <a:rPr lang="en-US" altLang="zh-CN"/>
              <a:t>8.4~8.6PPT</a:t>
            </a:r>
            <a:r>
              <a:rPr lang="zh-CN" altLang="en-US" dirty="0"/>
              <a:t>（</a:t>
            </a:r>
            <a:r>
              <a:rPr lang="en-US" altLang="zh-CN" dirty="0"/>
              <a:t>91</a:t>
            </a:r>
            <a:r>
              <a:rPr lang="zh-CN" altLang="en-US" dirty="0"/>
              <a:t>）</a:t>
            </a:r>
            <a:endParaRPr lang="en-US" altLang="zh-CN" dirty="0"/>
          </a:p>
          <a:p>
            <a:endParaRPr lang="en-US" altLang="zh-CN" dirty="0"/>
          </a:p>
          <a:p>
            <a:r>
              <a:rPr lang="zh-CN" altLang="en-US" dirty="0"/>
              <a:t>范伟：制作</a:t>
            </a:r>
            <a:r>
              <a:rPr lang="en-US" altLang="zh-CN" dirty="0"/>
              <a:t>8.1~8.3PPT</a:t>
            </a:r>
            <a:r>
              <a:rPr lang="zh-CN" altLang="en-US" dirty="0"/>
              <a:t>（</a:t>
            </a:r>
            <a:r>
              <a:rPr lang="en-US" altLang="zh-CN" dirty="0"/>
              <a:t>90</a:t>
            </a:r>
            <a:r>
              <a:rPr lang="zh-CN" altLang="en-US" dirty="0"/>
              <a:t>）</a:t>
            </a:r>
          </a:p>
          <a:p>
            <a:pPr marL="0" indent="0">
              <a:buNone/>
            </a:pPr>
            <a:endParaRPr lang="zh-CN" altLang="en-US" dirty="0"/>
          </a:p>
        </p:txBody>
      </p:sp>
    </p:spTree>
    <p:extLst>
      <p:ext uri="{BB962C8B-B14F-4D97-AF65-F5344CB8AC3E}">
        <p14:creationId xmlns:p14="http://schemas.microsoft.com/office/powerpoint/2010/main" val="68190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7.7~7.9</a:t>
            </a:r>
            <a:r>
              <a:rPr lang="zh-CN" altLang="en-US" dirty="0">
                <a:latin typeface="微软雅黑" panose="020B0503020204020204" pitchFamily="34" charset="-122"/>
                <a:ea typeface="微软雅黑" panose="020B0503020204020204" pitchFamily="34" charset="-122"/>
                <a:sym typeface="Salesforce Sans"/>
              </a:rPr>
              <a:t>部分描述</a:t>
            </a:r>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324683D-08F2-1560-F918-60633C135D4D}"/>
              </a:ext>
            </a:extLst>
          </p:cNvPr>
          <p:cNvSpPr>
            <a:spLocks noGrp="1"/>
          </p:cNvSpPr>
          <p:nvPr>
            <p:ph sz="half" idx="2"/>
          </p:nvPr>
        </p:nvSpPr>
        <p:spPr>
          <a:xfrm>
            <a:off x="1545336" y="2029969"/>
            <a:ext cx="9098280" cy="3896868"/>
          </a:xfrm>
        </p:spPr>
        <p:txBody>
          <a:bodyPr/>
          <a:lstStyle/>
          <a:p>
            <a:pPr marL="0" indent="0">
              <a:buNone/>
            </a:pPr>
            <a:r>
              <a:rPr lang="zh-CN" altLang="en-US" sz="2400" dirty="0"/>
              <a:t>参考资料：软件工程导论（第</a:t>
            </a:r>
            <a:r>
              <a:rPr lang="en-US" altLang="zh-CN" sz="2400" dirty="0"/>
              <a:t>6</a:t>
            </a:r>
            <a:r>
              <a:rPr lang="zh-CN" altLang="en-US" sz="2400" dirty="0"/>
              <a:t>版）第</a:t>
            </a:r>
            <a:r>
              <a:rPr lang="en-US" altLang="zh-CN" sz="2400" dirty="0"/>
              <a:t>189</a:t>
            </a:r>
            <a:r>
              <a:rPr lang="zh-CN" altLang="en-US" sz="2400" dirty="0"/>
              <a:t>页</a:t>
            </a:r>
            <a:r>
              <a:rPr lang="en-US" altLang="zh-CN" sz="2400" dirty="0"/>
              <a:t>~</a:t>
            </a:r>
            <a:r>
              <a:rPr lang="zh-CN" altLang="en-US" sz="2400" dirty="0"/>
              <a:t>第</a:t>
            </a:r>
            <a:r>
              <a:rPr lang="en-US" altLang="zh-CN" sz="2400" dirty="0"/>
              <a:t>19</a:t>
            </a:r>
            <a:r>
              <a:rPr lang="en-US" altLang="zh-CN" dirty="0"/>
              <a:t>4</a:t>
            </a:r>
            <a:r>
              <a:rPr lang="zh-CN" altLang="en-US" sz="2400" dirty="0"/>
              <a:t>页</a:t>
            </a:r>
          </a:p>
          <a:p>
            <a:pPr marL="0" indent="0">
              <a:buNone/>
            </a:pPr>
            <a:endParaRPr lang="zh-CN" altLang="en-US" dirty="0"/>
          </a:p>
        </p:txBody>
      </p:sp>
    </p:spTree>
    <p:extLst>
      <p:ext uri="{BB962C8B-B14F-4D97-AF65-F5344CB8AC3E}">
        <p14:creationId xmlns:p14="http://schemas.microsoft.com/office/powerpoint/2010/main" val="24175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B30D1-9C8A-AE51-1839-FC1B24CFD72E}"/>
              </a:ext>
            </a:extLst>
          </p:cNvPr>
          <p:cNvSpPr>
            <a:spLocks noGrp="1"/>
          </p:cNvSpPr>
          <p:nvPr>
            <p:ph type="title"/>
          </p:nvPr>
        </p:nvSpPr>
        <p:spPr>
          <a:xfrm>
            <a:off x="4287806" y="2422864"/>
            <a:ext cx="10058402" cy="1219200"/>
          </a:xfrm>
        </p:spPr>
        <p:txBody>
          <a:bodyPr>
            <a:normAutofit/>
          </a:bodyPr>
          <a:lstStyle/>
          <a:p>
            <a:r>
              <a:rPr lang="zh-CN" altLang="en-US" sz="4800" dirty="0"/>
              <a:t>谢谢大家</a:t>
            </a:r>
          </a:p>
        </p:txBody>
      </p:sp>
    </p:spTree>
    <p:extLst>
      <p:ext uri="{BB962C8B-B14F-4D97-AF65-F5344CB8AC3E}">
        <p14:creationId xmlns:p14="http://schemas.microsoft.com/office/powerpoint/2010/main" val="116229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7.7~7.9</a:t>
            </a:r>
            <a:r>
              <a:rPr lang="zh-CN" altLang="en-US" dirty="0">
                <a:latin typeface="微软雅黑" panose="020B0503020204020204" pitchFamily="34" charset="-122"/>
                <a:ea typeface="微软雅黑" panose="020B0503020204020204" pitchFamily="34" charset="-122"/>
                <a:sym typeface="Salesforce Sans"/>
              </a:rPr>
              <a:t>部分描述</a:t>
            </a:r>
          </a:p>
        </p:txBody>
      </p:sp>
      <p:sp>
        <p:nvSpPr>
          <p:cNvPr id="3" name="文本占位符 2"/>
          <p:cNvSpPr>
            <a:spLocks noGrp="1"/>
          </p:cNvSpPr>
          <p:nvPr>
            <p:ph type="body" idx="1"/>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7.7</a:t>
            </a:r>
            <a:r>
              <a:rPr lang="zh-CN" altLang="en-US" dirty="0">
                <a:latin typeface="微软雅黑" panose="020B0503020204020204" pitchFamily="34" charset="-122"/>
                <a:ea typeface="微软雅黑" panose="020B0503020204020204" pitchFamily="34" charset="-122"/>
                <a:sym typeface="Salesforce Sans"/>
              </a:rPr>
              <a:t>黑盒测试技术</a:t>
            </a:r>
          </a:p>
        </p:txBody>
      </p:sp>
      <p:sp>
        <p:nvSpPr>
          <p:cNvPr id="4" name="内容占位符 3"/>
          <p:cNvSpPr>
            <a:spLocks noGrp="1"/>
          </p:cNvSpPr>
          <p:nvPr>
            <p:ph sz="half" idx="2"/>
          </p:nvPr>
        </p:nvSpPr>
        <p:spPr>
          <a:xfrm>
            <a:off x="1131992" y="2735894"/>
            <a:ext cx="9192738" cy="3476625"/>
          </a:xfrm>
        </p:spPr>
        <p:txBody>
          <a:bodyPr rtlCol="0">
            <a:normAutofit/>
          </a:bodyPr>
          <a:lstStyle/>
          <a:p>
            <a:pPr marL="0" indent="0" rtl="0">
              <a:buNone/>
            </a:pPr>
            <a:r>
              <a:rPr lang="zh-CN" altLang="en-US" dirty="0">
                <a:latin typeface="微软雅黑" panose="020B0503020204020204" pitchFamily="34" charset="-122"/>
                <a:ea typeface="微软雅黑" panose="020B0503020204020204" pitchFamily="34" charset="-122"/>
                <a:sym typeface="Salesforce Sans"/>
              </a:rPr>
              <a:t>黑盒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401740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654CE7A-4AD7-BD1D-6109-27E133995235}"/>
              </a:ext>
            </a:extLst>
          </p:cNvPr>
          <p:cNvSpPr>
            <a:spLocks noGrp="1"/>
          </p:cNvSpPr>
          <p:nvPr>
            <p:ph type="body" idx="1"/>
          </p:nvPr>
        </p:nvSpPr>
        <p:spPr/>
        <p:txBody>
          <a:bodyPr/>
          <a:lstStyle/>
          <a:p>
            <a:r>
              <a:rPr lang="en-US" altLang="zh-CN" dirty="0"/>
              <a:t>7.8</a:t>
            </a:r>
            <a:r>
              <a:rPr lang="zh-CN" altLang="en-US" dirty="0"/>
              <a:t>调试</a:t>
            </a:r>
          </a:p>
        </p:txBody>
      </p:sp>
      <p:sp>
        <p:nvSpPr>
          <p:cNvPr id="4" name="内容占位符 3">
            <a:extLst>
              <a:ext uri="{FF2B5EF4-FFF2-40B4-BE49-F238E27FC236}">
                <a16:creationId xmlns:a16="http://schemas.microsoft.com/office/drawing/2014/main" id="{D03472DE-73E7-9444-80DC-10EB5E8F9E97}"/>
              </a:ext>
            </a:extLst>
          </p:cNvPr>
          <p:cNvSpPr>
            <a:spLocks noGrp="1"/>
          </p:cNvSpPr>
          <p:nvPr>
            <p:ph sz="half" idx="2"/>
          </p:nvPr>
        </p:nvSpPr>
        <p:spPr>
          <a:xfrm>
            <a:off x="1065213" y="2795079"/>
            <a:ext cx="9583356" cy="1489876"/>
          </a:xfrm>
        </p:spPr>
        <p:txBody>
          <a:bodyPr/>
          <a:lstStyle/>
          <a:p>
            <a:pPr marL="0" indent="0">
              <a:buNone/>
            </a:pPr>
            <a:r>
              <a:rPr lang="zh-CN" altLang="en-US" dirty="0"/>
              <a:t>调试（也称为纠错）作为成功测试的后果出现，也就是说，调试是在测试发现错误之后排除错误的过程</a:t>
            </a:r>
          </a:p>
        </p:txBody>
      </p:sp>
      <p:sp>
        <p:nvSpPr>
          <p:cNvPr id="7" name="标题 1">
            <a:extLst>
              <a:ext uri="{FF2B5EF4-FFF2-40B4-BE49-F238E27FC236}">
                <a16:creationId xmlns:a16="http://schemas.microsoft.com/office/drawing/2014/main" id="{E0AD622E-77F4-1863-A53D-7CC5650DBA9F}"/>
              </a:ext>
            </a:extLst>
          </p:cNvPr>
          <p:cNvSpPr>
            <a:spLocks noGrp="1"/>
          </p:cNvSpPr>
          <p:nvPr>
            <p:ph type="title"/>
          </p:nvPr>
        </p:nvSpPr>
        <p:spPr>
          <a:xfrm>
            <a:off x="1065213" y="304800"/>
            <a:ext cx="10058400" cy="12192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7.7~7.9</a:t>
            </a:r>
            <a:r>
              <a:rPr lang="zh-CN" altLang="en-US" dirty="0">
                <a:latin typeface="微软雅黑" panose="020B0503020204020204" pitchFamily="34" charset="-122"/>
                <a:ea typeface="微软雅黑" panose="020B0503020204020204" pitchFamily="34" charset="-122"/>
                <a:sym typeface="Salesforce Sans"/>
              </a:rPr>
              <a:t>部分描述</a:t>
            </a:r>
          </a:p>
        </p:txBody>
      </p:sp>
    </p:spTree>
    <p:extLst>
      <p:ext uri="{BB962C8B-B14F-4D97-AF65-F5344CB8AC3E}">
        <p14:creationId xmlns:p14="http://schemas.microsoft.com/office/powerpoint/2010/main" val="200712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A3E687E-8126-9617-D50D-214D74D8F152}"/>
              </a:ext>
            </a:extLst>
          </p:cNvPr>
          <p:cNvSpPr>
            <a:spLocks noGrp="1"/>
          </p:cNvSpPr>
          <p:nvPr>
            <p:ph type="body" idx="1"/>
          </p:nvPr>
        </p:nvSpPr>
        <p:spPr/>
        <p:txBody>
          <a:bodyPr/>
          <a:lstStyle/>
          <a:p>
            <a:r>
              <a:rPr lang="en-US" altLang="zh-CN" dirty="0"/>
              <a:t>7.9</a:t>
            </a:r>
            <a:r>
              <a:rPr lang="zh-CN" altLang="en-US" dirty="0"/>
              <a:t>软件可靠性</a:t>
            </a:r>
          </a:p>
        </p:txBody>
      </p:sp>
      <p:sp>
        <p:nvSpPr>
          <p:cNvPr id="4" name="内容占位符 3">
            <a:extLst>
              <a:ext uri="{FF2B5EF4-FFF2-40B4-BE49-F238E27FC236}">
                <a16:creationId xmlns:a16="http://schemas.microsoft.com/office/drawing/2014/main" id="{A3B87C94-3F15-3733-74DF-69F2F7A2F9C1}"/>
              </a:ext>
            </a:extLst>
          </p:cNvPr>
          <p:cNvSpPr>
            <a:spLocks noGrp="1"/>
          </p:cNvSpPr>
          <p:nvPr>
            <p:ph sz="half" idx="2"/>
          </p:nvPr>
        </p:nvSpPr>
        <p:spPr>
          <a:xfrm>
            <a:off x="1069847" y="2505075"/>
            <a:ext cx="7648025" cy="3476625"/>
          </a:xfrm>
        </p:spPr>
        <p:txBody>
          <a:bodyPr>
            <a:normAutofit/>
          </a:bodyPr>
          <a:lstStyle/>
          <a:p>
            <a:pPr marL="0" indent="0">
              <a:buNone/>
            </a:pPr>
            <a:r>
              <a:rPr lang="zh-CN" altLang="en-US" dirty="0"/>
              <a:t>软件可靠性是软件产品在规定的条件下和规定的时间区间内成功运行的概率。</a:t>
            </a:r>
          </a:p>
        </p:txBody>
      </p:sp>
      <p:sp>
        <p:nvSpPr>
          <p:cNvPr id="7" name="标题 1">
            <a:extLst>
              <a:ext uri="{FF2B5EF4-FFF2-40B4-BE49-F238E27FC236}">
                <a16:creationId xmlns:a16="http://schemas.microsoft.com/office/drawing/2014/main" id="{27C47486-E2CB-E48E-B53E-7686153F024A}"/>
              </a:ext>
            </a:extLst>
          </p:cNvPr>
          <p:cNvSpPr>
            <a:spLocks noGrp="1"/>
          </p:cNvSpPr>
          <p:nvPr>
            <p:ph type="title"/>
          </p:nvPr>
        </p:nvSpPr>
        <p:spPr>
          <a:xfrm>
            <a:off x="1065213" y="304800"/>
            <a:ext cx="10058400" cy="12192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7.7~7.9</a:t>
            </a:r>
            <a:r>
              <a:rPr lang="zh-CN" altLang="en-US" dirty="0">
                <a:latin typeface="微软雅黑" panose="020B0503020204020204" pitchFamily="34" charset="-122"/>
                <a:ea typeface="微软雅黑" panose="020B0503020204020204" pitchFamily="34" charset="-122"/>
                <a:sym typeface="Salesforce Sans"/>
              </a:rPr>
              <a:t>部分描述</a:t>
            </a:r>
          </a:p>
        </p:txBody>
      </p:sp>
    </p:spTree>
    <p:extLst>
      <p:ext uri="{BB962C8B-B14F-4D97-AF65-F5344CB8AC3E}">
        <p14:creationId xmlns:p14="http://schemas.microsoft.com/office/powerpoint/2010/main" val="332921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B2028-A11E-F05F-E00B-8E6E8BFDD347}"/>
              </a:ext>
            </a:extLst>
          </p:cNvPr>
          <p:cNvSpPr>
            <a:spLocks noGrp="1"/>
          </p:cNvSpPr>
          <p:nvPr>
            <p:ph type="title"/>
          </p:nvPr>
        </p:nvSpPr>
        <p:spPr>
          <a:xfrm>
            <a:off x="4185714" y="2263806"/>
            <a:ext cx="6858002" cy="1828800"/>
          </a:xfrm>
        </p:spPr>
        <p:txBody>
          <a:bodyPr/>
          <a:lstStyle/>
          <a:p>
            <a:r>
              <a:rPr lang="en-US" altLang="zh-CN" sz="5400" dirty="0">
                <a:latin typeface="Salesforce Sans"/>
                <a:ea typeface="微软雅黑" panose="020B0503020204020204" pitchFamily="34" charset="-122"/>
                <a:sym typeface="Salesforce Sans"/>
              </a:rPr>
              <a:t>02</a:t>
            </a:r>
            <a:r>
              <a:rPr lang="en-US" altLang="zh-CN" dirty="0">
                <a:latin typeface="Salesforce Sans"/>
                <a:ea typeface="微软雅黑" panose="020B0503020204020204" pitchFamily="34" charset="-122"/>
                <a:sym typeface="Salesforce Sans"/>
              </a:rPr>
              <a:t> 8.1 </a:t>
            </a:r>
            <a:r>
              <a:rPr lang="zh-CN" altLang="en-US" dirty="0">
                <a:latin typeface="Salesforce Sans"/>
                <a:ea typeface="微软雅黑" panose="020B0503020204020204" pitchFamily="34" charset="-122"/>
                <a:sym typeface="Salesforce Sans"/>
              </a:rPr>
              <a:t>软件维护的定义</a:t>
            </a:r>
            <a:br>
              <a:rPr lang="zh-CN" altLang="en-US" dirty="0">
                <a:latin typeface="Salesforce Sans"/>
                <a:ea typeface="微软雅黑" panose="020B0503020204020204" pitchFamily="34" charset="-122"/>
                <a:sym typeface="Salesforce Sans"/>
              </a:rPr>
            </a:br>
            <a:endParaRPr lang="zh-CN" altLang="en-US" dirty="0"/>
          </a:p>
        </p:txBody>
      </p:sp>
    </p:spTree>
    <p:extLst>
      <p:ext uri="{BB962C8B-B14F-4D97-AF65-F5344CB8AC3E}">
        <p14:creationId xmlns:p14="http://schemas.microsoft.com/office/powerpoint/2010/main" val="1142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33C2B-5D21-B339-FC09-4BD2D9F4EBDE}"/>
              </a:ext>
            </a:extLst>
          </p:cNvPr>
          <p:cNvSpPr>
            <a:spLocks noGrp="1"/>
          </p:cNvSpPr>
          <p:nvPr>
            <p:ph type="title"/>
          </p:nvPr>
        </p:nvSpPr>
        <p:spPr/>
        <p:txBody>
          <a:bodyPr/>
          <a:lstStyle/>
          <a:p>
            <a:r>
              <a:rPr lang="en-US" altLang="zh-CN" dirty="0"/>
              <a:t>8.1</a:t>
            </a:r>
            <a:r>
              <a:rPr lang="zh-CN" altLang="en-US" dirty="0"/>
              <a:t>软件维护定义</a:t>
            </a:r>
          </a:p>
        </p:txBody>
      </p:sp>
      <p:sp>
        <p:nvSpPr>
          <p:cNvPr id="4" name="内容占位符 3">
            <a:extLst>
              <a:ext uri="{FF2B5EF4-FFF2-40B4-BE49-F238E27FC236}">
                <a16:creationId xmlns:a16="http://schemas.microsoft.com/office/drawing/2014/main" id="{2CCD3024-B070-EFAF-CC3D-9ED8C9127257}"/>
              </a:ext>
            </a:extLst>
          </p:cNvPr>
          <p:cNvSpPr>
            <a:spLocks noGrp="1"/>
          </p:cNvSpPr>
          <p:nvPr>
            <p:ph sz="half" idx="2"/>
          </p:nvPr>
        </p:nvSpPr>
        <p:spPr>
          <a:xfrm>
            <a:off x="1065212" y="2132213"/>
            <a:ext cx="8580180" cy="3476625"/>
          </a:xfrm>
        </p:spPr>
        <p:txBody>
          <a:bodyPr/>
          <a:lstStyle/>
          <a:p>
            <a:pPr marL="0" indent="0">
              <a:buNone/>
            </a:pPr>
            <a:r>
              <a:rPr lang="zh-CN" altLang="en-US" dirty="0"/>
              <a:t>所谓软件维护 就是在软件已经交付使用之后，为了改正错误或满足新的需要而修改软件的过程。可以通过描述软件交付使用后可能进行的</a:t>
            </a:r>
            <a:r>
              <a:rPr lang="en-US" altLang="zh-CN" dirty="0"/>
              <a:t>4</a:t>
            </a:r>
            <a:r>
              <a:rPr lang="zh-CN" altLang="en-US" dirty="0"/>
              <a:t>项活动进而具体定义软件维护</a:t>
            </a:r>
          </a:p>
        </p:txBody>
      </p:sp>
    </p:spTree>
    <p:extLst>
      <p:ext uri="{BB962C8B-B14F-4D97-AF65-F5344CB8AC3E}">
        <p14:creationId xmlns:p14="http://schemas.microsoft.com/office/powerpoint/2010/main" val="5809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4CDD-0418-757D-0E08-E8D84CCBAC59}"/>
              </a:ext>
            </a:extLst>
          </p:cNvPr>
          <p:cNvSpPr>
            <a:spLocks noGrp="1"/>
          </p:cNvSpPr>
          <p:nvPr>
            <p:ph type="title"/>
          </p:nvPr>
        </p:nvSpPr>
        <p:spPr/>
        <p:txBody>
          <a:bodyPr/>
          <a:lstStyle/>
          <a:p>
            <a:r>
              <a:rPr lang="en-US" altLang="zh-CN" dirty="0"/>
              <a:t>8.1</a:t>
            </a:r>
            <a:r>
              <a:rPr lang="zh-CN" altLang="en-US" dirty="0"/>
              <a:t>软件维护定义</a:t>
            </a:r>
          </a:p>
        </p:txBody>
      </p:sp>
      <p:sp>
        <p:nvSpPr>
          <p:cNvPr id="3" name="文本占位符 2">
            <a:extLst>
              <a:ext uri="{FF2B5EF4-FFF2-40B4-BE49-F238E27FC236}">
                <a16:creationId xmlns:a16="http://schemas.microsoft.com/office/drawing/2014/main" id="{E118A53A-84B6-01E9-7713-090AF8F4D608}"/>
              </a:ext>
            </a:extLst>
          </p:cNvPr>
          <p:cNvSpPr>
            <a:spLocks noGrp="1"/>
          </p:cNvSpPr>
          <p:nvPr>
            <p:ph type="body" idx="1"/>
          </p:nvPr>
        </p:nvSpPr>
        <p:spPr/>
        <p:txBody>
          <a:bodyPr/>
          <a:lstStyle/>
          <a:p>
            <a:r>
              <a:rPr lang="zh-CN" altLang="en-US" dirty="0"/>
              <a:t>第一项维护活动</a:t>
            </a:r>
            <a:r>
              <a:rPr lang="en-US" altLang="zh-CN" dirty="0"/>
              <a:t>——</a:t>
            </a:r>
            <a:r>
              <a:rPr lang="zh-CN" altLang="en-US" dirty="0"/>
              <a:t>改正性维护</a:t>
            </a:r>
          </a:p>
        </p:txBody>
      </p:sp>
      <p:sp>
        <p:nvSpPr>
          <p:cNvPr id="4" name="内容占位符 3">
            <a:extLst>
              <a:ext uri="{FF2B5EF4-FFF2-40B4-BE49-F238E27FC236}">
                <a16:creationId xmlns:a16="http://schemas.microsoft.com/office/drawing/2014/main" id="{09CB9963-E878-9E90-5005-3AB83DFB63A8}"/>
              </a:ext>
            </a:extLst>
          </p:cNvPr>
          <p:cNvSpPr>
            <a:spLocks noGrp="1"/>
          </p:cNvSpPr>
          <p:nvPr>
            <p:ph sz="half" idx="2"/>
          </p:nvPr>
        </p:nvSpPr>
        <p:spPr>
          <a:xfrm>
            <a:off x="1069848" y="2505075"/>
            <a:ext cx="8828754" cy="3476625"/>
          </a:xfrm>
        </p:spPr>
        <p:txBody>
          <a:bodyPr/>
          <a:lstStyle/>
          <a:p>
            <a:pPr marL="0" indent="0">
              <a:buNone/>
            </a:pPr>
            <a:r>
              <a:rPr lang="zh-CN" altLang="en-US" dirty="0"/>
              <a:t>在任何大型程序的使用期间，用户必然会发现程序错误，并且把他们遇到的问题报告给维护人员。我们把诊断和改正错误的过程称为改正性维护。</a:t>
            </a:r>
            <a:endParaRPr lang="en-US" altLang="zh-CN" dirty="0"/>
          </a:p>
          <a:p>
            <a:pPr marL="0" indent="0">
              <a:buNone/>
            </a:pPr>
            <a:endParaRPr lang="en-US" altLang="zh-CN" dirty="0"/>
          </a:p>
          <a:p>
            <a:pPr marL="0" indent="0">
              <a:buNone/>
            </a:pPr>
            <a:r>
              <a:rPr lang="zh-CN" altLang="en-US" dirty="0"/>
              <a:t>改正性维护在全部维护活动中占</a:t>
            </a:r>
            <a:r>
              <a:rPr lang="en-US" altLang="zh-CN" dirty="0"/>
              <a:t>17%~21%</a:t>
            </a:r>
          </a:p>
          <a:p>
            <a:pPr marL="0" indent="0">
              <a:buNone/>
            </a:pPr>
            <a:endParaRPr lang="zh-CN" altLang="en-US" dirty="0"/>
          </a:p>
        </p:txBody>
      </p:sp>
    </p:spTree>
    <p:extLst>
      <p:ext uri="{BB962C8B-B14F-4D97-AF65-F5344CB8AC3E}">
        <p14:creationId xmlns:p14="http://schemas.microsoft.com/office/powerpoint/2010/main" val="298119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28_TF03431377" id="{F905887C-0BAF-4072-9E9C-D973DFA3C32B}" vid="{BADEEABA-7C18-415B-9EF8-856F7990EB74}"/>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彩虹演示文稿</Template>
  <TotalTime>102</TotalTime>
  <Words>1626</Words>
  <Application>Microsoft Office PowerPoint</Application>
  <PresentationFormat>宽屏</PresentationFormat>
  <Paragraphs>124</Paragraphs>
  <Slides>31</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-apple-system</vt:lpstr>
      <vt:lpstr>Salesforce Sans</vt:lpstr>
      <vt:lpstr>微软雅黑</vt:lpstr>
      <vt:lpstr>Arial</vt:lpstr>
      <vt:lpstr>Segoe Print</vt:lpstr>
      <vt:lpstr>自然插图 16x9</vt:lpstr>
      <vt:lpstr>G17小组 翻转课堂</vt:lpstr>
      <vt:lpstr>目录：</vt:lpstr>
      <vt:lpstr>01 7.7~7.9部分描述</vt:lpstr>
      <vt:lpstr>01 7.7~7.9部分描述</vt:lpstr>
      <vt:lpstr>01 7.7~7.9部分描述</vt:lpstr>
      <vt:lpstr>01 7.7~7.9部分描述</vt:lpstr>
      <vt:lpstr>02 8.1 软件维护的定义 </vt:lpstr>
      <vt:lpstr>8.1软件维护定义</vt:lpstr>
      <vt:lpstr>8.1软件维护定义</vt:lpstr>
      <vt:lpstr>8.1软件维护定义</vt:lpstr>
      <vt:lpstr>8.1软件维护定义</vt:lpstr>
      <vt:lpstr>8.1软件维护定义</vt:lpstr>
      <vt:lpstr>03 8.2软件维护的特点</vt:lpstr>
      <vt:lpstr>8.2.1结构化维护与非结构化维护差别巨大</vt:lpstr>
      <vt:lpstr>8.2.2维护的代价高昂</vt:lpstr>
      <vt:lpstr>8.2.3维护的问题很多</vt:lpstr>
      <vt:lpstr>04 8.3软件维护过程</vt:lpstr>
      <vt:lpstr>8.3软件维护过程</vt:lpstr>
      <vt:lpstr>8.3软件维护过程</vt:lpstr>
      <vt:lpstr>8.3软件维护过程</vt:lpstr>
      <vt:lpstr>8.3软件维护过程</vt:lpstr>
      <vt:lpstr>8.3软件维护过程</vt:lpstr>
      <vt:lpstr>8.3软件维护过程</vt:lpstr>
      <vt:lpstr>8.3软件维护过程</vt:lpstr>
      <vt:lpstr>05 8.4~8.6 部分描述</vt:lpstr>
      <vt:lpstr>05 8.4~8.6 部分描述</vt:lpstr>
      <vt:lpstr>05 8.4~8.6 部分描述</vt:lpstr>
      <vt:lpstr>05 8.4~8.6 部分描述</vt:lpstr>
      <vt:lpstr>组员分工及评价</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 翻转课堂</dc:title>
  <dc:creator>范 伟</dc:creator>
  <cp:lastModifiedBy>范 伟</cp:lastModifiedBy>
  <cp:revision>1</cp:revision>
  <dcterms:created xsi:type="dcterms:W3CDTF">2022-12-04T12:12:01Z</dcterms:created>
  <dcterms:modified xsi:type="dcterms:W3CDTF">2022-12-04T13:55:01Z</dcterms:modified>
</cp:coreProperties>
</file>