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7"/>
  </p:notesMasterIdLst>
  <p:sldIdLst>
    <p:sldId id="257" r:id="rId2"/>
    <p:sldId id="256" r:id="rId3"/>
    <p:sldId id="280" r:id="rId4"/>
    <p:sldId id="388" r:id="rId5"/>
    <p:sldId id="258" r:id="rId6"/>
    <p:sldId id="389" r:id="rId7"/>
    <p:sldId id="366" r:id="rId8"/>
    <p:sldId id="390" r:id="rId9"/>
    <p:sldId id="391" r:id="rId10"/>
    <p:sldId id="367" r:id="rId11"/>
    <p:sldId id="368" r:id="rId12"/>
    <p:sldId id="308" r:id="rId13"/>
    <p:sldId id="321" r:id="rId14"/>
    <p:sldId id="379" r:id="rId15"/>
    <p:sldId id="341" r:id="rId16"/>
    <p:sldId id="369" r:id="rId17"/>
    <p:sldId id="370" r:id="rId18"/>
    <p:sldId id="386" r:id="rId19"/>
    <p:sldId id="387" r:id="rId20"/>
    <p:sldId id="413" r:id="rId21"/>
    <p:sldId id="344" r:id="rId22"/>
    <p:sldId id="346" r:id="rId23"/>
    <p:sldId id="392" r:id="rId24"/>
    <p:sldId id="393" r:id="rId25"/>
    <p:sldId id="394" r:id="rId26"/>
    <p:sldId id="348" r:id="rId27"/>
    <p:sldId id="349" r:id="rId28"/>
    <p:sldId id="351" r:id="rId29"/>
    <p:sldId id="401" r:id="rId30"/>
    <p:sldId id="395" r:id="rId31"/>
    <p:sldId id="353" r:id="rId32"/>
    <p:sldId id="355" r:id="rId33"/>
    <p:sldId id="396" r:id="rId34"/>
    <p:sldId id="397" r:id="rId35"/>
    <p:sldId id="354" r:id="rId36"/>
    <p:sldId id="358" r:id="rId37"/>
    <p:sldId id="384" r:id="rId38"/>
    <p:sldId id="375" r:id="rId39"/>
    <p:sldId id="383" r:id="rId40"/>
    <p:sldId id="414" r:id="rId41"/>
    <p:sldId id="312" r:id="rId42"/>
    <p:sldId id="363" r:id="rId43"/>
    <p:sldId id="399" r:id="rId44"/>
    <p:sldId id="400" r:id="rId45"/>
    <p:sldId id="403" r:id="rId46"/>
    <p:sldId id="406" r:id="rId47"/>
    <p:sldId id="316" r:id="rId48"/>
    <p:sldId id="408" r:id="rId49"/>
    <p:sldId id="409" r:id="rId50"/>
    <p:sldId id="410" r:id="rId51"/>
    <p:sldId id="411" r:id="rId52"/>
    <p:sldId id="412" r:id="rId53"/>
    <p:sldId id="407" r:id="rId54"/>
    <p:sldId id="317" r:id="rId55"/>
    <p:sldId id="292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262626"/>
    <a:srgbClr val="F3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9263" autoAdjust="0"/>
  </p:normalViewPr>
  <p:slideViewPr>
    <p:cSldViewPr>
      <p:cViewPr varScale="1">
        <p:scale>
          <a:sx n="102" d="100"/>
          <a:sy n="102" d="100"/>
        </p:scale>
        <p:origin x="91" y="2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BD0E1-C01C-48A0-906A-49A17D3E6825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44FF-2703-4A2D-B297-C2DF484424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下面是对四个基本组件的介绍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AE7E-9726-4332-9948-DB6DA0E073E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1902" y="1272699"/>
            <a:ext cx="6200115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zh-CN" altLang="en-US" sz="4400" b="1" dirty="0">
                <a:latin typeface="华康俪金黑W8" panose="020B0809000000000000" pitchFamily="49" charset="-122"/>
                <a:ea typeface="华康俪金黑W8" panose="020B0809000000000000" pitchFamily="49" charset="-122"/>
              </a:rPr>
              <a:t>需求工程计划</a:t>
            </a:r>
            <a:endParaRPr lang="en-US" altLang="zh-CN" sz="4400" b="1" dirty="0">
              <a:latin typeface="华康俪金黑W8" panose="020B0809000000000000" pitchFamily="49" charset="-122"/>
              <a:ea typeface="华康俪金黑W8" panose="020B0809000000000000" pitchFamily="49" charset="-122"/>
            </a:endParaRPr>
          </a:p>
          <a:p>
            <a:pPr algn="ctr"/>
            <a:r>
              <a:rPr lang="en-US" altLang="zh-CN" sz="4400" b="1" dirty="0">
                <a:ea typeface="华康俪金黑W8" panose="020B0809000000000000" pitchFamily="49" charset="-122"/>
              </a:rPr>
              <a:t>	         </a:t>
            </a:r>
            <a:r>
              <a:rPr lang="en-US" altLang="zh-CN" sz="3200" b="1" dirty="0">
                <a:ea typeface="华康俪金黑W8" panose="020B0809000000000000" pitchFamily="49" charset="-122"/>
              </a:rPr>
              <a:t>----</a:t>
            </a:r>
            <a:r>
              <a:rPr lang="zh-CN" altLang="en-US" sz="3200" b="1" dirty="0">
                <a:ea typeface="华康俪金黑W8" panose="020B0809000000000000" pitchFamily="49" charset="-122"/>
              </a:rPr>
              <a:t>答辩</a:t>
            </a:r>
            <a:endParaRPr lang="zh-CN" altLang="en-US" sz="3200" dirty="0"/>
          </a:p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587974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27584" y="3291830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G19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小组：林鑫 彭慧铭 胡锦波 李梦雷 李逸欢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0112" y="329183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指导老师：杨枨老师，侯宏仑老师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3752" y="843558"/>
            <a:ext cx="123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版本历史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712" y="759237"/>
          <a:ext cx="6850536" cy="38798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378"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内容说明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2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完成日期</a:t>
                      </a:r>
                      <a:endParaRPr lang="zh-CN" sz="105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需求项目计划框架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2018/9/29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89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增加采购管理计划、完善人力资源管理计划、完善风险管理计划、修改配置管理计划、完善成本管理计划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修改采购管理计划、完善人力资源管理计划、完善配置管理计划、完善成本管理计划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2018/10/27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7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5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甘特图，风险管理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3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修改采购管理计划、完善人力资源管理计划、修改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 甘特图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2018/11/17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 0.7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李梦雷，彭慧铭，李逸欢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重新整理了需求项目计划文档，细节的更改，修改了甘特图，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图和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WBS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6318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Ｖ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修改了沟通管理计划与成本管理，添加了支持条件与编写目标，添加数据字典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2018/11/27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3324" y="84355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38305" y="627534"/>
            <a:ext cx="6954175" cy="421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《软件需求（第三版）》清华大学出版社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Karl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Wiegers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Joy Beatty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978-7-302-42682-0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2016.3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版）》机械工业出版社 作者：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Kathy Schwalbe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著；孙新波，朱珠，贾建锋译。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978-7-111-58233-5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2017.10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项目管理知识体系指南（第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PMBOK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指南）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项目管理协会 编，王勇，张斌 译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国际书码号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 978-7-121-08503-1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2009.8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《百度百科》— 软件需求  来源于：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https://baike.baidu.com/item/%E9%A1%B9%E7%9B%AE%E9%9C%80%E6%B1%82/12737623?fr=aladdin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浏览时间：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2018.9.29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5.C2-PRD-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项目描述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需求工程项目计划模板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779912" y="2217807"/>
            <a:ext cx="4348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时间管理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799513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里程碑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64572"/>
              </p:ext>
            </p:extLst>
          </p:nvPr>
        </p:nvGraphicFramePr>
        <p:xfrm>
          <a:off x="2051719" y="1004466"/>
          <a:ext cx="6408704" cy="1727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16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里程碑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交付成果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《可行性分析报告》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《项目章程》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26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M3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《需求工程计划书》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G19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小组全员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《软件需求规格说明书》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1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《项目总结报告》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012835"/>
            <a:ext cx="7309037" cy="34998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4093281" y="2083712"/>
            <a:ext cx="4348163" cy="862886"/>
            <a:chOff x="2892095" y="1982997"/>
            <a:chExt cx="4348365" cy="862719"/>
          </a:xfrm>
        </p:grpSpPr>
        <p:sp>
          <p:nvSpPr>
            <p:cNvPr id="15" name="文本框 19"/>
            <p:cNvSpPr txBox="1">
              <a:spLocks noChangeArrowheads="1"/>
            </p:cNvSpPr>
            <p:nvPr/>
          </p:nvSpPr>
          <p:spPr bwMode="auto">
            <a:xfrm>
              <a:off x="2892095" y="2137967"/>
              <a:ext cx="4348365" cy="707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</a:t>
              </a:r>
              <a:r>
                <a: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范围管理</a:t>
              </a:r>
            </a:p>
          </p:txBody>
        </p:sp>
        <p:sp>
          <p:nvSpPr>
            <p:cNvPr id="16" name="文本框 20"/>
            <p:cNvSpPr txBox="1">
              <a:spLocks noChangeArrowheads="1"/>
            </p:cNvSpPr>
            <p:nvPr/>
          </p:nvSpPr>
          <p:spPr bwMode="auto">
            <a:xfrm>
              <a:off x="3193425" y="1982997"/>
              <a:ext cx="2052083" cy="307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3102049" y="1995686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857110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69620655606572765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696" y="771562"/>
            <a:ext cx="7210622" cy="388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1" y="882371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882371"/>
            <a:ext cx="151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691680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73" y="943739"/>
            <a:ext cx="7178752" cy="351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成本管理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43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项目成员劳动估计：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年城镇非私营单位就业人员分行业年平均工资报告指出：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以总体平均看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74318/240/8=38.7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的权重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1.5*74318/240/8=58.05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但就从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行业年收入看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20D/M*12M=240D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，一天工作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小时为准，实际可能大于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人均工资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133150/240/8=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69.34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小时）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项目成员团建估计：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按团队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次，项目时间总计三个月，一共进行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次团队建设预算总计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77812" y="4932633"/>
            <a:ext cx="737450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3879729" y="915566"/>
            <a:ext cx="1155246" cy="461665"/>
            <a:chOff x="4092657" y="2340918"/>
            <a:chExt cx="1155246" cy="461665"/>
          </a:xfrm>
        </p:grpSpPr>
        <p:pic>
          <p:nvPicPr>
            <p:cNvPr id="1026" name="Picture 2" descr="C:\Documents and Settings\Administrator\My Documents\Downloads\business9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61000"/>
                      </a14:imgEffect>
                      <a14:imgEffect>
                        <a14:sharpenSoften amoun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657" y="2375897"/>
              <a:ext cx="391707" cy="391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4447683" y="2340918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55171" y="1491630"/>
            <a:ext cx="1800200" cy="39576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需求计划概述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02823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3231" y="474096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320972" y="1491630"/>
            <a:ext cx="21313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配置管理 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 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小组分工及评价</a:t>
            </a: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61464" y="864643"/>
            <a:ext cx="71470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zh-CN" sz="2000" dirty="0"/>
              <a:t>项目成员劳动估计：</a:t>
            </a:r>
          </a:p>
          <a:p>
            <a:r>
              <a:rPr lang="zh-CN" altLang="zh-CN" sz="2000" dirty="0"/>
              <a:t>按照每人每天工作</a:t>
            </a:r>
            <a:r>
              <a:rPr lang="en-US" altLang="zh-CN" sz="2000" dirty="0"/>
              <a:t>1</a:t>
            </a:r>
            <a:r>
              <a:rPr lang="zh-CN" altLang="zh-CN" sz="2000" dirty="0"/>
              <a:t>小时（非双休日），双休日（周六周日）每天工作</a:t>
            </a:r>
            <a:r>
              <a:rPr lang="en-US" altLang="zh-CN" sz="2000" dirty="0"/>
              <a:t>4</a:t>
            </a:r>
            <a:r>
              <a:rPr lang="zh-CN" altLang="zh-CN" sz="2000" dirty="0"/>
              <a:t>小时，工资标准为</a:t>
            </a:r>
            <a:r>
              <a:rPr lang="en-US" altLang="zh-CN" sz="2000" dirty="0">
                <a:solidFill>
                  <a:srgbClr val="FF0000"/>
                </a:solidFill>
              </a:rPr>
              <a:t>69.34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每人每小时，项目时间一共十六周，人员工资预算共计</a:t>
            </a:r>
            <a:r>
              <a:rPr lang="en-US" altLang="zh-CN" sz="2000" dirty="0">
                <a:solidFill>
                  <a:srgbClr val="FF0000"/>
                </a:solidFill>
              </a:rPr>
              <a:t>14422.72</a:t>
            </a:r>
            <a:r>
              <a:rPr lang="zh-CN" altLang="zh-CN" sz="2000" dirty="0"/>
              <a:t>元。</a:t>
            </a:r>
          </a:p>
          <a:p>
            <a:r>
              <a:rPr lang="en-US" altLang="zh-CN" sz="2000" dirty="0"/>
              <a:t>2.</a:t>
            </a:r>
            <a:r>
              <a:rPr lang="zh-CN" altLang="zh-CN" sz="2000" dirty="0"/>
              <a:t>项目成员团建估计：</a:t>
            </a:r>
          </a:p>
          <a:p>
            <a:r>
              <a:rPr lang="zh-CN" altLang="zh-CN" sz="2000" dirty="0"/>
              <a:t>按团队</a:t>
            </a:r>
            <a:r>
              <a:rPr lang="en-US" altLang="zh-CN" sz="2000" dirty="0"/>
              <a:t>500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次，项目时间总计三个月，一共进行</a:t>
            </a:r>
            <a:r>
              <a:rPr lang="en-US" altLang="zh-CN" sz="2000" dirty="0"/>
              <a:t>3</a:t>
            </a:r>
            <a:r>
              <a:rPr lang="zh-CN" altLang="zh-CN" sz="2000" dirty="0"/>
              <a:t>次团队建设预算总计</a:t>
            </a:r>
            <a:r>
              <a:rPr lang="en-US" altLang="zh-CN" sz="2000" dirty="0">
                <a:solidFill>
                  <a:srgbClr val="FF0000"/>
                </a:solidFill>
              </a:rPr>
              <a:t>1500</a:t>
            </a:r>
            <a:r>
              <a:rPr lang="zh-CN" altLang="zh-CN" sz="2000" dirty="0"/>
              <a:t>元。</a:t>
            </a:r>
          </a:p>
          <a:p>
            <a:r>
              <a:rPr lang="en-US" altLang="zh-CN" sz="2000" dirty="0"/>
              <a:t>3.</a:t>
            </a:r>
            <a:r>
              <a:rPr lang="zh-CN" altLang="zh-CN" sz="2000" dirty="0"/>
              <a:t>总计：</a:t>
            </a:r>
          </a:p>
          <a:p>
            <a:r>
              <a:rPr lang="zh-CN" altLang="zh-CN" sz="2000" dirty="0"/>
              <a:t>综上所述，项目预算总计</a:t>
            </a:r>
            <a:r>
              <a:rPr lang="en-US" altLang="zh-CN" sz="2000" dirty="0">
                <a:solidFill>
                  <a:srgbClr val="FF0000"/>
                </a:solidFill>
              </a:rPr>
              <a:t>72713.6</a:t>
            </a:r>
            <a:r>
              <a:rPr lang="zh-CN" altLang="zh-CN" sz="2000" dirty="0"/>
              <a:t>元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0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833365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质量管理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867470" y="1989683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6584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8852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" y="778134"/>
            <a:ext cx="172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质量管理角色及职责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8955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8574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4558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12912" y="1049605"/>
          <a:ext cx="6480720" cy="3178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9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736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名字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05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负责整个项目的计划，工作任务的分配并监督各成员任务完成情况。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负责文档管理，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文档的上传等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负责网站界面原型设计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6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负责文档编写及会议记录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制作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的制作以及查阅资料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72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杨枨老师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总负责人</a:t>
                      </a:r>
                      <a:endParaRPr lang="zh-CN" sz="11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对项目各阶段里程碑文件进行检查评审。</a:t>
                      </a:r>
                      <a:endParaRPr lang="zh-CN" sz="11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771550"/>
            <a:ext cx="6552728" cy="398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质量目标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、确保各种客户与干系人提出的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需求的可行性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实现可行的所有需求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没有理解错误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客户需求。</a:t>
            </a:r>
          </a:p>
          <a:p>
            <a:pPr lvl="1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、确保按照需求实现的软件系统可以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满足客户需求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为了保证提交给用户的产品是高质量的，需求分析过程中采取的质量保证措施包括：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、日常中，与客户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加强沟通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提高客户参与度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，让最终产品能够达到用户的心理预期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、时刻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站在用户的角度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思考问题，考虑需求，协助质量指标和可能的风险。</a:t>
            </a:r>
          </a:p>
          <a:p>
            <a:pPr lvl="2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、对容易产生二义性的需求目标进行询问，保证产品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达到用户的真实需求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，保证需求文档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没有二义性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955527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在需求变更时，需要提交变更控制流程描述，描述模板如下：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86396" y="1758457"/>
          <a:ext cx="6202027" cy="2429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7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7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946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准入标准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在流程执行可以开始之前必须满足的条件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46"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评估变更请求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验证变更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92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退出标准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用来指明流程已经成功完成的条件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02" y="862268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802916"/>
            <a:ext cx="172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07701" y="555526"/>
            <a:ext cx="6552728" cy="89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质量策略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同时，项目在需求变更时，要对每一个变更请求属性进行定义，定义模板如下：</a:t>
            </a:r>
          </a:p>
          <a:p>
            <a:pPr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3467" y="1279086"/>
          <a:ext cx="6768747" cy="34076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变更来源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要求变更的功能区域，可能的团队包括市场，管理，客户，开发和测试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</a:t>
                      </a:r>
                      <a:r>
                        <a:rPr lang="en-US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每个请求分配的唯一标号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变更类型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变更请求的类型，例如需求变更，提出的改进或者缺陷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提交日期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提交人提交变更请求的日期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更新日期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变更请求最近被修改的日期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变更请求的无格式文本描述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实现优先级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项目组成员讨论决定实现变更的相对重要程度：低，中，高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修改人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主要负责实现变更的人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提交变更请求的人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提交人优先级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提交人认为的实现变更的相对重要程度：低，中，高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257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计划发布版本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已批准的变更所排期的产品发布版本或迭代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变更请求的项目名称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49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变更请求的自由形式的响应，随着时间进展可以给出多个响应，输入新的响应时，不变更已有的响应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请求变更的当前状态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9124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针对提议变更的一句话总结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923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负责评估所做变更是否正确的人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491880" y="2176220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人力资源管理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237953" y="2014295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" y="972193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6" y="864463"/>
            <a:ext cx="1770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</a:p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（组织分解结构）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 descr="C:\Users\ADMINI~1\AppData\Local\Temp\WeChat Files\12547217011123355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1976" y="1026385"/>
            <a:ext cx="6741601" cy="354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835696" y="937152"/>
          <a:ext cx="6408704" cy="35600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01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0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负责项目的整体规划和管理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负责项目计划的制定和维护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负责资源的分配和协调活动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负责项目的跟踪和管理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参与项目技术评审和阶段评审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对项目工作产品的最终质量负责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需求管理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负责项目的需求调研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负责编写需求规格说明书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00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原型设计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负责产品原型的设计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负责产品界面的设计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50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负责制定测试计划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负责设计测试用例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准备测试数据、测试环境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执行测试，记录测试结果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编写测试总结报告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项目职责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87642" y="1861963"/>
          <a:ext cx="6048661" cy="2128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49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负责制定配置管理计划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建立与维护配置库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建立和发布基线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对配置库的状态进行跟踪和统计</a:t>
                      </a: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负责配置变更的跟踪</a:t>
                      </a:r>
                    </a:p>
                  </a:txBody>
                  <a:tcPr marL="38132" marR="38132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负责文档的主要编辑及会议记录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48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文档编辑员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</a:t>
                      </a: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的主要制作及文档修正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887666" y="1643273"/>
          <a:ext cx="6056441" cy="218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人员</a:t>
                      </a:r>
                    </a:p>
                  </a:txBody>
                  <a:tcPr marL="38132" marR="38132" marT="0" marB="0" anchor="ctr"/>
                </a:tc>
                <a:tc>
                  <a:txBody>
                    <a:bodyPr/>
                    <a:lstStyle/>
                    <a:p>
                      <a:pPr indent="30607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8132" marR="3813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745654" y="4740961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0454" y="475497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2263154" y="2060563"/>
            <a:ext cx="1128713" cy="1128712"/>
            <a:chOff x="2558424" y="1401428"/>
            <a:chExt cx="1318727" cy="1318727"/>
          </a:xfrm>
        </p:grpSpPr>
        <p:sp>
          <p:nvSpPr>
            <p:cNvPr id="15" name="椭圆 14"/>
            <p:cNvSpPr/>
            <p:nvPr/>
          </p:nvSpPr>
          <p:spPr>
            <a:xfrm>
              <a:off x="2558424" y="1401428"/>
              <a:ext cx="1318727" cy="13187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2675274" y="1815037"/>
              <a:ext cx="1085027" cy="597230"/>
            </a:xfrm>
            <a:custGeom>
              <a:avLst/>
              <a:gdLst>
                <a:gd name="T0" fmla="*/ 7 w 683"/>
                <a:gd name="T1" fmla="*/ 118 h 376"/>
                <a:gd name="T2" fmla="*/ 334 w 683"/>
                <a:gd name="T3" fmla="*/ 1 h 376"/>
                <a:gd name="T4" fmla="*/ 341 w 683"/>
                <a:gd name="T5" fmla="*/ 1 h 376"/>
                <a:gd name="T6" fmla="*/ 675 w 683"/>
                <a:gd name="T7" fmla="*/ 118 h 376"/>
                <a:gd name="T8" fmla="*/ 683 w 683"/>
                <a:gd name="T9" fmla="*/ 129 h 376"/>
                <a:gd name="T10" fmla="*/ 675 w 683"/>
                <a:gd name="T11" fmla="*/ 139 h 376"/>
                <a:gd name="T12" fmla="*/ 561 w 683"/>
                <a:gd name="T13" fmla="*/ 172 h 376"/>
                <a:gd name="T14" fmla="*/ 338 w 683"/>
                <a:gd name="T15" fmla="*/ 119 h 376"/>
                <a:gd name="T16" fmla="*/ 328 w 683"/>
                <a:gd name="T17" fmla="*/ 130 h 376"/>
                <a:gd name="T18" fmla="*/ 338 w 683"/>
                <a:gd name="T19" fmla="*/ 140 h 376"/>
                <a:gd name="T20" fmla="*/ 545 w 683"/>
                <a:gd name="T21" fmla="*/ 185 h 376"/>
                <a:gd name="T22" fmla="*/ 545 w 683"/>
                <a:gd name="T23" fmla="*/ 255 h 376"/>
                <a:gd name="T24" fmla="*/ 545 w 683"/>
                <a:gd name="T25" fmla="*/ 256 h 376"/>
                <a:gd name="T26" fmla="*/ 337 w 683"/>
                <a:gd name="T27" fmla="*/ 305 h 376"/>
                <a:gd name="T28" fmla="*/ 130 w 683"/>
                <a:gd name="T29" fmla="*/ 256 h 376"/>
                <a:gd name="T30" fmla="*/ 130 w 683"/>
                <a:gd name="T31" fmla="*/ 255 h 376"/>
                <a:gd name="T32" fmla="*/ 130 w 683"/>
                <a:gd name="T33" fmla="*/ 174 h 376"/>
                <a:gd name="T34" fmla="*/ 71 w 683"/>
                <a:gd name="T35" fmla="*/ 157 h 376"/>
                <a:gd name="T36" fmla="*/ 71 w 683"/>
                <a:gd name="T37" fmla="*/ 249 h 376"/>
                <a:gd name="T38" fmla="*/ 92 w 683"/>
                <a:gd name="T39" fmla="*/ 277 h 376"/>
                <a:gd name="T40" fmla="*/ 75 w 683"/>
                <a:gd name="T41" fmla="*/ 303 h 376"/>
                <a:gd name="T42" fmla="*/ 82 w 683"/>
                <a:gd name="T43" fmla="*/ 338 h 376"/>
                <a:gd name="T44" fmla="*/ 28 w 683"/>
                <a:gd name="T45" fmla="*/ 361 h 376"/>
                <a:gd name="T46" fmla="*/ 39 w 683"/>
                <a:gd name="T47" fmla="*/ 301 h 376"/>
                <a:gd name="T48" fmla="*/ 26 w 683"/>
                <a:gd name="T49" fmla="*/ 277 h 376"/>
                <a:gd name="T50" fmla="*/ 46 w 683"/>
                <a:gd name="T51" fmla="*/ 249 h 376"/>
                <a:gd name="T52" fmla="*/ 46 w 683"/>
                <a:gd name="T53" fmla="*/ 150 h 376"/>
                <a:gd name="T54" fmla="*/ 8 w 683"/>
                <a:gd name="T55" fmla="*/ 139 h 376"/>
                <a:gd name="T56" fmla="*/ 0 w 683"/>
                <a:gd name="T57" fmla="*/ 129 h 376"/>
                <a:gd name="T58" fmla="*/ 7 w 683"/>
                <a:gd name="T59" fmla="*/ 11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3" h="376">
                  <a:moveTo>
                    <a:pt x="7" y="118"/>
                  </a:moveTo>
                  <a:cubicBezTo>
                    <a:pt x="334" y="1"/>
                    <a:pt x="334" y="1"/>
                    <a:pt x="334" y="1"/>
                  </a:cubicBezTo>
                  <a:cubicBezTo>
                    <a:pt x="336" y="0"/>
                    <a:pt x="339" y="0"/>
                    <a:pt x="341" y="1"/>
                  </a:cubicBezTo>
                  <a:cubicBezTo>
                    <a:pt x="675" y="118"/>
                    <a:pt x="675" y="118"/>
                    <a:pt x="675" y="118"/>
                  </a:cubicBezTo>
                  <a:cubicBezTo>
                    <a:pt x="680" y="120"/>
                    <a:pt x="683" y="124"/>
                    <a:pt x="683" y="129"/>
                  </a:cubicBezTo>
                  <a:cubicBezTo>
                    <a:pt x="682" y="134"/>
                    <a:pt x="679" y="138"/>
                    <a:pt x="675" y="139"/>
                  </a:cubicBezTo>
                  <a:cubicBezTo>
                    <a:pt x="561" y="172"/>
                    <a:pt x="561" y="172"/>
                    <a:pt x="561" y="172"/>
                  </a:cubicBezTo>
                  <a:cubicBezTo>
                    <a:pt x="537" y="136"/>
                    <a:pt x="430" y="119"/>
                    <a:pt x="338" y="119"/>
                  </a:cubicBezTo>
                  <a:cubicBezTo>
                    <a:pt x="333" y="119"/>
                    <a:pt x="328" y="124"/>
                    <a:pt x="328" y="130"/>
                  </a:cubicBezTo>
                  <a:cubicBezTo>
                    <a:pt x="328" y="136"/>
                    <a:pt x="333" y="140"/>
                    <a:pt x="338" y="140"/>
                  </a:cubicBezTo>
                  <a:cubicBezTo>
                    <a:pt x="452" y="140"/>
                    <a:pt x="534" y="164"/>
                    <a:pt x="545" y="185"/>
                  </a:cubicBezTo>
                  <a:cubicBezTo>
                    <a:pt x="545" y="255"/>
                    <a:pt x="545" y="255"/>
                    <a:pt x="545" y="255"/>
                  </a:cubicBezTo>
                  <a:cubicBezTo>
                    <a:pt x="545" y="255"/>
                    <a:pt x="545" y="255"/>
                    <a:pt x="545" y="256"/>
                  </a:cubicBezTo>
                  <a:cubicBezTo>
                    <a:pt x="545" y="283"/>
                    <a:pt x="452" y="305"/>
                    <a:pt x="337" y="305"/>
                  </a:cubicBezTo>
                  <a:cubicBezTo>
                    <a:pt x="223" y="305"/>
                    <a:pt x="130" y="283"/>
                    <a:pt x="130" y="256"/>
                  </a:cubicBezTo>
                  <a:cubicBezTo>
                    <a:pt x="130" y="255"/>
                    <a:pt x="130" y="255"/>
                    <a:pt x="130" y="255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83" y="253"/>
                    <a:pt x="92" y="264"/>
                    <a:pt x="92" y="277"/>
                  </a:cubicBezTo>
                  <a:cubicBezTo>
                    <a:pt x="92" y="288"/>
                    <a:pt x="85" y="298"/>
                    <a:pt x="75" y="303"/>
                  </a:cubicBezTo>
                  <a:cubicBezTo>
                    <a:pt x="82" y="338"/>
                    <a:pt x="82" y="338"/>
                    <a:pt x="82" y="338"/>
                  </a:cubicBezTo>
                  <a:cubicBezTo>
                    <a:pt x="86" y="354"/>
                    <a:pt x="26" y="376"/>
                    <a:pt x="28" y="361"/>
                  </a:cubicBezTo>
                  <a:cubicBezTo>
                    <a:pt x="39" y="301"/>
                    <a:pt x="39" y="301"/>
                    <a:pt x="39" y="301"/>
                  </a:cubicBezTo>
                  <a:cubicBezTo>
                    <a:pt x="31" y="296"/>
                    <a:pt x="26" y="287"/>
                    <a:pt x="26" y="277"/>
                  </a:cubicBezTo>
                  <a:cubicBezTo>
                    <a:pt x="26" y="264"/>
                    <a:pt x="34" y="253"/>
                    <a:pt x="46" y="249"/>
                  </a:cubicBezTo>
                  <a:cubicBezTo>
                    <a:pt x="46" y="150"/>
                    <a:pt x="46" y="150"/>
                    <a:pt x="46" y="150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3" y="138"/>
                    <a:pt x="0" y="134"/>
                    <a:pt x="0" y="129"/>
                  </a:cubicBezTo>
                  <a:cubicBezTo>
                    <a:pt x="0" y="124"/>
                    <a:pt x="3" y="120"/>
                    <a:pt x="7" y="1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+mn-lt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1" name="文本框 37"/>
          <p:cNvSpPr txBox="1">
            <a:spLocks noChangeArrowheads="1"/>
          </p:cNvSpPr>
          <p:nvPr/>
        </p:nvSpPr>
        <p:spPr bwMode="auto">
          <a:xfrm>
            <a:off x="3491880" y="2270976"/>
            <a:ext cx="367240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ea typeface="微软雅黑 Light" panose="020B0502040204020203" pitchFamily="34" charset="-122"/>
              </a:rPr>
              <a:t>需求计划概述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绩效考核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7565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835695" y="1099197"/>
          <a:ext cx="6768753" cy="3199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66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评判规则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奖惩措施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认真的完成任务并得到表扬。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组内评分优先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认真及时完成任务，无大的错误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能完成任务，但质量不高。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64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不及格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不按要求或不按时完成任务。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组内评分会扣分且再下次请全组请客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984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严重违纪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不做任务且不愿交流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警告一次，再有一次直接除名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589225" y="2080384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风险管理计划</a:t>
            </a:r>
            <a:endParaRPr lang="en-US" altLang="zh-CN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438958" y="1918459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风险评估：</a:t>
            </a:r>
          </a:p>
          <a:p>
            <a:pPr lvl="1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97687" y="1143379"/>
          <a:ext cx="5328592" cy="18143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89">
                <a:tc>
                  <a:txBody>
                    <a:bodyPr/>
                    <a:lstStyle/>
                    <a:p>
                      <a:pPr indent="25527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风险类别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527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78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51460"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通常包括软件开发阶段人员的技术无法达到开发的要求等问题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通常用户方面出现问题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通常包括开发过程中的工具出现问题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89"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人力资源风险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通常包括开发人员方面出现问题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07704" y="2960068"/>
            <a:ext cx="597666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项目风险概论及影响定义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23726" y="3481537"/>
          <a:ext cx="6476580" cy="929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6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87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定性描述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607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76">
                <a:tc rowSpan="3"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tc rowSpan="3" gridSpan="4"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表示发生的可能性</a:t>
                      </a:r>
                    </a:p>
                  </a:txBody>
                  <a:tcPr marL="68580" marR="68580" marT="0" marB="0" anchor="ctr"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5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68580" marR="68580" marT="0" marB="0" anchor="ctr"/>
                </a:tc>
                <a:tc gridSpan="4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64359"/>
              </p:ext>
            </p:extLst>
          </p:nvPr>
        </p:nvGraphicFramePr>
        <p:xfrm>
          <a:off x="2023183" y="1140570"/>
          <a:ext cx="6797286" cy="3531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2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1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界面原型不被用户代表认可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）手工画图再次让用户确认并签字（林鑫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433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组员因个人原因不能完成任务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林鑫和李逸欢一组，李梦雷和胡锦波一组，相互协调，若组内同时有事，由彭慧铭接手工作。彭慧铭若有事，由李逸欢接手工作。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电脑文档丢失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林鑫每次及时上传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GitHub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，且电脑备份。文档丢失由相应的责任人补全文档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81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用户对界面提出不合理的要求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）与用户及时沟通交流，和技术人员一起商量解决办法（林鑫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07704" y="771550"/>
            <a:ext cx="6657539" cy="65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风险评估及控制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为主方案，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为替补方案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46433"/>
              </p:ext>
            </p:extLst>
          </p:nvPr>
        </p:nvGraphicFramePr>
        <p:xfrm>
          <a:off x="2023182" y="1140570"/>
          <a:ext cx="6869291" cy="3497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69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alt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573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应对措施</a:t>
                      </a:r>
                    </a:p>
                  </a:txBody>
                  <a:tcPr marL="49515" marR="49515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发生概率</a:t>
                      </a:r>
                    </a:p>
                  </a:txBody>
                  <a:tcPr marL="49515" marR="4951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0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对技术掌握不够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小组内部提出来，若不能解决，直接问老师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4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组内消息未及时传达沟通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群里消息由彭慧铭发布，每人收到都要回复。若一定时间未回复，由彭慧铭（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）去联系询问原因。（林鑫</a:t>
                      </a: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90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干系人邮件格式发送错误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）检查格式，确认截止时间发送邮件，邮件发送之前由李逸欢（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）再次确认（林鑫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，李梦雷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12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小组成员工作怠慢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人力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彭慧铭（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）固定每日进行督促检查进度并按情况调整，惩罚。（林鑫</a:t>
                      </a: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4925627"/>
            <a:ext cx="7433332" cy="7006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04448" y="4932633"/>
            <a:ext cx="539552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33955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344" y="47339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15" name="文本框 19"/>
          <p:cNvSpPr txBox="1">
            <a:spLocks noChangeArrowheads="1"/>
          </p:cNvSpPr>
          <p:nvPr/>
        </p:nvSpPr>
        <p:spPr bwMode="auto">
          <a:xfrm>
            <a:off x="3326036" y="2257087"/>
            <a:ext cx="384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配置管理计划</a:t>
            </a: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2195736" y="2046674"/>
            <a:ext cx="1130300" cy="1128712"/>
            <a:chOff x="1928879" y="1944350"/>
            <a:chExt cx="1129689" cy="1129689"/>
          </a:xfrm>
        </p:grpSpPr>
        <p:sp>
          <p:nvSpPr>
            <p:cNvPr id="21" name="椭圆 20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937753"/>
            <a:ext cx="5976659" cy="309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配置标志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软件项的标识基本按照《软件配置标识命名规则》进行。要通过标识能够确定软件项之间的相互联系。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建立一个目录，作为项目配置数据库。在此目录下按照每个项目组以及各组员分别建一个分目录，项目组代码及项目组名构成目录名，然后在此项目组目录下按照所属每个项目建一个子目录，同一项目的开发文档存放在一个目录下，项目编号紧跟项目名就是目录名。在一个项目分目录下可按非受控文档与受控文档建立一级次目录，然后在一级次目录下按文档的不同类型建立二级次目录，使得所有开发文档能分门别类的组织存放，便于查询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131590"/>
            <a:ext cx="6192688" cy="2321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版本管理：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目录结构可见示例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每一个文档的版本格式为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修正版本号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0.1.1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文档的初始版本为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0.1.0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当文件内容有了重大的变化或改进，主版本号加一。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当文档的内容有了模块的增加、补充等，子版本号加一。</a:t>
            </a:r>
          </a:p>
          <a:p>
            <a:pPr lvl="2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当文档的内容有了小修改，如修正了纰漏等，修正版本号加一。</a:t>
            </a: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176" y="755443"/>
            <a:ext cx="5472608" cy="398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项目的监督和控制机制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在突发事件的情况下项目经理可以对项目范围进行变更，并在事后把变更说明提报告给老师。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范围变更通常牵涉到进度、风险和质量等多个方面，所有的变更都要求对这些方面的考虑和权衡，对于引起这些方面明显的变动，需要更改这些方面的设计，并且进行相关的记录。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项目组其他成员可以对范围提出变更意见，但必须向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进行报告并鼓励每一个项目成员提出新方法、新工具以提高项目的开发进度，但严格控制在未经讨论的擅自变更，这些变更指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中未规定的事情。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对于客户提出的变更，视变更影响的大小，首先须经变更控制委员会正式或者非正式的讨论，把最后的变更意见交由项目经理实施。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中对每一个消耗资源的活动都进行了定义，但并不表示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是不可更改的，所有经过变更都要求反映在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中，并且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WBS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所在的主文件以修改次数进行标识。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20" y="972193"/>
            <a:ext cx="5472608" cy="3152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项目的监督和控制机制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基线的变更要严格控制，除非在不能挽救的情况下，范围基线不允许变更；范围基线变更必须经过变更控制委员会正式的会议。在每次基线变更后，状态报告还要能说明。哪些基线项变了、为什么变、变化前的版本是什么、变化后的版本是什么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程序的变更、代码的更新所形成的软件的新的调试版本，以版本管理程序和源代码管理程序进行标识和记录，项目经理要确保当前使用的版本反应了最新的变更（附件中规定了版本和源代码记录的模版）。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变更的内容、质量要求须同时遵循质量计划、质量标准的相关事项；用户手册、培训计划要求业务或对应功能相关的人员进行书写，并且按照进度计划中所规定的最后日期进行审核。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681651"/>
            <a:ext cx="5635611" cy="412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编写目标：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我们编写这份项目开发计划，为项目负责人提供一个框架，使之能合理地估算软件项目开发所需的资源 、经费和开发进度，并控制软件项目开发过程按此计划进行。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项目名称：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软件工程系列课程教学辅助网站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项目主要承担部门：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浙江大学城市学院  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PRD-2018-G19</a:t>
            </a: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项目时间：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开始：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2018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结束：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15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0" name="图片 9" descr="图片包含 屏幕截图&#10;&#10;自动生成的说明">
            <a:extLst>
              <a:ext uri="{FF2B5EF4-FFF2-40B4-BE49-F238E27FC236}">
                <a16:creationId xmlns:a16="http://schemas.microsoft.com/office/drawing/2014/main" id="{FB60DBCA-6097-453D-91B8-6794A186C9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74549"/>
            <a:ext cx="6131703" cy="38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采购管理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1719" y="828164"/>
            <a:ext cx="60486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项目采购计划是项目采购管理中第一位的和最重要的工作。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一般来说，制定项目采购计划所需的信息有：项目的范围信息、项目产出物的信息、项目资源需求信息、市场条件、其他的项目管理计划、约束条件与假设前提。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开支预算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预算控制在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元以内，由组员平摊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采购内容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包括购买完成项目所需的书籍、个别需付费的软件或资源、以及向外部人员求助所需的开销。像电子书，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建模工具，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AxureRP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Vmware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等都有破解版或教育版不用支出费用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524328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676456" y="4932633"/>
            <a:ext cx="46754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70360" y="4708805"/>
            <a:ext cx="773100" cy="40849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09008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24" name="文本框 12"/>
          <p:cNvSpPr txBox="1">
            <a:spLocks noChangeArrowheads="1"/>
          </p:cNvSpPr>
          <p:nvPr/>
        </p:nvSpPr>
        <p:spPr bwMode="auto">
          <a:xfrm>
            <a:off x="3997401" y="2273142"/>
            <a:ext cx="2374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沟通管理</a:t>
            </a:r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2844735" y="2007394"/>
            <a:ext cx="1130300" cy="1128712"/>
            <a:chOff x="1928879" y="1944350"/>
            <a:chExt cx="1129689" cy="1129689"/>
          </a:xfrm>
        </p:grpSpPr>
        <p:sp>
          <p:nvSpPr>
            <p:cNvPr id="23" name="椭圆 22"/>
            <p:cNvSpPr/>
            <p:nvPr/>
          </p:nvSpPr>
          <p:spPr>
            <a:xfrm>
              <a:off x="1928879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55768" y="2106415"/>
              <a:ext cx="658457" cy="789670"/>
            </a:xfrm>
            <a:custGeom>
              <a:avLst/>
              <a:gdLst>
                <a:gd name="T0" fmla="*/ 456 w 456"/>
                <a:gd name="T1" fmla="*/ 528 h 548"/>
                <a:gd name="T2" fmla="*/ 436 w 456"/>
                <a:gd name="T3" fmla="*/ 548 h 548"/>
                <a:gd name="T4" fmla="*/ 84 w 456"/>
                <a:gd name="T5" fmla="*/ 548 h 548"/>
                <a:gd name="T6" fmla="*/ 0 w 456"/>
                <a:gd name="T7" fmla="*/ 464 h 548"/>
                <a:gd name="T8" fmla="*/ 84 w 456"/>
                <a:gd name="T9" fmla="*/ 380 h 548"/>
                <a:gd name="T10" fmla="*/ 436 w 456"/>
                <a:gd name="T11" fmla="*/ 380 h 548"/>
                <a:gd name="T12" fmla="*/ 456 w 456"/>
                <a:gd name="T13" fmla="*/ 399 h 548"/>
                <a:gd name="T14" fmla="*/ 436 w 456"/>
                <a:gd name="T15" fmla="*/ 419 h 548"/>
                <a:gd name="T16" fmla="*/ 90 w 456"/>
                <a:gd name="T17" fmla="*/ 419 h 548"/>
                <a:gd name="T18" fmla="*/ 45 w 456"/>
                <a:gd name="T19" fmla="*/ 464 h 548"/>
                <a:gd name="T20" fmla="*/ 90 w 456"/>
                <a:gd name="T21" fmla="*/ 509 h 548"/>
                <a:gd name="T22" fmla="*/ 436 w 456"/>
                <a:gd name="T23" fmla="*/ 509 h 548"/>
                <a:gd name="T24" fmla="*/ 456 w 456"/>
                <a:gd name="T25" fmla="*/ 528 h 548"/>
                <a:gd name="T26" fmla="*/ 235 w 456"/>
                <a:gd name="T27" fmla="*/ 78 h 548"/>
                <a:gd name="T28" fmla="*/ 309 w 456"/>
                <a:gd name="T29" fmla="*/ 6 h 548"/>
                <a:gd name="T30" fmla="*/ 309 w 456"/>
                <a:gd name="T31" fmla="*/ 0 h 548"/>
                <a:gd name="T32" fmla="*/ 303 w 456"/>
                <a:gd name="T33" fmla="*/ 0 h 548"/>
                <a:gd name="T34" fmla="*/ 228 w 456"/>
                <a:gd name="T35" fmla="*/ 72 h 548"/>
                <a:gd name="T36" fmla="*/ 229 w 456"/>
                <a:gd name="T37" fmla="*/ 77 h 548"/>
                <a:gd name="T38" fmla="*/ 235 w 456"/>
                <a:gd name="T39" fmla="*/ 78 h 548"/>
                <a:gd name="T40" fmla="*/ 372 w 456"/>
                <a:gd name="T41" fmla="*/ 137 h 548"/>
                <a:gd name="T42" fmla="*/ 295 w 456"/>
                <a:gd name="T43" fmla="*/ 85 h 548"/>
                <a:gd name="T44" fmla="*/ 232 w 456"/>
                <a:gd name="T45" fmla="*/ 98 h 548"/>
                <a:gd name="T46" fmla="*/ 170 w 456"/>
                <a:gd name="T47" fmla="*/ 85 h 548"/>
                <a:gd name="T48" fmla="*/ 93 w 456"/>
                <a:gd name="T49" fmla="*/ 137 h 548"/>
                <a:gd name="T50" fmla="*/ 175 w 456"/>
                <a:gd name="T51" fmla="*/ 341 h 548"/>
                <a:gd name="T52" fmla="*/ 232 w 456"/>
                <a:gd name="T53" fmla="*/ 328 h 548"/>
                <a:gd name="T54" fmla="*/ 290 w 456"/>
                <a:gd name="T55" fmla="*/ 341 h 548"/>
                <a:gd name="T56" fmla="*/ 372 w 456"/>
                <a:gd name="T57" fmla="*/ 137 h 548"/>
                <a:gd name="T58" fmla="*/ 172 w 456"/>
                <a:gd name="T59" fmla="*/ 126 h 548"/>
                <a:gd name="T60" fmla="*/ 168 w 456"/>
                <a:gd name="T61" fmla="*/ 126 h 548"/>
                <a:gd name="T62" fmla="*/ 128 w 456"/>
                <a:gd name="T63" fmla="*/ 161 h 548"/>
                <a:gd name="T64" fmla="*/ 119 w 456"/>
                <a:gd name="T65" fmla="*/ 169 h 548"/>
                <a:gd name="T66" fmla="*/ 118 w 456"/>
                <a:gd name="T67" fmla="*/ 169 h 548"/>
                <a:gd name="T68" fmla="*/ 116 w 456"/>
                <a:gd name="T69" fmla="*/ 168 h 548"/>
                <a:gd name="T70" fmla="*/ 109 w 456"/>
                <a:gd name="T71" fmla="*/ 157 h 548"/>
                <a:gd name="T72" fmla="*/ 168 w 456"/>
                <a:gd name="T73" fmla="*/ 106 h 548"/>
                <a:gd name="T74" fmla="*/ 173 w 456"/>
                <a:gd name="T75" fmla="*/ 106 h 548"/>
                <a:gd name="T76" fmla="*/ 181 w 456"/>
                <a:gd name="T77" fmla="*/ 117 h 548"/>
                <a:gd name="T78" fmla="*/ 172 w 456"/>
                <a:gd name="T79" fmla="*/ 126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56" h="548">
                  <a:moveTo>
                    <a:pt x="456" y="528"/>
                  </a:moveTo>
                  <a:cubicBezTo>
                    <a:pt x="456" y="539"/>
                    <a:pt x="447" y="548"/>
                    <a:pt x="436" y="548"/>
                  </a:cubicBezTo>
                  <a:cubicBezTo>
                    <a:pt x="84" y="548"/>
                    <a:pt x="84" y="548"/>
                    <a:pt x="84" y="548"/>
                  </a:cubicBezTo>
                  <a:cubicBezTo>
                    <a:pt x="38" y="548"/>
                    <a:pt x="0" y="510"/>
                    <a:pt x="0" y="464"/>
                  </a:cubicBezTo>
                  <a:cubicBezTo>
                    <a:pt x="0" y="417"/>
                    <a:pt x="38" y="380"/>
                    <a:pt x="84" y="380"/>
                  </a:cubicBezTo>
                  <a:cubicBezTo>
                    <a:pt x="436" y="380"/>
                    <a:pt x="436" y="380"/>
                    <a:pt x="436" y="380"/>
                  </a:cubicBezTo>
                  <a:cubicBezTo>
                    <a:pt x="447" y="380"/>
                    <a:pt x="456" y="389"/>
                    <a:pt x="456" y="399"/>
                  </a:cubicBezTo>
                  <a:cubicBezTo>
                    <a:pt x="456" y="410"/>
                    <a:pt x="447" y="419"/>
                    <a:pt x="436" y="419"/>
                  </a:cubicBezTo>
                  <a:cubicBezTo>
                    <a:pt x="90" y="419"/>
                    <a:pt x="90" y="419"/>
                    <a:pt x="90" y="419"/>
                  </a:cubicBezTo>
                  <a:cubicBezTo>
                    <a:pt x="65" y="419"/>
                    <a:pt x="45" y="439"/>
                    <a:pt x="45" y="464"/>
                  </a:cubicBezTo>
                  <a:cubicBezTo>
                    <a:pt x="45" y="488"/>
                    <a:pt x="65" y="509"/>
                    <a:pt x="90" y="509"/>
                  </a:cubicBezTo>
                  <a:cubicBezTo>
                    <a:pt x="436" y="509"/>
                    <a:pt x="436" y="509"/>
                    <a:pt x="436" y="509"/>
                  </a:cubicBezTo>
                  <a:cubicBezTo>
                    <a:pt x="447" y="509"/>
                    <a:pt x="456" y="518"/>
                    <a:pt x="456" y="528"/>
                  </a:cubicBezTo>
                  <a:close/>
                  <a:moveTo>
                    <a:pt x="235" y="78"/>
                  </a:moveTo>
                  <a:cubicBezTo>
                    <a:pt x="276" y="78"/>
                    <a:pt x="309" y="45"/>
                    <a:pt x="309" y="6"/>
                  </a:cubicBezTo>
                  <a:cubicBezTo>
                    <a:pt x="309" y="4"/>
                    <a:pt x="309" y="2"/>
                    <a:pt x="309" y="0"/>
                  </a:cubicBezTo>
                  <a:cubicBezTo>
                    <a:pt x="307" y="0"/>
                    <a:pt x="305" y="0"/>
                    <a:pt x="303" y="0"/>
                  </a:cubicBezTo>
                  <a:cubicBezTo>
                    <a:pt x="262" y="0"/>
                    <a:pt x="228" y="32"/>
                    <a:pt x="228" y="72"/>
                  </a:cubicBezTo>
                  <a:cubicBezTo>
                    <a:pt x="228" y="74"/>
                    <a:pt x="228" y="76"/>
                    <a:pt x="229" y="77"/>
                  </a:cubicBezTo>
                  <a:cubicBezTo>
                    <a:pt x="231" y="78"/>
                    <a:pt x="233" y="78"/>
                    <a:pt x="235" y="78"/>
                  </a:cubicBezTo>
                  <a:close/>
                  <a:moveTo>
                    <a:pt x="372" y="137"/>
                  </a:moveTo>
                  <a:cubicBezTo>
                    <a:pt x="357" y="102"/>
                    <a:pt x="321" y="85"/>
                    <a:pt x="295" y="85"/>
                  </a:cubicBezTo>
                  <a:cubicBezTo>
                    <a:pt x="263" y="85"/>
                    <a:pt x="257" y="98"/>
                    <a:pt x="232" y="98"/>
                  </a:cubicBezTo>
                  <a:cubicBezTo>
                    <a:pt x="208" y="98"/>
                    <a:pt x="202" y="85"/>
                    <a:pt x="170" y="85"/>
                  </a:cubicBezTo>
                  <a:cubicBezTo>
                    <a:pt x="143" y="85"/>
                    <a:pt x="108" y="102"/>
                    <a:pt x="93" y="137"/>
                  </a:cubicBezTo>
                  <a:cubicBezTo>
                    <a:pt x="62" y="207"/>
                    <a:pt x="114" y="341"/>
                    <a:pt x="175" y="341"/>
                  </a:cubicBezTo>
                  <a:cubicBezTo>
                    <a:pt x="199" y="341"/>
                    <a:pt x="210" y="328"/>
                    <a:pt x="232" y="328"/>
                  </a:cubicBezTo>
                  <a:cubicBezTo>
                    <a:pt x="255" y="328"/>
                    <a:pt x="265" y="341"/>
                    <a:pt x="290" y="341"/>
                  </a:cubicBezTo>
                  <a:cubicBezTo>
                    <a:pt x="351" y="341"/>
                    <a:pt x="403" y="207"/>
                    <a:pt x="372" y="137"/>
                  </a:cubicBezTo>
                  <a:close/>
                  <a:moveTo>
                    <a:pt x="172" y="126"/>
                  </a:moveTo>
                  <a:cubicBezTo>
                    <a:pt x="170" y="126"/>
                    <a:pt x="169" y="126"/>
                    <a:pt x="168" y="126"/>
                  </a:cubicBezTo>
                  <a:cubicBezTo>
                    <a:pt x="154" y="126"/>
                    <a:pt x="132" y="138"/>
                    <a:pt x="128" y="161"/>
                  </a:cubicBezTo>
                  <a:cubicBezTo>
                    <a:pt x="127" y="165"/>
                    <a:pt x="123" y="169"/>
                    <a:pt x="119" y="169"/>
                  </a:cubicBezTo>
                  <a:cubicBezTo>
                    <a:pt x="118" y="169"/>
                    <a:pt x="118" y="169"/>
                    <a:pt x="118" y="169"/>
                  </a:cubicBezTo>
                  <a:cubicBezTo>
                    <a:pt x="118" y="169"/>
                    <a:pt x="117" y="169"/>
                    <a:pt x="116" y="168"/>
                  </a:cubicBezTo>
                  <a:cubicBezTo>
                    <a:pt x="111" y="167"/>
                    <a:pt x="108" y="162"/>
                    <a:pt x="109" y="157"/>
                  </a:cubicBezTo>
                  <a:cubicBezTo>
                    <a:pt x="115" y="125"/>
                    <a:pt x="144" y="106"/>
                    <a:pt x="168" y="106"/>
                  </a:cubicBezTo>
                  <a:cubicBezTo>
                    <a:pt x="170" y="106"/>
                    <a:pt x="171" y="106"/>
                    <a:pt x="173" y="106"/>
                  </a:cubicBezTo>
                  <a:cubicBezTo>
                    <a:pt x="178" y="107"/>
                    <a:pt x="182" y="112"/>
                    <a:pt x="181" y="117"/>
                  </a:cubicBezTo>
                  <a:cubicBezTo>
                    <a:pt x="181" y="122"/>
                    <a:pt x="177" y="126"/>
                    <a:pt x="172" y="1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项目开始日期与完成日期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完成日期：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2019/01/15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通过描述项目全过程中进行沟通工作室需要采用的沟通方法，沟通渠道等方面的计划与安排，帮助项目涉及人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了解沟通需求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。例如谁需要什么信息，什么时候需要，怎么获得等等。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机密与敏感信息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项目团队成员在本项目的实施过程中，在未得到项目经理的授权时不得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擅自向外部人员进行发布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，在默认情况下，项目团队成员应自觉对相关信息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进行保密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98802" y="1280681"/>
          <a:ext cx="6749657" cy="2838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8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1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67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87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周常会议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座谈开会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周五下午课后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会议纪要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组内任务评审检查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评审作业完成情况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弘毅讨论室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周日晚上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周成员绩效表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04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项目经理访谈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访问杨枨老师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获取需求，解答问题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7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项目干系人访谈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访问项目干系人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不定期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向项目干系人（杨枨侯宏伦老师、用户代表等）获取需求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项目里程碑评审会议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课上评审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周五或周六评审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60131" marR="60131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问题报告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（哪些地方需要修改）</a:t>
                      </a:r>
                    </a:p>
                  </a:txBody>
                  <a:tcPr marL="60131" marR="6013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843558"/>
            <a:ext cx="6048671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非正式沟通计划：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      </a:t>
            </a:r>
            <a:endParaRPr lang="zh-CN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30115" y="1286277"/>
          <a:ext cx="6790356" cy="2295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6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14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3556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沟通计划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沟通方式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沟通地点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沟通时间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参与人员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61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日常沟通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推动任务完成进度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推动项目进程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44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组内评审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随机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每周日下午六点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检查任务完成情况，返工与改进，绩效评定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绩效评价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紧急会议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6365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面谈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图书馆一楼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下达时间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全体成员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解决紧急情况</a:t>
                      </a: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录音文件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采取紧急措施</a:t>
                      </a:r>
                    </a:p>
                  </a:txBody>
                  <a:tcPr marL="57854" marR="5785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870893" y="2180455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干系人管理</a:t>
            </a: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2596297" y="1970477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干系人管理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95736" y="813417"/>
            <a:ext cx="4529279" cy="3660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项目名称：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  <a:endParaRPr lang="en-US" altLang="zh-CN" b="1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项目开始日期：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7876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2018/09/19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b="1" kern="100" dirty="0">
                <a:latin typeface="宋体" panose="02010600030101010101" pitchFamily="2" charset="-122"/>
                <a:ea typeface="等线" panose="02010600030101010101" charset="-122"/>
              </a:rPr>
              <a:t> </a:t>
            </a: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项目角色列表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项目经理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项目发起人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项目监督者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项目顾问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技术指导者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项目团队成员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学生代表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6450C4-9B6A-448E-AED9-8236C96E7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51812"/>
              </p:ext>
            </p:extLst>
          </p:nvPr>
        </p:nvGraphicFramePr>
        <p:xfrm>
          <a:off x="2195735" y="928161"/>
          <a:ext cx="6696740" cy="3690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993">
                  <a:extLst>
                    <a:ext uri="{9D8B030D-6E8A-4147-A177-3AD203B41FA5}">
                      <a16:colId xmlns:a16="http://schemas.microsoft.com/office/drawing/2014/main" val="3915976204"/>
                    </a:ext>
                  </a:extLst>
                </a:gridCol>
                <a:gridCol w="1277993">
                  <a:extLst>
                    <a:ext uri="{9D8B030D-6E8A-4147-A177-3AD203B41FA5}">
                      <a16:colId xmlns:a16="http://schemas.microsoft.com/office/drawing/2014/main" val="1186152605"/>
                    </a:ext>
                  </a:extLst>
                </a:gridCol>
                <a:gridCol w="1686530">
                  <a:extLst>
                    <a:ext uri="{9D8B030D-6E8A-4147-A177-3AD203B41FA5}">
                      <a16:colId xmlns:a16="http://schemas.microsoft.com/office/drawing/2014/main" val="570014606"/>
                    </a:ext>
                  </a:extLst>
                </a:gridCol>
                <a:gridCol w="2454224">
                  <a:extLst>
                    <a:ext uri="{9D8B030D-6E8A-4147-A177-3AD203B41FA5}">
                      <a16:colId xmlns:a16="http://schemas.microsoft.com/office/drawing/2014/main" val="1362958113"/>
                    </a:ext>
                  </a:extLst>
                </a:gridCol>
              </a:tblGrid>
              <a:tr h="224848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团队成员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职责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联系方式（手机）</a:t>
                      </a:r>
                    </a:p>
                  </a:txBody>
                  <a:tcPr marL="39449" marR="39449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r>
                        <a:rPr lang="en-US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3136516675"/>
                  </a:ext>
                </a:extLst>
              </a:tr>
              <a:tr h="224848"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</a:t>
                      </a:r>
                    </a:p>
                  </a:txBody>
                  <a:tcPr marL="39449" marR="39449" marT="0" marB="0" anchor="ctr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/>
                </a:tc>
                <a:tc rowSpan="4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851210053"/>
                  </a:ext>
                </a:extLst>
              </a:tr>
              <a:tr h="33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项目分工及绩效考评者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13064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06329"/>
                  </a:ext>
                </a:extLst>
              </a:tr>
              <a:tr h="3372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后台开发及维护负责人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05929"/>
                  </a:ext>
                </a:extLst>
              </a:tr>
              <a:tr h="224848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配置管理员</a:t>
                      </a: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2596483503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1656"/>
                  </a:ext>
                </a:extLst>
              </a:tr>
              <a:tr h="2280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前端开发负责人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28287"/>
                  </a:ext>
                </a:extLst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会议记录员</a:t>
                      </a: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58667710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11581"/>
                  </a:ext>
                </a:extLst>
              </a:tr>
              <a:tr h="224848"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需求审核员</a:t>
                      </a: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2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602335240"/>
                  </a:ext>
                </a:extLst>
              </a:tr>
              <a:tr h="2357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56831"/>
                  </a:ext>
                </a:extLst>
              </a:tr>
              <a:tr h="243586"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39449" marR="39449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用户访谈负责人</a:t>
                      </a: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tc rowSpan="3"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9449" marR="39449" marT="0" marB="0" anchor="ctr"/>
                </a:tc>
                <a:extLst>
                  <a:ext uri="{0D108BD9-81ED-4DB2-BD59-A6C34878D82A}">
                    <a16:rowId xmlns:a16="http://schemas.microsoft.com/office/drawing/2014/main" val="300492913"/>
                  </a:ext>
                </a:extLst>
              </a:tr>
              <a:tr h="2280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软件测试负责人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4922"/>
                  </a:ext>
                </a:extLst>
              </a:tr>
              <a:tr h="224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文档书写者</a:t>
                      </a:r>
                    </a:p>
                  </a:txBody>
                  <a:tcPr marL="39449" marR="39449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36269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1964" y="923809"/>
            <a:ext cx="6408712" cy="2368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任务提出者：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项目开发团队：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11760" y="1419879"/>
          <a:ext cx="6001968" cy="863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177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角色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办公地点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联系方式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杨枨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理四</a:t>
                      </a:r>
                      <a:r>
                        <a:rPr lang="en-US" sz="1400" kern="100" dirty="0">
                          <a:effectLst/>
                        </a:rPr>
                        <a:t>-504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yangc@zucc.edu.cn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31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侯宏仑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教师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理四</a:t>
                      </a:r>
                      <a:r>
                        <a:rPr lang="en-US" sz="1400" kern="100">
                          <a:effectLst/>
                        </a:rPr>
                        <a:t>-415A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ubilabs@zucc.edu.cn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404118" y="2914628"/>
          <a:ext cx="6017252" cy="1416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办公地点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手机号码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微信号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彭慧铭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项目经理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弘毅</a:t>
                      </a:r>
                      <a:r>
                        <a:rPr lang="en-US" sz="1200" kern="100" dirty="0">
                          <a:effectLst/>
                        </a:rPr>
                        <a:t>B1-613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18989471045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phmbangbang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李梦雷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13588899173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Mikulml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林鑫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13588165595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XD_Sean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李逸欢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13588759021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liyihuanx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11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胡锦波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组员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弘毅</a:t>
                      </a:r>
                      <a:r>
                        <a:rPr lang="en-US" sz="1200" kern="100">
                          <a:effectLst/>
                        </a:rPr>
                        <a:t>B1-612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13588755554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</a:rPr>
                        <a:t>hujinbo0520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3" y="84355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干系人手册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9CDF57-4CD6-422A-B613-68E67CE2C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1211"/>
              </p:ext>
            </p:extLst>
          </p:nvPr>
        </p:nvGraphicFramePr>
        <p:xfrm>
          <a:off x="1926709" y="872195"/>
          <a:ext cx="7109786" cy="378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3914">
                  <a:extLst>
                    <a:ext uri="{9D8B030D-6E8A-4147-A177-3AD203B41FA5}">
                      <a16:colId xmlns:a16="http://schemas.microsoft.com/office/drawing/2014/main" val="3869023095"/>
                    </a:ext>
                  </a:extLst>
                </a:gridCol>
                <a:gridCol w="1818619">
                  <a:extLst>
                    <a:ext uri="{9D8B030D-6E8A-4147-A177-3AD203B41FA5}">
                      <a16:colId xmlns:a16="http://schemas.microsoft.com/office/drawing/2014/main" val="3093582285"/>
                    </a:ext>
                  </a:extLst>
                </a:gridCol>
                <a:gridCol w="797841">
                  <a:extLst>
                    <a:ext uri="{9D8B030D-6E8A-4147-A177-3AD203B41FA5}">
                      <a16:colId xmlns:a16="http://schemas.microsoft.com/office/drawing/2014/main" val="2161056704"/>
                    </a:ext>
                  </a:extLst>
                </a:gridCol>
                <a:gridCol w="1109804">
                  <a:extLst>
                    <a:ext uri="{9D8B030D-6E8A-4147-A177-3AD203B41FA5}">
                      <a16:colId xmlns:a16="http://schemas.microsoft.com/office/drawing/2014/main" val="1070204948"/>
                    </a:ext>
                  </a:extLst>
                </a:gridCol>
                <a:gridCol w="1220379">
                  <a:extLst>
                    <a:ext uri="{9D8B030D-6E8A-4147-A177-3AD203B41FA5}">
                      <a16:colId xmlns:a16="http://schemas.microsoft.com/office/drawing/2014/main" val="994260607"/>
                    </a:ext>
                  </a:extLst>
                </a:gridCol>
                <a:gridCol w="999229">
                  <a:extLst>
                    <a:ext uri="{9D8B030D-6E8A-4147-A177-3AD203B41FA5}">
                      <a16:colId xmlns:a16="http://schemas.microsoft.com/office/drawing/2014/main" val="3616756573"/>
                    </a:ext>
                  </a:extLst>
                </a:gridCol>
              </a:tblGrid>
              <a:tr h="230243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积极干系人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项目角色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所在地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843197635"/>
                  </a:ext>
                </a:extLst>
              </a:tr>
              <a:tr h="345364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项目经理，项目团队成员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18989471045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phmbangbang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525130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13588899173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Mikulml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2622664773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13588165595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XD_Sean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203268185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13588759021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liyihuanx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373807028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项目团队成员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13588555021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Hujinbo052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254055793"/>
                  </a:ext>
                </a:extLst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项目发起人，项目监督者，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13357102333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HolleyYang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3329632893"/>
                  </a:ext>
                </a:extLst>
              </a:tr>
              <a:tr h="575607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项目顾问，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项目监督者</a:t>
                      </a:r>
                    </a:p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技术指导者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13071858629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tuuuuuuuudou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371687527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15988127765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 Li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1052308895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学生代表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弘毅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B1-613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18901883753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Slxxxxy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7140" marR="47140" marT="0" marB="0"/>
                </a:tc>
                <a:extLst>
                  <a:ext uri="{0D108BD9-81ED-4DB2-BD59-A6C34878D82A}">
                    <a16:rowId xmlns:a16="http://schemas.microsoft.com/office/drawing/2014/main" val="403333992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干系人分析表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96C904-FC2F-4C65-8F8C-A054E19D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4638"/>
              </p:ext>
            </p:extLst>
          </p:nvPr>
        </p:nvGraphicFramePr>
        <p:xfrm>
          <a:off x="2021219" y="993722"/>
          <a:ext cx="6727235" cy="3476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7677">
                  <a:extLst>
                    <a:ext uri="{9D8B030D-6E8A-4147-A177-3AD203B41FA5}">
                      <a16:colId xmlns:a16="http://schemas.microsoft.com/office/drawing/2014/main" val="2197385621"/>
                    </a:ext>
                  </a:extLst>
                </a:gridCol>
                <a:gridCol w="1000985">
                  <a:extLst>
                    <a:ext uri="{9D8B030D-6E8A-4147-A177-3AD203B41FA5}">
                      <a16:colId xmlns:a16="http://schemas.microsoft.com/office/drawing/2014/main" val="76248003"/>
                    </a:ext>
                  </a:extLst>
                </a:gridCol>
                <a:gridCol w="1437756">
                  <a:extLst>
                    <a:ext uri="{9D8B030D-6E8A-4147-A177-3AD203B41FA5}">
                      <a16:colId xmlns:a16="http://schemas.microsoft.com/office/drawing/2014/main" val="4027609841"/>
                    </a:ext>
                  </a:extLst>
                </a:gridCol>
                <a:gridCol w="3050817">
                  <a:extLst>
                    <a:ext uri="{9D8B030D-6E8A-4147-A177-3AD203B41FA5}">
                      <a16:colId xmlns:a16="http://schemas.microsoft.com/office/drawing/2014/main" val="3564596955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权力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兴趣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状态或态度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潜在策略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942448569"/>
                  </a:ext>
                </a:extLst>
              </a:tr>
              <a:tr h="70709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杨枨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满足杨枨老师提出的要求，根据其余干系人提出的需求与杨枨老师进行融合，并成功实现杨枨老师提出来的项目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479908165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侯宏仑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中性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实现侯宏仑老师在项目管理当中给出的建议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322883831"/>
                  </a:ext>
                </a:extLst>
              </a:tr>
              <a:tr h="424259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彭慧铭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领导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强烈支持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尽力配合项目经理的提出来的工作，若有异议的地方需要和项目经理沟通修改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30505037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林鑫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1070442649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李逸欢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91632792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胡锦波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400729841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李梦雷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和该小组成员达成默契，配合工作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946165944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李俊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提出来的需求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3239299173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刘向辉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基本支持</a:t>
                      </a:r>
                    </a:p>
                  </a:txBody>
                  <a:tcPr marL="53032" marR="53032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尽量满足用户代表</a:t>
                      </a: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所提出来的需求</a:t>
                      </a:r>
                    </a:p>
                  </a:txBody>
                  <a:tcPr marL="53032" marR="53032" marT="0" marB="0"/>
                </a:tc>
                <a:extLst>
                  <a:ext uri="{0D108BD9-81ED-4DB2-BD59-A6C34878D82A}">
                    <a16:rowId xmlns:a16="http://schemas.microsoft.com/office/drawing/2014/main" val="239754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7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843558"/>
            <a:ext cx="1440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权力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兴趣网络图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0A51C39-5C16-4516-8D29-9B35DB8392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9713" y="905798"/>
            <a:ext cx="6552718" cy="363358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1847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9144000" cy="5555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0" y="4932633"/>
            <a:ext cx="745232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532440" y="4932633"/>
            <a:ext cx="61156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668344" y="4726949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739" y="474796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46" name="文本框 23"/>
          <p:cNvSpPr txBox="1">
            <a:spLocks noChangeArrowheads="1"/>
          </p:cNvSpPr>
          <p:nvPr/>
        </p:nvSpPr>
        <p:spPr bwMode="auto">
          <a:xfrm>
            <a:off x="3186998" y="2271260"/>
            <a:ext cx="48873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小组分工及评价</a:t>
            </a:r>
          </a:p>
        </p:txBody>
      </p:sp>
      <p:grpSp>
        <p:nvGrpSpPr>
          <p:cNvPr id="53" name="组合 52"/>
          <p:cNvGrpSpPr/>
          <p:nvPr/>
        </p:nvGrpSpPr>
        <p:grpSpPr bwMode="auto">
          <a:xfrm>
            <a:off x="1979712" y="1964762"/>
            <a:ext cx="1128713" cy="1128712"/>
            <a:chOff x="2817516" y="1944350"/>
            <a:chExt cx="1129689" cy="1129689"/>
          </a:xfrm>
        </p:grpSpPr>
        <p:sp>
          <p:nvSpPr>
            <p:cNvPr id="54" name="椭圆 53"/>
            <p:cNvSpPr/>
            <p:nvPr/>
          </p:nvSpPr>
          <p:spPr>
            <a:xfrm>
              <a:off x="2817516" y="1944350"/>
              <a:ext cx="1129689" cy="1129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3195668" y="2160437"/>
              <a:ext cx="444884" cy="657794"/>
            </a:xfrm>
            <a:custGeom>
              <a:avLst/>
              <a:gdLst>
                <a:gd name="T0" fmla="*/ 189 w 316"/>
                <a:gd name="T1" fmla="*/ 16 h 467"/>
                <a:gd name="T2" fmla="*/ 225 w 316"/>
                <a:gd name="T3" fmla="*/ 7 h 467"/>
                <a:gd name="T4" fmla="*/ 300 w 316"/>
                <a:gd name="T5" fmla="*/ 52 h 467"/>
                <a:gd name="T6" fmla="*/ 309 w 316"/>
                <a:gd name="T7" fmla="*/ 89 h 467"/>
                <a:gd name="T8" fmla="*/ 298 w 316"/>
                <a:gd name="T9" fmla="*/ 105 h 467"/>
                <a:gd name="T10" fmla="*/ 179 w 316"/>
                <a:gd name="T11" fmla="*/ 33 h 467"/>
                <a:gd name="T12" fmla="*/ 189 w 316"/>
                <a:gd name="T13" fmla="*/ 16 h 467"/>
                <a:gd name="T14" fmla="*/ 164 w 316"/>
                <a:gd name="T15" fmla="*/ 58 h 467"/>
                <a:gd name="T16" fmla="*/ 147 w 316"/>
                <a:gd name="T17" fmla="*/ 85 h 467"/>
                <a:gd name="T18" fmla="*/ 266 w 316"/>
                <a:gd name="T19" fmla="*/ 157 h 467"/>
                <a:gd name="T20" fmla="*/ 283 w 316"/>
                <a:gd name="T21" fmla="*/ 130 h 467"/>
                <a:gd name="T22" fmla="*/ 164 w 316"/>
                <a:gd name="T23" fmla="*/ 58 h 467"/>
                <a:gd name="T24" fmla="*/ 2 w 316"/>
                <a:gd name="T25" fmla="*/ 446 h 467"/>
                <a:gd name="T26" fmla="*/ 13 w 316"/>
                <a:gd name="T27" fmla="*/ 354 h 467"/>
                <a:gd name="T28" fmla="*/ 90 w 316"/>
                <a:gd name="T29" fmla="*/ 401 h 467"/>
                <a:gd name="T30" fmla="*/ 13 w 316"/>
                <a:gd name="T31" fmla="*/ 453 h 467"/>
                <a:gd name="T32" fmla="*/ 2 w 316"/>
                <a:gd name="T33" fmla="*/ 446 h 467"/>
                <a:gd name="T34" fmla="*/ 20 w 316"/>
                <a:gd name="T35" fmla="*/ 296 h 467"/>
                <a:gd name="T36" fmla="*/ 133 w 316"/>
                <a:gd name="T37" fmla="*/ 109 h 467"/>
                <a:gd name="T38" fmla="*/ 172 w 316"/>
                <a:gd name="T39" fmla="*/ 133 h 467"/>
                <a:gd name="T40" fmla="*/ 59 w 316"/>
                <a:gd name="T41" fmla="*/ 320 h 467"/>
                <a:gd name="T42" fmla="*/ 20 w 316"/>
                <a:gd name="T43" fmla="*/ 296 h 467"/>
                <a:gd name="T44" fmla="*/ 99 w 316"/>
                <a:gd name="T45" fmla="*/ 344 h 467"/>
                <a:gd name="T46" fmla="*/ 212 w 316"/>
                <a:gd name="T47" fmla="*/ 158 h 467"/>
                <a:gd name="T48" fmla="*/ 252 w 316"/>
                <a:gd name="T49" fmla="*/ 182 h 467"/>
                <a:gd name="T50" fmla="*/ 139 w 316"/>
                <a:gd name="T51" fmla="*/ 368 h 467"/>
                <a:gd name="T52" fmla="*/ 99 w 316"/>
                <a:gd name="T53" fmla="*/ 344 h 467"/>
                <a:gd name="T54" fmla="*/ 95 w 316"/>
                <a:gd name="T55" fmla="*/ 446 h 467"/>
                <a:gd name="T56" fmla="*/ 301 w 316"/>
                <a:gd name="T57" fmla="*/ 446 h 467"/>
                <a:gd name="T58" fmla="*/ 311 w 316"/>
                <a:gd name="T59" fmla="*/ 456 h 467"/>
                <a:gd name="T60" fmla="*/ 301 w 316"/>
                <a:gd name="T61" fmla="*/ 467 h 467"/>
                <a:gd name="T62" fmla="*/ 95 w 316"/>
                <a:gd name="T63" fmla="*/ 467 h 467"/>
                <a:gd name="T64" fmla="*/ 84 w 316"/>
                <a:gd name="T65" fmla="*/ 456 h 467"/>
                <a:gd name="T66" fmla="*/ 95 w 316"/>
                <a:gd name="T67" fmla="*/ 44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6" h="467">
                  <a:moveTo>
                    <a:pt x="189" y="16"/>
                  </a:moveTo>
                  <a:cubicBezTo>
                    <a:pt x="197" y="4"/>
                    <a:pt x="213" y="0"/>
                    <a:pt x="225" y="7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12" y="60"/>
                    <a:pt x="316" y="76"/>
                    <a:pt x="309" y="89"/>
                  </a:cubicBezTo>
                  <a:cubicBezTo>
                    <a:pt x="298" y="105"/>
                    <a:pt x="298" y="105"/>
                    <a:pt x="298" y="105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89" y="16"/>
                  </a:lnTo>
                  <a:close/>
                  <a:moveTo>
                    <a:pt x="164" y="58"/>
                  </a:moveTo>
                  <a:cubicBezTo>
                    <a:pt x="147" y="85"/>
                    <a:pt x="147" y="85"/>
                    <a:pt x="147" y="85"/>
                  </a:cubicBezTo>
                  <a:cubicBezTo>
                    <a:pt x="266" y="157"/>
                    <a:pt x="266" y="157"/>
                    <a:pt x="266" y="157"/>
                  </a:cubicBezTo>
                  <a:cubicBezTo>
                    <a:pt x="283" y="130"/>
                    <a:pt x="283" y="130"/>
                    <a:pt x="283" y="130"/>
                  </a:cubicBezTo>
                  <a:lnTo>
                    <a:pt x="164" y="58"/>
                  </a:lnTo>
                  <a:close/>
                  <a:moveTo>
                    <a:pt x="2" y="446"/>
                  </a:moveTo>
                  <a:cubicBezTo>
                    <a:pt x="13" y="354"/>
                    <a:pt x="13" y="354"/>
                    <a:pt x="13" y="354"/>
                  </a:cubicBezTo>
                  <a:cubicBezTo>
                    <a:pt x="90" y="401"/>
                    <a:pt x="90" y="401"/>
                    <a:pt x="90" y="401"/>
                  </a:cubicBezTo>
                  <a:cubicBezTo>
                    <a:pt x="13" y="453"/>
                    <a:pt x="13" y="453"/>
                    <a:pt x="13" y="453"/>
                  </a:cubicBezTo>
                  <a:cubicBezTo>
                    <a:pt x="5" y="459"/>
                    <a:pt x="0" y="456"/>
                    <a:pt x="2" y="446"/>
                  </a:cubicBezTo>
                  <a:close/>
                  <a:moveTo>
                    <a:pt x="20" y="296"/>
                  </a:moveTo>
                  <a:cubicBezTo>
                    <a:pt x="133" y="109"/>
                    <a:pt x="133" y="109"/>
                    <a:pt x="133" y="109"/>
                  </a:cubicBezTo>
                  <a:cubicBezTo>
                    <a:pt x="172" y="133"/>
                    <a:pt x="172" y="133"/>
                    <a:pt x="172" y="133"/>
                  </a:cubicBezTo>
                  <a:cubicBezTo>
                    <a:pt x="59" y="320"/>
                    <a:pt x="59" y="320"/>
                    <a:pt x="59" y="320"/>
                  </a:cubicBezTo>
                  <a:lnTo>
                    <a:pt x="20" y="296"/>
                  </a:lnTo>
                  <a:close/>
                  <a:moveTo>
                    <a:pt x="99" y="344"/>
                  </a:moveTo>
                  <a:cubicBezTo>
                    <a:pt x="212" y="158"/>
                    <a:pt x="212" y="158"/>
                    <a:pt x="212" y="158"/>
                  </a:cubicBezTo>
                  <a:cubicBezTo>
                    <a:pt x="252" y="182"/>
                    <a:pt x="252" y="182"/>
                    <a:pt x="252" y="182"/>
                  </a:cubicBezTo>
                  <a:cubicBezTo>
                    <a:pt x="139" y="368"/>
                    <a:pt x="139" y="368"/>
                    <a:pt x="139" y="368"/>
                  </a:cubicBezTo>
                  <a:lnTo>
                    <a:pt x="99" y="344"/>
                  </a:lnTo>
                  <a:close/>
                  <a:moveTo>
                    <a:pt x="95" y="446"/>
                  </a:moveTo>
                  <a:cubicBezTo>
                    <a:pt x="301" y="446"/>
                    <a:pt x="301" y="446"/>
                    <a:pt x="301" y="446"/>
                  </a:cubicBezTo>
                  <a:cubicBezTo>
                    <a:pt x="307" y="446"/>
                    <a:pt x="311" y="450"/>
                    <a:pt x="311" y="456"/>
                  </a:cubicBezTo>
                  <a:cubicBezTo>
                    <a:pt x="311" y="462"/>
                    <a:pt x="307" y="467"/>
                    <a:pt x="301" y="467"/>
                  </a:cubicBezTo>
                  <a:cubicBezTo>
                    <a:pt x="95" y="467"/>
                    <a:pt x="95" y="467"/>
                    <a:pt x="95" y="467"/>
                  </a:cubicBezTo>
                  <a:cubicBezTo>
                    <a:pt x="89" y="467"/>
                    <a:pt x="84" y="462"/>
                    <a:pt x="84" y="456"/>
                  </a:cubicBezTo>
                  <a:cubicBezTo>
                    <a:pt x="84" y="450"/>
                    <a:pt x="89" y="446"/>
                    <a:pt x="95" y="4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53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63" y="843558"/>
            <a:ext cx="136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cxnSp>
        <p:nvCxnSpPr>
          <p:cNvPr id="13" name="直接箭头连接符 5"/>
          <p:cNvCxnSpPr>
            <a:cxnSpLocks noChangeShapeType="1"/>
          </p:cNvCxnSpPr>
          <p:nvPr/>
        </p:nvCxnSpPr>
        <p:spPr bwMode="auto">
          <a:xfrm>
            <a:off x="2419295" y="232635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6"/>
          <p:cNvCxnSpPr>
            <a:cxnSpLocks noChangeShapeType="1"/>
          </p:cNvCxnSpPr>
          <p:nvPr/>
        </p:nvCxnSpPr>
        <p:spPr bwMode="auto">
          <a:xfrm>
            <a:off x="8237284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箭头连接符 8"/>
          <p:cNvCxnSpPr>
            <a:cxnSpLocks noChangeShapeType="1"/>
          </p:cNvCxnSpPr>
          <p:nvPr/>
        </p:nvCxnSpPr>
        <p:spPr bwMode="auto">
          <a:xfrm>
            <a:off x="3805146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环形箭头 17"/>
          <p:cNvSpPr/>
          <p:nvPr/>
        </p:nvSpPr>
        <p:spPr>
          <a:xfrm flipH="1">
            <a:off x="3303443" y="1422349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彭慧铭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0" name="环形箭头 19"/>
          <p:cNvSpPr/>
          <p:nvPr/>
        </p:nvSpPr>
        <p:spPr>
          <a:xfrm flipH="1">
            <a:off x="4956707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胡锦波</a:t>
            </a:r>
          </a:p>
        </p:txBody>
      </p:sp>
      <p:sp>
        <p:nvSpPr>
          <p:cNvPr id="22" name="环形箭头 21"/>
          <p:cNvSpPr/>
          <p:nvPr/>
        </p:nvSpPr>
        <p:spPr>
          <a:xfrm flipH="1">
            <a:off x="1921018" y="1409701"/>
            <a:ext cx="1003406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林鑫</a:t>
            </a:r>
            <a:endParaRPr lang="en-US" altLang="zh-CN" sz="1200" b="1" dirty="0">
              <a:solidFill>
                <a:schemeClr val="tx1"/>
              </a:solidFill>
              <a:latin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23" name="环形箭头 19"/>
          <p:cNvSpPr/>
          <p:nvPr/>
        </p:nvSpPr>
        <p:spPr>
          <a:xfrm flipH="1">
            <a:off x="6372950" y="141876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李梦雷</a:t>
            </a:r>
          </a:p>
        </p:txBody>
      </p:sp>
      <p:sp>
        <p:nvSpPr>
          <p:cNvPr id="24" name="环形箭头 19"/>
          <p:cNvSpPr/>
          <p:nvPr/>
        </p:nvSpPr>
        <p:spPr>
          <a:xfrm flipH="1">
            <a:off x="7703392" y="1409701"/>
            <a:ext cx="1005902" cy="91665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875315"/>
              <a:gd name="adj5" fmla="val 12500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tx1"/>
                </a:solidFill>
                <a:latin typeface="微软雅黑 Light" panose="020B0502040204020203" pitchFamily="34" charset="-122"/>
                <a:cs typeface="+mn-ea"/>
                <a:sym typeface="+mn-lt"/>
              </a:rPr>
              <a:t>李逸欢</a:t>
            </a:r>
          </a:p>
        </p:txBody>
      </p:sp>
      <p:cxnSp>
        <p:nvCxnSpPr>
          <p:cNvPr id="25" name="直接箭头连接符 8"/>
          <p:cNvCxnSpPr>
            <a:cxnSpLocks noChangeShapeType="1"/>
          </p:cNvCxnSpPr>
          <p:nvPr/>
        </p:nvCxnSpPr>
        <p:spPr bwMode="auto">
          <a:xfrm>
            <a:off x="5448160" y="2379377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8"/>
          <p:cNvCxnSpPr>
            <a:cxnSpLocks noChangeShapeType="1"/>
          </p:cNvCxnSpPr>
          <p:nvPr/>
        </p:nvCxnSpPr>
        <p:spPr bwMode="auto">
          <a:xfrm>
            <a:off x="6875901" y="2356464"/>
            <a:ext cx="0" cy="420181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4536697" y="2790498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项目章程制作及修改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56176" y="2790498"/>
            <a:ext cx="14638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可行性报告制作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934249" y="2790498"/>
            <a:ext cx="17830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需求计划制作及修改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其他文档，图检查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791022" y="2776645"/>
            <a:ext cx="1282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甘特图制作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515308" y="2808756"/>
            <a:ext cx="14847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原型制作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需求计划修改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1522" y="2201000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21433112">
            <a:off x="3523407" y="1568068"/>
            <a:ext cx="2097186" cy="1797947"/>
            <a:chOff x="2834854" y="1563638"/>
            <a:chExt cx="2837876" cy="2432951"/>
          </a:xfrm>
        </p:grpSpPr>
        <p:sp>
          <p:nvSpPr>
            <p:cNvPr id="4" name="六边形 3"/>
            <p:cNvSpPr/>
            <p:nvPr/>
          </p:nvSpPr>
          <p:spPr>
            <a:xfrm>
              <a:off x="2864418" y="1563638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 rot="2111975">
              <a:off x="2834854" y="1575630"/>
              <a:ext cx="2808312" cy="2420959"/>
            </a:xfrm>
            <a:prstGeom prst="hexagon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4572000" y="3815405"/>
            <a:ext cx="0" cy="25727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7904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4008" y="3772582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730540" y="3779588"/>
            <a:ext cx="59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For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6644" y="3779588"/>
            <a:ext cx="7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1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357" y="921775"/>
            <a:ext cx="5635611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项目交付物：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《需求项目计划》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项目模型：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定义和缩略语：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此为彭慧铭、林鑫、李逸欢、胡锦波、李梦雷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位成员集体。</a:t>
            </a: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1728189" cy="449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过程产品</a:t>
            </a: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《可行性分析》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《项目章程》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《项目计划》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《需求工程项目计划》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《愿景与范围》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《用户群分类》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《需求优先级》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《用例描述》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《测试用例》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《用户手册》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《需求规格说明书》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《需求变更控制》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《项目总体报告》</a:t>
            </a: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ctr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28494" y="859773"/>
            <a:ext cx="1723549" cy="890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非移交产品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《会议记录》</a:t>
            </a:r>
          </a:p>
          <a:p>
            <a:pPr algn="ctr">
              <a:lnSpc>
                <a:spcPct val="15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《需求变更申请文档》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22620" y="859790"/>
            <a:ext cx="22904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系统运行环境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服务器选用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CPU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开发语言选择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Script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开发平台选择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提供对外服务所要求的相应的安全保障。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0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16375"/>
            <a:ext cx="6326704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验收标准：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软件工程系列课程教学辅助网站”项目各种必要性文档编写，合理安排各成员的工作，听取指导老师以及各种用户的意见和建议，总结归纳，修改完善各个阶段的文档编写。</a:t>
            </a: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交付时间：</a:t>
            </a: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最终的交付时间为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zh-CN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16318" y="885127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77334" y="4734746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99970" y="47417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4932633"/>
            <a:chOff x="0" y="0"/>
            <a:chExt cx="9144000" cy="49326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9144000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0" y="4932633"/>
              <a:ext cx="7524328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8604448" y="4932633"/>
              <a:ext cx="539552" cy="0"/>
            </a:xfrm>
            <a:prstGeom prst="line">
              <a:avLst/>
            </a:prstGeom>
            <a:ln w="222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16" y="868819"/>
            <a:ext cx="288032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56532" y="84355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支持条件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3728" y="843558"/>
            <a:ext cx="6386072" cy="410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计算机系统支持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开发时需要的支持条件：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RP8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visio2016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Navicat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，操作系统为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Win10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Ubuntu16.04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Apache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运行时需要的支持条件：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本文档为需求项目计划书，不涉及实现过程。</a:t>
            </a:r>
          </a:p>
          <a:p>
            <a:pPr lvl="0" algn="just">
              <a:lnSpc>
                <a:spcPct val="150000"/>
              </a:lnSpc>
            </a:pP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需由用户承担的工作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定期请用户对界面原型进行测评，反馈需求意见。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需由外单位提供的条件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本项目由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G19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小组独立开发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826316" y="882371"/>
            <a:ext cx="0" cy="3633595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687332" y="4731990"/>
            <a:ext cx="773100" cy="383344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709968" y="47389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G19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4000</Words>
  <Application>Microsoft Office PowerPoint</Application>
  <PresentationFormat>全屏显示(16:9)</PresentationFormat>
  <Paragraphs>837</Paragraphs>
  <Slides>55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等线</vt:lpstr>
      <vt:lpstr>华康俪金黑W8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</dc:creator>
  <cp:lastModifiedBy>胡锦波</cp:lastModifiedBy>
  <cp:revision>240</cp:revision>
  <dcterms:created xsi:type="dcterms:W3CDTF">2018-12-06T13:44:28Z</dcterms:created>
  <dcterms:modified xsi:type="dcterms:W3CDTF">2018-12-07T05:22:43Z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2052-11.1.0.8002</vt:lpwstr>
  </property>
</Properties>
</file>