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7" r:id="rId2"/>
    <p:sldId id="256" r:id="rId3"/>
    <p:sldId id="280" r:id="rId4"/>
    <p:sldId id="258" r:id="rId5"/>
    <p:sldId id="367" r:id="rId6"/>
    <p:sldId id="368" r:id="rId7"/>
    <p:sldId id="308" r:id="rId8"/>
    <p:sldId id="321" r:id="rId9"/>
    <p:sldId id="322" r:id="rId10"/>
    <p:sldId id="345" r:id="rId11"/>
    <p:sldId id="324" r:id="rId12"/>
    <p:sldId id="341" r:id="rId13"/>
    <p:sldId id="309" r:id="rId14"/>
    <p:sldId id="342" r:id="rId15"/>
    <p:sldId id="343" r:id="rId16"/>
    <p:sldId id="344" r:id="rId17"/>
    <p:sldId id="346" r:id="rId18"/>
    <p:sldId id="347" r:id="rId19"/>
    <p:sldId id="327" r:id="rId20"/>
    <p:sldId id="348" r:id="rId21"/>
    <p:sldId id="349" r:id="rId22"/>
    <p:sldId id="350" r:id="rId23"/>
    <p:sldId id="351" r:id="rId24"/>
    <p:sldId id="352" r:id="rId25"/>
    <p:sldId id="353" r:id="rId26"/>
    <p:sldId id="355" r:id="rId27"/>
    <p:sldId id="356" r:id="rId28"/>
    <p:sldId id="366" r:id="rId29"/>
    <p:sldId id="357" r:id="rId30"/>
    <p:sldId id="354" r:id="rId31"/>
    <p:sldId id="358" r:id="rId32"/>
    <p:sldId id="359" r:id="rId33"/>
    <p:sldId id="360" r:id="rId34"/>
    <p:sldId id="312" r:id="rId35"/>
    <p:sldId id="363" r:id="rId36"/>
    <p:sldId id="364" r:id="rId37"/>
    <p:sldId id="362" r:id="rId38"/>
    <p:sldId id="361" r:id="rId39"/>
    <p:sldId id="365" r:id="rId40"/>
    <p:sldId id="316" r:id="rId41"/>
    <p:sldId id="317" r:id="rId42"/>
    <p:sldId id="304" r:id="rId43"/>
    <p:sldId id="292" r:id="rId4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a:srgbClr val="F3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89263" autoAdjust="0"/>
  </p:normalViewPr>
  <p:slideViewPr>
    <p:cSldViewPr>
      <p:cViewPr>
        <p:scale>
          <a:sx n="100" d="100"/>
          <a:sy n="100" d="100"/>
        </p:scale>
        <p:origin x="-600" y="-4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 xmlns:a16="http://schemas.microsoft.com/office/drawing/2014/main" id="{85285D46-BEB0-400C-83B7-12F3C8814C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 xmlns:a16="http://schemas.microsoft.com/office/drawing/2014/main" id="{C2FCFC61-E3B1-4F61-A76B-D88F72CA684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DBD0E1-C01C-48A0-906A-49A17D3E6825}" type="datetimeFigureOut">
              <a:rPr lang="zh-CN" altLang="en-US" smtClean="0"/>
              <a:t>2018/11/2</a:t>
            </a:fld>
            <a:endParaRPr lang="zh-CN" altLang="en-US"/>
          </a:p>
        </p:txBody>
      </p:sp>
      <p:sp>
        <p:nvSpPr>
          <p:cNvPr id="4" name="幻灯片图像占位符 3">
            <a:extLst>
              <a:ext uri="{FF2B5EF4-FFF2-40B4-BE49-F238E27FC236}">
                <a16:creationId xmlns="" xmlns:a16="http://schemas.microsoft.com/office/drawing/2014/main" id="{20253C2E-4150-49D3-A0EC-270102FBFC5B}"/>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a:extLst>
              <a:ext uri="{FF2B5EF4-FFF2-40B4-BE49-F238E27FC236}">
                <a16:creationId xmlns="" xmlns:a16="http://schemas.microsoft.com/office/drawing/2014/main" id="{D54C391C-3345-4254-84BA-7F8EF40F51A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 xmlns:a16="http://schemas.microsoft.com/office/drawing/2014/main" id="{44E0A275-46B9-4C63-92E4-848D024AE38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a:extLst>
              <a:ext uri="{FF2B5EF4-FFF2-40B4-BE49-F238E27FC236}">
                <a16:creationId xmlns="" xmlns:a16="http://schemas.microsoft.com/office/drawing/2014/main" id="{A90F6480-9CBF-4E4A-A083-48439A52EF5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C44FF-2703-4A2D-B297-C2DF48442499}" type="slidenum">
              <a:rPr lang="zh-CN" altLang="en-US" smtClean="0"/>
              <a:t>‹#›</a:t>
            </a:fld>
            <a:endParaRPr lang="zh-CN" altLang="en-US"/>
          </a:p>
        </p:txBody>
      </p:sp>
    </p:spTree>
    <p:extLst>
      <p:ext uri="{BB962C8B-B14F-4D97-AF65-F5344CB8AC3E}">
        <p14:creationId xmlns:p14="http://schemas.microsoft.com/office/powerpoint/2010/main" val="1798975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4</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5</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D55AE7E-9726-4332-9948-DB6DA0E073EC}" type="slidenum">
              <a:rPr lang="zh-CN" altLang="en-US" smtClean="0"/>
              <a:t>6</a:t>
            </a:fld>
            <a:endParaRPr lang="zh-CN" altLang="en-US"/>
          </a:p>
        </p:txBody>
      </p:sp>
    </p:spTree>
    <p:extLst>
      <p:ext uri="{BB962C8B-B14F-4D97-AF65-F5344CB8AC3E}">
        <p14:creationId xmlns:p14="http://schemas.microsoft.com/office/powerpoint/2010/main" val="166709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下面是对四个基本组件的介绍</a:t>
            </a:r>
          </a:p>
        </p:txBody>
      </p:sp>
      <p:sp>
        <p:nvSpPr>
          <p:cNvPr id="4" name="灯片编号占位符 3"/>
          <p:cNvSpPr>
            <a:spLocks noGrp="1"/>
          </p:cNvSpPr>
          <p:nvPr>
            <p:ph type="sldNum" sz="quarter" idx="5"/>
          </p:nvPr>
        </p:nvSpPr>
        <p:spPr/>
        <p:txBody>
          <a:bodyPr/>
          <a:lstStyle/>
          <a:p>
            <a:fld id="{7D55AE7E-9726-4332-9948-DB6DA0E073EC}" type="slidenum">
              <a:rPr lang="zh-CN" altLang="en-US" smtClean="0"/>
              <a:t>8</a:t>
            </a:fld>
            <a:endParaRPr lang="zh-CN" altLang="en-US"/>
          </a:p>
        </p:txBody>
      </p:sp>
    </p:spTree>
    <p:extLst>
      <p:ext uri="{BB962C8B-B14F-4D97-AF65-F5344CB8AC3E}">
        <p14:creationId xmlns:p14="http://schemas.microsoft.com/office/powerpoint/2010/main" val="3274823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0CD"/>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2018/11/2</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p:cNvSpPr txBox="1"/>
          <p:nvPr/>
        </p:nvSpPr>
        <p:spPr>
          <a:xfrm>
            <a:off x="1111902" y="1272699"/>
            <a:ext cx="6200115" cy="1938992"/>
          </a:xfrm>
          <a:prstGeom prst="rect">
            <a:avLst/>
          </a:prstGeom>
          <a:noFill/>
        </p:spPr>
        <p:txBody>
          <a:bodyPr wrap="square" rtlCol="0" anchor="b">
            <a:spAutoFit/>
          </a:bodyPr>
          <a:lstStyle/>
          <a:p>
            <a:pPr algn="ctr"/>
            <a:r>
              <a:rPr lang="en-US" altLang="zh-CN" sz="4400" b="1" dirty="0">
                <a:latin typeface="华康俪金黑W8" panose="020B0809000000000000" pitchFamily="49" charset="-122"/>
                <a:ea typeface="华康俪金黑W8" panose="020B0809000000000000" pitchFamily="49" charset="-122"/>
              </a:rPr>
              <a:t>UML</a:t>
            </a:r>
            <a:r>
              <a:rPr lang="zh-CN" altLang="en-US" sz="4400" b="1" dirty="0">
                <a:latin typeface="华康俪金黑W8" panose="020B0809000000000000" pitchFamily="49" charset="-122"/>
                <a:ea typeface="华康俪金黑W8" panose="020B0809000000000000" pitchFamily="49" charset="-122"/>
              </a:rPr>
              <a:t>基础</a:t>
            </a:r>
            <a:r>
              <a:rPr lang="en-US" altLang="zh-CN" sz="4400" b="1" dirty="0">
                <a:latin typeface="华康俪金黑W8" panose="020B0809000000000000" pitchFamily="49" charset="-122"/>
                <a:ea typeface="华康俪金黑W8" panose="020B0809000000000000" pitchFamily="49" charset="-122"/>
              </a:rPr>
              <a:t>Ⅰ</a:t>
            </a:r>
          </a:p>
          <a:p>
            <a:pPr algn="ctr"/>
            <a:r>
              <a:rPr lang="en-US" altLang="zh-CN" sz="4400" b="1" dirty="0">
                <a:ea typeface="华康俪金黑W8" panose="020B0809000000000000" pitchFamily="49" charset="-122"/>
              </a:rPr>
              <a:t>	       </a:t>
            </a:r>
            <a:r>
              <a:rPr lang="en-US" altLang="zh-CN" sz="3200" b="1" dirty="0">
                <a:ea typeface="华康俪金黑W8" panose="020B0809000000000000" pitchFamily="49" charset="-122"/>
              </a:rPr>
              <a:t>----</a:t>
            </a:r>
            <a:r>
              <a:rPr lang="zh-CN" altLang="en-US" sz="3200" b="1" dirty="0">
                <a:ea typeface="华康俪金黑W8" panose="020B0809000000000000" pitchFamily="49" charset="-122"/>
              </a:rPr>
              <a:t>部分图介绍</a:t>
            </a:r>
            <a:endParaRPr lang="zh-CN" altLang="en-US" sz="3200" dirty="0"/>
          </a:p>
          <a:p>
            <a:pPr algn="ctr"/>
            <a:endParaRPr lang="zh-CN" altLang="en-US" sz="3200" b="1" dirty="0">
              <a:latin typeface="微软雅黑" pitchFamily="34" charset="-122"/>
              <a:ea typeface="微软雅黑" pitchFamily="34" charset="-122"/>
            </a:endParaRPr>
          </a:p>
        </p:txBody>
      </p:sp>
      <p:sp>
        <p:nvSpPr>
          <p:cNvPr id="6" name="矩形 5"/>
          <p:cNvSpPr/>
          <p:nvPr/>
        </p:nvSpPr>
        <p:spPr>
          <a:xfrm>
            <a:off x="0" y="4587974"/>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3"/>
          <p:cNvSpPr txBox="1"/>
          <p:nvPr/>
        </p:nvSpPr>
        <p:spPr>
          <a:xfrm>
            <a:off x="1043608" y="3291830"/>
            <a:ext cx="4752528" cy="338554"/>
          </a:xfrm>
          <a:prstGeom prst="rect">
            <a:avLst/>
          </a:prstGeom>
          <a:noFill/>
        </p:spPr>
        <p:txBody>
          <a:bodyPr wrap="square" rtlCol="0">
            <a:spAutoFit/>
          </a:bodyPr>
          <a:lstStyle/>
          <a:p>
            <a:r>
              <a:rPr lang="en-US" altLang="zh-CN" sz="1600" dirty="0">
                <a:latin typeface="Arial Unicode MS" panose="020B0604020202020204" pitchFamily="34" charset="-122"/>
                <a:ea typeface="Arial Unicode MS" panose="020B0604020202020204" pitchFamily="34" charset="-122"/>
                <a:cs typeface="Arial Unicode MS" panose="020B0604020202020204" pitchFamily="34" charset="-122"/>
              </a:rPr>
              <a:t>G19</a:t>
            </a:r>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小组：林鑫 彭慧铭 胡锦波 李梦雷 李逸欢</a:t>
            </a:r>
          </a:p>
        </p:txBody>
      </p:sp>
      <p:sp>
        <p:nvSpPr>
          <p:cNvPr id="8" name="TextBox 7"/>
          <p:cNvSpPr txBox="1"/>
          <p:nvPr/>
        </p:nvSpPr>
        <p:spPr>
          <a:xfrm>
            <a:off x="5796136" y="3291830"/>
            <a:ext cx="2016224" cy="338554"/>
          </a:xfrm>
          <a:prstGeom prst="rect">
            <a:avLst/>
          </a:prstGeom>
          <a:noFill/>
        </p:spPr>
        <p:txBody>
          <a:bodyPr wrap="square" rtlCol="0">
            <a:spAutoFit/>
          </a:bodyPr>
          <a:lstStyle/>
          <a:p>
            <a:r>
              <a:rPr lang="zh-CN" altLang="en-US" sz="1600" dirty="0">
                <a:latin typeface="Arial Unicode MS" panose="020B0604020202020204" pitchFamily="34" charset="-122"/>
                <a:ea typeface="Arial Unicode MS" panose="020B0604020202020204" pitchFamily="34" charset="-122"/>
                <a:cs typeface="Arial Unicode MS" panose="020B0604020202020204" pitchFamily="34" charset="-122"/>
              </a:rPr>
              <a:t>指导老师：杨枨</a:t>
            </a:r>
          </a:p>
        </p:txBody>
      </p:sp>
    </p:spTree>
    <p:extLst>
      <p:ext uri="{BB962C8B-B14F-4D97-AF65-F5344CB8AC3E}">
        <p14:creationId xmlns:p14="http://schemas.microsoft.com/office/powerpoint/2010/main" val="118143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51727" y="1275606"/>
            <a:ext cx="6408705" cy="19932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用况图用于对诸如系统这样的主题的用况视图进行建模。这个视图主要对主题的外部行为建模。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当对主题的用况视图建模时，通常会用以下两种方式之一来使用用况图：</a:t>
            </a:r>
            <a:endParaRPr lang="en-US" altLang="zh-CN" sz="1400" dirty="0">
              <a:latin typeface="微软雅黑" panose="020B0503020204020204" pitchFamily="34" charset="-122"/>
              <a:ea typeface="微软雅黑" panose="020B0503020204020204" pitchFamily="34" charset="-122"/>
            </a:endParaRPr>
          </a:p>
          <a:p>
            <a:pPr marL="1771650" lvl="3"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对主题的语境建模</a:t>
            </a:r>
            <a:endParaRPr lang="en-US" altLang="zh-CN" sz="1400" dirty="0">
              <a:latin typeface="微软雅黑" panose="020B0503020204020204" pitchFamily="34" charset="-122"/>
              <a:ea typeface="微软雅黑" panose="020B0503020204020204" pitchFamily="34" charset="-122"/>
            </a:endParaRPr>
          </a:p>
          <a:p>
            <a:pPr marL="1771650" lvl="3"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对主题的需求建模</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885108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41243" y="868819"/>
            <a:ext cx="5832639" cy="386259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用况图示例：</a:t>
            </a: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algn="ctr">
              <a:lnSpc>
                <a:spcPct val="150000"/>
              </a:lnSpc>
            </a:pPr>
            <a:r>
              <a:rPr lang="zh-CN" altLang="en-US" sz="1400" dirty="0">
                <a:latin typeface="微软雅黑" panose="020B0503020204020204" pitchFamily="34" charset="-122"/>
                <a:ea typeface="微软雅黑" panose="020B0503020204020204" pitchFamily="34" charset="-122"/>
              </a:rPr>
              <a:t>小人表示参与者；椭圆表示用况；矩形表示系统；连接线表示关系</a:t>
            </a:r>
          </a:p>
          <a:p>
            <a:pPr lvl="1"/>
            <a:endParaRPr lang="en-US" altLang="zh-CN" sz="1400" dirty="0">
              <a:latin typeface="微软雅黑" panose="020B0503020204020204" pitchFamily="34" charset="-122"/>
              <a:ea typeface="微软雅黑" panose="020B0503020204020204" pitchFamily="34" charset="-122"/>
            </a:endParaRPr>
          </a:p>
        </p:txBody>
      </p:sp>
      <p:pic>
        <p:nvPicPr>
          <p:cNvPr id="15" name="图片 14" descr="图片包含 文字, 地图&#10;&#10;已生成极高可信度的说明">
            <a:extLst>
              <a:ext uri="{FF2B5EF4-FFF2-40B4-BE49-F238E27FC236}">
                <a16:creationId xmlns="" xmlns:a16="http://schemas.microsoft.com/office/drawing/2014/main" id="{435B48E2-B5C7-473C-9DBE-8B2C69357D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6806" y="1292929"/>
            <a:ext cx="3461512" cy="2812478"/>
          </a:xfrm>
          <a:prstGeom prst="rect">
            <a:avLst/>
          </a:prstGeom>
        </p:spPr>
      </p:pic>
    </p:spTree>
    <p:extLst>
      <p:ext uri="{BB962C8B-B14F-4D97-AF65-F5344CB8AC3E}">
        <p14:creationId xmlns:p14="http://schemas.microsoft.com/office/powerpoint/2010/main" val="4574522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40261" y="2033886"/>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类图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Class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207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195736" y="1012835"/>
            <a:ext cx="5491596" cy="2639569"/>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概念：</a:t>
            </a:r>
            <a:r>
              <a:rPr lang="zh-CN" altLang="en-US" sz="1400" dirty="0">
                <a:latin typeface="微软雅黑" panose="020B0503020204020204" pitchFamily="34" charset="-122"/>
                <a:ea typeface="微软雅黑" panose="020B0503020204020204" pitchFamily="34" charset="-122"/>
              </a:rPr>
              <a:t>类图是面向对象系统建模中最常见的图。类图显示了一组类、接口、协作以及它们之间的关系。类图用于对系统静态设计视图建模，其大多数涉及到对系统的词汇、协作或模式的建模。</a:t>
            </a:r>
            <a:endParaRPr lang="en-US" altLang="zh-CN" sz="1400" dirty="0">
              <a:latin typeface="微软雅黑" panose="020B0503020204020204" pitchFamily="34" charset="-122"/>
              <a:ea typeface="微软雅黑" panose="020B0503020204020204" pitchFamily="34" charset="-122"/>
            </a:endParaRPr>
          </a:p>
          <a:p>
            <a:pPr marL="171450" lvl="0" indent="-171450" algn="just">
              <a:lnSpc>
                <a:spcPct val="150000"/>
              </a:lnSpc>
              <a:buFont typeface="Arial" panose="020B0604020202020204" pitchFamily="34" charset="0"/>
              <a:buChar char="•"/>
            </a:pP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1450" lvl="0" indent="-171450" algn="just">
              <a:lnSpc>
                <a:spcPct val="150000"/>
              </a:lnSpc>
              <a:buFont typeface="Arial" panose="020B0604020202020204" pitchFamily="34" charset="0"/>
              <a:buChar char="•"/>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基本组件：</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类</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接口</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257300" lvl="2" indent="-342900" algn="just">
              <a:lnSpc>
                <a:spcPct val="150000"/>
              </a:lnSpc>
              <a:buFont typeface="+mj-lt"/>
              <a:buAutoNum type="alpha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依赖、泛化和关联关系</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p:txBody>
      </p:sp>
      <p:sp>
        <p:nvSpPr>
          <p:cNvPr id="6" name="文本框 5">
            <a:extLst>
              <a:ext uri="{FF2B5EF4-FFF2-40B4-BE49-F238E27FC236}">
                <a16:creationId xmlns="" xmlns:a16="http://schemas.microsoft.com/office/drawing/2014/main" id="{4E32E6F2-6ACC-493B-9394-1C49837F111D}"/>
              </a:ext>
            </a:extLst>
          </p:cNvPr>
          <p:cNvSpPr txBox="1"/>
          <p:nvPr/>
        </p:nvSpPr>
        <p:spPr>
          <a:xfrm>
            <a:off x="2411760" y="3867894"/>
            <a:ext cx="395492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像所有的其他图一样，类图可以包含注解和约束</a:t>
            </a:r>
          </a:p>
        </p:txBody>
      </p:sp>
    </p:spTree>
    <p:extLst>
      <p:ext uri="{BB962C8B-B14F-4D97-AF65-F5344CB8AC3E}">
        <p14:creationId xmlns:p14="http://schemas.microsoft.com/office/powerpoint/2010/main" val="3126800706"/>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051720" y="1131590"/>
            <a:ext cx="6131709" cy="2316403"/>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一般用法：</a:t>
            </a:r>
            <a:endParaRPr lang="en-US" altLang="zh-CN" sz="1400" b="1" dirty="0">
              <a:latin typeface="微软雅黑" panose="020B0503020204020204" pitchFamily="34" charset="-122"/>
              <a:ea typeface="微软雅黑" panose="020B0503020204020204" pitchFamily="34" charset="-122"/>
            </a:endParaRPr>
          </a:p>
          <a:p>
            <a:pPr lvl="0" algn="just">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类图用于对系统的静态设计视图建模。这种视图主要支持系统的功能需求，即系统要提供给最终用户的服务。</a:t>
            </a:r>
            <a:endParaRPr lang="en-US" altLang="zh-CN" sz="1400" dirty="0">
              <a:latin typeface="微软雅黑" panose="020B0503020204020204" pitchFamily="34" charset="-122"/>
              <a:ea typeface="微软雅黑" panose="020B0503020204020204" pitchFamily="34" charset="-122"/>
            </a:endParaRPr>
          </a:p>
          <a:p>
            <a:pPr lvl="0" algn="just">
              <a:lnSpc>
                <a:spcPct val="150000"/>
              </a:lnSpc>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        当对系统的静态设计视图建模时，通常以下述</a:t>
            </a: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3</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种方式之一使用类图：</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对系统的词汇建模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对简单协作建模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marL="1771650" lvl="3" indent="-400050" algn="just">
              <a:lnSpc>
                <a:spcPct val="150000"/>
              </a:lnSpc>
              <a:buFont typeface="+mj-lt"/>
              <a:buAutoNum type="romanUcPeriod"/>
            </a:pP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对逻辑数据库模式建模</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0656431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类图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15" name="TextBox 14"/>
          <p:cNvSpPr txBox="1"/>
          <p:nvPr/>
        </p:nvSpPr>
        <p:spPr>
          <a:xfrm>
            <a:off x="2195736" y="1012835"/>
            <a:ext cx="5491596" cy="377411"/>
          </a:xfrm>
          <a:prstGeom prst="rect">
            <a:avLst/>
          </a:prstGeom>
          <a:noFill/>
        </p:spPr>
        <p:txBody>
          <a:bodyPr wrap="square" rtlCol="0">
            <a:spAutoFit/>
          </a:bodyPr>
          <a:lstStyle/>
          <a:p>
            <a:pPr marL="171450" lvl="0" indent="-171450" algn="just">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 类图示例：</a:t>
            </a:r>
            <a:endParaRPr lang="en-US" altLang="zh-CN" sz="1400" b="1" dirty="0">
              <a:latin typeface="微软雅黑" panose="020B0503020204020204" pitchFamily="34" charset="-122"/>
              <a:ea typeface="微软雅黑" panose="020B0503020204020204" pitchFamily="34" charset="-122"/>
            </a:endParaRPr>
          </a:p>
        </p:txBody>
      </p:sp>
      <p:pic>
        <p:nvPicPr>
          <p:cNvPr id="9" name="图片 8" descr="图片包含 文字&#10;&#10;已生成高可信度的说明">
            <a:extLst>
              <a:ext uri="{FF2B5EF4-FFF2-40B4-BE49-F238E27FC236}">
                <a16:creationId xmlns="" xmlns:a16="http://schemas.microsoft.com/office/drawing/2014/main" id="{F8E9B23A-A7DE-4470-A262-D22EAB979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4" y="1241779"/>
            <a:ext cx="1910906" cy="3110031"/>
          </a:xfrm>
          <a:prstGeom prst="rect">
            <a:avLst/>
          </a:prstGeom>
        </p:spPr>
      </p:pic>
    </p:spTree>
    <p:extLst>
      <p:ext uri="{BB962C8B-B14F-4D97-AF65-F5344CB8AC3E}">
        <p14:creationId xmlns:p14="http://schemas.microsoft.com/office/powerpoint/2010/main" val="714116192"/>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状态图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State</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273637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状态图是</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中对系统的动态方面建模的五种图之一。一个状态图显示了一个状态机，展示的是单个对象内从状态到状态的控制流。状态图用于对系统的动态方面的建模。</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状态图通常包括：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简单状态和组合状态</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转移、事件和动作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606887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7" y="1191451"/>
            <a:ext cx="6120669"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当使用状态图与系统的某些动态方面建模时，实际上可以在任何建模元素的语境中做这件事情。然而，通常将在整个系统、子系统或类的语境中使用状态图。也可以把状态图附加到用况（对脚本建模）上。</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当对系统、类或用况的动态方面建模时，通常用状态图为反应型对象建模。</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224906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状态图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状态图示例：</a:t>
            </a:r>
            <a:endParaRPr lang="en-US" altLang="zh-CN" sz="1400" dirty="0">
              <a:latin typeface="微软雅黑" panose="020B0503020204020204" pitchFamily="34" charset="-122"/>
              <a:ea typeface="微软雅黑" panose="020B0503020204020204" pitchFamily="34" charset="-122"/>
            </a:endParaRPr>
          </a:p>
        </p:txBody>
      </p:sp>
      <p:pic>
        <p:nvPicPr>
          <p:cNvPr id="15" name="图片 14" descr="图片包含 屏幕截图&#10;&#10;已生成极高可信度的说明">
            <a:extLst>
              <a:ext uri="{FF2B5EF4-FFF2-40B4-BE49-F238E27FC236}">
                <a16:creationId xmlns="" xmlns:a16="http://schemas.microsoft.com/office/drawing/2014/main" id="{882B236B-ECDA-41C1-BA01-3018A9DD22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7824" y="1450577"/>
            <a:ext cx="4784218" cy="3037274"/>
          </a:xfrm>
          <a:prstGeom prst="rect">
            <a:avLst/>
          </a:prstGeom>
        </p:spPr>
      </p:pic>
    </p:spTree>
    <p:extLst>
      <p:ext uri="{BB962C8B-B14F-4D97-AF65-F5344CB8AC3E}">
        <p14:creationId xmlns:p14="http://schemas.microsoft.com/office/powerpoint/2010/main" val="16857493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cxnSpLocks/>
          </p:cNvCxnSpPr>
          <p:nvPr/>
        </p:nvCxnSpPr>
        <p:spPr>
          <a:xfrm>
            <a:off x="77812" y="4932633"/>
            <a:ext cx="737450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48" name="组合 47"/>
          <p:cNvGrpSpPr/>
          <p:nvPr/>
        </p:nvGrpSpPr>
        <p:grpSpPr>
          <a:xfrm>
            <a:off x="3994377" y="1847296"/>
            <a:ext cx="1155246" cy="461665"/>
            <a:chOff x="4092657" y="2340918"/>
            <a:chExt cx="1155246" cy="461665"/>
          </a:xfrm>
        </p:grpSpPr>
        <p:pic>
          <p:nvPicPr>
            <p:cNvPr id="1026" name="Picture 2" descr="C:\Documents and Settings\Administrator\My Documents\Downloads\business94.png"/>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4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4092657" y="2375897"/>
              <a:ext cx="391707" cy="391707"/>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p:cNvSpPr txBox="1"/>
            <p:nvPr/>
          </p:nvSpPr>
          <p:spPr>
            <a:xfrm>
              <a:off x="4447683" y="2340918"/>
              <a:ext cx="800220" cy="461665"/>
            </a:xfrm>
            <a:prstGeom prst="rect">
              <a:avLst/>
            </a:prstGeom>
            <a:noFill/>
          </p:spPr>
          <p:txBody>
            <a:bodyPr wrap="none" rtlCol="0">
              <a:spAutoFit/>
            </a:bodyPr>
            <a:lstStyle/>
            <a:p>
              <a:r>
                <a:rPr lang="zh-CN" altLang="en-US" sz="2400" b="1" dirty="0">
                  <a:solidFill>
                    <a:schemeClr val="tx1">
                      <a:lumMod val="85000"/>
                      <a:lumOff val="15000"/>
                    </a:schemeClr>
                  </a:solidFill>
                  <a:latin typeface="微软雅黑" pitchFamily="34" charset="-122"/>
                  <a:ea typeface="微软雅黑" pitchFamily="34" charset="-122"/>
                </a:rPr>
                <a:t>目录</a:t>
              </a:r>
            </a:p>
          </p:txBody>
        </p:sp>
      </p:grpSp>
      <p:sp>
        <p:nvSpPr>
          <p:cNvPr id="47" name="TextBox 46"/>
          <p:cNvSpPr txBox="1"/>
          <p:nvPr/>
        </p:nvSpPr>
        <p:spPr>
          <a:xfrm>
            <a:off x="2075162" y="2677714"/>
            <a:ext cx="4993675" cy="1002967"/>
          </a:xfrm>
          <a:prstGeom prst="rect">
            <a:avLst/>
          </a:prstGeom>
          <a:noFill/>
        </p:spPr>
        <p:txBody>
          <a:bodyPr wrap="none" rtlCol="0" anchor="ctr">
            <a:spAutoFit/>
          </a:bodyPr>
          <a:lstStyle/>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1</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前言  </a:t>
            </a:r>
            <a:r>
              <a:rPr lang="en-US" altLang="zh-CN" sz="1600" b="1" u="sng" dirty="0">
                <a:solidFill>
                  <a:schemeClr val="tx1">
                    <a:lumMod val="85000"/>
                    <a:lumOff val="15000"/>
                  </a:schemeClr>
                </a:solidFill>
                <a:latin typeface="微软雅黑" pitchFamily="34" charset="-122"/>
                <a:ea typeface="微软雅黑" pitchFamily="34" charset="-122"/>
              </a:rPr>
              <a:t>2</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用况图</a:t>
            </a:r>
            <a:r>
              <a:rPr lang="en-US" altLang="zh-CN" sz="1600" b="1" dirty="0">
                <a:solidFill>
                  <a:schemeClr val="tx1">
                    <a:lumMod val="85000"/>
                    <a:lumOff val="15000"/>
                  </a:schemeClr>
                </a:solidFill>
                <a:latin typeface="微软雅黑" pitchFamily="34" charset="-122"/>
                <a:ea typeface="微软雅黑" pitchFamily="34" charset="-122"/>
              </a:rPr>
              <a:t>  </a:t>
            </a:r>
            <a:r>
              <a:rPr lang="en-US" altLang="zh-CN" sz="1600" b="1" u="sng" dirty="0">
                <a:solidFill>
                  <a:schemeClr val="tx1">
                    <a:lumMod val="85000"/>
                    <a:lumOff val="15000"/>
                  </a:schemeClr>
                </a:solidFill>
                <a:latin typeface="微软雅黑" pitchFamily="34" charset="-122"/>
                <a:ea typeface="微软雅黑" pitchFamily="34" charset="-122"/>
              </a:rPr>
              <a:t>3</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类图  </a:t>
            </a:r>
            <a:r>
              <a:rPr lang="en-US" altLang="zh-CN" sz="1600" b="1" u="sng" dirty="0">
                <a:solidFill>
                  <a:schemeClr val="tx1">
                    <a:lumMod val="85000"/>
                    <a:lumOff val="15000"/>
                  </a:schemeClr>
                </a:solidFill>
                <a:latin typeface="微软雅黑" pitchFamily="34" charset="-122"/>
                <a:ea typeface="微软雅黑" pitchFamily="34" charset="-122"/>
              </a:rPr>
              <a:t>4</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状态图  </a:t>
            </a:r>
            <a:endParaRPr lang="en-US" altLang="zh-CN" sz="1600" b="1" dirty="0">
              <a:solidFill>
                <a:schemeClr val="tx1">
                  <a:lumMod val="85000"/>
                  <a:lumOff val="15000"/>
                </a:schemeClr>
              </a:solidFill>
              <a:latin typeface="微软雅黑" pitchFamily="34" charset="-122"/>
              <a:ea typeface="微软雅黑" pitchFamily="34" charset="-122"/>
            </a:endParaRPr>
          </a:p>
          <a:p>
            <a:pPr algn="ctr">
              <a:lnSpc>
                <a:spcPct val="200000"/>
              </a:lnSpc>
            </a:pPr>
            <a:r>
              <a:rPr lang="en-US" altLang="zh-CN" sz="1600" b="1" u="sng" dirty="0">
                <a:solidFill>
                  <a:schemeClr val="tx1">
                    <a:lumMod val="85000"/>
                    <a:lumOff val="15000"/>
                  </a:schemeClr>
                </a:solidFill>
                <a:latin typeface="微软雅黑" pitchFamily="34" charset="-122"/>
                <a:ea typeface="微软雅黑" pitchFamily="34" charset="-122"/>
              </a:rPr>
              <a:t>5</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顺序图  </a:t>
            </a:r>
            <a:r>
              <a:rPr lang="en-US" altLang="zh-CN" sz="1600" b="1" u="sng" dirty="0">
                <a:solidFill>
                  <a:schemeClr val="tx1">
                    <a:lumMod val="85000"/>
                    <a:lumOff val="15000"/>
                  </a:schemeClr>
                </a:solidFill>
                <a:latin typeface="微软雅黑" pitchFamily="34" charset="-122"/>
                <a:ea typeface="微软雅黑" pitchFamily="34" charset="-122"/>
              </a:rPr>
              <a:t>6</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协作图  </a:t>
            </a:r>
            <a:r>
              <a:rPr lang="en-US" altLang="zh-CN" sz="1600" b="1" u="sng" dirty="0">
                <a:solidFill>
                  <a:schemeClr val="tx1">
                    <a:lumMod val="85000"/>
                    <a:lumOff val="15000"/>
                  </a:schemeClr>
                </a:solidFill>
                <a:latin typeface="微软雅黑" pitchFamily="34" charset="-122"/>
                <a:ea typeface="微软雅黑" pitchFamily="34" charset="-122"/>
              </a:rPr>
              <a:t>7</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部署图  </a:t>
            </a:r>
            <a:r>
              <a:rPr lang="en-US" altLang="zh-CN" sz="1600" b="1" u="sng" dirty="0">
                <a:solidFill>
                  <a:schemeClr val="tx1">
                    <a:lumMod val="85000"/>
                    <a:lumOff val="15000"/>
                  </a:schemeClr>
                </a:solidFill>
                <a:latin typeface="微软雅黑" pitchFamily="34" charset="-122"/>
                <a:ea typeface="微软雅黑" pitchFamily="34" charset="-122"/>
              </a:rPr>
              <a:t>8</a:t>
            </a:r>
            <a:r>
              <a:rPr lang="en-US" altLang="zh-CN" sz="1600" b="1" dirty="0">
                <a:solidFill>
                  <a:schemeClr val="tx1">
                    <a:lumMod val="85000"/>
                    <a:lumOff val="15000"/>
                  </a:schemeClr>
                </a:solidFill>
                <a:latin typeface="微软雅黑" pitchFamily="34" charset="-122"/>
                <a:ea typeface="微软雅黑" pitchFamily="34" charset="-122"/>
              </a:rPr>
              <a:t> </a:t>
            </a:r>
            <a:r>
              <a:rPr lang="zh-CN" altLang="en-US" sz="1600" b="1" dirty="0">
                <a:solidFill>
                  <a:schemeClr val="tx1">
                    <a:lumMod val="85000"/>
                    <a:lumOff val="15000"/>
                  </a:schemeClr>
                </a:solidFill>
                <a:latin typeface="微软雅黑" pitchFamily="34" charset="-122"/>
                <a:ea typeface="微软雅黑" pitchFamily="34" charset="-122"/>
              </a:rPr>
              <a:t>小组分工及参考资料</a:t>
            </a:r>
          </a:p>
        </p:txBody>
      </p:sp>
      <p:sp>
        <p:nvSpPr>
          <p:cNvPr id="11" name="矩形 10"/>
          <p:cNvSpPr/>
          <p:nvPr/>
        </p:nvSpPr>
        <p:spPr>
          <a:xfrm>
            <a:off x="7702823"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3231" y="4740961"/>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080389814"/>
      </p:ext>
    </p:extLst>
  </p:cSld>
  <p:clrMapOvr>
    <a:masterClrMapping/>
  </p:clrMapOvr>
  <mc:AlternateContent xmlns:mc="http://schemas.openxmlformats.org/markup-compatibility/2006" xmlns:p14="http://schemas.microsoft.com/office/powerpoint/2010/main">
    <mc:Choice Requires="p14">
      <p:transition spd="slow" p14:dur="20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顺序图</a:t>
              </a:r>
            </a:p>
          </p:txBody>
        </p:sp>
        <p:sp>
          <p:nvSpPr>
            <p:cNvPr id="16" name="文本框 20"/>
            <p:cNvSpPr txBox="1">
              <a:spLocks noChangeArrowheads="1"/>
            </p:cNvSpPr>
            <p:nvPr/>
          </p:nvSpPr>
          <p:spPr bwMode="auto">
            <a:xfrm>
              <a:off x="3193425" y="1982997"/>
              <a:ext cx="296279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Sequence</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745064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59582"/>
            <a:ext cx="5472608" cy="33239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顺序</a:t>
            </a:r>
            <a:r>
              <a:rPr lang="zh-CN" altLang="en-US" sz="1400" dirty="0" smtClean="0">
                <a:latin typeface="微软雅黑" panose="020B0503020204020204" pitchFamily="34" charset="-122"/>
                <a:ea typeface="微软雅黑" panose="020B0503020204020204" pitchFamily="34" charset="-122"/>
              </a:rPr>
              <a:t>图是</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中对系统的动态方面建模的五种图之一。交互图表现的是一个交互，由一组对象和它们之间的关系组成。顺序图是强调消息时间顺序的交互图。顺序图属于交互</a:t>
            </a:r>
            <a:r>
              <a:rPr lang="zh-CN" altLang="en-US" sz="1400" dirty="0" smtClean="0">
                <a:latin typeface="微软雅黑" panose="020B0503020204020204" pitchFamily="34" charset="-122"/>
                <a:ea typeface="微软雅黑" panose="020B0503020204020204" pitchFamily="34" charset="-122"/>
              </a:rPr>
              <a:t>图的一类。</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顺序图通常包括：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活动者</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对象</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链接</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925344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3" y="1049176"/>
            <a:ext cx="6029671" cy="296273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顺序图中的结构化控制：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一系列消息能很好地说明单一的线性的序列，但是通常需要展示条件和循环。有时候想要展示多个序列的并发执行。在顺序图中用结构化控制操作符能展示这种高层控制。</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下面是几种最常见的控制类型：</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可选执行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条件执行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并行执行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循环（迭代）执行</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31923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42717" y="1263459"/>
            <a:ext cx="6173699"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顺序图（交互图）用于系统的动态方面建模。这些动态方面可能涉及系统的体系结构的任意视图中的任何种类的实例的交互，包括类（含主动类）、接口、构件和结点的实例的交互。</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当对系统的动态方面建模时，通常以两种方式使用交互图：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按时间顺序对控制流建模：此时使用顺序图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按组织对控制流建模：此时使用通信图（此为另一种交互图）</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777441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顺序图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012835"/>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顺序图示例：</a:t>
            </a:r>
            <a:endParaRPr lang="en-US" altLang="zh-CN" sz="1400" dirty="0">
              <a:latin typeface="微软雅黑" panose="020B0503020204020204" pitchFamily="34" charset="-122"/>
              <a:ea typeface="微软雅黑" panose="020B0503020204020204" pitchFamily="34" charset="-122"/>
            </a:endParaRPr>
          </a:p>
        </p:txBody>
      </p:sp>
      <p:pic>
        <p:nvPicPr>
          <p:cNvPr id="13" name="图片 3">
            <a:extLst>
              <a:ext uri="{FF2B5EF4-FFF2-40B4-BE49-F238E27FC236}">
                <a16:creationId xmlns="" xmlns:a16="http://schemas.microsoft.com/office/drawing/2014/main" id="{93E52281-CF17-439B-82D0-E2FA74E87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128896"/>
            <a:ext cx="2104146" cy="3585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523230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协作图</a:t>
              </a:r>
            </a:p>
          </p:txBody>
        </p:sp>
        <p:sp>
          <p:nvSpPr>
            <p:cNvPr id="16" name="文本框 20"/>
            <p:cNvSpPr txBox="1">
              <a:spLocks noChangeArrowheads="1"/>
            </p:cNvSpPr>
            <p:nvPr/>
          </p:nvSpPr>
          <p:spPr bwMode="auto">
            <a:xfrm>
              <a:off x="3193425" y="1982997"/>
              <a:ext cx="2555529"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Collaboration</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50010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882371"/>
            <a:ext cx="5472608" cy="36471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协作图（又称通信图），而协作作为一个结构事物用于表达静态结构和动态行为的概念组合，表达不同事物相互协作完成一个复杂功能。但</a:t>
            </a:r>
            <a:r>
              <a:rPr lang="en-US" altLang="zh-CN" sz="1400" dirty="0">
                <a:latin typeface="微软雅黑" panose="020B0503020204020204" pitchFamily="34" charset="-122"/>
                <a:ea typeface="微软雅黑" panose="020B0503020204020204" pitchFamily="34" charset="-122"/>
              </a:rPr>
              <a:t>UML2.0</a:t>
            </a:r>
            <a:r>
              <a:rPr lang="zh-CN" altLang="en-US" sz="1400" dirty="0">
                <a:latin typeface="微软雅黑" panose="020B0503020204020204" pitchFamily="34" charset="-122"/>
                <a:ea typeface="微软雅黑" panose="020B0503020204020204" pitchFamily="34" charset="-122"/>
              </a:rPr>
              <a:t>以后通信图不再是协作图，没有专门的协作图，只有协作。协作图也属于交互图的一类。</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协作图同顺序图一样，通常包括：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活动者</a:t>
            </a:r>
            <a:endParaRPr lang="en-US" altLang="zh-CN" sz="1400" dirty="0" smtClean="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smtClean="0">
                <a:latin typeface="微软雅黑" panose="020B0503020204020204" pitchFamily="34" charset="-122"/>
                <a:ea typeface="微软雅黑" panose="020B0503020204020204" pitchFamily="34" charset="-122"/>
              </a:rPr>
              <a:t>对象</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链接</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消息</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558946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059582"/>
            <a:ext cx="6029675"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语义等价：</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因为顺序图和协作图都来自</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元模型中相同的信息，所以二者在语义上是等价的。</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en-US" altLang="zh-CN" sz="1400" b="1"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因为协作图也算交互图的一种，所以用法相同：</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按时间顺序对控制流建模：此时使用顺序图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按组织对控制流建模：此时使用协作图（通信图）</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3967067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5" y="1171470"/>
            <a:ext cx="6029675" cy="23544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smtClean="0">
                <a:latin typeface="微软雅黑" panose="020B0503020204020204" pitchFamily="34" charset="-122"/>
                <a:ea typeface="微软雅黑" panose="020B0503020204020204" pitchFamily="34" charset="-122"/>
              </a:rPr>
              <a:t>用况图和协作图（通信图）的区别：</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用况图主要描述的是一组用况、参与者以及它们之间的关系，而通信图强调参与交互作用的对象的组织；</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smtClean="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用</a:t>
            </a:r>
            <a:r>
              <a:rPr lang="zh-CN" altLang="en-US" sz="1400" dirty="0" smtClean="0">
                <a:latin typeface="微软雅黑" panose="020B0503020204020204" pitchFamily="34" charset="-122"/>
                <a:ea typeface="微软雅黑" panose="020B0503020204020204" pitchFamily="34" charset="-122"/>
              </a:rPr>
              <a:t>况图由参与者、系统边界、用况和关联组成，而通信图是由活动者、对象、链接和消息组成；</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zh-CN" altLang="en-US" sz="1400" dirty="0" smtClean="0">
                <a:latin typeface="微软雅黑" panose="020B0503020204020204" pitchFamily="34" charset="-122"/>
                <a:ea typeface="微软雅黑" panose="020B0503020204020204" pitchFamily="34" charset="-122"/>
              </a:rPr>
              <a:t>用况图</a:t>
            </a:r>
            <a:r>
              <a:rPr lang="zh-CN" altLang="en-US" sz="1400" dirty="0">
                <a:latin typeface="微软雅黑" panose="020B0503020204020204" pitchFamily="34" charset="-122"/>
                <a:ea typeface="微软雅黑" panose="020B0503020204020204" pitchFamily="34" charset="-122"/>
              </a:rPr>
              <a:t>通常</a:t>
            </a:r>
            <a:r>
              <a:rPr lang="zh-CN" altLang="en-US" sz="1400" dirty="0" smtClean="0">
                <a:latin typeface="微软雅黑" panose="020B0503020204020204" pitchFamily="34" charset="-122"/>
                <a:ea typeface="微软雅黑" panose="020B0503020204020204" pitchFamily="34" charset="-122"/>
              </a:rPr>
              <a:t>用于对系统的</a:t>
            </a:r>
            <a:r>
              <a:rPr lang="zh-CN" altLang="en-US" sz="1400" dirty="0">
                <a:latin typeface="微软雅黑" panose="020B0503020204020204" pitchFamily="34" charset="-122"/>
                <a:ea typeface="微软雅黑" panose="020B0503020204020204" pitchFamily="34" charset="-122"/>
              </a:rPr>
              <a:t>外部行为</a:t>
            </a:r>
            <a:r>
              <a:rPr lang="zh-CN" altLang="en-US" sz="1400" dirty="0" smtClean="0">
                <a:latin typeface="微软雅黑" panose="020B0503020204020204" pitchFamily="34" charset="-122"/>
                <a:ea typeface="微软雅黑" panose="020B0503020204020204" pitchFamily="34" charset="-122"/>
              </a:rPr>
              <a:t>建模，而通信图通常用于对系统</a:t>
            </a:r>
            <a:r>
              <a:rPr lang="zh-CN" altLang="en-US" sz="1400" dirty="0">
                <a:latin typeface="微软雅黑" panose="020B0503020204020204" pitchFamily="34" charset="-122"/>
                <a:ea typeface="微软雅黑" panose="020B0503020204020204" pitchFamily="34" charset="-122"/>
              </a:rPr>
              <a:t>的动态方面建模</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263681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协作图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882371"/>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协作图示例：</a:t>
            </a:r>
            <a:endParaRPr lang="en-US" altLang="zh-CN" sz="1400" dirty="0">
              <a:latin typeface="微软雅黑" panose="020B0503020204020204" pitchFamily="34" charset="-122"/>
              <a:ea typeface="微软雅黑" panose="020B0503020204020204" pitchFamily="34" charset="-122"/>
            </a:endParaRPr>
          </a:p>
        </p:txBody>
      </p:sp>
      <p:pic>
        <p:nvPicPr>
          <p:cNvPr id="13" name="Picture 2">
            <a:extLst>
              <a:ext uri="{FF2B5EF4-FFF2-40B4-BE49-F238E27FC236}">
                <a16:creationId xmlns="" xmlns:a16="http://schemas.microsoft.com/office/drawing/2014/main" id="{BF885007-D9D1-44B1-BFAF-4845CA1ECC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792" y="1340671"/>
            <a:ext cx="5071219" cy="2986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09253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745654" y="4740961"/>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60454" y="4754973"/>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199258" y="1853846"/>
            <a:ext cx="1128713" cy="1128712"/>
            <a:chOff x="2558424" y="1401428"/>
            <a:chExt cx="1318727" cy="1318727"/>
          </a:xfrm>
        </p:grpSpPr>
        <p:sp>
          <p:nvSpPr>
            <p:cNvPr id="15" name="椭圆 14"/>
            <p:cNvSpPr/>
            <p:nvPr/>
          </p:nvSpPr>
          <p:spPr>
            <a:xfrm>
              <a:off x="2558424" y="1401428"/>
              <a:ext cx="1318727" cy="1318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endParaRPr>
            </a:p>
          </p:txBody>
        </p:sp>
        <p:sp>
          <p:nvSpPr>
            <p:cNvPr id="1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mn-lt"/>
                <a:ea typeface="微软雅黑 Light" panose="020B0502040204020203" pitchFamily="34" charset="-122"/>
              </a:endParaRPr>
            </a:p>
          </p:txBody>
        </p:sp>
      </p:grpSp>
      <p:grpSp>
        <p:nvGrpSpPr>
          <p:cNvPr id="17" name="组合 16"/>
          <p:cNvGrpSpPr>
            <a:grpSpLocks/>
          </p:cNvGrpSpPr>
          <p:nvPr/>
        </p:nvGrpSpPr>
        <p:grpSpPr bwMode="auto">
          <a:xfrm>
            <a:off x="4427984" y="1995686"/>
            <a:ext cx="2865767" cy="915296"/>
            <a:chOff x="4447676" y="2019402"/>
            <a:chExt cx="4597589" cy="915497"/>
          </a:xfrm>
        </p:grpSpPr>
        <p:sp>
          <p:nvSpPr>
            <p:cNvPr id="21" name="文本框 37"/>
            <p:cNvSpPr txBox="1">
              <a:spLocks noChangeArrowheads="1"/>
            </p:cNvSpPr>
            <p:nvPr/>
          </p:nvSpPr>
          <p:spPr bwMode="auto">
            <a:xfrm>
              <a:off x="4447676" y="2226858"/>
              <a:ext cx="4597589" cy="70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ea typeface="微软雅黑 Light" pitchFamily="34" charset="-122"/>
                </a:rPr>
                <a:t>前言</a:t>
              </a:r>
            </a:p>
          </p:txBody>
        </p:sp>
        <p:sp>
          <p:nvSpPr>
            <p:cNvPr id="22" name="文本框 38"/>
            <p:cNvSpPr txBox="1">
              <a:spLocks noChangeArrowheads="1"/>
            </p:cNvSpPr>
            <p:nvPr/>
          </p:nvSpPr>
          <p:spPr bwMode="auto">
            <a:xfrm>
              <a:off x="4535461" y="2019402"/>
              <a:ext cx="2113185"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Introduction</a:t>
              </a:r>
              <a:endParaRPr lang="zh-CN" altLang="en-US" sz="1400" b="1" dirty="0">
                <a:latin typeface="微软雅黑 Light" pitchFamily="34" charset="-122"/>
                <a:ea typeface="微软雅黑 Light" pitchFamily="34" charset="-122"/>
              </a:endParaRPr>
            </a:p>
          </p:txBody>
        </p:sp>
      </p:grpSp>
    </p:spTree>
    <p:extLst>
      <p:ext uri="{BB962C8B-B14F-4D97-AF65-F5344CB8AC3E}">
        <p14:creationId xmlns:p14="http://schemas.microsoft.com/office/powerpoint/2010/main" val="424435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250" fill="hold"/>
                                        <p:tgtEl>
                                          <p:spTgt spid="14"/>
                                        </p:tgtEl>
                                        <p:attrNameLst>
                                          <p:attrName>ppt_w</p:attrName>
                                        </p:attrNameLst>
                                      </p:cBhvr>
                                      <p:tavLst>
                                        <p:tav tm="0">
                                          <p:val>
                                            <p:fltVal val="0"/>
                                          </p:val>
                                        </p:tav>
                                        <p:tav tm="100000">
                                          <p:val>
                                            <p:strVal val="#ppt_w"/>
                                          </p:val>
                                        </p:tav>
                                      </p:tavLst>
                                    </p:anim>
                                    <p:anim calcmode="lin" valueType="num">
                                      <p:cBhvr>
                                        <p:cTn id="8" dur="250" fill="hold"/>
                                        <p:tgtEl>
                                          <p:spTgt spid="14"/>
                                        </p:tgtEl>
                                        <p:attrNameLst>
                                          <p:attrName>ppt_h</p:attrName>
                                        </p:attrNameLst>
                                      </p:cBhvr>
                                      <p:tavLst>
                                        <p:tav tm="0">
                                          <p:val>
                                            <p:fltVal val="0"/>
                                          </p:val>
                                        </p:tav>
                                        <p:tav tm="100000">
                                          <p:val>
                                            <p:strVal val="#ppt_h"/>
                                          </p:val>
                                        </p:tav>
                                      </p:tavLst>
                                    </p:anim>
                                    <p:animEffect transition="in" filter="fade">
                                      <p:cBhvr>
                                        <p:cTn id="9" dur="250"/>
                                        <p:tgtEl>
                                          <p:spTgt spid="14"/>
                                        </p:tgtEl>
                                      </p:cBhvr>
                                    </p:animEffect>
                                  </p:childTnLst>
                                </p:cTn>
                              </p:par>
                              <p:par>
                                <p:cTn id="10" presetID="6" presetClass="emph" presetSubtype="0" decel="100000" fill="hold" nodeType="withEffect">
                                  <p:stCondLst>
                                    <p:cond delay="200"/>
                                  </p:stCondLst>
                                  <p:childTnLst>
                                    <p:animScale>
                                      <p:cBhvr>
                                        <p:cTn id="11" dur="250" fill="hold"/>
                                        <p:tgtEl>
                                          <p:spTgt spid="14"/>
                                        </p:tgtEl>
                                      </p:cBhvr>
                                      <p:by x="110000" y="110000"/>
                                    </p:animScale>
                                  </p:childTnLst>
                                </p:cTn>
                              </p:par>
                              <p:par>
                                <p:cTn id="12" presetID="6" presetClass="emph" presetSubtype="0" decel="100000" fill="hold" nodeType="withEffect">
                                  <p:stCondLst>
                                    <p:cond delay="400"/>
                                  </p:stCondLst>
                                  <p:childTnLst>
                                    <p:animScale>
                                      <p:cBhvr>
                                        <p:cTn id="13" dur="250" fill="hold"/>
                                        <p:tgtEl>
                                          <p:spTgt spid="14"/>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3968253" y="2057302"/>
            <a:ext cx="3844107"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部署图</a:t>
              </a:r>
            </a:p>
          </p:txBody>
        </p:sp>
        <p:sp>
          <p:nvSpPr>
            <p:cNvPr id="16" name="文本框 20"/>
            <p:cNvSpPr txBox="1">
              <a:spLocks noChangeArrowheads="1"/>
            </p:cNvSpPr>
            <p:nvPr/>
          </p:nvSpPr>
          <p:spPr bwMode="auto">
            <a:xfrm>
              <a:off x="3193425" y="1982997"/>
              <a:ext cx="2555529"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rPr>
                <a:t>Deployment</a:t>
              </a:r>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030041" y="2019102"/>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308395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972193"/>
            <a:ext cx="5472608" cy="263956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zh-CN" altLang="en-US" sz="1400" dirty="0">
                <a:latin typeface="微软雅黑" panose="020B0503020204020204" pitchFamily="34" charset="-122"/>
                <a:ea typeface="微软雅黑" panose="020B0503020204020204" pitchFamily="34" charset="-122"/>
              </a:rPr>
              <a:t>部署图是用来对面向对象系统的物理方面建模的两种图之一。部署图展示运行时进行处理的结点和在结点上生存的制品的配置。部署图用来对系统的静态部署视图建模。</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部署图通常包括：</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结点</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依赖和关联关系</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285274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1131590"/>
            <a:ext cx="5957671" cy="23164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一般用法：</a:t>
            </a:r>
            <a:endParaRPr lang="en-US" altLang="zh-CN" sz="1400" b="1" dirty="0">
              <a:latin typeface="微软雅黑" panose="020B0503020204020204" pitchFamily="34" charset="-122"/>
              <a:ea typeface="微软雅黑" panose="020B0503020204020204" pitchFamily="34" charset="-122"/>
            </a:endParaRPr>
          </a:p>
          <a:p>
            <a:pPr>
              <a:lnSpc>
                <a:spcPct val="150000"/>
              </a:lnSpc>
            </a:pPr>
            <a:r>
              <a:rPr lang="en-US" altLang="zh-CN" sz="1400" b="1" dirty="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部署图用于对系统的静态部署视图建模。这种视图主要用来解决构成物理系统的各组成部分的分布、提交和安装。</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en-US" altLang="zh-CN" sz="1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对系统静态部署视图建模时，通常将以下三种方式之一使用部署图：</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对嵌入式系统建模</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对客户</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服务器系统建模</a:t>
            </a:r>
            <a:endParaRPr lang="en-US" altLang="zh-CN" sz="1400" dirty="0">
              <a:latin typeface="微软雅黑" panose="020B0503020204020204" pitchFamily="34" charset="-122"/>
              <a:ea typeface="微软雅黑" panose="020B0503020204020204" pitchFamily="34" charset="-122"/>
            </a:endParaRPr>
          </a:p>
          <a:p>
            <a:pPr marL="1314450" lvl="2"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对全分布式系统建模</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398745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部署图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972193"/>
            <a:ext cx="5472608" cy="3774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部署图示例：</a:t>
            </a:r>
            <a:endParaRPr lang="en-US" altLang="zh-CN" sz="1400"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 xmlns:a16="http://schemas.microsoft.com/office/drawing/2014/main" id="{D99B8CA8-8540-43EF-B7BE-9DA616D45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9792" y="1393587"/>
            <a:ext cx="5472608" cy="3137076"/>
          </a:xfrm>
          <a:prstGeom prst="rect">
            <a:avLst/>
          </a:prstGeom>
        </p:spPr>
      </p:pic>
    </p:spTree>
    <p:extLst>
      <p:ext uri="{BB962C8B-B14F-4D97-AF65-F5344CB8AC3E}">
        <p14:creationId xmlns:p14="http://schemas.microsoft.com/office/powerpoint/2010/main" val="13947155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76456" y="4932633"/>
            <a:ext cx="467544"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70360" y="4708805"/>
            <a:ext cx="773100" cy="40849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709008" y="4747967"/>
            <a:ext cx="617477" cy="369332"/>
          </a:xfrm>
          <a:prstGeom prst="rect">
            <a:avLst/>
          </a:prstGeom>
          <a:noFill/>
        </p:spPr>
        <p:txBody>
          <a:bodyPr wrap="none" rtlCol="0">
            <a:spAutoFit/>
          </a:bodyPr>
          <a:lstStyle/>
          <a:p>
            <a:r>
              <a:rPr lang="en-US" altLang="zh-CN" dirty="0"/>
              <a:t> G19</a:t>
            </a:r>
            <a:endParaRPr lang="zh-CN" altLang="en-US" dirty="0"/>
          </a:p>
        </p:txBody>
      </p:sp>
      <p:grpSp>
        <p:nvGrpSpPr>
          <p:cNvPr id="23" name="组合 22"/>
          <p:cNvGrpSpPr>
            <a:grpSpLocks/>
          </p:cNvGrpSpPr>
          <p:nvPr/>
        </p:nvGrpSpPr>
        <p:grpSpPr bwMode="auto">
          <a:xfrm>
            <a:off x="3997401" y="2043029"/>
            <a:ext cx="2374799" cy="938000"/>
            <a:chOff x="2866757" y="2021065"/>
            <a:chExt cx="5215843" cy="937818"/>
          </a:xfrm>
        </p:grpSpPr>
        <p:sp>
          <p:nvSpPr>
            <p:cNvPr id="24" name="文本框 12"/>
            <p:cNvSpPr txBox="1">
              <a:spLocks noChangeArrowheads="1"/>
            </p:cNvSpPr>
            <p:nvPr/>
          </p:nvSpPr>
          <p:spPr bwMode="auto">
            <a:xfrm>
              <a:off x="2866757" y="2251134"/>
              <a:ext cx="5215843"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问答时间</a:t>
              </a:r>
            </a:p>
          </p:txBody>
        </p:sp>
        <p:sp>
          <p:nvSpPr>
            <p:cNvPr id="25" name="文本框 14"/>
            <p:cNvSpPr txBox="1">
              <a:spLocks noChangeArrowheads="1"/>
            </p:cNvSpPr>
            <p:nvPr/>
          </p:nvSpPr>
          <p:spPr bwMode="auto">
            <a:xfrm>
              <a:off x="2961757" y="2021065"/>
              <a:ext cx="3668258"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Question Time</a:t>
              </a:r>
              <a:endParaRPr lang="zh-CN" altLang="en-US" sz="1400" b="1" dirty="0">
                <a:latin typeface="微软雅黑 Light" pitchFamily="34" charset="-122"/>
                <a:ea typeface="微软雅黑 Light" pitchFamily="34" charset="-122"/>
              </a:endParaRPr>
            </a:p>
          </p:txBody>
        </p:sp>
      </p:grpSp>
      <p:grpSp>
        <p:nvGrpSpPr>
          <p:cNvPr id="26" name="组合 25"/>
          <p:cNvGrpSpPr>
            <a:grpSpLocks/>
          </p:cNvGrpSpPr>
          <p:nvPr/>
        </p:nvGrpSpPr>
        <p:grpSpPr bwMode="auto">
          <a:xfrm>
            <a:off x="2771800" y="2019102"/>
            <a:ext cx="1130300" cy="1128712"/>
            <a:chOff x="1928879" y="1944350"/>
            <a:chExt cx="1129689" cy="1129689"/>
          </a:xfrm>
        </p:grpSpPr>
        <p:sp>
          <p:nvSpPr>
            <p:cNvPr id="27" name="椭圆 26"/>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grpSp>
          <p:nvGrpSpPr>
            <p:cNvPr id="28" name="组合 27"/>
            <p:cNvGrpSpPr/>
            <p:nvPr/>
          </p:nvGrpSpPr>
          <p:grpSpPr>
            <a:xfrm>
              <a:off x="2119073" y="2251134"/>
              <a:ext cx="749300" cy="509588"/>
              <a:chOff x="3897313" y="2016126"/>
              <a:chExt cx="749300" cy="509588"/>
            </a:xfrm>
            <a:solidFill>
              <a:schemeClr val="bg1"/>
            </a:solidFill>
          </p:grpSpPr>
          <p:sp>
            <p:nvSpPr>
              <p:cNvPr id="29"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0" name="Freeform 24"/>
              <p:cNvSpPr>
                <a:spLocks/>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1" name="Freeform 25"/>
              <p:cNvSpPr>
                <a:spLocks/>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2" name="Freeform 26"/>
              <p:cNvSpPr>
                <a:spLocks/>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3" name="Freeform 27"/>
              <p:cNvSpPr>
                <a:spLocks/>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4" name="Freeform 28"/>
              <p:cNvSpPr>
                <a:spLocks/>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5" name="Freeform 29"/>
              <p:cNvSpPr>
                <a:spLocks/>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6" name="Freeform 30"/>
              <p:cNvSpPr>
                <a:spLocks/>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7" name="Freeform 31"/>
              <p:cNvSpPr>
                <a:spLocks/>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8" name="Freeform 32"/>
              <p:cNvSpPr>
                <a:spLocks/>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sp>
            <p:nvSpPr>
              <p:cNvPr id="39" name="Freeform 33"/>
              <p:cNvSpPr>
                <a:spLocks/>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grpSp>
    </p:spTree>
    <p:extLst>
      <p:ext uri="{BB962C8B-B14F-4D97-AF65-F5344CB8AC3E}">
        <p14:creationId xmlns:p14="http://schemas.microsoft.com/office/powerpoint/2010/main" val="303604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250" fill="hold"/>
                                        <p:tgtEl>
                                          <p:spTgt spid="26"/>
                                        </p:tgtEl>
                                        <p:attrNameLst>
                                          <p:attrName>ppt_w</p:attrName>
                                        </p:attrNameLst>
                                      </p:cBhvr>
                                      <p:tavLst>
                                        <p:tav tm="0">
                                          <p:val>
                                            <p:fltVal val="0"/>
                                          </p:val>
                                        </p:tav>
                                        <p:tav tm="100000">
                                          <p:val>
                                            <p:strVal val="#ppt_w"/>
                                          </p:val>
                                        </p:tav>
                                      </p:tavLst>
                                    </p:anim>
                                    <p:anim calcmode="lin" valueType="num">
                                      <p:cBhvr>
                                        <p:cTn id="8" dur="250" fill="hold"/>
                                        <p:tgtEl>
                                          <p:spTgt spid="26"/>
                                        </p:tgtEl>
                                        <p:attrNameLst>
                                          <p:attrName>ppt_h</p:attrName>
                                        </p:attrNameLst>
                                      </p:cBhvr>
                                      <p:tavLst>
                                        <p:tav tm="0">
                                          <p:val>
                                            <p:fltVal val="0"/>
                                          </p:val>
                                        </p:tav>
                                        <p:tav tm="100000">
                                          <p:val>
                                            <p:strVal val="#ppt_h"/>
                                          </p:val>
                                        </p:tav>
                                      </p:tavLst>
                                    </p:anim>
                                    <p:animEffect transition="in" filter="fade">
                                      <p:cBhvr>
                                        <p:cTn id="9" dur="250"/>
                                        <p:tgtEl>
                                          <p:spTgt spid="26"/>
                                        </p:tgtEl>
                                      </p:cBhvr>
                                    </p:animEffect>
                                  </p:childTnLst>
                                </p:cTn>
                              </p:par>
                              <p:par>
                                <p:cTn id="10" presetID="6" presetClass="emph" presetSubtype="0" decel="100000" fill="hold" nodeType="withEffect">
                                  <p:stCondLst>
                                    <p:cond delay="200"/>
                                  </p:stCondLst>
                                  <p:childTnLst>
                                    <p:animScale>
                                      <p:cBhvr>
                                        <p:cTn id="11" dur="250" fill="hold"/>
                                        <p:tgtEl>
                                          <p:spTgt spid="26"/>
                                        </p:tgtEl>
                                      </p:cBhvr>
                                      <p:by x="110000" y="110000"/>
                                    </p:animScale>
                                  </p:childTnLst>
                                </p:cTn>
                              </p:par>
                              <p:par>
                                <p:cTn id="12" presetID="6" presetClass="emph" presetSubtype="0" decel="100000" fill="hold" nodeType="withEffect">
                                  <p:stCondLst>
                                    <p:cond delay="400"/>
                                  </p:stCondLst>
                                  <p:childTnLst>
                                    <p:animScale>
                                      <p:cBhvr>
                                        <p:cTn id="13" dur="250" fill="hold"/>
                                        <p:tgtEl>
                                          <p:spTgt spid="26"/>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1+#ppt_w/2"/>
                                          </p:val>
                                        </p:tav>
                                        <p:tav tm="100000">
                                          <p:val>
                                            <p:strVal val="#ppt_x"/>
                                          </p:val>
                                        </p:tav>
                                      </p:tavLst>
                                    </p:anim>
                                    <p:anim calcmode="lin" valueType="num">
                                      <p:cBhvr additive="base">
                                        <p:cTn id="1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问题一</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070715" y="1182112"/>
            <a:ext cx="6389717" cy="7875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对系统、子系统或类的行为进行建模时，</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中最核心的一张图是哪一张？</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4E23A63D-B95D-41AF-8B6E-181046552BEF}"/>
              </a:ext>
            </a:extLst>
          </p:cNvPr>
          <p:cNvSpPr txBox="1"/>
          <p:nvPr/>
        </p:nvSpPr>
        <p:spPr>
          <a:xfrm>
            <a:off x="2339752" y="2598663"/>
            <a:ext cx="1980029"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答：用况图（用例图）</a:t>
            </a:r>
          </a:p>
        </p:txBody>
      </p:sp>
    </p:spTree>
    <p:extLst>
      <p:ext uri="{BB962C8B-B14F-4D97-AF65-F5344CB8AC3E}">
        <p14:creationId xmlns:p14="http://schemas.microsoft.com/office/powerpoint/2010/main" val="318473433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问题二</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8" y="1186588"/>
            <a:ext cx="5472608"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哪张图显示了一组类、接口、协作以及它们之间的关系？</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E3C344D0-4B1A-4394-8066-33B96ABD1FE4}"/>
              </a:ext>
            </a:extLst>
          </p:cNvPr>
          <p:cNvSpPr txBox="1"/>
          <p:nvPr/>
        </p:nvSpPr>
        <p:spPr>
          <a:xfrm>
            <a:off x="2424495" y="2391391"/>
            <a:ext cx="902811"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答：类图</a:t>
            </a:r>
          </a:p>
        </p:txBody>
      </p:sp>
    </p:spTree>
    <p:extLst>
      <p:ext uri="{BB962C8B-B14F-4D97-AF65-F5344CB8AC3E}">
        <p14:creationId xmlns:p14="http://schemas.microsoft.com/office/powerpoint/2010/main" val="129543483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问题三</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23728" y="1203598"/>
            <a:ext cx="6317705"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说出至少三个在使用</a:t>
            </a: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建模时涉及到的基本构造块。</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99673D6D-5D28-4A98-A5CF-09B336EAA9A3}"/>
              </a:ext>
            </a:extLst>
          </p:cNvPr>
          <p:cNvSpPr txBox="1"/>
          <p:nvPr/>
        </p:nvSpPr>
        <p:spPr>
          <a:xfrm>
            <a:off x="2339752" y="2509842"/>
            <a:ext cx="4673074"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答：用类、接口、协作、构件、节点、依赖、泛化和关联</a:t>
            </a:r>
          </a:p>
        </p:txBody>
      </p:sp>
    </p:spTree>
    <p:extLst>
      <p:ext uri="{BB962C8B-B14F-4D97-AF65-F5344CB8AC3E}">
        <p14:creationId xmlns:p14="http://schemas.microsoft.com/office/powerpoint/2010/main" val="25263000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问题四</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4" y="1203598"/>
            <a:ext cx="5472608"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b="1" dirty="0">
                <a:latin typeface="微软雅黑" panose="020B0503020204020204" pitchFamily="34" charset="-122"/>
                <a:ea typeface="微软雅黑" panose="020B0503020204020204" pitchFamily="34" charset="-122"/>
              </a:rPr>
              <a:t>UML</a:t>
            </a:r>
            <a:r>
              <a:rPr lang="zh-CN" altLang="en-US" sz="1600" b="1" dirty="0">
                <a:latin typeface="微软雅黑" panose="020B0503020204020204" pitchFamily="34" charset="-122"/>
                <a:ea typeface="微软雅黑" panose="020B0503020204020204" pitchFamily="34" charset="-122"/>
              </a:rPr>
              <a:t>中对系统的动态方面建模的五种图是哪五种？</a:t>
            </a:r>
            <a:endParaRPr lang="en-US" altLang="zh-CN"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D12DCAD4-4A73-417C-BF82-0937A93FF071}"/>
              </a:ext>
            </a:extLst>
          </p:cNvPr>
          <p:cNvSpPr txBox="1"/>
          <p:nvPr/>
        </p:nvSpPr>
        <p:spPr>
          <a:xfrm>
            <a:off x="2411760" y="2489869"/>
            <a:ext cx="4852610"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答：用况图、活动图、状态图、顺序图和协作图（通信图）</a:t>
            </a:r>
          </a:p>
        </p:txBody>
      </p:sp>
    </p:spTree>
    <p:extLst>
      <p:ext uri="{BB962C8B-B14F-4D97-AF65-F5344CB8AC3E}">
        <p14:creationId xmlns:p14="http://schemas.microsoft.com/office/powerpoint/2010/main" val="30179537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问题五</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214729" y="1217455"/>
            <a:ext cx="6173695" cy="41819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600" b="1" dirty="0">
                <a:latin typeface="微软雅黑" panose="020B0503020204020204" pitchFamily="34" charset="-122"/>
                <a:ea typeface="微软雅黑" panose="020B0503020204020204" pitchFamily="34" charset="-122"/>
              </a:rPr>
              <a:t>当对主题的用况视图建模时，通常会用哪两种方式来使用用况图？</a:t>
            </a:r>
            <a:endParaRPr lang="en-US" altLang="zh-CN" sz="16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10770234-1EFF-42B0-840D-AAB90A6BE992}"/>
              </a:ext>
            </a:extLst>
          </p:cNvPr>
          <p:cNvSpPr txBox="1"/>
          <p:nvPr/>
        </p:nvSpPr>
        <p:spPr>
          <a:xfrm>
            <a:off x="2416304" y="2489869"/>
            <a:ext cx="3595856" cy="307777"/>
          </a:xfrm>
          <a:prstGeom prst="rect">
            <a:avLst/>
          </a:prstGeom>
          <a:noFill/>
        </p:spPr>
        <p:txBody>
          <a:bodyPr wrap="none" rtlCol="0">
            <a:spAutoFit/>
          </a:bodyPr>
          <a:lstStyle/>
          <a:p>
            <a:r>
              <a:rPr lang="zh-CN" altLang="en-US" sz="1400" dirty="0">
                <a:latin typeface="微软雅黑" panose="020B0503020204020204" pitchFamily="34" charset="-122"/>
                <a:ea typeface="微软雅黑" panose="020B0503020204020204" pitchFamily="34" charset="-122"/>
              </a:rPr>
              <a:t>答：对主题的语境建模；对主题的需求建模</a:t>
            </a:r>
          </a:p>
        </p:txBody>
      </p:sp>
    </p:spTree>
    <p:extLst>
      <p:ext uri="{BB962C8B-B14F-4D97-AF65-F5344CB8AC3E}">
        <p14:creationId xmlns:p14="http://schemas.microsoft.com/office/powerpoint/2010/main" val="117748785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8756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sp>
        <p:nvSpPr>
          <p:cNvPr id="13" name="TextBox 12"/>
          <p:cNvSpPr txBox="1"/>
          <p:nvPr/>
        </p:nvSpPr>
        <p:spPr>
          <a:xfrm>
            <a:off x="2032298" y="995802"/>
            <a:ext cx="6408712" cy="3108543"/>
          </a:xfrm>
          <a:prstGeom prst="rect">
            <a:avLst/>
          </a:prstGeom>
          <a:noFill/>
        </p:spPr>
        <p:txBody>
          <a:bodyPr wrap="square" rtlCol="0">
            <a:spAutoFit/>
          </a:bodyPr>
          <a:lstStyle/>
          <a:p>
            <a:pPr lvl="0" algn="just">
              <a:lnSpc>
                <a:spcPct val="200000"/>
              </a:lnSpc>
            </a:pPr>
            <a:r>
              <a:rPr lang="zh-CN" altLang="en-US" sz="1400" b="1" dirty="0">
                <a:solidFill>
                  <a:prstClr val="black"/>
                </a:solidFill>
                <a:latin typeface="微软雅黑" panose="020B0503020204020204" pitchFamily="34" charset="-122"/>
                <a:ea typeface="微软雅黑" panose="020B0503020204020204" pitchFamily="34" charset="-122"/>
                <a:cs typeface="Arial" pitchFamily="34" charset="0"/>
              </a:rPr>
              <a:t>什么是图？</a:t>
            </a:r>
            <a:endPar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en-US" altLang="zh-CN" sz="14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图是观察这些构造块的手段。图是一组元素的图形表示，通常表示成顶点（事物）和弧（关系）的连通图。用图从不同的角度对系统进化可视化。因为没有哪个复杂的系统能仅从一个角度理解其全局，所以</a:t>
            </a: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UML</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定义了多种图，以便能独立地关注系统的不同方面。</a:t>
            </a:r>
            <a:endParaRPr lang="en-US" altLang="zh-CN" sz="1400" dirty="0">
              <a:solidFill>
                <a:prstClr val="black"/>
              </a:solidFill>
              <a:latin typeface="微软雅黑" panose="020B0503020204020204" pitchFamily="34" charset="-122"/>
              <a:ea typeface="微软雅黑" panose="020B0503020204020204" pitchFamily="34" charset="-122"/>
              <a:cs typeface="Arial" pitchFamily="34" charset="0"/>
            </a:endParaRPr>
          </a:p>
          <a:p>
            <a:pPr lvl="0" algn="just">
              <a:lnSpc>
                <a:spcPct val="200000"/>
              </a:lnSpc>
            </a:pPr>
            <a:r>
              <a:rPr lang="en-US" altLang="zh-CN" sz="1400"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400" dirty="0">
                <a:solidFill>
                  <a:prstClr val="black"/>
                </a:solidFill>
                <a:latin typeface="微软雅黑" panose="020B0503020204020204" pitchFamily="34" charset="-122"/>
                <a:ea typeface="微软雅黑" panose="020B0503020204020204" pitchFamily="34" charset="-122"/>
                <a:cs typeface="Arial" pitchFamily="34" charset="0"/>
              </a:rPr>
              <a:t>好的图使得正在开发的系统易于理解和处理。选择一组正确的图来对系统进行建模，能促使对系统提出正确的问题，并有助于表明决策的含义。</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251610524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a:off x="0" y="4932633"/>
            <a:ext cx="745232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532440" y="4932633"/>
            <a:ext cx="61156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26949"/>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739" y="4747967"/>
            <a:ext cx="617477" cy="369332"/>
          </a:xfrm>
          <a:prstGeom prst="rect">
            <a:avLst/>
          </a:prstGeom>
          <a:noFill/>
        </p:spPr>
        <p:txBody>
          <a:bodyPr wrap="none" rtlCol="0">
            <a:spAutoFit/>
          </a:bodyPr>
          <a:lstStyle/>
          <a:p>
            <a:r>
              <a:rPr lang="en-US" altLang="zh-CN" dirty="0"/>
              <a:t> G19</a:t>
            </a:r>
            <a:endParaRPr lang="zh-CN" altLang="en-US" dirty="0"/>
          </a:p>
        </p:txBody>
      </p:sp>
      <p:grpSp>
        <p:nvGrpSpPr>
          <p:cNvPr id="45" name="组合 44"/>
          <p:cNvGrpSpPr>
            <a:grpSpLocks/>
          </p:cNvGrpSpPr>
          <p:nvPr/>
        </p:nvGrpSpPr>
        <p:grpSpPr bwMode="auto">
          <a:xfrm>
            <a:off x="3186998" y="2039403"/>
            <a:ext cx="4887378" cy="939742"/>
            <a:chOff x="4070980" y="2019402"/>
            <a:chExt cx="3859659" cy="939238"/>
          </a:xfrm>
        </p:grpSpPr>
        <p:sp>
          <p:nvSpPr>
            <p:cNvPr id="46" name="文本框 23"/>
            <p:cNvSpPr txBox="1">
              <a:spLocks noChangeArrowheads="1"/>
            </p:cNvSpPr>
            <p:nvPr/>
          </p:nvSpPr>
          <p:spPr bwMode="auto">
            <a:xfrm>
              <a:off x="4070980" y="2251134"/>
              <a:ext cx="3859659" cy="707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b="1" dirty="0">
                  <a:latin typeface="微软雅黑 Light" pitchFamily="34" charset="-122"/>
                  <a:ea typeface="微软雅黑 Light" pitchFamily="34" charset="-122"/>
                </a:rPr>
                <a:t>小组分工及参考资料</a:t>
              </a:r>
            </a:p>
          </p:txBody>
        </p:sp>
        <p:sp>
          <p:nvSpPr>
            <p:cNvPr id="47" name="文本框 35"/>
            <p:cNvSpPr txBox="1">
              <a:spLocks noChangeArrowheads="1"/>
            </p:cNvSpPr>
            <p:nvPr/>
          </p:nvSpPr>
          <p:spPr bwMode="auto">
            <a:xfrm>
              <a:off x="4118308"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en-US" altLang="zh-CN" sz="1400" b="1" dirty="0">
                  <a:latin typeface="微软雅黑 Light" pitchFamily="34" charset="-122"/>
                  <a:ea typeface="微软雅黑 Light" pitchFamily="34" charset="-122"/>
                </a:rPr>
                <a:t>Labor And Data</a:t>
              </a:r>
              <a:endParaRPr lang="zh-CN" altLang="en-US" sz="1400" b="1" dirty="0">
                <a:latin typeface="微软雅黑 Light" pitchFamily="34" charset="-122"/>
                <a:ea typeface="微软雅黑 Light" pitchFamily="34" charset="-122"/>
              </a:endParaRPr>
            </a:p>
          </p:txBody>
        </p:sp>
      </p:grpSp>
      <p:grpSp>
        <p:nvGrpSpPr>
          <p:cNvPr id="53" name="组合 52"/>
          <p:cNvGrpSpPr>
            <a:grpSpLocks/>
          </p:cNvGrpSpPr>
          <p:nvPr/>
        </p:nvGrpSpPr>
        <p:grpSpPr bwMode="auto">
          <a:xfrm>
            <a:off x="1979712" y="1964762"/>
            <a:ext cx="1128713" cy="1128712"/>
            <a:chOff x="2817516" y="1944350"/>
            <a:chExt cx="1129689" cy="1129689"/>
          </a:xfrm>
        </p:grpSpPr>
        <p:sp>
          <p:nvSpPr>
            <p:cNvPr id="54" name="椭圆 53"/>
            <p:cNvSpPr/>
            <p:nvPr/>
          </p:nvSpPr>
          <p:spPr>
            <a:xfrm>
              <a:off x="2817516"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55" name="Freeform 5"/>
            <p:cNvSpPr>
              <a:spLocks noEditPoints="1"/>
            </p:cNvSpPr>
            <p:nvPr/>
          </p:nvSpPr>
          <p:spPr bwMode="auto">
            <a:xfrm>
              <a:off x="3195668" y="2160437"/>
              <a:ext cx="444884" cy="657794"/>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tx1"/>
            </a:solidFill>
            <a:ln>
              <a:no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1472475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250" fill="hold"/>
                                        <p:tgtEl>
                                          <p:spTgt spid="53"/>
                                        </p:tgtEl>
                                        <p:attrNameLst>
                                          <p:attrName>ppt_w</p:attrName>
                                        </p:attrNameLst>
                                      </p:cBhvr>
                                      <p:tavLst>
                                        <p:tav tm="0">
                                          <p:val>
                                            <p:fltVal val="0"/>
                                          </p:val>
                                        </p:tav>
                                        <p:tav tm="100000">
                                          <p:val>
                                            <p:strVal val="#ppt_w"/>
                                          </p:val>
                                        </p:tav>
                                      </p:tavLst>
                                    </p:anim>
                                    <p:anim calcmode="lin" valueType="num">
                                      <p:cBhvr>
                                        <p:cTn id="13" dur="250" fill="hold"/>
                                        <p:tgtEl>
                                          <p:spTgt spid="53"/>
                                        </p:tgtEl>
                                        <p:attrNameLst>
                                          <p:attrName>ppt_h</p:attrName>
                                        </p:attrNameLst>
                                      </p:cBhvr>
                                      <p:tavLst>
                                        <p:tav tm="0">
                                          <p:val>
                                            <p:fltVal val="0"/>
                                          </p:val>
                                        </p:tav>
                                        <p:tav tm="100000">
                                          <p:val>
                                            <p:strVal val="#ppt_h"/>
                                          </p:val>
                                        </p:tav>
                                      </p:tavLst>
                                    </p:anim>
                                    <p:animEffect transition="in" filter="fade">
                                      <p:cBhvr>
                                        <p:cTn id="14" dur="250"/>
                                        <p:tgtEl>
                                          <p:spTgt spid="53"/>
                                        </p:tgtEl>
                                      </p:cBhvr>
                                    </p:animEffect>
                                  </p:childTnLst>
                                </p:cTn>
                              </p:par>
                              <p:par>
                                <p:cTn id="15" presetID="6" presetClass="emph" presetSubtype="0" decel="100000" fill="hold" nodeType="withEffect">
                                  <p:stCondLst>
                                    <p:cond delay="200"/>
                                  </p:stCondLst>
                                  <p:childTnLst>
                                    <p:animScale>
                                      <p:cBhvr>
                                        <p:cTn id="16" dur="250" fill="hold"/>
                                        <p:tgtEl>
                                          <p:spTgt spid="53"/>
                                        </p:tgtEl>
                                      </p:cBhvr>
                                      <p:by x="110000" y="110000"/>
                                    </p:animScale>
                                  </p:childTnLst>
                                </p:cTn>
                              </p:par>
                              <p:par>
                                <p:cTn id="17" presetID="6" presetClass="emph" presetSubtype="0" decel="100000" fill="hold" nodeType="withEffect">
                                  <p:stCondLst>
                                    <p:cond delay="400"/>
                                  </p:stCondLst>
                                  <p:childTnLst>
                                    <p:animScale>
                                      <p:cBhvr>
                                        <p:cTn id="18" dur="250" fill="hold"/>
                                        <p:tgtEl>
                                          <p:spTgt spid="53"/>
                                        </p:tgtEl>
                                      </p:cBhvr>
                                      <p:by x="91000" y="91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2" y="843558"/>
            <a:ext cx="1368151"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小组分工</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cxnSp>
        <p:nvCxnSpPr>
          <p:cNvPr id="13" name="直接箭头连接符 5"/>
          <p:cNvCxnSpPr>
            <a:cxnSpLocks noChangeShapeType="1"/>
          </p:cNvCxnSpPr>
          <p:nvPr/>
        </p:nvCxnSpPr>
        <p:spPr bwMode="auto">
          <a:xfrm>
            <a:off x="2555776" y="232635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5" name="直接箭头连接符 6"/>
          <p:cNvCxnSpPr>
            <a:cxnSpLocks noChangeShapeType="1"/>
          </p:cNvCxnSpPr>
          <p:nvPr/>
        </p:nvCxnSpPr>
        <p:spPr bwMode="auto">
          <a:xfrm>
            <a:off x="7580134"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16" name="直接箭头连接符 8"/>
          <p:cNvCxnSpPr>
            <a:cxnSpLocks noChangeShapeType="1"/>
          </p:cNvCxnSpPr>
          <p:nvPr/>
        </p:nvCxnSpPr>
        <p:spPr bwMode="auto">
          <a:xfrm>
            <a:off x="3805146"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18" name="环形箭头 17"/>
          <p:cNvSpPr/>
          <p:nvPr/>
        </p:nvSpPr>
        <p:spPr>
          <a:xfrm flipH="1">
            <a:off x="3303443" y="1422349"/>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彭慧铭</a:t>
            </a:r>
            <a:endParaRPr lang="en-US" altLang="zh-CN" sz="1200" b="1" dirty="0">
              <a:solidFill>
                <a:schemeClr val="tx1"/>
              </a:solidFill>
              <a:latin typeface="微软雅黑 Light" panose="020B0502040204020203" pitchFamily="34" charset="-122"/>
              <a:cs typeface="+mn-ea"/>
              <a:sym typeface="+mn-lt"/>
            </a:endParaRPr>
          </a:p>
        </p:txBody>
      </p:sp>
      <p:sp>
        <p:nvSpPr>
          <p:cNvPr id="20" name="环形箭头 19"/>
          <p:cNvSpPr/>
          <p:nvPr/>
        </p:nvSpPr>
        <p:spPr>
          <a:xfrm flipH="1">
            <a:off x="4549387"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胡锦波</a:t>
            </a:r>
          </a:p>
        </p:txBody>
      </p:sp>
      <p:sp>
        <p:nvSpPr>
          <p:cNvPr id="22" name="环形箭头 21"/>
          <p:cNvSpPr/>
          <p:nvPr/>
        </p:nvSpPr>
        <p:spPr>
          <a:xfrm flipH="1">
            <a:off x="2057499" y="1409701"/>
            <a:ext cx="1003406"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林鑫</a:t>
            </a:r>
            <a:endParaRPr lang="en-US" altLang="zh-CN" sz="1200" b="1" dirty="0">
              <a:solidFill>
                <a:schemeClr val="tx1"/>
              </a:solidFill>
              <a:latin typeface="微软雅黑 Light" panose="020B0502040204020203" pitchFamily="34" charset="-122"/>
              <a:cs typeface="+mn-ea"/>
              <a:sym typeface="+mn-lt"/>
            </a:endParaRPr>
          </a:p>
        </p:txBody>
      </p:sp>
      <p:sp>
        <p:nvSpPr>
          <p:cNvPr id="23" name="环形箭头 19">
            <a:extLst>
              <a:ext uri="{FF2B5EF4-FFF2-40B4-BE49-F238E27FC236}">
                <a16:creationId xmlns="" xmlns:a16="http://schemas.microsoft.com/office/drawing/2014/main" id="{FA666D96-6D5A-438C-804A-29F3527CFA21}"/>
              </a:ext>
            </a:extLst>
          </p:cNvPr>
          <p:cNvSpPr/>
          <p:nvPr/>
        </p:nvSpPr>
        <p:spPr>
          <a:xfrm flipH="1">
            <a:off x="5795331" y="141876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李梦雷</a:t>
            </a:r>
          </a:p>
        </p:txBody>
      </p:sp>
      <p:sp>
        <p:nvSpPr>
          <p:cNvPr id="24" name="环形箭头 19">
            <a:extLst>
              <a:ext uri="{FF2B5EF4-FFF2-40B4-BE49-F238E27FC236}">
                <a16:creationId xmlns="" xmlns:a16="http://schemas.microsoft.com/office/drawing/2014/main" id="{B68FFC12-8746-4582-9515-76FCF2E8EB75}"/>
              </a:ext>
            </a:extLst>
          </p:cNvPr>
          <p:cNvSpPr/>
          <p:nvPr/>
        </p:nvSpPr>
        <p:spPr>
          <a:xfrm flipH="1">
            <a:off x="7046242" y="1409701"/>
            <a:ext cx="1005902" cy="916656"/>
          </a:xfrm>
          <a:prstGeom prst="circularArrow">
            <a:avLst>
              <a:gd name="adj1" fmla="val 12500"/>
              <a:gd name="adj2" fmla="val 1142319"/>
              <a:gd name="adj3" fmla="val 20457681"/>
              <a:gd name="adj4" fmla="val 2875315"/>
              <a:gd name="adj5" fmla="val 12500"/>
            </a:avLst>
          </a:prstGeom>
          <a:no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fontAlgn="auto">
              <a:spcBef>
                <a:spcPts val="0"/>
              </a:spcBef>
              <a:spcAft>
                <a:spcPts val="0"/>
              </a:spcAft>
              <a:defRPr/>
            </a:pPr>
            <a:r>
              <a:rPr lang="zh-CN" altLang="en-US" sz="1200" b="1" dirty="0">
                <a:solidFill>
                  <a:schemeClr val="tx1"/>
                </a:solidFill>
                <a:latin typeface="微软雅黑 Light" panose="020B0502040204020203" pitchFamily="34" charset="-122"/>
                <a:cs typeface="+mn-ea"/>
                <a:sym typeface="+mn-lt"/>
              </a:rPr>
              <a:t>李逸欢</a:t>
            </a:r>
          </a:p>
        </p:txBody>
      </p:sp>
      <p:cxnSp>
        <p:nvCxnSpPr>
          <p:cNvPr id="25" name="直接箭头连接符 8">
            <a:extLst>
              <a:ext uri="{FF2B5EF4-FFF2-40B4-BE49-F238E27FC236}">
                <a16:creationId xmlns="" xmlns:a16="http://schemas.microsoft.com/office/drawing/2014/main" id="{CBCD7C82-EA42-4F97-9A58-9D78750BF52C}"/>
              </a:ext>
            </a:extLst>
          </p:cNvPr>
          <p:cNvCxnSpPr>
            <a:cxnSpLocks noChangeShapeType="1"/>
          </p:cNvCxnSpPr>
          <p:nvPr/>
        </p:nvCxnSpPr>
        <p:spPr bwMode="auto">
          <a:xfrm>
            <a:off x="5040840" y="2379377"/>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cxnSp>
        <p:nvCxnSpPr>
          <p:cNvPr id="26" name="直接箭头连接符 8">
            <a:extLst>
              <a:ext uri="{FF2B5EF4-FFF2-40B4-BE49-F238E27FC236}">
                <a16:creationId xmlns="" xmlns:a16="http://schemas.microsoft.com/office/drawing/2014/main" id="{E7897EFF-745F-4D27-932F-2E7C3FD99B8E}"/>
              </a:ext>
            </a:extLst>
          </p:cNvPr>
          <p:cNvCxnSpPr>
            <a:cxnSpLocks noChangeShapeType="1"/>
          </p:cNvCxnSpPr>
          <p:nvPr/>
        </p:nvCxnSpPr>
        <p:spPr bwMode="auto">
          <a:xfrm>
            <a:off x="6298282" y="2356464"/>
            <a:ext cx="0" cy="420181"/>
          </a:xfrm>
          <a:prstGeom prst="straightConnector1">
            <a:avLst/>
          </a:prstGeom>
          <a:noFill/>
          <a:ln w="19050" algn="ctr">
            <a:solidFill>
              <a:schemeClr val="tx1"/>
            </a:solidFill>
            <a:prstDash val="sysDash"/>
            <a:miter lim="800000"/>
            <a:headEnd type="oval" w="med" len="med"/>
            <a:tailEnd type="triangle" w="med" len="med"/>
          </a:ln>
          <a:extLst>
            <a:ext uri="{909E8E84-426E-40DD-AFC4-6F175D3DCCD1}">
              <a14:hiddenFill xmlns:a14="http://schemas.microsoft.com/office/drawing/2010/main">
                <a:noFill/>
              </a14:hiddenFill>
            </a:ext>
          </a:extLst>
        </p:spPr>
      </p:cxnSp>
      <p:sp>
        <p:nvSpPr>
          <p:cNvPr id="27" name="文本框 8">
            <a:extLst>
              <a:ext uri="{FF2B5EF4-FFF2-40B4-BE49-F238E27FC236}">
                <a16:creationId xmlns:a16="http://schemas.microsoft.com/office/drawing/2014/main" xmlns="" id="{07602447-02AD-4115-AFF1-63EF5D33BCCB}"/>
              </a:ext>
            </a:extLst>
          </p:cNvPr>
          <p:cNvSpPr txBox="1"/>
          <p:nvPr/>
        </p:nvSpPr>
        <p:spPr>
          <a:xfrm>
            <a:off x="4600932" y="2922498"/>
            <a:ext cx="902811" cy="738664"/>
          </a:xfrm>
          <a:prstGeom prst="rect">
            <a:avLst/>
          </a:prstGeom>
          <a:noFill/>
        </p:spPr>
        <p:txBody>
          <a:bodyPr wrap="none" rtlCol="0">
            <a:spAutoFit/>
          </a:bodyPr>
          <a:lstStyle/>
          <a:p>
            <a:pPr algn="ctr"/>
            <a:r>
              <a:rPr lang="en-US" altLang="zh-CN" sz="1400" dirty="0">
                <a:latin typeface="微软雅黑" pitchFamily="34" charset="-122"/>
                <a:ea typeface="微软雅黑" pitchFamily="34" charset="-122"/>
              </a:rPr>
              <a:t>PPT</a:t>
            </a:r>
            <a:r>
              <a:rPr lang="zh-CN" altLang="en-US" sz="1400" dirty="0" smtClean="0">
                <a:latin typeface="微软雅黑" pitchFamily="34" charset="-122"/>
                <a:ea typeface="微软雅黑" pitchFamily="34" charset="-122"/>
              </a:rPr>
              <a:t>制作</a:t>
            </a:r>
            <a:endParaRPr lang="en-US" altLang="zh-CN" sz="1400" dirty="0" smtClean="0">
              <a:latin typeface="微软雅黑" pitchFamily="34" charset="-122"/>
              <a:ea typeface="微软雅黑" pitchFamily="34" charset="-122"/>
            </a:endParaRPr>
          </a:p>
          <a:p>
            <a:pPr algn="ctr"/>
            <a:r>
              <a:rPr lang="zh-CN" altLang="en-US" sz="1400" dirty="0" smtClean="0">
                <a:latin typeface="微软雅黑" pitchFamily="34" charset="-122"/>
                <a:ea typeface="微软雅黑" pitchFamily="34" charset="-122"/>
              </a:rPr>
              <a:t>文档</a:t>
            </a:r>
            <a:r>
              <a:rPr lang="zh-CN" altLang="en-US" sz="1400" dirty="0">
                <a:latin typeface="微软雅黑" pitchFamily="34" charset="-122"/>
                <a:ea typeface="微软雅黑" pitchFamily="34" charset="-122"/>
              </a:rPr>
              <a:t>编写</a:t>
            </a:r>
            <a:endParaRPr lang="en-US" altLang="zh-CN" sz="1400" dirty="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8.6</a:t>
            </a:r>
            <a:r>
              <a:rPr lang="zh-CN" altLang="en-US" sz="1400" dirty="0" smtClean="0">
                <a:latin typeface="微软雅黑" pitchFamily="34" charset="-122"/>
                <a:ea typeface="微软雅黑" pitchFamily="34" charset="-122"/>
              </a:rPr>
              <a:t>分</a:t>
            </a:r>
            <a:endParaRPr lang="zh-CN" altLang="en-US" sz="1400" dirty="0">
              <a:latin typeface="微软雅黑" pitchFamily="34" charset="-122"/>
              <a:ea typeface="微软雅黑" pitchFamily="34" charset="-122"/>
            </a:endParaRPr>
          </a:p>
        </p:txBody>
      </p:sp>
      <p:sp>
        <p:nvSpPr>
          <p:cNvPr id="28" name="文本框 9">
            <a:extLst>
              <a:ext uri="{FF2B5EF4-FFF2-40B4-BE49-F238E27FC236}">
                <a16:creationId xmlns:a16="http://schemas.microsoft.com/office/drawing/2014/main" xmlns="" id="{A9A59B45-C43F-4C96-962C-7C48359643B4}"/>
              </a:ext>
            </a:extLst>
          </p:cNvPr>
          <p:cNvSpPr txBox="1"/>
          <p:nvPr/>
        </p:nvSpPr>
        <p:spPr>
          <a:xfrm>
            <a:off x="5846876" y="2922498"/>
            <a:ext cx="902811" cy="523220"/>
          </a:xfrm>
          <a:prstGeom prst="rect">
            <a:avLst/>
          </a:prstGeom>
          <a:noFill/>
        </p:spPr>
        <p:txBody>
          <a:bodyPr wrap="none" rtlCol="0">
            <a:spAutoFit/>
          </a:bodyPr>
          <a:lstStyle/>
          <a:p>
            <a:pPr algn="ctr"/>
            <a:r>
              <a:rPr lang="zh-CN" altLang="en-US" sz="1400" dirty="0">
                <a:latin typeface="微软雅黑" pitchFamily="34" charset="-122"/>
                <a:ea typeface="微软雅黑" pitchFamily="34" charset="-122"/>
              </a:rPr>
              <a:t>文档编写</a:t>
            </a:r>
            <a:endParaRPr lang="en-US" altLang="zh-CN" sz="1400" dirty="0">
              <a:latin typeface="微软雅黑" pitchFamily="34" charset="-122"/>
              <a:ea typeface="微软雅黑" pitchFamily="34" charset="-122"/>
            </a:endParaRPr>
          </a:p>
          <a:p>
            <a:pPr algn="ctr"/>
            <a:r>
              <a:rPr lang="en-US" altLang="zh-CN" sz="1400" dirty="0">
                <a:latin typeface="微软雅黑" pitchFamily="34" charset="-122"/>
                <a:ea typeface="微软雅黑" pitchFamily="34" charset="-122"/>
              </a:rPr>
              <a:t>8.5</a:t>
            </a:r>
            <a:r>
              <a:rPr lang="zh-CN" altLang="en-US" sz="1400" dirty="0">
                <a:latin typeface="微软雅黑" pitchFamily="34" charset="-122"/>
                <a:ea typeface="微软雅黑" pitchFamily="34" charset="-122"/>
              </a:rPr>
              <a:t>分</a:t>
            </a:r>
          </a:p>
        </p:txBody>
      </p:sp>
      <p:sp>
        <p:nvSpPr>
          <p:cNvPr id="29" name="文本框 18">
            <a:extLst>
              <a:ext uri="{FF2B5EF4-FFF2-40B4-BE49-F238E27FC236}">
                <a16:creationId xmlns:a16="http://schemas.microsoft.com/office/drawing/2014/main" xmlns="" id="{ACD90DBB-42B8-4C32-934E-759236349AF7}"/>
              </a:ext>
            </a:extLst>
          </p:cNvPr>
          <p:cNvSpPr txBox="1"/>
          <p:nvPr/>
        </p:nvSpPr>
        <p:spPr>
          <a:xfrm>
            <a:off x="3371373" y="2922498"/>
            <a:ext cx="867545" cy="523220"/>
          </a:xfrm>
          <a:prstGeom prst="rect">
            <a:avLst/>
          </a:prstGeom>
          <a:noFill/>
        </p:spPr>
        <p:txBody>
          <a:bodyPr wrap="none" rtlCol="0">
            <a:spAutoFit/>
          </a:bodyPr>
          <a:lstStyle/>
          <a:p>
            <a:pPr algn="ctr"/>
            <a:r>
              <a:rPr lang="en-US" altLang="zh-CN" sz="1400" dirty="0">
                <a:latin typeface="微软雅黑" pitchFamily="34" charset="-122"/>
                <a:ea typeface="微软雅黑" pitchFamily="34" charset="-122"/>
              </a:rPr>
              <a:t>PPT</a:t>
            </a:r>
            <a:r>
              <a:rPr lang="zh-CN" altLang="en-US" sz="1400" dirty="0">
                <a:latin typeface="微软雅黑" pitchFamily="34" charset="-122"/>
                <a:ea typeface="微软雅黑" pitchFamily="34" charset="-122"/>
              </a:rPr>
              <a:t>制作</a:t>
            </a:r>
            <a:endParaRPr lang="en-US" altLang="zh-CN" sz="1400" dirty="0">
              <a:latin typeface="微软雅黑" pitchFamily="34" charset="-122"/>
              <a:ea typeface="微软雅黑" pitchFamily="34" charset="-122"/>
            </a:endParaRPr>
          </a:p>
          <a:p>
            <a:pPr algn="ctr"/>
            <a:r>
              <a:rPr lang="en-US" altLang="zh-CN" sz="1400" dirty="0">
                <a:latin typeface="微软雅黑" pitchFamily="34" charset="-122"/>
                <a:ea typeface="微软雅黑" pitchFamily="34" charset="-122"/>
              </a:rPr>
              <a:t>8.3</a:t>
            </a:r>
            <a:r>
              <a:rPr lang="zh-CN" altLang="en-US" sz="1400" dirty="0">
                <a:latin typeface="微软雅黑" pitchFamily="34" charset="-122"/>
                <a:ea typeface="微软雅黑" pitchFamily="34" charset="-122"/>
              </a:rPr>
              <a:t>分</a:t>
            </a:r>
          </a:p>
        </p:txBody>
      </p:sp>
      <p:sp>
        <p:nvSpPr>
          <p:cNvPr id="30" name="文本框 20">
            <a:extLst>
              <a:ext uri="{FF2B5EF4-FFF2-40B4-BE49-F238E27FC236}">
                <a16:creationId xmlns:a16="http://schemas.microsoft.com/office/drawing/2014/main" xmlns="" id="{7A7C482E-AC47-4C56-B510-2D5A29F7ECE4}"/>
              </a:ext>
            </a:extLst>
          </p:cNvPr>
          <p:cNvSpPr txBox="1"/>
          <p:nvPr/>
        </p:nvSpPr>
        <p:spPr>
          <a:xfrm>
            <a:off x="1977154" y="2922498"/>
            <a:ext cx="1226689" cy="523220"/>
          </a:xfrm>
          <a:prstGeom prst="rect">
            <a:avLst/>
          </a:prstGeom>
          <a:noFill/>
        </p:spPr>
        <p:txBody>
          <a:bodyPr wrap="square" rtlCol="0">
            <a:spAutoFit/>
          </a:bodyPr>
          <a:lstStyle/>
          <a:p>
            <a:pPr algn="ctr"/>
            <a:r>
              <a:rPr lang="zh-CN" altLang="en-US" sz="1400" dirty="0" smtClean="0">
                <a:latin typeface="微软雅黑" pitchFamily="34" charset="-122"/>
                <a:ea typeface="微软雅黑" pitchFamily="34" charset="-122"/>
              </a:rPr>
              <a:t>文档编写</a:t>
            </a:r>
            <a:endParaRPr lang="en-US" altLang="zh-CN" sz="1400" dirty="0" smtClean="0">
              <a:latin typeface="微软雅黑" pitchFamily="34" charset="-122"/>
              <a:ea typeface="微软雅黑" pitchFamily="34" charset="-122"/>
            </a:endParaRPr>
          </a:p>
          <a:p>
            <a:pPr algn="ctr"/>
            <a:r>
              <a:rPr lang="en-US" altLang="zh-CN" sz="1400" dirty="0" smtClean="0">
                <a:latin typeface="微软雅黑" pitchFamily="34" charset="-122"/>
                <a:ea typeface="微软雅黑" pitchFamily="34" charset="-122"/>
              </a:rPr>
              <a:t>8.2</a:t>
            </a:r>
            <a:r>
              <a:rPr lang="zh-CN" altLang="en-US" sz="1400" dirty="0" smtClean="0">
                <a:latin typeface="微软雅黑" pitchFamily="34" charset="-122"/>
                <a:ea typeface="微软雅黑" pitchFamily="34" charset="-122"/>
              </a:rPr>
              <a:t>分</a:t>
            </a:r>
            <a:endParaRPr lang="en-US" altLang="zh-CN" sz="1400" dirty="0">
              <a:latin typeface="微软雅黑" pitchFamily="34" charset="-122"/>
              <a:ea typeface="微软雅黑" pitchFamily="34" charset="-122"/>
            </a:endParaRPr>
          </a:p>
        </p:txBody>
      </p:sp>
      <p:sp>
        <p:nvSpPr>
          <p:cNvPr id="31" name="文本框 26">
            <a:extLst>
              <a:ext uri="{FF2B5EF4-FFF2-40B4-BE49-F238E27FC236}">
                <a16:creationId xmlns:a16="http://schemas.microsoft.com/office/drawing/2014/main" xmlns="" id="{A00D046B-A449-4E4F-9956-34629797EDB7}"/>
              </a:ext>
            </a:extLst>
          </p:cNvPr>
          <p:cNvSpPr txBox="1"/>
          <p:nvPr/>
        </p:nvSpPr>
        <p:spPr>
          <a:xfrm>
            <a:off x="7128728" y="2922498"/>
            <a:ext cx="902811" cy="738664"/>
          </a:xfrm>
          <a:prstGeom prst="rect">
            <a:avLst/>
          </a:prstGeom>
          <a:noFill/>
        </p:spPr>
        <p:txBody>
          <a:bodyPr wrap="none" rtlCol="0">
            <a:spAutoFit/>
          </a:bodyPr>
          <a:lstStyle/>
          <a:p>
            <a:pPr algn="ctr"/>
            <a:r>
              <a:rPr lang="zh-CN" altLang="en-US" sz="1400" dirty="0">
                <a:latin typeface="微软雅黑" pitchFamily="34" charset="-122"/>
                <a:ea typeface="微软雅黑" pitchFamily="34" charset="-122"/>
              </a:rPr>
              <a:t>图形制作</a:t>
            </a:r>
            <a:endParaRPr lang="en-US" altLang="zh-CN" sz="1400" dirty="0">
              <a:latin typeface="微软雅黑" pitchFamily="34" charset="-122"/>
              <a:ea typeface="微软雅黑" pitchFamily="34" charset="-122"/>
            </a:endParaRPr>
          </a:p>
          <a:p>
            <a:pPr algn="ctr"/>
            <a:r>
              <a:rPr lang="en-US" altLang="zh-CN" sz="1400" dirty="0">
                <a:latin typeface="微软雅黑" pitchFamily="34" charset="-122"/>
                <a:ea typeface="微软雅黑" pitchFamily="34" charset="-122"/>
              </a:rPr>
              <a:t>8.4</a:t>
            </a:r>
            <a:r>
              <a:rPr lang="zh-CN" altLang="en-US" sz="1400" dirty="0">
                <a:latin typeface="微软雅黑" pitchFamily="34" charset="-122"/>
                <a:ea typeface="微软雅黑" pitchFamily="34" charset="-122"/>
              </a:rPr>
              <a:t>分</a:t>
            </a:r>
            <a:endParaRPr lang="en-US" altLang="zh-CN" sz="1400" dirty="0">
              <a:latin typeface="微软雅黑" pitchFamily="34" charset="-122"/>
              <a:ea typeface="微软雅黑" pitchFamily="34" charset="-122"/>
            </a:endParaRPr>
          </a:p>
          <a:p>
            <a:pPr algn="ctr"/>
            <a:endParaRPr lang="zh-CN" altLang="en-US" sz="1400" dirty="0">
              <a:latin typeface="微软雅黑" pitchFamily="34" charset="-122"/>
              <a:ea typeface="微软雅黑" pitchFamily="34" charset="-122"/>
            </a:endParaRPr>
          </a:p>
        </p:txBody>
      </p:sp>
    </p:spTree>
    <p:extLst>
      <p:ext uri="{BB962C8B-B14F-4D97-AF65-F5344CB8AC3E}">
        <p14:creationId xmlns:p14="http://schemas.microsoft.com/office/powerpoint/2010/main" val="33731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2" presetClass="entr" presetSubtype="1"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up)">
                                      <p:cBhvr>
                                        <p:cTn id="21" dur="500"/>
                                        <p:tgtEl>
                                          <p:spTgt spid="15"/>
                                        </p:tgtEl>
                                      </p:cBhvr>
                                    </p:animEffect>
                                  </p:childTnLst>
                                </p:cTn>
                              </p:par>
                              <p:par>
                                <p:cTn id="22" presetID="2" presetClass="entr" presetSubtype="8"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0-#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500" fill="hold"/>
                                        <p:tgtEl>
                                          <p:spTgt spid="23"/>
                                        </p:tgtEl>
                                        <p:attrNameLst>
                                          <p:attrName>ppt_x</p:attrName>
                                        </p:attrNameLst>
                                      </p:cBhvr>
                                      <p:tavLst>
                                        <p:tav tm="0">
                                          <p:val>
                                            <p:strVal val="0-#ppt_w/2"/>
                                          </p:val>
                                        </p:tav>
                                        <p:tav tm="100000">
                                          <p:val>
                                            <p:strVal val="#ppt_x"/>
                                          </p:val>
                                        </p:tav>
                                      </p:tavLst>
                                    </p:anim>
                                    <p:anim calcmode="lin" valueType="num">
                                      <p:cBhvr additive="base">
                                        <p:cTn id="29" dur="500" fill="hold"/>
                                        <p:tgtEl>
                                          <p:spTgt spid="23"/>
                                        </p:tgtEl>
                                        <p:attrNameLst>
                                          <p:attrName>ppt_y</p:attrName>
                                        </p:attrNameLst>
                                      </p:cBhvr>
                                      <p:tavLst>
                                        <p:tav tm="0">
                                          <p:val>
                                            <p:strVal val="#ppt_y"/>
                                          </p:val>
                                        </p:tav>
                                        <p:tav tm="100000">
                                          <p:val>
                                            <p:strVal val="#ppt_y"/>
                                          </p:val>
                                        </p:tav>
                                      </p:tavLst>
                                    </p:anim>
                                  </p:childTnLst>
                                </p:cTn>
                              </p:par>
                              <p:par>
                                <p:cTn id="30" presetID="2" presetClass="entr" presetSubtype="8"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par>
                                <p:cTn id="34" presetID="22" presetClass="entr" presetSubtype="1"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up)">
                                      <p:cBhvr>
                                        <p:cTn id="36" dur="500"/>
                                        <p:tgtEl>
                                          <p:spTgt spid="25"/>
                                        </p:tgtEl>
                                      </p:cBhvr>
                                    </p:animEffect>
                                  </p:childTnLst>
                                </p:cTn>
                              </p:par>
                              <p:par>
                                <p:cTn id="37" presetID="22" presetClass="entr" presetSubtype="1"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up)">
                                      <p:cBhvr>
                                        <p:cTn id="3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animBg="1"/>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16236" y="843558"/>
            <a:ext cx="1005403"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参考资料</a:t>
            </a:r>
          </a:p>
        </p:txBody>
      </p:sp>
      <p:sp>
        <p:nvSpPr>
          <p:cNvPr id="13" name="TextBox 12"/>
          <p:cNvSpPr txBox="1"/>
          <p:nvPr/>
        </p:nvSpPr>
        <p:spPr>
          <a:xfrm>
            <a:off x="2134763" y="804778"/>
            <a:ext cx="6192682" cy="4154984"/>
          </a:xfrm>
          <a:prstGeom prst="rect">
            <a:avLst/>
          </a:prstGeom>
          <a:noFill/>
        </p:spPr>
        <p:txBody>
          <a:bodyPr wrap="square" rtlCol="0">
            <a:spAutoFit/>
          </a:bodyPr>
          <a:lstStyle/>
          <a:p>
            <a:pPr lvl="0" algn="just">
              <a:lnSpc>
                <a:spcPct val="200000"/>
              </a:lnSpc>
            </a:pPr>
            <a:r>
              <a:rPr lang="en-US" altLang="zh-CN" sz="1200" b="1" dirty="0" smtClean="0">
                <a:latin typeface="微软雅黑" panose="020B0503020204020204" pitchFamily="34" charset="-122"/>
                <a:ea typeface="微软雅黑" panose="020B0503020204020204" pitchFamily="34" charset="-122"/>
              </a:rPr>
              <a:t>1. 《UML</a:t>
            </a:r>
            <a:r>
              <a:rPr lang="zh-CN" altLang="en-US" sz="1200" b="1" dirty="0">
                <a:latin typeface="微软雅黑" panose="020B0503020204020204" pitchFamily="34" charset="-122"/>
                <a:ea typeface="微软雅黑" panose="020B0503020204020204" pitchFamily="34" charset="-122"/>
              </a:rPr>
              <a:t>用户指南（第二版）</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人民邮电出版社   作者：</a:t>
            </a:r>
            <a:r>
              <a:rPr lang="en-US" altLang="zh-CN" sz="1200" b="1" dirty="0">
                <a:latin typeface="微软雅黑" panose="020B0503020204020204" pitchFamily="34" charset="-122"/>
                <a:ea typeface="微软雅黑" panose="020B0503020204020204" pitchFamily="34" charset="-122"/>
              </a:rPr>
              <a:t>Grady </a:t>
            </a:r>
            <a:r>
              <a:rPr lang="en-US" altLang="zh-CN" sz="1200" b="1" dirty="0" err="1">
                <a:latin typeface="微软雅黑" panose="020B0503020204020204" pitchFamily="34" charset="-122"/>
                <a:ea typeface="微软雅黑" panose="020B0503020204020204" pitchFamily="34" charset="-122"/>
              </a:rPr>
              <a:t>Booch</a:t>
            </a:r>
            <a:r>
              <a:rPr lang="zh-CN" altLang="en-US" sz="1200" b="1" dirty="0">
                <a:latin typeface="微软雅黑" panose="020B0503020204020204" pitchFamily="34" charset="-122"/>
                <a:ea typeface="微软雅黑" panose="020B0503020204020204" pitchFamily="34" charset="-122"/>
              </a:rPr>
              <a:t>等</a:t>
            </a:r>
            <a:endParaRPr lang="en-US" altLang="zh-CN" sz="1200" b="1" dirty="0">
              <a:latin typeface="微软雅黑" panose="020B0503020204020204" pitchFamily="34" charset="-122"/>
              <a:ea typeface="微软雅黑" panose="020B0503020204020204" pitchFamily="34" charset="-122"/>
            </a:endParaRPr>
          </a:p>
          <a:p>
            <a:pPr lvl="0" algn="just">
              <a:lnSpc>
                <a:spcPct val="200000"/>
              </a:lnSpc>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国际书码号：</a:t>
            </a:r>
            <a:r>
              <a:rPr lang="en-US" altLang="zh-CN" sz="1200" b="1" dirty="0">
                <a:latin typeface="微软雅黑" panose="020B0503020204020204" pitchFamily="34" charset="-122"/>
                <a:ea typeface="微软雅黑" panose="020B0503020204020204" pitchFamily="34" charset="-122"/>
              </a:rPr>
              <a:t>ISBN 978-7-115-29666-3        </a:t>
            </a:r>
            <a:r>
              <a:rPr lang="zh-CN" altLang="en-US" sz="1200" b="1" dirty="0">
                <a:latin typeface="微软雅黑" panose="020B0503020204020204" pitchFamily="34" charset="-122"/>
                <a:ea typeface="微软雅黑" panose="020B0503020204020204" pitchFamily="34" charset="-122"/>
              </a:rPr>
              <a:t>出版时间：</a:t>
            </a:r>
            <a:r>
              <a:rPr lang="en-US" altLang="zh-CN" sz="1200" b="1" dirty="0" smtClean="0">
                <a:latin typeface="微软雅黑" panose="020B0503020204020204" pitchFamily="34" charset="-122"/>
                <a:ea typeface="微软雅黑" panose="020B0503020204020204" pitchFamily="34" charset="-122"/>
              </a:rPr>
              <a:t>2013.1</a:t>
            </a:r>
          </a:p>
          <a:p>
            <a:pPr lvl="0" algn="just">
              <a:lnSpc>
                <a:spcPct val="200000"/>
              </a:lnSpc>
            </a:pPr>
            <a:endParaRPr lang="en-US" altLang="zh-CN" sz="1200" b="1" dirty="0">
              <a:latin typeface="微软雅黑" panose="020B0503020204020204" pitchFamily="34" charset="-122"/>
              <a:ea typeface="微软雅黑" panose="020B0503020204020204" pitchFamily="34" charset="-122"/>
            </a:endParaRPr>
          </a:p>
          <a:p>
            <a:pPr lvl="0" algn="just">
              <a:lnSpc>
                <a:spcPct val="200000"/>
              </a:lnSpc>
            </a:pPr>
            <a:r>
              <a:rPr lang="en-US" altLang="zh-CN" sz="1200" b="1" dirty="0" smtClean="0">
                <a:latin typeface="微软雅黑" panose="020B0503020204020204" pitchFamily="34" charset="-122"/>
                <a:ea typeface="微软雅黑" panose="020B0503020204020204" pitchFamily="34" charset="-122"/>
              </a:rPr>
              <a:t>2. 《UML2 </a:t>
            </a:r>
            <a:r>
              <a:rPr lang="zh-CN" altLang="en-US" sz="1200" b="1" dirty="0" smtClean="0">
                <a:latin typeface="微软雅黑" panose="020B0503020204020204" pitchFamily="34" charset="-122"/>
                <a:ea typeface="微软雅黑" panose="020B0503020204020204" pitchFamily="34" charset="-122"/>
              </a:rPr>
              <a:t>基础、建模与设计教程</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清华大学出版社 作者：杨弘平等</a:t>
            </a:r>
            <a:endParaRPr lang="en-US" altLang="zh-CN" sz="1200" b="1" dirty="0" smtClean="0">
              <a:latin typeface="微软雅黑" panose="020B0503020204020204" pitchFamily="34" charset="-122"/>
              <a:ea typeface="微软雅黑" panose="020B0503020204020204" pitchFamily="34" charset="-122"/>
            </a:endParaRPr>
          </a:p>
          <a:p>
            <a:pPr lvl="0" algn="just">
              <a:lnSpc>
                <a:spcPct val="200000"/>
              </a:lnSpc>
            </a:pPr>
            <a:r>
              <a:rPr lang="en-US" altLang="zh-CN" sz="1200" b="1" dirty="0">
                <a:latin typeface="微软雅黑" panose="020B0503020204020204" pitchFamily="34" charset="-122"/>
                <a:ea typeface="微软雅黑" panose="020B0503020204020204" pitchFamily="34" charset="-122"/>
              </a:rPr>
              <a:t> </a:t>
            </a:r>
            <a:r>
              <a:rPr lang="en-US" altLang="zh-CN" sz="1200" b="1" dirty="0" smtClean="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国际书码</a:t>
            </a:r>
            <a:r>
              <a:rPr lang="zh-CN" altLang="en-US" sz="1200" b="1" dirty="0" smtClean="0">
                <a:latin typeface="微软雅黑" panose="020B0503020204020204" pitchFamily="34" charset="-122"/>
                <a:ea typeface="微软雅黑" panose="020B0503020204020204" pitchFamily="34" charset="-122"/>
              </a:rPr>
              <a:t>号：</a:t>
            </a:r>
            <a:r>
              <a:rPr lang="en-US" altLang="zh-CN" sz="1200" b="1" dirty="0" smtClean="0">
                <a:latin typeface="微软雅黑" panose="020B0503020204020204" pitchFamily="34" charset="-122"/>
                <a:ea typeface="微软雅黑" panose="020B0503020204020204" pitchFamily="34" charset="-122"/>
              </a:rPr>
              <a:t>ISBN 978-7-302-40449-1        </a:t>
            </a:r>
            <a:r>
              <a:rPr lang="zh-CN" altLang="en-US" sz="1200" b="1" dirty="0" smtClean="0">
                <a:latin typeface="微软雅黑" panose="020B0503020204020204" pitchFamily="34" charset="-122"/>
                <a:ea typeface="微软雅黑" panose="020B0503020204020204" pitchFamily="34" charset="-122"/>
              </a:rPr>
              <a:t>出版时间：</a:t>
            </a:r>
            <a:r>
              <a:rPr lang="en-US" altLang="zh-CN" sz="1200" b="1" dirty="0" smtClean="0">
                <a:latin typeface="微软雅黑" panose="020B0503020204020204" pitchFamily="34" charset="-122"/>
                <a:ea typeface="微软雅黑" panose="020B0503020204020204" pitchFamily="34" charset="-122"/>
              </a:rPr>
              <a:t>2015.10</a:t>
            </a:r>
          </a:p>
          <a:p>
            <a:pPr marL="228600" lvl="0" indent="-228600" algn="just">
              <a:lnSpc>
                <a:spcPct val="200000"/>
              </a:lnSpc>
              <a:buAutoNum type="arabicPeriod"/>
            </a:pPr>
            <a:endParaRPr lang="en-US" altLang="zh-CN" sz="1200" b="1" dirty="0">
              <a:latin typeface="微软雅黑" panose="020B0503020204020204" pitchFamily="34" charset="-122"/>
              <a:ea typeface="微软雅黑" panose="020B0503020204020204" pitchFamily="34" charset="-122"/>
            </a:endParaRPr>
          </a:p>
          <a:p>
            <a:pPr algn="just">
              <a:lnSpc>
                <a:spcPct val="200000"/>
              </a:lnSpc>
            </a:pPr>
            <a:r>
              <a:rPr lang="en-US" altLang="zh-CN" sz="1200" b="1" dirty="0" smtClean="0">
                <a:solidFill>
                  <a:prstClr val="black"/>
                </a:solidFill>
                <a:latin typeface="微软雅黑" panose="020B0503020204020204" pitchFamily="34" charset="-122"/>
                <a:ea typeface="微软雅黑" panose="020B0503020204020204" pitchFamily="34" charset="-122"/>
                <a:cs typeface="Arial" pitchFamily="34" charset="0"/>
              </a:rPr>
              <a:t>3. 《</a:t>
            </a:r>
            <a:r>
              <a:rPr lang="en-US" altLang="zh-CN" sz="1200" b="1" dirty="0" smtClean="0">
                <a:latin typeface="微软雅黑" panose="020B0503020204020204" pitchFamily="34" charset="-122"/>
                <a:ea typeface="微软雅黑" panose="020B0503020204020204" pitchFamily="34" charset="-122"/>
              </a:rPr>
              <a:t>UML</a:t>
            </a:r>
            <a:r>
              <a:rPr lang="zh-CN" altLang="en-US" sz="1200" b="1" dirty="0">
                <a:latin typeface="微软雅黑" panose="020B0503020204020204" pitchFamily="34" charset="-122"/>
                <a:ea typeface="微软雅黑" panose="020B0503020204020204" pitchFamily="34" charset="-122"/>
              </a:rPr>
              <a:t>实践详细经典教程</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---CSDN</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博客         浏览时间：</a:t>
            </a: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2018.10.27</a:t>
            </a:r>
          </a:p>
          <a:p>
            <a:pPr algn="just">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       </a:t>
            </a:r>
            <a:r>
              <a:rPr lang="zh-CN" altLang="en-US" sz="1200" b="1" dirty="0">
                <a:solidFill>
                  <a:prstClr val="black"/>
                </a:solidFill>
                <a:latin typeface="微软雅黑" panose="020B0503020204020204" pitchFamily="34" charset="-122"/>
                <a:ea typeface="微软雅黑" panose="020B0503020204020204" pitchFamily="34" charset="-122"/>
                <a:cs typeface="Arial" pitchFamily="34" charset="0"/>
              </a:rPr>
              <a:t>来源于：</a:t>
            </a: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a:p>
            <a:pPr>
              <a:lnSpc>
                <a:spcPct val="200000"/>
              </a:lnSpc>
            </a:pPr>
            <a:r>
              <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rPr>
              <a:t>https://blog.csdn.net/xinghun_4/article/details/45932627?utm_source=blogxgwz0 </a:t>
            </a:r>
            <a:endParaRPr lang="en-US" altLang="zh-CN" sz="1200" b="1" dirty="0" smtClean="0">
              <a:solidFill>
                <a:prstClr val="black"/>
              </a:solidFill>
              <a:latin typeface="微软雅黑" panose="020B0503020204020204" pitchFamily="34" charset="-122"/>
              <a:ea typeface="微软雅黑" panose="020B0503020204020204" pitchFamily="34" charset="-122"/>
              <a:cs typeface="Arial" pitchFamily="34" charset="0"/>
            </a:endParaRPr>
          </a:p>
          <a:p>
            <a:pPr>
              <a:lnSpc>
                <a:spcPct val="200000"/>
              </a:lnSpc>
            </a:pPr>
            <a:endParaRPr lang="en-US" altLang="zh-CN" sz="1200" b="1" dirty="0">
              <a:solidFill>
                <a:prstClr val="black"/>
              </a:solidFill>
              <a:latin typeface="微软雅黑" panose="020B0503020204020204" pitchFamily="34" charset="-122"/>
              <a:ea typeface="微软雅黑" panose="020B0503020204020204" pitchFamily="34" charset="-122"/>
              <a:cs typeface="Arial" pitchFamily="34" charset="0"/>
            </a:endParaRP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Tree>
    <p:extLst>
      <p:ext uri="{BB962C8B-B14F-4D97-AF65-F5344CB8AC3E}">
        <p14:creationId xmlns:p14="http://schemas.microsoft.com/office/powerpoint/2010/main" val="3438904711"/>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61522" y="2201000"/>
            <a:ext cx="1742785" cy="523220"/>
          </a:xfrm>
          <a:prstGeom prst="rect">
            <a:avLst/>
          </a:prstGeom>
          <a:noFill/>
        </p:spPr>
        <p:txBody>
          <a:bodyPr wrap="none" rtlCol="0">
            <a:spAutoFit/>
          </a:bodyPr>
          <a:lstStyle/>
          <a:p>
            <a:r>
              <a:rPr lang="en-US" altLang="zh-CN" sz="2800" b="1" dirty="0">
                <a:solidFill>
                  <a:schemeClr val="tx1">
                    <a:lumMod val="85000"/>
                    <a:lumOff val="15000"/>
                  </a:schemeClr>
                </a:solidFill>
                <a:latin typeface="微软雅黑" pitchFamily="34" charset="-122"/>
                <a:ea typeface="微软雅黑" pitchFamily="34" charset="-122"/>
              </a:rPr>
              <a:t>THANKS</a:t>
            </a:r>
            <a:endParaRPr lang="zh-CN" altLang="en-US" sz="2800" b="1" dirty="0">
              <a:solidFill>
                <a:schemeClr val="tx1">
                  <a:lumMod val="85000"/>
                  <a:lumOff val="15000"/>
                </a:schemeClr>
              </a:solidFill>
              <a:latin typeface="微软雅黑" pitchFamily="34" charset="-122"/>
              <a:ea typeface="微软雅黑" pitchFamily="34" charset="-122"/>
            </a:endParaRPr>
          </a:p>
        </p:txBody>
      </p:sp>
      <p:grpSp>
        <p:nvGrpSpPr>
          <p:cNvPr id="3" name="组合 2"/>
          <p:cNvGrpSpPr/>
          <p:nvPr/>
        </p:nvGrpSpPr>
        <p:grpSpPr>
          <a:xfrm rot="21433112">
            <a:off x="3523407" y="1568068"/>
            <a:ext cx="2097186" cy="1797947"/>
            <a:chOff x="2834854" y="1563638"/>
            <a:chExt cx="2837876" cy="2432951"/>
          </a:xfrm>
        </p:grpSpPr>
        <p:sp>
          <p:nvSpPr>
            <p:cNvPr id="4" name="六边形 3"/>
            <p:cNvSpPr/>
            <p:nvPr/>
          </p:nvSpPr>
          <p:spPr>
            <a:xfrm>
              <a:off x="2864418" y="1563638"/>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2111975">
              <a:off x="2834854" y="1575630"/>
              <a:ext cx="2808312" cy="2420959"/>
            </a:xfrm>
            <a:prstGeom prst="hexagon">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p:cNvCxnSpPr/>
          <p:nvPr/>
        </p:nvCxnSpPr>
        <p:spPr>
          <a:xfrm>
            <a:off x="4572000" y="3815405"/>
            <a:ext cx="0" cy="257270"/>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707904"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644008" y="3772582"/>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3730540" y="3779588"/>
            <a:ext cx="595099" cy="369332"/>
          </a:xfrm>
          <a:prstGeom prst="rect">
            <a:avLst/>
          </a:prstGeom>
          <a:noFill/>
        </p:spPr>
        <p:txBody>
          <a:bodyPr wrap="none" rtlCol="0">
            <a:spAutoFit/>
          </a:bodyPr>
          <a:lstStyle/>
          <a:p>
            <a:r>
              <a:rPr lang="en-US" altLang="zh-CN" dirty="0"/>
              <a:t>  For</a:t>
            </a:r>
            <a:endParaRPr lang="zh-CN" altLang="en-US" dirty="0"/>
          </a:p>
        </p:txBody>
      </p:sp>
      <p:sp>
        <p:nvSpPr>
          <p:cNvPr id="14" name="TextBox 13"/>
          <p:cNvSpPr txBox="1"/>
          <p:nvPr/>
        </p:nvSpPr>
        <p:spPr>
          <a:xfrm>
            <a:off x="4666644" y="3779588"/>
            <a:ext cx="784061" cy="369332"/>
          </a:xfrm>
          <a:prstGeom prst="rect">
            <a:avLst/>
          </a:prstGeom>
          <a:noFill/>
        </p:spPr>
        <p:txBody>
          <a:bodyPr wrap="none" rtlCol="0">
            <a:spAutoFit/>
          </a:bodyPr>
          <a:lstStyle/>
          <a:p>
            <a:r>
              <a:rPr lang="en-US" altLang="zh-CN" dirty="0"/>
              <a:t>Watch</a:t>
            </a:r>
            <a:endParaRPr lang="zh-CN" altLang="en-US" dirty="0"/>
          </a:p>
        </p:txBody>
      </p:sp>
    </p:spTree>
    <p:extLst>
      <p:ext uri="{BB962C8B-B14F-4D97-AF65-F5344CB8AC3E}">
        <p14:creationId xmlns:p14="http://schemas.microsoft.com/office/powerpoint/2010/main" val="130906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058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cxnSp>
        <p:nvCxnSpPr>
          <p:cNvPr id="14" name="直接连接符 13"/>
          <p:cNvCxnSpPr/>
          <p:nvPr/>
        </p:nvCxnSpPr>
        <p:spPr>
          <a:xfrm>
            <a:off x="1259632"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95736" y="912934"/>
            <a:ext cx="1729961" cy="738664"/>
          </a:xfrm>
          <a:prstGeom prst="rect">
            <a:avLst/>
          </a:prstGeom>
          <a:noFill/>
        </p:spPr>
        <p:txBody>
          <a:bodyPr wrap="none" rtlCol="0">
            <a:spAutoFit/>
          </a:bodyPr>
          <a:lstStyle/>
          <a:p>
            <a:pPr marL="285750" indent="-285750">
              <a:lnSpc>
                <a:spcPct val="150000"/>
              </a:lnSpc>
              <a:buFont typeface="Arial" pitchFamily="34" charset="0"/>
              <a:buChar char="•"/>
            </a:pPr>
            <a:r>
              <a:rPr lang="zh-CN" altLang="zh-CN" sz="1400" b="1" dirty="0" smtClean="0">
                <a:latin typeface="微软雅黑" pitchFamily="34" charset="-122"/>
                <a:ea typeface="微软雅黑" pitchFamily="34" charset="-122"/>
              </a:rPr>
              <a:t>接口</a:t>
            </a:r>
            <a:r>
              <a:rPr lang="zh-CN" altLang="zh-CN" sz="1400" b="1" dirty="0">
                <a:latin typeface="微软雅黑" pitchFamily="34" charset="-122"/>
                <a:ea typeface="微软雅黑" pitchFamily="34" charset="-122"/>
              </a:rPr>
              <a:t>支持多</a:t>
            </a:r>
            <a:r>
              <a:rPr lang="zh-CN" altLang="zh-CN" sz="1400" b="1" dirty="0" smtClean="0">
                <a:latin typeface="微软雅黑" pitchFamily="34" charset="-122"/>
                <a:ea typeface="微软雅黑" pitchFamily="34" charset="-122"/>
              </a:rPr>
              <a:t>继承</a:t>
            </a:r>
            <a:endParaRPr lang="en-US" altLang="zh-CN" sz="1400" b="1" dirty="0" smtClean="0">
              <a:latin typeface="微软雅黑" pitchFamily="34" charset="-122"/>
              <a:ea typeface="微软雅黑" pitchFamily="34" charset="-122"/>
            </a:endParaRPr>
          </a:p>
          <a:p>
            <a:pPr>
              <a:lnSpc>
                <a:spcPct val="150000"/>
              </a:lnSpc>
            </a:pPr>
            <a:r>
              <a:rPr lang="en-US" altLang="zh-CN" sz="1400" b="1" dirty="0">
                <a:latin typeface="微软雅黑" pitchFamily="34" charset="-122"/>
                <a:ea typeface="微软雅黑" pitchFamily="34" charset="-122"/>
              </a:rPr>
              <a:t> </a:t>
            </a:r>
            <a:r>
              <a:rPr lang="en-US" altLang="zh-CN" sz="1400" b="1" dirty="0" smtClean="0">
                <a:latin typeface="微软雅黑" pitchFamily="34" charset="-122"/>
                <a:ea typeface="微软雅黑" pitchFamily="34" charset="-122"/>
              </a:rPr>
              <a:t>      </a:t>
            </a:r>
            <a:endParaRPr lang="zh-CN" altLang="zh-CN" sz="1400" b="1" dirty="0">
              <a:latin typeface="微软雅黑" pitchFamily="34" charset="-122"/>
              <a:ea typeface="微软雅黑" pitchFamily="34" charset="-122"/>
            </a:endParaRPr>
          </a:p>
        </p:txBody>
      </p:sp>
      <p:pic>
        <p:nvPicPr>
          <p:cNvPr id="1026" name="Picture 2" descr="C:\Users\zucc\AppData\Local\Temp\WeChat Files\ee504f1b5d69b338d3ad6a80bf9137a.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60057" y="1428423"/>
            <a:ext cx="3776439" cy="164738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zucc\AppData\Local\Temp\WeChat Files\b5bbbadbcfbc9cafcb3fa9172f944a5.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1640" y="1428424"/>
            <a:ext cx="3848461" cy="16473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zucc\AppData\Local\Temp\WeChat Files\e06a085a7e5ca42dfcec2370c78649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219822"/>
            <a:ext cx="3848461" cy="145951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zucc\AppData\Local\Temp\WeChat Files\13f11b14cfa279494ebcdae923f5b06.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60057" y="3219822"/>
            <a:ext cx="3776439" cy="145951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940152" y="980988"/>
            <a:ext cx="2089033" cy="307777"/>
          </a:xfrm>
          <a:prstGeom prst="rect">
            <a:avLst/>
          </a:prstGeom>
          <a:noFill/>
        </p:spPr>
        <p:txBody>
          <a:bodyPr wrap="none" rtlCol="0">
            <a:spAutoFit/>
          </a:bodyPr>
          <a:lstStyle/>
          <a:p>
            <a:pPr marL="285750" indent="-285750">
              <a:buFont typeface="Arial" pitchFamily="34" charset="0"/>
              <a:buChar char="•"/>
            </a:pPr>
            <a:r>
              <a:rPr lang="zh-CN" altLang="zh-CN" sz="1400" b="1" dirty="0">
                <a:latin typeface="微软雅黑" pitchFamily="34" charset="-122"/>
                <a:ea typeface="微软雅黑" pitchFamily="34" charset="-122"/>
              </a:rPr>
              <a:t>抽象类只支持单继承</a:t>
            </a:r>
            <a:endParaRPr lang="zh-CN" altLang="en-US" sz="1400" dirty="0"/>
          </a:p>
        </p:txBody>
      </p:sp>
    </p:spTree>
    <p:extLst>
      <p:ext uri="{BB962C8B-B14F-4D97-AF65-F5344CB8AC3E}">
        <p14:creationId xmlns:p14="http://schemas.microsoft.com/office/powerpoint/2010/main" val="222394869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179512"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20581" y="851916"/>
            <a:ext cx="595035" cy="338554"/>
          </a:xfrm>
          <a:prstGeom prst="rect">
            <a:avLst/>
          </a:prstGeom>
          <a:noFill/>
        </p:spPr>
        <p:txBody>
          <a:bodyPr wrap="non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前言</a:t>
            </a:r>
          </a:p>
        </p:txBody>
      </p:sp>
      <p:cxnSp>
        <p:nvCxnSpPr>
          <p:cNvPr id="14" name="直接连接符 13"/>
          <p:cNvCxnSpPr/>
          <p:nvPr/>
        </p:nvCxnSpPr>
        <p:spPr>
          <a:xfrm>
            <a:off x="1187624"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3397551" y="1102587"/>
            <a:ext cx="3357009" cy="377411"/>
          </a:xfrm>
          <a:prstGeom prst="rect">
            <a:avLst/>
          </a:prstGeom>
          <a:noFill/>
        </p:spPr>
        <p:txBody>
          <a:bodyPr wrap="none" rtlCol="0">
            <a:spAutoFit/>
          </a:bodyPr>
          <a:lstStyle/>
          <a:p>
            <a:pPr marL="285750" indent="-285750">
              <a:lnSpc>
                <a:spcPct val="150000"/>
              </a:lnSpc>
              <a:buFont typeface="Arial" pitchFamily="34" charset="0"/>
              <a:buChar char="•"/>
            </a:pPr>
            <a:r>
              <a:rPr lang="zh-CN" altLang="zh-CN" sz="1400" b="1" dirty="0" smtClean="0">
                <a:latin typeface="微软雅黑" pitchFamily="34" charset="-122"/>
                <a:ea typeface="微软雅黑" pitchFamily="34" charset="-122"/>
              </a:rPr>
              <a:t>接口</a:t>
            </a:r>
            <a:r>
              <a:rPr lang="zh-CN" altLang="zh-CN" sz="1400" b="1" dirty="0">
                <a:latin typeface="微软雅黑" pitchFamily="34" charset="-122"/>
                <a:ea typeface="微软雅黑" pitchFamily="34" charset="-122"/>
              </a:rPr>
              <a:t>可以被继承，而抽象类</a:t>
            </a:r>
            <a:r>
              <a:rPr lang="zh-CN" altLang="zh-CN" sz="1400" b="1" dirty="0" smtClean="0">
                <a:latin typeface="微软雅黑" pitchFamily="34" charset="-122"/>
                <a:ea typeface="微软雅黑" pitchFamily="34" charset="-122"/>
              </a:rPr>
              <a:t>不能</a:t>
            </a:r>
            <a:r>
              <a:rPr lang="en-US" altLang="zh-CN" sz="1400" b="1" dirty="0" smtClean="0">
                <a:latin typeface="微软雅黑" pitchFamily="34" charset="-122"/>
                <a:ea typeface="微软雅黑" pitchFamily="34" charset="-122"/>
              </a:rPr>
              <a:t>       </a:t>
            </a:r>
            <a:endParaRPr lang="zh-CN" altLang="zh-CN" sz="1400" b="1" dirty="0">
              <a:latin typeface="微软雅黑" pitchFamily="34" charset="-122"/>
              <a:ea typeface="微软雅黑" pitchFamily="34" charset="-122"/>
            </a:endParaRPr>
          </a:p>
        </p:txBody>
      </p:sp>
      <p:pic>
        <p:nvPicPr>
          <p:cNvPr id="2052" name="Picture 4" descr="C:\Users\zucc\AppData\Local\Temp\WeChat Files\633678f99166b02fdd66a7914bb6c5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080" y="1656642"/>
            <a:ext cx="3744416" cy="170719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C:\Users\zucc\AppData\Local\Temp\WeChat Files\d27cd51da93ac7ba3d1367d80ed6a8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1273" y="1656641"/>
            <a:ext cx="3896791" cy="1707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3350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cxnSpLocks/>
          </p:cNvCxnSpPr>
          <p:nvPr/>
        </p:nvCxnSpPr>
        <p:spPr>
          <a:xfrm flipV="1">
            <a:off x="0" y="4925627"/>
            <a:ext cx="7433332" cy="7006"/>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cxnSpLocks/>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668344" y="4733955"/>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668344" y="4733955"/>
            <a:ext cx="617477" cy="369332"/>
          </a:xfrm>
          <a:prstGeom prst="rect">
            <a:avLst/>
          </a:prstGeom>
          <a:noFill/>
        </p:spPr>
        <p:txBody>
          <a:bodyPr wrap="none" rtlCol="0">
            <a:spAutoFit/>
          </a:bodyPr>
          <a:lstStyle/>
          <a:p>
            <a:r>
              <a:rPr lang="en-US" altLang="zh-CN" dirty="0"/>
              <a:t> G19</a:t>
            </a:r>
            <a:endParaRPr lang="zh-CN" altLang="en-US" dirty="0"/>
          </a:p>
        </p:txBody>
      </p:sp>
      <p:grpSp>
        <p:nvGrpSpPr>
          <p:cNvPr id="14" name="组合 13"/>
          <p:cNvGrpSpPr>
            <a:grpSpLocks/>
          </p:cNvGrpSpPr>
          <p:nvPr/>
        </p:nvGrpSpPr>
        <p:grpSpPr bwMode="auto">
          <a:xfrm>
            <a:off x="4040261" y="2033886"/>
            <a:ext cx="4348163" cy="976075"/>
            <a:chOff x="2866757" y="1982997"/>
            <a:chExt cx="4348365" cy="975886"/>
          </a:xfrm>
        </p:grpSpPr>
        <p:sp>
          <p:nvSpPr>
            <p:cNvPr id="15" name="文本框 19"/>
            <p:cNvSpPr txBox="1">
              <a:spLocks noChangeArrowheads="1"/>
            </p:cNvSpPr>
            <p:nvPr/>
          </p:nvSpPr>
          <p:spPr bwMode="auto">
            <a:xfrm>
              <a:off x="2866757" y="2251134"/>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pPr eaLnBrk="1" hangingPunct="1"/>
              <a:r>
                <a:rPr lang="zh-CN" altLang="en-US" sz="4000" dirty="0">
                  <a:solidFill>
                    <a:schemeClr val="bg1"/>
                  </a:solidFill>
                  <a:latin typeface="微软雅黑 Light" pitchFamily="34" charset="-122"/>
                  <a:ea typeface="微软雅黑 Light" pitchFamily="34" charset="-122"/>
                </a:rPr>
                <a:t>  </a:t>
              </a:r>
              <a:r>
                <a:rPr lang="zh-CN" altLang="en-US" sz="4000" b="1" dirty="0">
                  <a:latin typeface="微软雅黑 Light" pitchFamily="34" charset="-122"/>
                  <a:ea typeface="微软雅黑 Light" pitchFamily="34" charset="-122"/>
                </a:rPr>
                <a:t>用况图</a:t>
              </a:r>
            </a:p>
          </p:txBody>
        </p:sp>
        <p:sp>
          <p:nvSpPr>
            <p:cNvPr id="16" name="文本框 20"/>
            <p:cNvSpPr txBox="1">
              <a:spLocks noChangeArrowheads="1"/>
            </p:cNvSpPr>
            <p:nvPr/>
          </p:nvSpPr>
          <p:spPr bwMode="auto">
            <a:xfrm>
              <a:off x="3193425" y="1982997"/>
              <a:ext cx="2052083" cy="307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300">
                  <a:solidFill>
                    <a:schemeClr val="tx1"/>
                  </a:solidFill>
                  <a:latin typeface="Arial" pitchFamily="34" charset="0"/>
                  <a:ea typeface="宋体" pitchFamily="2" charset="-122"/>
                </a:defRPr>
              </a:lvl1pPr>
              <a:lvl2pPr marL="742950" indent="-285750" eaLnBrk="0" hangingPunct="0">
                <a:defRPr sz="1300">
                  <a:solidFill>
                    <a:schemeClr val="tx1"/>
                  </a:solidFill>
                  <a:latin typeface="Arial" pitchFamily="34" charset="0"/>
                  <a:ea typeface="宋体" pitchFamily="2" charset="-122"/>
                </a:defRPr>
              </a:lvl2pPr>
              <a:lvl3pPr marL="1143000" indent="-228600" eaLnBrk="0" hangingPunct="0">
                <a:defRPr sz="1300">
                  <a:solidFill>
                    <a:schemeClr val="tx1"/>
                  </a:solidFill>
                  <a:latin typeface="Arial" pitchFamily="34" charset="0"/>
                  <a:ea typeface="宋体" pitchFamily="2" charset="-122"/>
                </a:defRPr>
              </a:lvl3pPr>
              <a:lvl4pPr marL="1600200" indent="-228600" eaLnBrk="0" hangingPunct="0">
                <a:defRPr sz="1300">
                  <a:solidFill>
                    <a:schemeClr val="tx1"/>
                  </a:solidFill>
                  <a:latin typeface="Arial" pitchFamily="34" charset="0"/>
                  <a:ea typeface="宋体" pitchFamily="2" charset="-122"/>
                </a:defRPr>
              </a:lvl4pPr>
              <a:lvl5pPr marL="2057400" indent="-228600" eaLnBrk="0" hangingPunct="0">
                <a:defRPr sz="1300">
                  <a:solidFill>
                    <a:schemeClr val="tx1"/>
                  </a:solidFill>
                  <a:latin typeface="Arial" pitchFamily="34" charset="0"/>
                  <a:ea typeface="宋体" pitchFamily="2" charset="-122"/>
                </a:defRPr>
              </a:lvl5pPr>
              <a:lvl6pPr marL="2514600" indent="-228600" defTabSz="685800" eaLnBrk="0" fontAlgn="base" hangingPunct="0">
                <a:spcBef>
                  <a:spcPct val="0"/>
                </a:spcBef>
                <a:spcAft>
                  <a:spcPct val="0"/>
                </a:spcAft>
                <a:defRPr sz="1300">
                  <a:solidFill>
                    <a:schemeClr val="tx1"/>
                  </a:solidFill>
                  <a:latin typeface="Arial" pitchFamily="34" charset="0"/>
                  <a:ea typeface="宋体" pitchFamily="2" charset="-122"/>
                </a:defRPr>
              </a:lvl6pPr>
              <a:lvl7pPr marL="2971800" indent="-228600" defTabSz="685800" eaLnBrk="0" fontAlgn="base" hangingPunct="0">
                <a:spcBef>
                  <a:spcPct val="0"/>
                </a:spcBef>
                <a:spcAft>
                  <a:spcPct val="0"/>
                </a:spcAft>
                <a:defRPr sz="1300">
                  <a:solidFill>
                    <a:schemeClr val="tx1"/>
                  </a:solidFill>
                  <a:latin typeface="Arial" pitchFamily="34" charset="0"/>
                  <a:ea typeface="宋体" pitchFamily="2" charset="-122"/>
                </a:defRPr>
              </a:lvl7pPr>
              <a:lvl8pPr marL="3429000" indent="-228600" defTabSz="685800" eaLnBrk="0" fontAlgn="base" hangingPunct="0">
                <a:spcBef>
                  <a:spcPct val="0"/>
                </a:spcBef>
                <a:spcAft>
                  <a:spcPct val="0"/>
                </a:spcAft>
                <a:defRPr sz="1300">
                  <a:solidFill>
                    <a:schemeClr val="tx1"/>
                  </a:solidFill>
                  <a:latin typeface="Arial" pitchFamily="34" charset="0"/>
                  <a:ea typeface="宋体" pitchFamily="2" charset="-122"/>
                </a:defRPr>
              </a:lvl8pPr>
              <a:lvl9pPr marL="3886200" indent="-228600" defTabSz="685800" eaLnBrk="0" fontAlgn="base" hangingPunct="0">
                <a:spcBef>
                  <a:spcPct val="0"/>
                </a:spcBef>
                <a:spcAft>
                  <a:spcPct val="0"/>
                </a:spcAft>
                <a:defRPr sz="1300">
                  <a:solidFill>
                    <a:schemeClr val="tx1"/>
                  </a:solidFill>
                  <a:latin typeface="Arial" pitchFamily="34" charset="0"/>
                  <a:ea typeface="宋体" pitchFamily="2" charset="-122"/>
                </a:defRPr>
              </a:lvl9pPr>
            </a:lstStyle>
            <a:p>
              <a:r>
                <a:rPr lang="en-US" altLang="zh-CN" sz="1400" b="1" dirty="0">
                  <a:latin typeface="微软雅黑 Light" panose="020B0502040204020203" pitchFamily="34" charset="-122"/>
                  <a:ea typeface="微软雅黑 Light" panose="020B0502040204020203" pitchFamily="34" charset="-122"/>
                  <a:sym typeface="Arial" panose="020B0604020202020204" pitchFamily="34" charset="0"/>
                </a:rPr>
                <a:t>Use Case Diagram</a:t>
              </a:r>
              <a:endParaRPr lang="zh-CN" altLang="en-US" sz="1400" b="1" dirty="0">
                <a:latin typeface="微软雅黑 Light" panose="020B0502040204020203" pitchFamily="34" charset="-122"/>
                <a:ea typeface="微软雅黑 Light" panose="020B0502040204020203" pitchFamily="34" charset="-122"/>
                <a:sym typeface="Arial" panose="020B0604020202020204" pitchFamily="34" charset="0"/>
              </a:endParaRPr>
            </a:p>
          </p:txBody>
        </p:sp>
      </p:grpSp>
      <p:grpSp>
        <p:nvGrpSpPr>
          <p:cNvPr id="17" name="组合 16"/>
          <p:cNvGrpSpPr>
            <a:grpSpLocks/>
          </p:cNvGrpSpPr>
          <p:nvPr/>
        </p:nvGrpSpPr>
        <p:grpSpPr bwMode="auto">
          <a:xfrm>
            <a:off x="3102049" y="1995686"/>
            <a:ext cx="1130300" cy="1128712"/>
            <a:chOff x="1928879" y="1944350"/>
            <a:chExt cx="1129689" cy="1129689"/>
          </a:xfrm>
        </p:grpSpPr>
        <p:sp>
          <p:nvSpPr>
            <p:cNvPr id="21" name="椭圆 20"/>
            <p:cNvSpPr/>
            <p:nvPr/>
          </p:nvSpPr>
          <p:spPr>
            <a:xfrm>
              <a:off x="1928879" y="1944350"/>
              <a:ext cx="1129689" cy="112968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zh-CN" altLang="en-US" sz="1350" dirty="0">
                <a:solidFill>
                  <a:schemeClr val="bg1"/>
                </a:solidFill>
                <a:latin typeface="微软雅黑 Light" panose="020B0502040204020203" pitchFamily="34" charset="-122"/>
              </a:endParaRPr>
            </a:p>
          </p:txBody>
        </p:sp>
        <p:sp>
          <p:nvSpPr>
            <p:cNvPr id="22"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tx1"/>
            </a:solidFill>
            <a:ln>
              <a:solidFill>
                <a:schemeClr val="tx1"/>
              </a:solidFill>
            </a:ln>
          </p:spPr>
          <p:txBody>
            <a:bodyPr/>
            <a:lstStyle/>
            <a:p>
              <a:pPr fontAlgn="auto">
                <a:spcBef>
                  <a:spcPts val="0"/>
                </a:spcBef>
                <a:spcAft>
                  <a:spcPts val="0"/>
                </a:spcAft>
                <a:defRPr/>
              </a:pPr>
              <a:endParaRPr lang="zh-CN" altLang="en-US" sz="1350" dirty="0">
                <a:solidFill>
                  <a:schemeClr val="bg1"/>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411668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50" fill="hold"/>
                                        <p:tgtEl>
                                          <p:spTgt spid="17"/>
                                        </p:tgtEl>
                                        <p:attrNameLst>
                                          <p:attrName>ppt_w</p:attrName>
                                        </p:attrNameLst>
                                      </p:cBhvr>
                                      <p:tavLst>
                                        <p:tav tm="0">
                                          <p:val>
                                            <p:fltVal val="0"/>
                                          </p:val>
                                        </p:tav>
                                        <p:tav tm="100000">
                                          <p:val>
                                            <p:strVal val="#ppt_w"/>
                                          </p:val>
                                        </p:tav>
                                      </p:tavLst>
                                    </p:anim>
                                    <p:anim calcmode="lin" valueType="num">
                                      <p:cBhvr>
                                        <p:cTn id="8" dur="250" fill="hold"/>
                                        <p:tgtEl>
                                          <p:spTgt spid="17"/>
                                        </p:tgtEl>
                                        <p:attrNameLst>
                                          <p:attrName>ppt_h</p:attrName>
                                        </p:attrNameLst>
                                      </p:cBhvr>
                                      <p:tavLst>
                                        <p:tav tm="0">
                                          <p:val>
                                            <p:fltVal val="0"/>
                                          </p:val>
                                        </p:tav>
                                        <p:tav tm="100000">
                                          <p:val>
                                            <p:strVal val="#ppt_h"/>
                                          </p:val>
                                        </p:tav>
                                      </p:tavLst>
                                    </p:anim>
                                    <p:animEffect transition="in" filter="fade">
                                      <p:cBhvr>
                                        <p:cTn id="9" dur="250"/>
                                        <p:tgtEl>
                                          <p:spTgt spid="17"/>
                                        </p:tgtEl>
                                      </p:cBhvr>
                                    </p:animEffect>
                                  </p:childTnLst>
                                </p:cTn>
                              </p:par>
                              <p:par>
                                <p:cTn id="10" presetID="6" presetClass="emph" presetSubtype="0" decel="100000" fill="hold" nodeType="withEffect">
                                  <p:stCondLst>
                                    <p:cond delay="200"/>
                                  </p:stCondLst>
                                  <p:childTnLst>
                                    <p:animScale>
                                      <p:cBhvr>
                                        <p:cTn id="11" dur="250" fill="hold"/>
                                        <p:tgtEl>
                                          <p:spTgt spid="17"/>
                                        </p:tgtEl>
                                      </p:cBhvr>
                                      <p:by x="110000" y="110000"/>
                                    </p:animScale>
                                  </p:childTnLst>
                                </p:cTn>
                              </p:par>
                              <p:par>
                                <p:cTn id="12" presetID="6" presetClass="emph" presetSubtype="0" decel="100000" fill="hold" nodeType="withEffect">
                                  <p:stCondLst>
                                    <p:cond delay="400"/>
                                  </p:stCondLst>
                                  <p:childTnLst>
                                    <p:animScale>
                                      <p:cBhvr>
                                        <p:cTn id="13" dur="250" fill="hold"/>
                                        <p:tgtEl>
                                          <p:spTgt spid="17"/>
                                        </p:tgtEl>
                                      </p:cBhvr>
                                      <p:by x="91000" y="91000"/>
                                    </p:animScale>
                                  </p:childTnLst>
                                </p:cTn>
                              </p:par>
                            </p:childTnLst>
                          </p:cTn>
                        </p:par>
                        <p:par>
                          <p:cTn id="14" fill="hold">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1+#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3" cstate="print">
            <a:extLst>
              <a:ext uri="{BEBA8EAE-BF5A-486C-A8C5-ECC9F3942E4B}">
                <a14:imgProps xmlns:a14="http://schemas.microsoft.com/office/drawing/2010/main">
                  <a14:imgLayer r:embed="rId4">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2188744" y="981078"/>
            <a:ext cx="5472608" cy="32859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概念：</a:t>
            </a:r>
            <a:r>
              <a:rPr lang="en-US" altLang="zh-CN" sz="1400" dirty="0">
                <a:latin typeface="微软雅黑" panose="020B0503020204020204" pitchFamily="34" charset="-122"/>
                <a:ea typeface="微软雅黑" panose="020B0503020204020204" pitchFamily="34" charset="-122"/>
              </a:rPr>
              <a:t>UML</a:t>
            </a:r>
            <a:r>
              <a:rPr lang="zh-CN" altLang="en-US" sz="1400" dirty="0">
                <a:latin typeface="微软雅黑" panose="020B0503020204020204" pitchFamily="34" charset="-122"/>
                <a:ea typeface="微软雅黑" panose="020B0503020204020204" pitchFamily="34" charset="-122"/>
              </a:rPr>
              <a:t>中的用况图是对系统的动态方面建模的五种图之一（另外四种是活动图、状态图、顺序图和协作图）。用况图是对系统、子系统或类的行为进行建模的核心。每张图都显示一组用况、参与者以及它们之间的关系。</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参与者或角色</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用况</a:t>
            </a:r>
            <a:endParaRPr lang="en-US" altLang="zh-CN" sz="1400" dirty="0">
              <a:latin typeface="微软雅黑" panose="020B0503020204020204" pitchFamily="34" charset="-122"/>
              <a:ea typeface="微软雅黑" panose="020B0503020204020204" pitchFamily="34" charset="-122"/>
            </a:endParaRP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关系     </a:t>
            </a:r>
            <a:r>
              <a:rPr lang="en-US" altLang="zh-CN" sz="1400" dirty="0">
                <a:latin typeface="微软雅黑" panose="020B0503020204020204" pitchFamily="34" charset="-122"/>
                <a:ea typeface="微软雅黑" panose="020B0503020204020204" pitchFamily="34" charset="-122"/>
              </a:rPr>
              <a:t>----&gt;</a:t>
            </a:r>
          </a:p>
          <a:p>
            <a:pPr marL="1257300" lvl="2" indent="-342900">
              <a:lnSpc>
                <a:spcPct val="150000"/>
              </a:lnSpc>
              <a:buFont typeface="+mj-lt"/>
              <a:buAutoNum type="alphaUcPeriod"/>
            </a:pPr>
            <a:r>
              <a:rPr lang="zh-CN" altLang="en-US" sz="1400" dirty="0">
                <a:latin typeface="微软雅黑" panose="020B0503020204020204" pitchFamily="34" charset="-122"/>
                <a:ea typeface="微软雅黑" panose="020B0503020204020204" pitchFamily="34" charset="-122"/>
              </a:rPr>
              <a:t>系统</a:t>
            </a:r>
            <a:r>
              <a:rPr lang="en-US" altLang="zh-CN" sz="1400" dirty="0">
                <a:latin typeface="微软雅黑" panose="020B0503020204020204" pitchFamily="34" charset="-122"/>
                <a:ea typeface="微软雅黑" panose="020B0503020204020204" pitchFamily="34" charset="-122"/>
              </a:rPr>
              <a:t>	</a:t>
            </a:r>
          </a:p>
        </p:txBody>
      </p:sp>
      <p:pic>
        <p:nvPicPr>
          <p:cNvPr id="15" name="Picture 2">
            <a:extLst>
              <a:ext uri="{FF2B5EF4-FFF2-40B4-BE49-F238E27FC236}">
                <a16:creationId xmlns="" xmlns:a16="http://schemas.microsoft.com/office/drawing/2014/main" id="{0E29CE24-467E-4E5D-8F32-05EDA2BB0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873300"/>
            <a:ext cx="4046107" cy="108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000983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0"/>
            <a:ext cx="9144000" cy="4932633"/>
            <a:chOff x="0" y="0"/>
            <a:chExt cx="9144000" cy="4932633"/>
          </a:xfrm>
        </p:grpSpPr>
        <p:sp>
          <p:nvSpPr>
            <p:cNvPr id="3" name="矩形 2"/>
            <p:cNvSpPr/>
            <p:nvPr/>
          </p:nvSpPr>
          <p:spPr>
            <a:xfrm>
              <a:off x="0" y="0"/>
              <a:ext cx="9144000" cy="55552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0" y="4932633"/>
              <a:ext cx="7524328"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8604448" y="4932633"/>
              <a:ext cx="539552"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pic>
        <p:nvPicPr>
          <p:cNvPr id="7" name="Picture 2" descr="C:\Documents and Settings\Administrator\My Documents\Downloads\list51.png"/>
          <p:cNvPicPr>
            <a:picLocks noChangeAspect="1" noChangeArrowheads="1"/>
          </p:cNvPicPr>
          <p:nvPr/>
        </p:nvPicPr>
        <p:blipFill>
          <a:blip r:embed="rId2" cstate="print">
            <a:extLst>
              <a:ext uri="{BEBA8EAE-BF5A-486C-A8C5-ECC9F3942E4B}">
                <a14:imgProps xmlns:a14="http://schemas.microsoft.com/office/drawing/2010/main">
                  <a14:imgLayer r:embed="rId3">
                    <a14:imgEffect>
                      <a14:colorTemperature colorTemp="4700"/>
                    </a14:imgEffect>
                    <a14:imgEffect>
                      <a14:saturation sat="33000"/>
                    </a14:imgEffect>
                    <a14:imgEffect>
                      <a14:brightnessContrast contrast="-61000"/>
                    </a14:imgEffect>
                  </a14:imgLayer>
                </a14:imgProps>
              </a:ext>
              <a:ext uri="{28A0092B-C50C-407E-A947-70E740481C1C}">
                <a14:useLocalDpi xmlns:a14="http://schemas.microsoft.com/office/drawing/2010/main" val="0"/>
              </a:ext>
            </a:extLst>
          </a:blip>
          <a:srcRect/>
          <a:stretch>
            <a:fillRect/>
          </a:stretch>
        </p:blipFill>
        <p:spPr bwMode="auto">
          <a:xfrm>
            <a:off x="323528" y="868819"/>
            <a:ext cx="288032" cy="28803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39553" y="843558"/>
            <a:ext cx="1224136" cy="338554"/>
          </a:xfrm>
          <a:prstGeom prst="rect">
            <a:avLst/>
          </a:prstGeom>
          <a:noFill/>
        </p:spPr>
        <p:txBody>
          <a:bodyPr wrap="square" rtlCol="0">
            <a:spAutoFit/>
          </a:bodyPr>
          <a:lstStyle/>
          <a:p>
            <a:pPr algn="ctr"/>
            <a:r>
              <a:rPr lang="zh-CN" altLang="en-US" sz="1600" b="1" dirty="0">
                <a:solidFill>
                  <a:schemeClr val="tx1">
                    <a:lumMod val="85000"/>
                    <a:lumOff val="15000"/>
                  </a:schemeClr>
                </a:solidFill>
                <a:latin typeface="微软雅黑" pitchFamily="34" charset="-122"/>
                <a:ea typeface="微软雅黑" pitchFamily="34" charset="-122"/>
              </a:rPr>
              <a:t>用况图</a:t>
            </a:r>
          </a:p>
        </p:txBody>
      </p:sp>
      <p:cxnSp>
        <p:nvCxnSpPr>
          <p:cNvPr id="14" name="直接连接符 13"/>
          <p:cNvCxnSpPr/>
          <p:nvPr/>
        </p:nvCxnSpPr>
        <p:spPr>
          <a:xfrm>
            <a:off x="1826316" y="882371"/>
            <a:ext cx="0" cy="3633595"/>
          </a:xfrm>
          <a:prstGeom prst="line">
            <a:avLst/>
          </a:prstGeom>
          <a:ln w="158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687332" y="4731990"/>
            <a:ext cx="773100" cy="383344"/>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7709968" y="4738996"/>
            <a:ext cx="617477" cy="369332"/>
          </a:xfrm>
          <a:prstGeom prst="rect">
            <a:avLst/>
          </a:prstGeom>
          <a:noFill/>
        </p:spPr>
        <p:txBody>
          <a:bodyPr wrap="none" rtlCol="0">
            <a:spAutoFit/>
          </a:bodyPr>
          <a:lstStyle/>
          <a:p>
            <a:r>
              <a:rPr lang="en-US" altLang="zh-CN" dirty="0"/>
              <a:t> G19</a:t>
            </a:r>
            <a:endParaRPr lang="zh-CN" altLang="en-US" dirty="0"/>
          </a:p>
        </p:txBody>
      </p:sp>
      <p:sp>
        <p:nvSpPr>
          <p:cNvPr id="6" name="TextBox 5"/>
          <p:cNvSpPr txBox="1"/>
          <p:nvPr/>
        </p:nvSpPr>
        <p:spPr>
          <a:xfrm>
            <a:off x="1979714" y="882371"/>
            <a:ext cx="6408705" cy="360906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400" b="1" dirty="0">
                <a:latin typeface="微软雅黑" panose="020B0503020204020204" pitchFamily="34" charset="-122"/>
                <a:ea typeface="微软雅黑" panose="020B0503020204020204" pitchFamily="34" charset="-122"/>
              </a:rPr>
              <a:t>基本组件：</a:t>
            </a:r>
            <a:endParaRPr lang="en-US" altLang="zh-CN" sz="1400" b="1"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参与者：是系统外的一个实体，它以某种方式参与用况我执行过程。参与者通过向系统输入或请求系统输入某些事件来触发系统的执行。它在系统之外，与系统直接交互。</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用况：用况代表系统的某项完整的功能，是动作步骤的集合。系统的功能是通过参与者使用用况来实现的。</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关系：除了参与者与用况之间的关联关系外，还可以定义参与者之间的泛化关系，用况之间的包含、泛化与扩展关系。</a:t>
            </a:r>
            <a:endParaRPr lang="en-US" altLang="zh-CN" sz="1400" dirty="0">
              <a:latin typeface="微软雅黑" panose="020B0503020204020204" pitchFamily="34" charset="-122"/>
              <a:ea typeface="微软雅黑" panose="020B0503020204020204" pitchFamily="34" charset="-122"/>
            </a:endParaRPr>
          </a:p>
          <a:p>
            <a:pPr marL="857250" lvl="1" indent="-400050">
              <a:lnSpc>
                <a:spcPct val="150000"/>
              </a:lnSpc>
              <a:buFont typeface="+mj-lt"/>
              <a:buAutoNum type="romanUcPeriod"/>
            </a:pPr>
            <a:r>
              <a:rPr lang="zh-CN" altLang="en-US" sz="1400" dirty="0">
                <a:latin typeface="微软雅黑" panose="020B0503020204020204" pitchFamily="34" charset="-122"/>
                <a:ea typeface="微软雅黑" panose="020B0503020204020204" pitchFamily="34" charset="-122"/>
              </a:rPr>
              <a:t>系统：系统指一个软件系统、一项业务、一个商务活动、一台机器等等。系统的功能通过用况来表现，换句话说，就是所有的用况构成了整个系统。从这个角度来说，用况也可以称为系统的子功能。</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865635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3394</TotalTime>
  <Words>1965</Words>
  <Application>Microsoft Office PowerPoint</Application>
  <PresentationFormat>全屏显示(16:9)</PresentationFormat>
  <Paragraphs>254</Paragraphs>
  <Slides>43</Slides>
  <Notes>4</Notes>
  <HiddenSlides>0</HiddenSlides>
  <MMClips>0</MMClips>
  <ScaleCrop>false</ScaleCrop>
  <HeadingPairs>
    <vt:vector size="4" baseType="variant">
      <vt:variant>
        <vt:lpstr>主题</vt:lpstr>
      </vt:variant>
      <vt:variant>
        <vt:i4>1</vt:i4>
      </vt:variant>
      <vt:variant>
        <vt:lpstr>幻灯片标题</vt:lpstr>
      </vt:variant>
      <vt:variant>
        <vt:i4>43</vt:i4>
      </vt:variant>
    </vt:vector>
  </HeadingPairs>
  <TitlesOfParts>
    <vt:vector size="4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zucc</cp:lastModifiedBy>
  <cp:revision>183</cp:revision>
  <dcterms:modified xsi:type="dcterms:W3CDTF">2018-11-02T03:24:24Z</dcterms:modified>
</cp:coreProperties>
</file>