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7" r:id="rId2"/>
    <p:sldId id="256" r:id="rId3"/>
    <p:sldId id="280" r:id="rId4"/>
    <p:sldId id="258" r:id="rId5"/>
    <p:sldId id="366" r:id="rId6"/>
    <p:sldId id="367" r:id="rId7"/>
    <p:sldId id="368" r:id="rId8"/>
    <p:sldId id="308" r:id="rId9"/>
    <p:sldId id="321" r:id="rId10"/>
    <p:sldId id="379" r:id="rId11"/>
    <p:sldId id="380" r:id="rId12"/>
    <p:sldId id="341" r:id="rId13"/>
    <p:sldId id="309" r:id="rId14"/>
    <p:sldId id="369" r:id="rId15"/>
    <p:sldId id="370" r:id="rId16"/>
    <p:sldId id="344" r:id="rId17"/>
    <p:sldId id="346" r:id="rId18"/>
    <p:sldId id="371" r:id="rId19"/>
    <p:sldId id="348" r:id="rId20"/>
    <p:sldId id="349" r:id="rId21"/>
    <p:sldId id="350" r:id="rId22"/>
    <p:sldId id="351" r:id="rId23"/>
    <p:sldId id="352" r:id="rId24"/>
    <p:sldId id="353" r:id="rId25"/>
    <p:sldId id="355" r:id="rId26"/>
    <p:sldId id="356" r:id="rId27"/>
    <p:sldId id="372" r:id="rId28"/>
    <p:sldId id="373" r:id="rId29"/>
    <p:sldId id="374" r:id="rId30"/>
    <p:sldId id="354" r:id="rId31"/>
    <p:sldId id="358" r:id="rId32"/>
    <p:sldId id="375" r:id="rId33"/>
    <p:sldId id="377" r:id="rId34"/>
    <p:sldId id="312" r:id="rId35"/>
    <p:sldId id="363" r:id="rId36"/>
    <p:sldId id="316" r:id="rId37"/>
    <p:sldId id="317" r:id="rId38"/>
    <p:sldId id="292" r:id="rId3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a:srgbClr val="F3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89263" autoAdjust="0"/>
  </p:normalViewPr>
  <p:slideViewPr>
    <p:cSldViewPr>
      <p:cViewPr varScale="1">
        <p:scale>
          <a:sx n="95" d="100"/>
          <a:sy n="95" d="100"/>
        </p:scale>
        <p:origin x="564" y="7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85285D46-BEB0-400C-83B7-12F3C8814C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C2FCFC61-E3B1-4F61-A76B-D88F72CA6847}"/>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DBD0E1-C01C-48A0-906A-49A17D3E6825}" type="datetimeFigureOut">
              <a:rPr lang="zh-CN" altLang="en-US" smtClean="0"/>
              <a:t>2018/11/2</a:t>
            </a:fld>
            <a:endParaRPr lang="zh-CN" altLang="en-US"/>
          </a:p>
        </p:txBody>
      </p:sp>
      <p:sp>
        <p:nvSpPr>
          <p:cNvPr id="4" name="幻灯片图像占位符 3">
            <a:extLst>
              <a:ext uri="{FF2B5EF4-FFF2-40B4-BE49-F238E27FC236}">
                <a16:creationId xmlns:a16="http://schemas.microsoft.com/office/drawing/2014/main" id="{20253C2E-4150-49D3-A0EC-270102FBFC5B}"/>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a:extLst>
              <a:ext uri="{FF2B5EF4-FFF2-40B4-BE49-F238E27FC236}">
                <a16:creationId xmlns:a16="http://schemas.microsoft.com/office/drawing/2014/main" id="{D54C391C-3345-4254-84BA-7F8EF40F51AD}"/>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a:extLst>
              <a:ext uri="{FF2B5EF4-FFF2-40B4-BE49-F238E27FC236}">
                <a16:creationId xmlns:a16="http://schemas.microsoft.com/office/drawing/2014/main" id="{44E0A275-46B9-4C63-92E4-848D024AE381}"/>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a:extLst>
              <a:ext uri="{FF2B5EF4-FFF2-40B4-BE49-F238E27FC236}">
                <a16:creationId xmlns:a16="http://schemas.microsoft.com/office/drawing/2014/main" id="{A90F6480-9CBF-4E4A-A083-48439A52EF58}"/>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EC44FF-2703-4A2D-B297-C2DF4844249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55AE7E-9726-4332-9948-DB6DA0E073EC}" type="slidenum">
              <a:rPr lang="zh-CN" altLang="en-US" smtClean="0"/>
              <a:t>4</a:t>
            </a:fld>
            <a:endParaRPr lang="zh-CN" altLang="en-US"/>
          </a:p>
        </p:txBody>
      </p:sp>
    </p:spTree>
    <p:extLst>
      <p:ext uri="{BB962C8B-B14F-4D97-AF65-F5344CB8AC3E}">
        <p14:creationId xmlns:p14="http://schemas.microsoft.com/office/powerpoint/2010/main" val="1667096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55AE7E-9726-4332-9948-DB6DA0E073EC}" type="slidenum">
              <a:rPr lang="zh-CN" altLang="en-US" smtClean="0"/>
              <a:t>5</a:t>
            </a:fld>
            <a:endParaRPr lang="zh-CN" altLang="en-US"/>
          </a:p>
        </p:txBody>
      </p:sp>
    </p:spTree>
    <p:extLst>
      <p:ext uri="{BB962C8B-B14F-4D97-AF65-F5344CB8AC3E}">
        <p14:creationId xmlns:p14="http://schemas.microsoft.com/office/powerpoint/2010/main" val="4244371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55AE7E-9726-4332-9948-DB6DA0E073EC}" type="slidenum">
              <a:rPr lang="zh-CN" altLang="en-US" smtClean="0"/>
              <a:t>6</a:t>
            </a:fld>
            <a:endParaRPr lang="zh-CN" altLang="en-US"/>
          </a:p>
        </p:txBody>
      </p:sp>
    </p:spTree>
    <p:extLst>
      <p:ext uri="{BB962C8B-B14F-4D97-AF65-F5344CB8AC3E}">
        <p14:creationId xmlns:p14="http://schemas.microsoft.com/office/powerpoint/2010/main" val="1401114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55AE7E-9726-4332-9948-DB6DA0E073EC}" type="slidenum">
              <a:rPr lang="zh-CN" altLang="en-US" smtClean="0"/>
              <a:t>7</a:t>
            </a:fld>
            <a:endParaRPr lang="zh-CN" altLang="en-US"/>
          </a:p>
        </p:txBody>
      </p:sp>
    </p:spTree>
    <p:extLst>
      <p:ext uri="{BB962C8B-B14F-4D97-AF65-F5344CB8AC3E}">
        <p14:creationId xmlns:p14="http://schemas.microsoft.com/office/powerpoint/2010/main" val="3423907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下面是对四个基本组件的介绍</a:t>
            </a:r>
          </a:p>
        </p:txBody>
      </p:sp>
      <p:sp>
        <p:nvSpPr>
          <p:cNvPr id="4" name="灯片编号占位符 3"/>
          <p:cNvSpPr>
            <a:spLocks noGrp="1"/>
          </p:cNvSpPr>
          <p:nvPr>
            <p:ph type="sldNum" sz="quarter" idx="5"/>
          </p:nvPr>
        </p:nvSpPr>
        <p:spPr/>
        <p:txBody>
          <a:bodyPr/>
          <a:lstStyle/>
          <a:p>
            <a:fld id="{7D55AE7E-9726-4332-9948-DB6DA0E073EC}" type="slidenum">
              <a:rPr lang="zh-CN" altLang="en-US" smtClean="0"/>
              <a:t>9</a:t>
            </a:fld>
            <a:endParaRPr lang="zh-CN" altLang="en-US"/>
          </a:p>
        </p:txBody>
      </p:sp>
    </p:spTree>
    <p:extLst>
      <p:ext uri="{BB962C8B-B14F-4D97-AF65-F5344CB8AC3E}">
        <p14:creationId xmlns:p14="http://schemas.microsoft.com/office/powerpoint/2010/main" val="3274823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下面是对四个基本组件的介绍</a:t>
            </a:r>
          </a:p>
        </p:txBody>
      </p:sp>
      <p:sp>
        <p:nvSpPr>
          <p:cNvPr id="4" name="灯片编号占位符 3"/>
          <p:cNvSpPr>
            <a:spLocks noGrp="1"/>
          </p:cNvSpPr>
          <p:nvPr>
            <p:ph type="sldNum" sz="quarter" idx="5"/>
          </p:nvPr>
        </p:nvSpPr>
        <p:spPr/>
        <p:txBody>
          <a:bodyPr/>
          <a:lstStyle/>
          <a:p>
            <a:fld id="{7D55AE7E-9726-4332-9948-DB6DA0E073EC}" type="slidenum">
              <a:rPr lang="zh-CN" altLang="en-US" smtClean="0"/>
              <a:t>10</a:t>
            </a:fld>
            <a:endParaRPr lang="zh-CN" altLang="en-US"/>
          </a:p>
        </p:txBody>
      </p:sp>
    </p:spTree>
    <p:extLst>
      <p:ext uri="{BB962C8B-B14F-4D97-AF65-F5344CB8AC3E}">
        <p14:creationId xmlns:p14="http://schemas.microsoft.com/office/powerpoint/2010/main" val="20160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下面是对四个基本组件的介绍</a:t>
            </a:r>
          </a:p>
        </p:txBody>
      </p:sp>
      <p:sp>
        <p:nvSpPr>
          <p:cNvPr id="4" name="灯片编号占位符 3"/>
          <p:cNvSpPr>
            <a:spLocks noGrp="1"/>
          </p:cNvSpPr>
          <p:nvPr>
            <p:ph type="sldNum" sz="quarter" idx="5"/>
          </p:nvPr>
        </p:nvSpPr>
        <p:spPr/>
        <p:txBody>
          <a:bodyPr/>
          <a:lstStyle/>
          <a:p>
            <a:fld id="{7D55AE7E-9726-4332-9948-DB6DA0E073EC}" type="slidenum">
              <a:rPr lang="zh-CN" altLang="en-US" smtClean="0"/>
              <a:t>11</a:t>
            </a:fld>
            <a:endParaRPr lang="zh-CN" altLang="en-US"/>
          </a:p>
        </p:txBody>
      </p:sp>
    </p:spTree>
    <p:extLst>
      <p:ext uri="{BB962C8B-B14F-4D97-AF65-F5344CB8AC3E}">
        <p14:creationId xmlns:p14="http://schemas.microsoft.com/office/powerpoint/2010/main" val="4230434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2018/11/2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0CD"/>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2018/11/2</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5.pn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6.png"/><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pn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4.png"/><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1111902" y="1272699"/>
            <a:ext cx="6200115" cy="1938992"/>
          </a:xfrm>
          <a:prstGeom prst="rect">
            <a:avLst/>
          </a:prstGeom>
          <a:noFill/>
        </p:spPr>
        <p:txBody>
          <a:bodyPr wrap="square" rtlCol="0" anchor="b">
            <a:spAutoFit/>
          </a:bodyPr>
          <a:lstStyle/>
          <a:p>
            <a:pPr algn="ctr"/>
            <a:r>
              <a:rPr lang="zh-CN" altLang="en-US" sz="4400" b="1" dirty="0">
                <a:latin typeface="华康俪金黑W8" panose="020B0809000000000000" pitchFamily="49" charset="-122"/>
                <a:ea typeface="华康俪金黑W8" panose="020B0809000000000000" pitchFamily="49" charset="-122"/>
              </a:rPr>
              <a:t>需求工程计划</a:t>
            </a:r>
            <a:endParaRPr lang="en-US" altLang="zh-CN" sz="4400" b="1" dirty="0">
              <a:latin typeface="华康俪金黑W8" panose="020B0809000000000000" pitchFamily="49" charset="-122"/>
              <a:ea typeface="华康俪金黑W8" panose="020B0809000000000000" pitchFamily="49" charset="-122"/>
            </a:endParaRPr>
          </a:p>
          <a:p>
            <a:pPr algn="ctr"/>
            <a:r>
              <a:rPr lang="en-US" altLang="zh-CN" sz="4400" b="1" dirty="0">
                <a:ea typeface="华康俪金黑W8" panose="020B0809000000000000" pitchFamily="49" charset="-122"/>
              </a:rPr>
              <a:t>	       </a:t>
            </a:r>
            <a:r>
              <a:rPr lang="en-US" altLang="zh-CN" sz="3200" b="1" dirty="0">
                <a:ea typeface="华康俪金黑W8" panose="020B0809000000000000" pitchFamily="49" charset="-122"/>
              </a:rPr>
              <a:t>----</a:t>
            </a:r>
            <a:r>
              <a:rPr lang="zh-CN" altLang="en-US" sz="3200" b="1" dirty="0">
                <a:ea typeface="华康俪金黑W8" panose="020B0809000000000000" pitchFamily="49" charset="-122"/>
              </a:rPr>
              <a:t>答辩</a:t>
            </a:r>
            <a:endParaRPr lang="zh-CN" altLang="en-US" sz="3200" dirty="0"/>
          </a:p>
          <a:p>
            <a:pPr algn="ctr"/>
            <a:endParaRPr lang="zh-CN" altLang="en-US" sz="3200" b="1" dirty="0">
              <a:latin typeface="微软雅黑" pitchFamily="34" charset="-122"/>
              <a:ea typeface="微软雅黑" pitchFamily="34" charset="-122"/>
            </a:endParaRPr>
          </a:p>
        </p:txBody>
      </p:sp>
      <p:sp>
        <p:nvSpPr>
          <p:cNvPr id="6" name="矩形 5"/>
          <p:cNvSpPr/>
          <p:nvPr/>
        </p:nvSpPr>
        <p:spPr>
          <a:xfrm>
            <a:off x="0" y="4587974"/>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43608" y="3291830"/>
            <a:ext cx="4752528" cy="338554"/>
          </a:xfrm>
          <a:prstGeom prst="rect">
            <a:avLst/>
          </a:prstGeom>
          <a:noFill/>
        </p:spPr>
        <p:txBody>
          <a:bodyPr wrap="square" rtlCol="0">
            <a:spAutoFit/>
          </a:bodyPr>
          <a:lstStyle/>
          <a:p>
            <a:r>
              <a:rPr lang="en-US" altLang="zh-CN" sz="1600" dirty="0">
                <a:latin typeface="Arial Unicode MS" panose="020B0604020202020204" pitchFamily="34" charset="-122"/>
                <a:ea typeface="Arial Unicode MS" panose="020B0604020202020204" pitchFamily="34" charset="-122"/>
                <a:cs typeface="Arial Unicode MS" panose="020B0604020202020204" pitchFamily="34" charset="-122"/>
              </a:rPr>
              <a:t>G19</a:t>
            </a:r>
            <a:r>
              <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rPr>
              <a:t>小组：林鑫 彭慧铭 胡锦波 李梦雷 李逸欢</a:t>
            </a:r>
          </a:p>
        </p:txBody>
      </p:sp>
      <p:sp>
        <p:nvSpPr>
          <p:cNvPr id="8" name="TextBox 7"/>
          <p:cNvSpPr txBox="1"/>
          <p:nvPr/>
        </p:nvSpPr>
        <p:spPr>
          <a:xfrm>
            <a:off x="5796136" y="3291830"/>
            <a:ext cx="3240360" cy="584775"/>
          </a:xfrm>
          <a:prstGeom prst="rect">
            <a:avLst/>
          </a:prstGeom>
          <a:noFill/>
        </p:spPr>
        <p:txBody>
          <a:bodyPr wrap="square" rtlCol="0">
            <a:spAutoFit/>
          </a:bodyPr>
          <a:lstStyle/>
          <a:p>
            <a:r>
              <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rPr>
              <a:t>指导老师：杨枨老师，侯宏仑老师</a:t>
            </a:r>
          </a:p>
          <a:p>
            <a:endPar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1181439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en-US" altLang="zh-CN" sz="1600" b="1" dirty="0">
                <a:solidFill>
                  <a:schemeClr val="tx1">
                    <a:lumMod val="85000"/>
                    <a:lumOff val="15000"/>
                  </a:schemeClr>
                </a:solidFill>
                <a:latin typeface="微软雅黑" pitchFamily="34" charset="-122"/>
                <a:ea typeface="微软雅黑" pitchFamily="34" charset="-122"/>
              </a:rPr>
              <a:t>2.2 </a:t>
            </a:r>
            <a:r>
              <a:rPr lang="zh-CN" altLang="en-US" sz="1600" b="1" dirty="0">
                <a:solidFill>
                  <a:schemeClr val="tx1">
                    <a:lumMod val="85000"/>
                    <a:lumOff val="15000"/>
                  </a:schemeClr>
                </a:solidFill>
                <a:latin typeface="微软雅黑" pitchFamily="34" charset="-122"/>
                <a:ea typeface="微软雅黑" pitchFamily="34" charset="-122"/>
              </a:rPr>
              <a:t>甘特图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6" name="图片 5">
            <a:extLst>
              <a:ext uri="{FF2B5EF4-FFF2-40B4-BE49-F238E27FC236}">
                <a16:creationId xmlns:a16="http://schemas.microsoft.com/office/drawing/2014/main" id="{DF498810-FAE7-46E7-886D-F74FD2FFC639}"/>
              </a:ext>
            </a:extLst>
          </p:cNvPr>
          <p:cNvPicPr>
            <a:picLocks noChangeAspect="1"/>
          </p:cNvPicPr>
          <p:nvPr/>
        </p:nvPicPr>
        <p:blipFill>
          <a:blip r:embed="rId5"/>
          <a:stretch>
            <a:fillRect/>
          </a:stretch>
        </p:blipFill>
        <p:spPr>
          <a:xfrm>
            <a:off x="2143869" y="895871"/>
            <a:ext cx="6654806" cy="3451110"/>
          </a:xfrm>
          <a:prstGeom prst="rect">
            <a:avLst/>
          </a:prstGeom>
        </p:spPr>
      </p:pic>
    </p:spTree>
    <p:extLst>
      <p:ext uri="{BB962C8B-B14F-4D97-AF65-F5344CB8AC3E}">
        <p14:creationId xmlns:p14="http://schemas.microsoft.com/office/powerpoint/2010/main" val="2500097858"/>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en-US" altLang="zh-CN" sz="1600" b="1" dirty="0">
                <a:solidFill>
                  <a:schemeClr val="tx1">
                    <a:lumMod val="85000"/>
                    <a:lumOff val="15000"/>
                  </a:schemeClr>
                </a:solidFill>
                <a:latin typeface="微软雅黑" pitchFamily="34" charset="-122"/>
                <a:ea typeface="微软雅黑" pitchFamily="34" charset="-122"/>
              </a:rPr>
              <a:t>2.2 </a:t>
            </a:r>
            <a:r>
              <a:rPr lang="zh-CN" altLang="en-US" sz="1600" b="1" dirty="0">
                <a:solidFill>
                  <a:schemeClr val="tx1">
                    <a:lumMod val="85000"/>
                    <a:lumOff val="15000"/>
                  </a:schemeClr>
                </a:solidFill>
                <a:latin typeface="微软雅黑" pitchFamily="34" charset="-122"/>
                <a:ea typeface="微软雅黑" pitchFamily="34" charset="-122"/>
              </a:rPr>
              <a:t>甘特图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9" name="图片 8">
            <a:extLst>
              <a:ext uri="{FF2B5EF4-FFF2-40B4-BE49-F238E27FC236}">
                <a16:creationId xmlns:a16="http://schemas.microsoft.com/office/drawing/2014/main" id="{F5398540-AF29-40D5-8374-7796951622BA}"/>
              </a:ext>
            </a:extLst>
          </p:cNvPr>
          <p:cNvPicPr>
            <a:picLocks noChangeAspect="1"/>
          </p:cNvPicPr>
          <p:nvPr/>
        </p:nvPicPr>
        <p:blipFill>
          <a:blip r:embed="rId5"/>
          <a:stretch>
            <a:fillRect/>
          </a:stretch>
        </p:blipFill>
        <p:spPr>
          <a:xfrm>
            <a:off x="2134797" y="870793"/>
            <a:ext cx="6297128" cy="3659869"/>
          </a:xfrm>
          <a:prstGeom prst="rect">
            <a:avLst/>
          </a:prstGeom>
        </p:spPr>
      </p:pic>
    </p:spTree>
    <p:extLst>
      <p:ext uri="{BB962C8B-B14F-4D97-AF65-F5344CB8AC3E}">
        <p14:creationId xmlns:p14="http://schemas.microsoft.com/office/powerpoint/2010/main" val="3793862501"/>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flipV="1">
            <a:off x="0" y="4925627"/>
            <a:ext cx="7433332" cy="7006"/>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33955"/>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344" y="4733955"/>
            <a:ext cx="617477" cy="369332"/>
          </a:xfrm>
          <a:prstGeom prst="rect">
            <a:avLst/>
          </a:prstGeom>
          <a:noFill/>
        </p:spPr>
        <p:txBody>
          <a:bodyPr wrap="none" rtlCol="0">
            <a:spAutoFit/>
          </a:bodyPr>
          <a:lstStyle/>
          <a:p>
            <a:r>
              <a:rPr lang="en-US" altLang="zh-CN" dirty="0"/>
              <a:t> G19</a:t>
            </a:r>
            <a:endParaRPr lang="zh-CN" altLang="en-US" dirty="0"/>
          </a:p>
        </p:txBody>
      </p:sp>
      <p:grpSp>
        <p:nvGrpSpPr>
          <p:cNvPr id="14" name="组合 13"/>
          <p:cNvGrpSpPr>
            <a:grpSpLocks/>
          </p:cNvGrpSpPr>
          <p:nvPr/>
        </p:nvGrpSpPr>
        <p:grpSpPr bwMode="auto">
          <a:xfrm>
            <a:off x="4093281" y="2083712"/>
            <a:ext cx="4348163" cy="862886"/>
            <a:chOff x="2892095" y="1982997"/>
            <a:chExt cx="4348365" cy="862719"/>
          </a:xfrm>
        </p:grpSpPr>
        <p:sp>
          <p:nvSpPr>
            <p:cNvPr id="15" name="文本框 19"/>
            <p:cNvSpPr txBox="1">
              <a:spLocks noChangeArrowheads="1"/>
            </p:cNvSpPr>
            <p:nvPr/>
          </p:nvSpPr>
          <p:spPr bwMode="auto">
            <a:xfrm>
              <a:off x="2892095" y="2137967"/>
              <a:ext cx="4348365" cy="7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dirty="0">
                  <a:solidFill>
                    <a:schemeClr val="bg1"/>
                  </a:solidFill>
                  <a:latin typeface="微软雅黑 Light" pitchFamily="34" charset="-122"/>
                  <a:ea typeface="微软雅黑 Light" pitchFamily="34" charset="-122"/>
                </a:rPr>
                <a:t>  </a:t>
              </a:r>
              <a:r>
                <a:rPr lang="zh-CN" altLang="en-US" sz="4000" b="1" dirty="0">
                  <a:latin typeface="微软雅黑 Light" pitchFamily="34" charset="-122"/>
                  <a:ea typeface="微软雅黑 Light" pitchFamily="34" charset="-122"/>
                </a:rPr>
                <a:t>范围管理</a:t>
              </a:r>
            </a:p>
          </p:txBody>
        </p:sp>
        <p:sp>
          <p:nvSpPr>
            <p:cNvPr id="16" name="文本框 20"/>
            <p:cNvSpPr txBox="1">
              <a:spLocks noChangeArrowheads="1"/>
            </p:cNvSpPr>
            <p:nvPr/>
          </p:nvSpPr>
          <p:spPr bwMode="auto">
            <a:xfrm>
              <a:off x="3193425" y="1982997"/>
              <a:ext cx="2052083" cy="30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endParaRPr lang="zh-CN" altLang="en-US" sz="1400" b="1" dirty="0">
                <a:latin typeface="微软雅黑 Light" panose="020B0502040204020203" pitchFamily="34" charset="-122"/>
                <a:ea typeface="微软雅黑 Light" panose="020B0502040204020203" pitchFamily="34" charset="-122"/>
                <a:sym typeface="Arial" panose="020B0604020202020204" pitchFamily="34" charset="0"/>
              </a:endParaRPr>
            </a:p>
          </p:txBody>
        </p:sp>
      </p:grpSp>
      <p:grpSp>
        <p:nvGrpSpPr>
          <p:cNvPr id="17" name="组合 16"/>
          <p:cNvGrpSpPr>
            <a:grpSpLocks/>
          </p:cNvGrpSpPr>
          <p:nvPr/>
        </p:nvGrpSpPr>
        <p:grpSpPr bwMode="auto">
          <a:xfrm>
            <a:off x="3102049" y="1995686"/>
            <a:ext cx="1130300" cy="1128712"/>
            <a:chOff x="1928879" y="1944350"/>
            <a:chExt cx="1129689" cy="1129689"/>
          </a:xfrm>
        </p:grpSpPr>
        <p:sp>
          <p:nvSpPr>
            <p:cNvPr id="21" name="椭圆 20"/>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22"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tx1"/>
            </a:solidFill>
            <a:ln>
              <a:solidFill>
                <a:schemeClr val="tx1"/>
              </a:solid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120763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Effect transition="in" filter="fade">
                                      <p:cBhvr>
                                        <p:cTn id="9" dur="250"/>
                                        <p:tgtEl>
                                          <p:spTgt spid="17"/>
                                        </p:tgtEl>
                                      </p:cBhvr>
                                    </p:animEffect>
                                  </p:childTnLst>
                                </p:cTn>
                              </p:par>
                              <p:par>
                                <p:cTn id="10" presetID="6" presetClass="emph" presetSubtype="0" decel="100000" fill="hold" nodeType="withEffect">
                                  <p:stCondLst>
                                    <p:cond delay="200"/>
                                  </p:stCondLst>
                                  <p:childTnLst>
                                    <p:animScale>
                                      <p:cBhvr>
                                        <p:cTn id="11" dur="250" fill="hold"/>
                                        <p:tgtEl>
                                          <p:spTgt spid="17"/>
                                        </p:tgtEl>
                                      </p:cBhvr>
                                      <p:by x="110000" y="110000"/>
                                    </p:animScale>
                                  </p:childTnLst>
                                </p:cTn>
                              </p:par>
                              <p:par>
                                <p:cTn id="12" presetID="6" presetClass="emph" presetSubtype="0" decel="100000" fill="hold" nodeType="withEffect">
                                  <p:stCondLst>
                                    <p:cond delay="400"/>
                                  </p:stCondLst>
                                  <p:childTnLst>
                                    <p:animScale>
                                      <p:cBhvr>
                                        <p:cTn id="13" dur="250" fill="hold"/>
                                        <p:tgtEl>
                                          <p:spTgt spid="17"/>
                                        </p:tgtEl>
                                      </p:cBhvr>
                                      <p:by x="91000" y="91000"/>
                                    </p:animScale>
                                  </p:childTnLst>
                                </p:cTn>
                              </p:par>
                            </p:childTnLst>
                          </p:cTn>
                        </p:par>
                        <p:par>
                          <p:cTn id="14" fill="hold">
                            <p:stCondLst>
                              <p:cond delay="650"/>
                            </p:stCondLst>
                            <p:childTnLst>
                              <p:par>
                                <p:cTn id="15" presetID="2" presetClass="entr" presetSubtype="2" decel="10000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1+#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97681" y="882371"/>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6616" y="1337554"/>
            <a:ext cx="1760499" cy="338554"/>
          </a:xfrm>
          <a:prstGeom prst="rect">
            <a:avLst/>
          </a:prstGeom>
          <a:noFill/>
        </p:spPr>
        <p:txBody>
          <a:bodyPr wrap="square" rtlCol="0">
            <a:spAutoFit/>
          </a:bodyPr>
          <a:lstStyle/>
          <a:p>
            <a:pPr algn="ctr"/>
            <a:r>
              <a:rPr lang="en-US" altLang="zh-CN" sz="1600" b="1" dirty="0">
                <a:solidFill>
                  <a:schemeClr val="tx1">
                    <a:lumMod val="85000"/>
                    <a:lumOff val="15000"/>
                  </a:schemeClr>
                </a:solidFill>
                <a:latin typeface="微软雅黑" pitchFamily="34" charset="-122"/>
                <a:ea typeface="微软雅黑" pitchFamily="34" charset="-122"/>
              </a:rPr>
              <a:t>3.1</a:t>
            </a:r>
            <a:r>
              <a:rPr lang="zh-CN" altLang="en-US" sz="1600" b="1" dirty="0">
                <a:solidFill>
                  <a:schemeClr val="tx1">
                    <a:lumMod val="85000"/>
                    <a:lumOff val="15000"/>
                  </a:schemeClr>
                </a:solidFill>
                <a:latin typeface="微软雅黑" pitchFamily="34" charset="-122"/>
                <a:ea typeface="微软雅黑" pitchFamily="34" charset="-122"/>
              </a:rPr>
              <a:t>需求工程范围</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17" name="图片 16">
            <a:extLst>
              <a:ext uri="{FF2B5EF4-FFF2-40B4-BE49-F238E27FC236}">
                <a16:creationId xmlns:a16="http://schemas.microsoft.com/office/drawing/2014/main" id="{93B7FFDB-8262-4A74-BECA-072F8FB1A196}"/>
              </a:ext>
            </a:extLst>
          </p:cNvPr>
          <p:cNvPicPr>
            <a:picLocks noChangeAspect="1"/>
          </p:cNvPicPr>
          <p:nvPr/>
        </p:nvPicPr>
        <p:blipFill>
          <a:blip r:embed="rId4"/>
          <a:stretch>
            <a:fillRect/>
          </a:stretch>
        </p:blipFill>
        <p:spPr>
          <a:xfrm>
            <a:off x="2555776" y="771550"/>
            <a:ext cx="2640000" cy="3086667"/>
          </a:xfrm>
          <a:prstGeom prst="rect">
            <a:avLst/>
          </a:prstGeom>
        </p:spPr>
      </p:pic>
      <p:pic>
        <p:nvPicPr>
          <p:cNvPr id="19" name="图片 18">
            <a:extLst>
              <a:ext uri="{FF2B5EF4-FFF2-40B4-BE49-F238E27FC236}">
                <a16:creationId xmlns:a16="http://schemas.microsoft.com/office/drawing/2014/main" id="{E8AFCC40-3BEC-4E45-83CA-DD3EC7442215}"/>
              </a:ext>
            </a:extLst>
          </p:cNvPr>
          <p:cNvPicPr>
            <a:picLocks noChangeAspect="1"/>
          </p:cNvPicPr>
          <p:nvPr/>
        </p:nvPicPr>
        <p:blipFill>
          <a:blip r:embed="rId5"/>
          <a:stretch>
            <a:fillRect/>
          </a:stretch>
        </p:blipFill>
        <p:spPr>
          <a:xfrm>
            <a:off x="5234971" y="993983"/>
            <a:ext cx="3230000" cy="1602857"/>
          </a:xfrm>
          <a:prstGeom prst="rect">
            <a:avLst/>
          </a:prstGeom>
        </p:spPr>
      </p:pic>
      <p:pic>
        <p:nvPicPr>
          <p:cNvPr id="20" name="图片 19">
            <a:extLst>
              <a:ext uri="{FF2B5EF4-FFF2-40B4-BE49-F238E27FC236}">
                <a16:creationId xmlns:a16="http://schemas.microsoft.com/office/drawing/2014/main" id="{FF08DC39-78D4-41DA-9392-F64415DCF6B5}"/>
              </a:ext>
            </a:extLst>
          </p:cNvPr>
          <p:cNvPicPr>
            <a:picLocks noChangeAspect="1"/>
          </p:cNvPicPr>
          <p:nvPr/>
        </p:nvPicPr>
        <p:blipFill>
          <a:blip r:embed="rId6"/>
          <a:stretch>
            <a:fillRect/>
          </a:stretch>
        </p:blipFill>
        <p:spPr>
          <a:xfrm>
            <a:off x="5230924" y="2664513"/>
            <a:ext cx="3093429" cy="1859143"/>
          </a:xfrm>
          <a:prstGeom prst="rect">
            <a:avLst/>
          </a:prstGeom>
        </p:spPr>
      </p:pic>
    </p:spTree>
    <p:extLst>
      <p:ext uri="{BB962C8B-B14F-4D97-AF65-F5344CB8AC3E}">
        <p14:creationId xmlns:p14="http://schemas.microsoft.com/office/powerpoint/2010/main" val="3126800706"/>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97681" y="882371"/>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14153" y="914636"/>
            <a:ext cx="1512163" cy="338554"/>
          </a:xfrm>
          <a:prstGeom prst="rect">
            <a:avLst/>
          </a:prstGeom>
          <a:noFill/>
        </p:spPr>
        <p:txBody>
          <a:bodyPr wrap="square" rtlCol="0">
            <a:spAutoFit/>
          </a:bodyPr>
          <a:lstStyle/>
          <a:p>
            <a:pPr algn="ctr"/>
            <a:r>
              <a:rPr lang="en-US" altLang="zh-CN" sz="1600" b="1" dirty="0">
                <a:solidFill>
                  <a:schemeClr val="tx1">
                    <a:lumMod val="85000"/>
                    <a:lumOff val="15000"/>
                  </a:schemeClr>
                </a:solidFill>
                <a:latin typeface="微软雅黑" pitchFamily="34" charset="-122"/>
                <a:ea typeface="微软雅黑" pitchFamily="34" charset="-122"/>
              </a:rPr>
              <a:t>3.2WBS</a:t>
            </a:r>
            <a:r>
              <a:rPr lang="zh-CN" altLang="en-US" sz="1600" b="1" dirty="0">
                <a:solidFill>
                  <a:schemeClr val="tx1">
                    <a:lumMod val="85000"/>
                    <a:lumOff val="15000"/>
                  </a:schemeClr>
                </a:solidFill>
                <a:latin typeface="微软雅黑" pitchFamily="34" charset="-122"/>
                <a:ea typeface="微软雅黑" pitchFamily="34" charset="-122"/>
              </a:rPr>
              <a:t>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6" name="图片 5">
            <a:extLst>
              <a:ext uri="{FF2B5EF4-FFF2-40B4-BE49-F238E27FC236}">
                <a16:creationId xmlns:a16="http://schemas.microsoft.com/office/drawing/2014/main" id="{04A9F0EA-76D6-4A73-99EE-8D145AEBC3B4}"/>
              </a:ext>
            </a:extLst>
          </p:cNvPr>
          <p:cNvPicPr>
            <a:picLocks noChangeAspect="1"/>
          </p:cNvPicPr>
          <p:nvPr/>
        </p:nvPicPr>
        <p:blipFill>
          <a:blip r:embed="rId4"/>
          <a:stretch>
            <a:fillRect/>
          </a:stretch>
        </p:blipFill>
        <p:spPr>
          <a:xfrm>
            <a:off x="2267744" y="622518"/>
            <a:ext cx="5225639" cy="4243123"/>
          </a:xfrm>
          <a:prstGeom prst="rect">
            <a:avLst/>
          </a:prstGeom>
        </p:spPr>
      </p:pic>
    </p:spTree>
    <p:extLst>
      <p:ext uri="{BB962C8B-B14F-4D97-AF65-F5344CB8AC3E}">
        <p14:creationId xmlns:p14="http://schemas.microsoft.com/office/powerpoint/2010/main" val="2613006989"/>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97681" y="882371"/>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14153" y="914636"/>
            <a:ext cx="1512163" cy="338554"/>
          </a:xfrm>
          <a:prstGeom prst="rect">
            <a:avLst/>
          </a:prstGeom>
          <a:noFill/>
        </p:spPr>
        <p:txBody>
          <a:bodyPr wrap="square" rtlCol="0">
            <a:spAutoFit/>
          </a:bodyPr>
          <a:lstStyle/>
          <a:p>
            <a:pPr algn="ctr"/>
            <a:r>
              <a:rPr lang="en-US" altLang="zh-CN" sz="1600" b="1" dirty="0">
                <a:solidFill>
                  <a:schemeClr val="tx1">
                    <a:lumMod val="85000"/>
                    <a:lumOff val="15000"/>
                  </a:schemeClr>
                </a:solidFill>
                <a:latin typeface="微软雅黑" pitchFamily="34" charset="-122"/>
                <a:ea typeface="微软雅黑" pitchFamily="34" charset="-122"/>
              </a:rPr>
              <a:t>3.3</a:t>
            </a:r>
            <a:r>
              <a:rPr lang="zh-CN" altLang="en-US" sz="1600" b="1" dirty="0">
                <a:solidFill>
                  <a:schemeClr val="tx1">
                    <a:lumMod val="85000"/>
                    <a:lumOff val="15000"/>
                  </a:schemeClr>
                </a:solidFill>
                <a:latin typeface="微软雅黑" pitchFamily="34" charset="-122"/>
                <a:ea typeface="微软雅黑" pitchFamily="34" charset="-122"/>
              </a:rPr>
              <a:t>输入和输出</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13" name="图片 12">
            <a:extLst>
              <a:ext uri="{FF2B5EF4-FFF2-40B4-BE49-F238E27FC236}">
                <a16:creationId xmlns:a16="http://schemas.microsoft.com/office/drawing/2014/main" id="{2E53B776-CF51-486D-8C5F-475B3B34FD55}"/>
              </a:ext>
            </a:extLst>
          </p:cNvPr>
          <p:cNvPicPr>
            <a:picLocks noChangeAspect="1"/>
          </p:cNvPicPr>
          <p:nvPr/>
        </p:nvPicPr>
        <p:blipFill>
          <a:blip r:embed="rId4"/>
          <a:stretch>
            <a:fillRect/>
          </a:stretch>
        </p:blipFill>
        <p:spPr>
          <a:xfrm>
            <a:off x="2045615" y="685891"/>
            <a:ext cx="5945334" cy="4116376"/>
          </a:xfrm>
          <a:prstGeom prst="rect">
            <a:avLst/>
          </a:prstGeom>
        </p:spPr>
      </p:pic>
    </p:spTree>
    <p:extLst>
      <p:ext uri="{BB962C8B-B14F-4D97-AF65-F5344CB8AC3E}">
        <p14:creationId xmlns:p14="http://schemas.microsoft.com/office/powerpoint/2010/main" val="1827274627"/>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flipV="1">
            <a:off x="0" y="4925627"/>
            <a:ext cx="7433332" cy="7006"/>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33955"/>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344" y="4733955"/>
            <a:ext cx="617477" cy="369332"/>
          </a:xfrm>
          <a:prstGeom prst="rect">
            <a:avLst/>
          </a:prstGeom>
          <a:noFill/>
        </p:spPr>
        <p:txBody>
          <a:bodyPr wrap="none" rtlCol="0">
            <a:spAutoFit/>
          </a:bodyPr>
          <a:lstStyle/>
          <a:p>
            <a:r>
              <a:rPr lang="en-US" altLang="zh-CN" dirty="0"/>
              <a:t> G19</a:t>
            </a:r>
            <a:endParaRPr lang="zh-CN" altLang="en-US" dirty="0"/>
          </a:p>
        </p:txBody>
      </p:sp>
      <p:sp>
        <p:nvSpPr>
          <p:cNvPr id="15" name="文本框 19"/>
          <p:cNvSpPr txBox="1">
            <a:spLocks noChangeArrowheads="1"/>
          </p:cNvSpPr>
          <p:nvPr/>
        </p:nvSpPr>
        <p:spPr bwMode="auto">
          <a:xfrm>
            <a:off x="3915866" y="2259461"/>
            <a:ext cx="384410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dirty="0">
                <a:solidFill>
                  <a:schemeClr val="bg1"/>
                </a:solidFill>
                <a:latin typeface="微软雅黑 Light" pitchFamily="34" charset="-122"/>
                <a:ea typeface="微软雅黑 Light" pitchFamily="34" charset="-122"/>
              </a:rPr>
              <a:t>  </a:t>
            </a:r>
            <a:r>
              <a:rPr lang="zh-CN" altLang="en-US" sz="4000" dirty="0">
                <a:latin typeface="微软雅黑 Light" pitchFamily="34" charset="-122"/>
                <a:ea typeface="微软雅黑 Light" pitchFamily="34" charset="-122"/>
              </a:rPr>
              <a:t>质量管理</a:t>
            </a:r>
            <a:endParaRPr lang="zh-CN" altLang="en-US" sz="4000" b="1" dirty="0">
              <a:latin typeface="微软雅黑 Light" pitchFamily="34" charset="-122"/>
              <a:ea typeface="微软雅黑 Light" pitchFamily="34" charset="-122"/>
            </a:endParaRPr>
          </a:p>
        </p:txBody>
      </p:sp>
      <p:grpSp>
        <p:nvGrpSpPr>
          <p:cNvPr id="17" name="组合 16"/>
          <p:cNvGrpSpPr>
            <a:grpSpLocks/>
          </p:cNvGrpSpPr>
          <p:nvPr/>
        </p:nvGrpSpPr>
        <p:grpSpPr bwMode="auto">
          <a:xfrm>
            <a:off x="3030041" y="2019102"/>
            <a:ext cx="1130300" cy="1128712"/>
            <a:chOff x="1928879" y="1944350"/>
            <a:chExt cx="1129689" cy="1129689"/>
          </a:xfrm>
        </p:grpSpPr>
        <p:sp>
          <p:nvSpPr>
            <p:cNvPr id="21" name="椭圆 20"/>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22"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tx1"/>
            </a:solidFill>
            <a:ln>
              <a:solidFill>
                <a:schemeClr val="tx1"/>
              </a:solid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273637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Effect transition="in" filter="fade">
                                      <p:cBhvr>
                                        <p:cTn id="9" dur="250"/>
                                        <p:tgtEl>
                                          <p:spTgt spid="17"/>
                                        </p:tgtEl>
                                      </p:cBhvr>
                                    </p:animEffect>
                                  </p:childTnLst>
                                </p:cTn>
                              </p:par>
                              <p:par>
                                <p:cTn id="10" presetID="6" presetClass="emph" presetSubtype="0" decel="100000" fill="hold" nodeType="withEffect">
                                  <p:stCondLst>
                                    <p:cond delay="200"/>
                                  </p:stCondLst>
                                  <p:childTnLst>
                                    <p:animScale>
                                      <p:cBhvr>
                                        <p:cTn id="11" dur="250" fill="hold"/>
                                        <p:tgtEl>
                                          <p:spTgt spid="17"/>
                                        </p:tgtEl>
                                      </p:cBhvr>
                                      <p:by x="110000" y="110000"/>
                                    </p:animScale>
                                  </p:childTnLst>
                                </p:cTn>
                              </p:par>
                              <p:par>
                                <p:cTn id="12" presetID="6" presetClass="emph" presetSubtype="0" decel="100000" fill="hold" nodeType="withEffect">
                                  <p:stCondLst>
                                    <p:cond delay="400"/>
                                  </p:stCondLst>
                                  <p:childTnLst>
                                    <p:animScale>
                                      <p:cBhvr>
                                        <p:cTn id="13" dur="250" fill="hold"/>
                                        <p:tgtEl>
                                          <p:spTgt spid="17"/>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16895" y="1347614"/>
            <a:ext cx="2056909" cy="646331"/>
          </a:xfrm>
          <a:prstGeom prst="rect">
            <a:avLst/>
          </a:prstGeom>
          <a:noFill/>
        </p:spPr>
        <p:txBody>
          <a:bodyPr wrap="square" rtlCol="0">
            <a:spAutoFit/>
          </a:bodyPr>
          <a:lstStyle/>
          <a:p>
            <a:pPr lvl="1"/>
            <a:r>
              <a:rPr lang="zh-CN" altLang="zh-CN" b="1" dirty="0"/>
              <a:t>质量管理角色及职责</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10" name="图片 9">
            <a:extLst>
              <a:ext uri="{FF2B5EF4-FFF2-40B4-BE49-F238E27FC236}">
                <a16:creationId xmlns:a16="http://schemas.microsoft.com/office/drawing/2014/main" id="{0B934B2F-DD45-44FA-AD6A-E35ABC498321}"/>
              </a:ext>
            </a:extLst>
          </p:cNvPr>
          <p:cNvPicPr>
            <a:picLocks noChangeAspect="1"/>
          </p:cNvPicPr>
          <p:nvPr/>
        </p:nvPicPr>
        <p:blipFill>
          <a:blip r:embed="rId4"/>
          <a:stretch>
            <a:fillRect/>
          </a:stretch>
        </p:blipFill>
        <p:spPr>
          <a:xfrm>
            <a:off x="2586904" y="1186701"/>
            <a:ext cx="5133333" cy="2495238"/>
          </a:xfrm>
          <a:prstGeom prst="rect">
            <a:avLst/>
          </a:prstGeom>
        </p:spPr>
      </p:pic>
    </p:spTree>
    <p:extLst>
      <p:ext uri="{BB962C8B-B14F-4D97-AF65-F5344CB8AC3E}">
        <p14:creationId xmlns:p14="http://schemas.microsoft.com/office/powerpoint/2010/main" val="2586068877"/>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16895" y="1347614"/>
            <a:ext cx="2243210" cy="369332"/>
          </a:xfrm>
          <a:prstGeom prst="rect">
            <a:avLst/>
          </a:prstGeom>
          <a:noFill/>
        </p:spPr>
        <p:txBody>
          <a:bodyPr wrap="square" rtlCol="0">
            <a:spAutoFit/>
          </a:bodyPr>
          <a:lstStyle/>
          <a:p>
            <a:pPr lvl="1"/>
            <a:r>
              <a:rPr lang="zh-CN" altLang="en-US" dirty="0">
                <a:latin typeface="微软雅黑" panose="020B0503020204020204" pitchFamily="34" charset="-122"/>
                <a:ea typeface="微软雅黑" panose="020B0503020204020204" pitchFamily="34" charset="-122"/>
              </a:rPr>
              <a:t>质量目标与策略</a:t>
            </a:r>
            <a:endParaRPr lang="zh-CN" altLang="zh-CN" b="1" dirty="0"/>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6" name="图片 5">
            <a:extLst>
              <a:ext uri="{FF2B5EF4-FFF2-40B4-BE49-F238E27FC236}">
                <a16:creationId xmlns:a16="http://schemas.microsoft.com/office/drawing/2014/main" id="{9CAFD3D1-3227-4A48-8B45-9F30D13B77CC}"/>
              </a:ext>
            </a:extLst>
          </p:cNvPr>
          <p:cNvPicPr>
            <a:picLocks noChangeAspect="1"/>
          </p:cNvPicPr>
          <p:nvPr/>
        </p:nvPicPr>
        <p:blipFill>
          <a:blip r:embed="rId4"/>
          <a:stretch>
            <a:fillRect/>
          </a:stretch>
        </p:blipFill>
        <p:spPr>
          <a:xfrm>
            <a:off x="3275856" y="1156851"/>
            <a:ext cx="3457143" cy="952381"/>
          </a:xfrm>
          <a:prstGeom prst="rect">
            <a:avLst/>
          </a:prstGeom>
        </p:spPr>
      </p:pic>
      <p:pic>
        <p:nvPicPr>
          <p:cNvPr id="9" name="图片 8">
            <a:extLst>
              <a:ext uri="{FF2B5EF4-FFF2-40B4-BE49-F238E27FC236}">
                <a16:creationId xmlns:a16="http://schemas.microsoft.com/office/drawing/2014/main" id="{BF2A3C6B-90C7-44FD-BCC3-473D2C20997B}"/>
              </a:ext>
            </a:extLst>
          </p:cNvPr>
          <p:cNvPicPr>
            <a:picLocks noChangeAspect="1"/>
          </p:cNvPicPr>
          <p:nvPr/>
        </p:nvPicPr>
        <p:blipFill>
          <a:blip r:embed="rId5"/>
          <a:stretch>
            <a:fillRect/>
          </a:stretch>
        </p:blipFill>
        <p:spPr>
          <a:xfrm>
            <a:off x="2987824" y="2593212"/>
            <a:ext cx="5247619" cy="1571429"/>
          </a:xfrm>
          <a:prstGeom prst="rect">
            <a:avLst/>
          </a:prstGeom>
        </p:spPr>
      </p:pic>
    </p:spTree>
    <p:extLst>
      <p:ext uri="{BB962C8B-B14F-4D97-AF65-F5344CB8AC3E}">
        <p14:creationId xmlns:p14="http://schemas.microsoft.com/office/powerpoint/2010/main" val="3206853231"/>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flipV="1">
            <a:off x="0" y="4925627"/>
            <a:ext cx="7433332" cy="7006"/>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33955"/>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344" y="4733955"/>
            <a:ext cx="617477" cy="369332"/>
          </a:xfrm>
          <a:prstGeom prst="rect">
            <a:avLst/>
          </a:prstGeom>
          <a:noFill/>
        </p:spPr>
        <p:txBody>
          <a:bodyPr wrap="none" rtlCol="0">
            <a:spAutoFit/>
          </a:bodyPr>
          <a:lstStyle/>
          <a:p>
            <a:r>
              <a:rPr lang="en-US" altLang="zh-CN" dirty="0"/>
              <a:t> G19</a:t>
            </a:r>
            <a:endParaRPr lang="zh-CN" altLang="en-US" dirty="0"/>
          </a:p>
        </p:txBody>
      </p:sp>
      <p:sp>
        <p:nvSpPr>
          <p:cNvPr id="15" name="文本框 19"/>
          <p:cNvSpPr txBox="1">
            <a:spLocks noChangeArrowheads="1"/>
          </p:cNvSpPr>
          <p:nvPr/>
        </p:nvSpPr>
        <p:spPr bwMode="auto">
          <a:xfrm>
            <a:off x="4283968" y="2181027"/>
            <a:ext cx="384410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dirty="0">
                <a:latin typeface="微软雅黑" panose="020B0503020204020204" pitchFamily="34" charset="-122"/>
                <a:ea typeface="微软雅黑" panose="020B0503020204020204" pitchFamily="34" charset="-122"/>
              </a:rPr>
              <a:t>人力资源管理</a:t>
            </a:r>
          </a:p>
          <a:p>
            <a:pPr eaLnBrk="1" hangingPunct="1"/>
            <a:endParaRPr lang="zh-CN" altLang="en-US" sz="4000" b="1" dirty="0">
              <a:latin typeface="微软雅黑 Light" pitchFamily="34" charset="-122"/>
              <a:ea typeface="微软雅黑 Light" pitchFamily="34" charset="-122"/>
            </a:endParaRPr>
          </a:p>
        </p:txBody>
      </p:sp>
      <p:grpSp>
        <p:nvGrpSpPr>
          <p:cNvPr id="17" name="组合 16"/>
          <p:cNvGrpSpPr>
            <a:grpSpLocks/>
          </p:cNvGrpSpPr>
          <p:nvPr/>
        </p:nvGrpSpPr>
        <p:grpSpPr bwMode="auto">
          <a:xfrm>
            <a:off x="3030041" y="2019102"/>
            <a:ext cx="1130300" cy="1128712"/>
            <a:chOff x="1928879" y="1944350"/>
            <a:chExt cx="1129689" cy="1129689"/>
          </a:xfrm>
        </p:grpSpPr>
        <p:sp>
          <p:nvSpPr>
            <p:cNvPr id="21" name="椭圆 20"/>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22"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tx1"/>
            </a:solidFill>
            <a:ln>
              <a:solidFill>
                <a:schemeClr val="tx1"/>
              </a:solid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745064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Effect transition="in" filter="fade">
                                      <p:cBhvr>
                                        <p:cTn id="9" dur="250"/>
                                        <p:tgtEl>
                                          <p:spTgt spid="17"/>
                                        </p:tgtEl>
                                      </p:cBhvr>
                                    </p:animEffect>
                                  </p:childTnLst>
                                </p:cTn>
                              </p:par>
                              <p:par>
                                <p:cTn id="10" presetID="6" presetClass="emph" presetSubtype="0" decel="100000" fill="hold" nodeType="withEffect">
                                  <p:stCondLst>
                                    <p:cond delay="200"/>
                                  </p:stCondLst>
                                  <p:childTnLst>
                                    <p:animScale>
                                      <p:cBhvr>
                                        <p:cTn id="11" dur="250" fill="hold"/>
                                        <p:tgtEl>
                                          <p:spTgt spid="17"/>
                                        </p:tgtEl>
                                      </p:cBhvr>
                                      <p:by x="110000" y="110000"/>
                                    </p:animScale>
                                  </p:childTnLst>
                                </p:cTn>
                              </p:par>
                              <p:par>
                                <p:cTn id="12" presetID="6" presetClass="emph" presetSubtype="0" decel="100000" fill="hold" nodeType="withEffect">
                                  <p:stCondLst>
                                    <p:cond delay="400"/>
                                  </p:stCondLst>
                                  <p:childTnLst>
                                    <p:animScale>
                                      <p:cBhvr>
                                        <p:cTn id="13" dur="250" fill="hold"/>
                                        <p:tgtEl>
                                          <p:spTgt spid="17"/>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a:cxnSpLocks/>
          </p:cNvCxnSpPr>
          <p:nvPr/>
        </p:nvCxnSpPr>
        <p:spPr>
          <a:xfrm>
            <a:off x="77812" y="4932633"/>
            <a:ext cx="737450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cxnSpLocks/>
          </p:cNvCxnSpPr>
          <p:nvPr/>
        </p:nvCxnSpPr>
        <p:spPr>
          <a:xfrm>
            <a:off x="8676456" y="4932633"/>
            <a:ext cx="467544"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3851920" y="1224793"/>
            <a:ext cx="1155246" cy="461665"/>
            <a:chOff x="4092657" y="2340918"/>
            <a:chExt cx="1155246" cy="461665"/>
          </a:xfrm>
        </p:grpSpPr>
        <p:pic>
          <p:nvPicPr>
            <p:cNvPr id="1026" name="Picture 2" descr="C:\Documents and Settings\Administrator\My Documents\Downloads\business94.png"/>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4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4092657" y="2375897"/>
              <a:ext cx="391707" cy="391707"/>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4447683" y="2340918"/>
              <a:ext cx="800220" cy="461665"/>
            </a:xfrm>
            <a:prstGeom prst="rect">
              <a:avLst/>
            </a:prstGeom>
            <a:noFill/>
          </p:spPr>
          <p:txBody>
            <a:bodyPr wrap="none" rtlCol="0">
              <a:spAutoFit/>
            </a:bodyPr>
            <a:lstStyle/>
            <a:p>
              <a:r>
                <a:rPr lang="zh-CN" altLang="en-US" sz="2400" b="1" dirty="0">
                  <a:solidFill>
                    <a:schemeClr val="tx1">
                      <a:lumMod val="85000"/>
                      <a:lumOff val="15000"/>
                    </a:schemeClr>
                  </a:solidFill>
                  <a:latin typeface="微软雅黑" pitchFamily="34" charset="-122"/>
                  <a:ea typeface="微软雅黑" pitchFamily="34" charset="-122"/>
                </a:rPr>
                <a:t>目录</a:t>
              </a:r>
            </a:p>
          </p:txBody>
        </p:sp>
      </p:grpSp>
      <p:sp>
        <p:nvSpPr>
          <p:cNvPr id="47" name="TextBox 46"/>
          <p:cNvSpPr txBox="1"/>
          <p:nvPr/>
        </p:nvSpPr>
        <p:spPr>
          <a:xfrm>
            <a:off x="2411760" y="2388319"/>
            <a:ext cx="4091185" cy="1495409"/>
          </a:xfrm>
          <a:prstGeom prst="rect">
            <a:avLst/>
          </a:prstGeom>
          <a:noFill/>
        </p:spPr>
        <p:txBody>
          <a:bodyPr wrap="none" rtlCol="0" anchor="ctr">
            <a:spAutoFit/>
          </a:bodyPr>
          <a:lstStyle/>
          <a:p>
            <a:pPr>
              <a:lnSpc>
                <a:spcPct val="200000"/>
              </a:lnSpc>
            </a:pPr>
            <a:r>
              <a:rPr lang="en-US" altLang="zh-CN" sz="1600" b="1" u="sng" dirty="0">
                <a:solidFill>
                  <a:schemeClr val="tx1">
                    <a:lumMod val="85000"/>
                    <a:lumOff val="15000"/>
                  </a:schemeClr>
                </a:solidFill>
                <a:latin typeface="微软雅黑" pitchFamily="34" charset="-122"/>
                <a:ea typeface="微软雅黑" pitchFamily="34" charset="-122"/>
              </a:rPr>
              <a:t>1</a:t>
            </a:r>
            <a:r>
              <a:rPr lang="zh-CN" altLang="en-US" sz="1600" b="1" dirty="0">
                <a:solidFill>
                  <a:schemeClr val="tx1">
                    <a:lumMod val="85000"/>
                    <a:lumOff val="15000"/>
                  </a:schemeClr>
                </a:solidFill>
                <a:latin typeface="微软雅黑" pitchFamily="34" charset="-122"/>
                <a:ea typeface="微软雅黑" pitchFamily="34" charset="-122"/>
              </a:rPr>
              <a:t>需求计划概述 </a:t>
            </a:r>
            <a:r>
              <a:rPr lang="en-US" altLang="zh-CN" sz="1600" b="1" u="sng" dirty="0">
                <a:solidFill>
                  <a:schemeClr val="tx1">
                    <a:lumMod val="85000"/>
                    <a:lumOff val="15000"/>
                  </a:schemeClr>
                </a:solidFill>
                <a:latin typeface="微软雅黑" pitchFamily="34" charset="-122"/>
                <a:ea typeface="微软雅黑" pitchFamily="34" charset="-122"/>
              </a:rPr>
              <a:t>2</a:t>
            </a:r>
            <a:r>
              <a:rPr lang="zh-CN" altLang="en-US" sz="1600" b="1" dirty="0">
                <a:solidFill>
                  <a:schemeClr val="tx1">
                    <a:lumMod val="85000"/>
                    <a:lumOff val="15000"/>
                  </a:schemeClr>
                </a:solidFill>
                <a:latin typeface="微软雅黑" pitchFamily="34" charset="-122"/>
                <a:ea typeface="微软雅黑" pitchFamily="34" charset="-122"/>
              </a:rPr>
              <a:t>时间管理  </a:t>
            </a:r>
            <a:r>
              <a:rPr lang="en-US" altLang="zh-CN" sz="1600" b="1" u="sng" dirty="0">
                <a:solidFill>
                  <a:schemeClr val="tx1">
                    <a:lumMod val="85000"/>
                    <a:lumOff val="15000"/>
                  </a:schemeClr>
                </a:solidFill>
                <a:latin typeface="微软雅黑" pitchFamily="34" charset="-122"/>
                <a:ea typeface="微软雅黑" pitchFamily="34" charset="-122"/>
              </a:rPr>
              <a:t>3</a:t>
            </a:r>
            <a:r>
              <a:rPr lang="zh-CN" altLang="en-US" sz="1600" b="1" dirty="0">
                <a:solidFill>
                  <a:schemeClr val="tx1">
                    <a:lumMod val="85000"/>
                    <a:lumOff val="15000"/>
                  </a:schemeClr>
                </a:solidFill>
                <a:latin typeface="微软雅黑" pitchFamily="34" charset="-122"/>
                <a:ea typeface="微软雅黑" pitchFamily="34" charset="-122"/>
              </a:rPr>
              <a:t>范围管理</a:t>
            </a:r>
          </a:p>
          <a:p>
            <a:pPr>
              <a:lnSpc>
                <a:spcPct val="200000"/>
              </a:lnSpc>
            </a:pPr>
            <a:r>
              <a:rPr lang="en-US" altLang="zh-CN" sz="1600" b="1" u="sng" dirty="0">
                <a:solidFill>
                  <a:schemeClr val="tx1">
                    <a:lumMod val="85000"/>
                    <a:lumOff val="15000"/>
                  </a:schemeClr>
                </a:solidFill>
                <a:latin typeface="微软雅黑" pitchFamily="34" charset="-122"/>
                <a:ea typeface="微软雅黑" pitchFamily="34" charset="-122"/>
              </a:rPr>
              <a:t>4</a:t>
            </a:r>
            <a:r>
              <a:rPr lang="zh-CN" altLang="en-US" sz="1600" b="1" dirty="0">
                <a:solidFill>
                  <a:schemeClr val="tx1">
                    <a:lumMod val="85000"/>
                    <a:lumOff val="15000"/>
                  </a:schemeClr>
                </a:solidFill>
                <a:latin typeface="微软雅黑" pitchFamily="34" charset="-122"/>
                <a:ea typeface="微软雅黑" pitchFamily="34" charset="-122"/>
              </a:rPr>
              <a:t>质量管理  </a:t>
            </a:r>
            <a:r>
              <a:rPr lang="en-US" altLang="zh-CN" sz="1600" b="1" u="sng" dirty="0">
                <a:solidFill>
                  <a:schemeClr val="tx1">
                    <a:lumMod val="85000"/>
                    <a:lumOff val="15000"/>
                  </a:schemeClr>
                </a:solidFill>
                <a:latin typeface="微软雅黑" pitchFamily="34" charset="-122"/>
                <a:ea typeface="微软雅黑" pitchFamily="34" charset="-122"/>
              </a:rPr>
              <a:t>5</a:t>
            </a:r>
            <a:r>
              <a:rPr lang="zh-CN" altLang="en-US" sz="1600" b="1" dirty="0">
                <a:solidFill>
                  <a:schemeClr val="tx1">
                    <a:lumMod val="85000"/>
                    <a:lumOff val="15000"/>
                  </a:schemeClr>
                </a:solidFill>
                <a:latin typeface="微软雅黑" pitchFamily="34" charset="-122"/>
                <a:ea typeface="微软雅黑" pitchFamily="34" charset="-122"/>
              </a:rPr>
              <a:t>人力资源管理  </a:t>
            </a:r>
            <a:r>
              <a:rPr lang="en-US" altLang="zh-CN" sz="1600" b="1" u="sng" dirty="0">
                <a:solidFill>
                  <a:schemeClr val="tx1">
                    <a:lumMod val="85000"/>
                    <a:lumOff val="15000"/>
                  </a:schemeClr>
                </a:solidFill>
                <a:latin typeface="微软雅黑" pitchFamily="34" charset="-122"/>
                <a:ea typeface="微软雅黑" pitchFamily="34" charset="-122"/>
              </a:rPr>
              <a:t>6</a:t>
            </a:r>
            <a:r>
              <a:rPr lang="zh-CN" altLang="en-US" sz="1600" b="1" dirty="0">
                <a:solidFill>
                  <a:schemeClr val="tx1">
                    <a:lumMod val="85000"/>
                    <a:lumOff val="15000"/>
                  </a:schemeClr>
                </a:solidFill>
                <a:latin typeface="微软雅黑" pitchFamily="34" charset="-122"/>
                <a:ea typeface="微软雅黑" pitchFamily="34" charset="-122"/>
              </a:rPr>
              <a:t>风险管理计划</a:t>
            </a:r>
            <a:endParaRPr lang="en-US" altLang="zh-CN" sz="1600" b="1" dirty="0">
              <a:solidFill>
                <a:schemeClr val="tx1">
                  <a:lumMod val="85000"/>
                  <a:lumOff val="15000"/>
                </a:schemeClr>
              </a:solidFill>
              <a:latin typeface="微软雅黑" pitchFamily="34" charset="-122"/>
              <a:ea typeface="微软雅黑" pitchFamily="34" charset="-122"/>
            </a:endParaRPr>
          </a:p>
          <a:p>
            <a:pPr>
              <a:lnSpc>
                <a:spcPct val="200000"/>
              </a:lnSpc>
            </a:pPr>
            <a:r>
              <a:rPr lang="en-US" altLang="zh-CN" sz="1600" b="1" u="sng" dirty="0">
                <a:solidFill>
                  <a:schemeClr val="tx1">
                    <a:lumMod val="85000"/>
                    <a:lumOff val="15000"/>
                  </a:schemeClr>
                </a:solidFill>
                <a:latin typeface="微软雅黑" pitchFamily="34" charset="-122"/>
                <a:ea typeface="微软雅黑" pitchFamily="34" charset="-122"/>
              </a:rPr>
              <a:t>7</a:t>
            </a:r>
            <a:r>
              <a:rPr lang="zh-CN" altLang="en-US" sz="1600" b="1" dirty="0">
                <a:solidFill>
                  <a:schemeClr val="tx1">
                    <a:lumMod val="85000"/>
                    <a:lumOff val="15000"/>
                  </a:schemeClr>
                </a:solidFill>
                <a:latin typeface="微软雅黑" pitchFamily="34" charset="-122"/>
                <a:ea typeface="微软雅黑" pitchFamily="34" charset="-122"/>
              </a:rPr>
              <a:t>配置管理  </a:t>
            </a:r>
            <a:r>
              <a:rPr lang="en-US" altLang="zh-CN" sz="1600" b="1" u="sng" dirty="0">
                <a:solidFill>
                  <a:schemeClr val="tx1">
                    <a:lumMod val="85000"/>
                    <a:lumOff val="15000"/>
                  </a:schemeClr>
                </a:solidFill>
                <a:latin typeface="微软雅黑" pitchFamily="34" charset="-122"/>
                <a:ea typeface="微软雅黑" pitchFamily="34" charset="-122"/>
              </a:rPr>
              <a:t>8</a:t>
            </a:r>
            <a:r>
              <a:rPr lang="zh-CN" altLang="en-US" sz="1600" b="1" dirty="0">
                <a:solidFill>
                  <a:schemeClr val="tx1">
                    <a:lumMod val="85000"/>
                    <a:lumOff val="15000"/>
                  </a:schemeClr>
                </a:solidFill>
                <a:latin typeface="微软雅黑" pitchFamily="34" charset="-122"/>
                <a:ea typeface="微软雅黑" pitchFamily="34" charset="-122"/>
              </a:rPr>
              <a:t>采购管理 </a:t>
            </a:r>
            <a:r>
              <a:rPr lang="en-US" altLang="zh-CN" sz="1600" b="1" u="sng" dirty="0">
                <a:solidFill>
                  <a:schemeClr val="tx1">
                    <a:lumMod val="85000"/>
                    <a:lumOff val="15000"/>
                  </a:schemeClr>
                </a:solidFill>
                <a:latin typeface="微软雅黑" pitchFamily="34" charset="-122"/>
                <a:ea typeface="微软雅黑" pitchFamily="34" charset="-122"/>
              </a:rPr>
              <a:t>9</a:t>
            </a:r>
            <a:r>
              <a:rPr lang="en-US" altLang="zh-CN" sz="1600" b="1" dirty="0">
                <a:solidFill>
                  <a:schemeClr val="tx1">
                    <a:lumMod val="85000"/>
                    <a:lumOff val="15000"/>
                  </a:schemeClr>
                </a:solidFill>
                <a:latin typeface="微软雅黑" pitchFamily="34" charset="-122"/>
                <a:ea typeface="微软雅黑" pitchFamily="34" charset="-122"/>
              </a:rPr>
              <a:t> </a:t>
            </a:r>
            <a:r>
              <a:rPr lang="zh-CN" altLang="en-US" sz="1600" b="1" dirty="0">
                <a:solidFill>
                  <a:schemeClr val="tx1">
                    <a:lumMod val="85000"/>
                    <a:lumOff val="15000"/>
                  </a:schemeClr>
                </a:solidFill>
                <a:latin typeface="微软雅黑" pitchFamily="34" charset="-122"/>
                <a:ea typeface="微软雅黑" pitchFamily="34" charset="-122"/>
              </a:rPr>
              <a:t>小组分工及评价</a:t>
            </a:r>
          </a:p>
        </p:txBody>
      </p:sp>
      <p:sp>
        <p:nvSpPr>
          <p:cNvPr id="11" name="矩形 10"/>
          <p:cNvSpPr/>
          <p:nvPr/>
        </p:nvSpPr>
        <p:spPr>
          <a:xfrm>
            <a:off x="7702823" y="4740961"/>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3231" y="4740961"/>
            <a:ext cx="617477" cy="369332"/>
          </a:xfrm>
          <a:prstGeom prst="rect">
            <a:avLst/>
          </a:prstGeom>
          <a:noFill/>
        </p:spPr>
        <p:txBody>
          <a:bodyPr wrap="none" rtlCol="0">
            <a:spAutoFit/>
          </a:bodyPr>
          <a:lstStyle/>
          <a:p>
            <a:r>
              <a:rPr lang="en-US" altLang="zh-CN" dirty="0"/>
              <a:t> G19</a:t>
            </a:r>
            <a:endParaRPr lang="zh-CN" altLang="en-US" dirty="0"/>
          </a:p>
        </p:txBody>
      </p:sp>
    </p:spTree>
    <p:extLst>
      <p:ext uri="{BB962C8B-B14F-4D97-AF65-F5344CB8AC3E}">
        <p14:creationId xmlns:p14="http://schemas.microsoft.com/office/powerpoint/2010/main" val="2080389814"/>
      </p:ext>
    </p:extLst>
  </p:cSld>
  <p:clrMapOvr>
    <a:masterClrMapping/>
  </p:clrMapOvr>
  <mc:AlternateContent xmlns:mc="http://schemas.openxmlformats.org/markup-compatibility/2006" xmlns:p14="http://schemas.microsoft.com/office/powerpoint/2010/main">
    <mc:Choice Requires="p14">
      <p:transition spd="slow" p14:dur="20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en-US" altLang="zh-CN" sz="1600" b="1" dirty="0">
                <a:solidFill>
                  <a:schemeClr val="tx1">
                    <a:lumMod val="85000"/>
                    <a:lumOff val="15000"/>
                  </a:schemeClr>
                </a:solidFill>
                <a:latin typeface="微软雅黑" pitchFamily="34" charset="-122"/>
                <a:ea typeface="微软雅黑" pitchFamily="34" charset="-122"/>
              </a:rPr>
              <a:t>OBS</a:t>
            </a:r>
            <a:endParaRPr lang="zh-CN" altLang="en-US" sz="1600" b="1" dirty="0">
              <a:solidFill>
                <a:schemeClr val="tx1">
                  <a:lumMod val="85000"/>
                  <a:lumOff val="15000"/>
                </a:schemeClr>
              </a:solidFill>
              <a:latin typeface="微软雅黑" pitchFamily="34" charset="-122"/>
              <a:ea typeface="微软雅黑"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10" name="图片 9">
            <a:extLst>
              <a:ext uri="{FF2B5EF4-FFF2-40B4-BE49-F238E27FC236}">
                <a16:creationId xmlns:a16="http://schemas.microsoft.com/office/drawing/2014/main" id="{56E65E9C-99C1-4EF9-BE6F-DA85C6890F01}"/>
              </a:ext>
            </a:extLst>
          </p:cNvPr>
          <p:cNvPicPr>
            <a:picLocks noChangeAspect="1"/>
          </p:cNvPicPr>
          <p:nvPr/>
        </p:nvPicPr>
        <p:blipFill>
          <a:blip r:embed="rId4"/>
          <a:stretch>
            <a:fillRect/>
          </a:stretch>
        </p:blipFill>
        <p:spPr>
          <a:xfrm>
            <a:off x="2989121" y="599686"/>
            <a:ext cx="4535207" cy="4288786"/>
          </a:xfrm>
          <a:prstGeom prst="rect">
            <a:avLst/>
          </a:prstGeom>
        </p:spPr>
      </p:pic>
    </p:spTree>
    <p:extLst>
      <p:ext uri="{BB962C8B-B14F-4D97-AF65-F5344CB8AC3E}">
        <p14:creationId xmlns:p14="http://schemas.microsoft.com/office/powerpoint/2010/main" val="3169253448"/>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en-US" altLang="zh-CN" sz="1600" b="1" dirty="0">
                <a:solidFill>
                  <a:schemeClr val="tx1">
                    <a:lumMod val="85000"/>
                    <a:lumOff val="15000"/>
                  </a:schemeClr>
                </a:solidFill>
                <a:latin typeface="微软雅黑" pitchFamily="34" charset="-122"/>
                <a:ea typeface="微软雅黑" pitchFamily="34" charset="-122"/>
              </a:rPr>
              <a:t>LRC</a:t>
            </a:r>
            <a:endParaRPr lang="zh-CN" altLang="en-US" sz="1600" b="1" dirty="0">
              <a:solidFill>
                <a:schemeClr val="tx1">
                  <a:lumMod val="85000"/>
                  <a:lumOff val="15000"/>
                </a:schemeClr>
              </a:solidFill>
              <a:latin typeface="微软雅黑" pitchFamily="34" charset="-122"/>
              <a:ea typeface="微软雅黑"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10" name="图片 9">
            <a:extLst>
              <a:ext uri="{FF2B5EF4-FFF2-40B4-BE49-F238E27FC236}">
                <a16:creationId xmlns:a16="http://schemas.microsoft.com/office/drawing/2014/main" id="{DF1EAA46-008C-4516-8311-272728C25FEE}"/>
              </a:ext>
            </a:extLst>
          </p:cNvPr>
          <p:cNvPicPr>
            <a:picLocks noChangeAspect="1"/>
          </p:cNvPicPr>
          <p:nvPr/>
        </p:nvPicPr>
        <p:blipFill>
          <a:blip r:embed="rId4"/>
          <a:stretch>
            <a:fillRect/>
          </a:stretch>
        </p:blipFill>
        <p:spPr>
          <a:xfrm>
            <a:off x="2123728" y="568400"/>
            <a:ext cx="3082286" cy="4611619"/>
          </a:xfrm>
          <a:prstGeom prst="rect">
            <a:avLst/>
          </a:prstGeom>
        </p:spPr>
      </p:pic>
      <p:pic>
        <p:nvPicPr>
          <p:cNvPr id="13" name="图片 12">
            <a:extLst>
              <a:ext uri="{FF2B5EF4-FFF2-40B4-BE49-F238E27FC236}">
                <a16:creationId xmlns:a16="http://schemas.microsoft.com/office/drawing/2014/main" id="{B6DEE440-9BF5-462A-B144-5FD5F3374709}"/>
              </a:ext>
            </a:extLst>
          </p:cNvPr>
          <p:cNvPicPr>
            <a:picLocks noChangeAspect="1"/>
          </p:cNvPicPr>
          <p:nvPr/>
        </p:nvPicPr>
        <p:blipFill>
          <a:blip r:embed="rId5"/>
          <a:stretch>
            <a:fillRect/>
          </a:stretch>
        </p:blipFill>
        <p:spPr>
          <a:xfrm>
            <a:off x="5148064" y="699542"/>
            <a:ext cx="4175714" cy="3114857"/>
          </a:xfrm>
          <a:prstGeom prst="rect">
            <a:avLst/>
          </a:prstGeom>
        </p:spPr>
      </p:pic>
    </p:spTree>
    <p:extLst>
      <p:ext uri="{BB962C8B-B14F-4D97-AF65-F5344CB8AC3E}">
        <p14:creationId xmlns:p14="http://schemas.microsoft.com/office/powerpoint/2010/main" val="354319238"/>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项目职责</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10" name="图片 9">
            <a:extLst>
              <a:ext uri="{FF2B5EF4-FFF2-40B4-BE49-F238E27FC236}">
                <a16:creationId xmlns:a16="http://schemas.microsoft.com/office/drawing/2014/main" id="{2E74C208-FE7F-4709-8FB6-5DA2A13BEDF1}"/>
              </a:ext>
            </a:extLst>
          </p:cNvPr>
          <p:cNvPicPr>
            <a:picLocks noChangeAspect="1"/>
          </p:cNvPicPr>
          <p:nvPr/>
        </p:nvPicPr>
        <p:blipFill>
          <a:blip r:embed="rId4"/>
          <a:stretch>
            <a:fillRect/>
          </a:stretch>
        </p:blipFill>
        <p:spPr>
          <a:xfrm>
            <a:off x="1763689" y="815513"/>
            <a:ext cx="3936000" cy="3162857"/>
          </a:xfrm>
          <a:prstGeom prst="rect">
            <a:avLst/>
          </a:prstGeom>
        </p:spPr>
      </p:pic>
      <p:pic>
        <p:nvPicPr>
          <p:cNvPr id="13" name="图片 12">
            <a:extLst>
              <a:ext uri="{FF2B5EF4-FFF2-40B4-BE49-F238E27FC236}">
                <a16:creationId xmlns:a16="http://schemas.microsoft.com/office/drawing/2014/main" id="{39761FF9-154C-4B11-AD6F-88FFB4601F17}"/>
              </a:ext>
            </a:extLst>
          </p:cNvPr>
          <p:cNvPicPr>
            <a:picLocks noChangeAspect="1"/>
          </p:cNvPicPr>
          <p:nvPr/>
        </p:nvPicPr>
        <p:blipFill>
          <a:blip r:embed="rId5"/>
          <a:stretch>
            <a:fillRect/>
          </a:stretch>
        </p:blipFill>
        <p:spPr>
          <a:xfrm>
            <a:off x="5580112" y="854094"/>
            <a:ext cx="3647428" cy="1292572"/>
          </a:xfrm>
          <a:prstGeom prst="rect">
            <a:avLst/>
          </a:prstGeom>
        </p:spPr>
      </p:pic>
    </p:spTree>
    <p:extLst>
      <p:ext uri="{BB962C8B-B14F-4D97-AF65-F5344CB8AC3E}">
        <p14:creationId xmlns:p14="http://schemas.microsoft.com/office/powerpoint/2010/main" val="3527774413"/>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05610" y="1285478"/>
            <a:ext cx="1834339" cy="369332"/>
          </a:xfrm>
          <a:prstGeom prst="rect">
            <a:avLst/>
          </a:prstGeom>
          <a:noFill/>
        </p:spPr>
        <p:txBody>
          <a:bodyPr wrap="square" rtlCol="0">
            <a:spAutoFit/>
          </a:bodyPr>
          <a:lstStyle/>
          <a:p>
            <a:pPr lvl="1"/>
            <a:r>
              <a:rPr lang="zh-CN" altLang="zh-CN" b="1" dirty="0"/>
              <a:t>项目干系人</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9" name="图片 8">
            <a:extLst>
              <a:ext uri="{FF2B5EF4-FFF2-40B4-BE49-F238E27FC236}">
                <a16:creationId xmlns:a16="http://schemas.microsoft.com/office/drawing/2014/main" id="{D53A1E9D-9B9A-41CF-AE7F-745714766C7E}"/>
              </a:ext>
            </a:extLst>
          </p:cNvPr>
          <p:cNvPicPr>
            <a:picLocks noChangeAspect="1"/>
          </p:cNvPicPr>
          <p:nvPr/>
        </p:nvPicPr>
        <p:blipFill>
          <a:blip r:embed="rId4"/>
          <a:stretch>
            <a:fillRect/>
          </a:stretch>
        </p:blipFill>
        <p:spPr>
          <a:xfrm>
            <a:off x="2565540" y="1285478"/>
            <a:ext cx="5761905" cy="2409524"/>
          </a:xfrm>
          <a:prstGeom prst="rect">
            <a:avLst/>
          </a:prstGeom>
        </p:spPr>
      </p:pic>
    </p:spTree>
    <p:extLst>
      <p:ext uri="{BB962C8B-B14F-4D97-AF65-F5344CB8AC3E}">
        <p14:creationId xmlns:p14="http://schemas.microsoft.com/office/powerpoint/2010/main" val="2815232302"/>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flipV="1">
            <a:off x="0" y="4925627"/>
            <a:ext cx="7433332" cy="7006"/>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33955"/>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344" y="4733955"/>
            <a:ext cx="617477" cy="369332"/>
          </a:xfrm>
          <a:prstGeom prst="rect">
            <a:avLst/>
          </a:prstGeom>
          <a:noFill/>
        </p:spPr>
        <p:txBody>
          <a:bodyPr wrap="none" rtlCol="0">
            <a:spAutoFit/>
          </a:bodyPr>
          <a:lstStyle/>
          <a:p>
            <a:r>
              <a:rPr lang="en-US" altLang="zh-CN" dirty="0"/>
              <a:t> G19</a:t>
            </a:r>
            <a:endParaRPr lang="zh-CN" altLang="en-US" dirty="0"/>
          </a:p>
        </p:txBody>
      </p:sp>
      <p:sp>
        <p:nvSpPr>
          <p:cNvPr id="15" name="文本框 19"/>
          <p:cNvSpPr txBox="1">
            <a:spLocks noChangeArrowheads="1"/>
          </p:cNvSpPr>
          <p:nvPr/>
        </p:nvSpPr>
        <p:spPr bwMode="auto">
          <a:xfrm>
            <a:off x="4180308" y="2181027"/>
            <a:ext cx="384410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b="1" dirty="0">
                <a:solidFill>
                  <a:schemeClr val="tx1">
                    <a:lumMod val="85000"/>
                    <a:lumOff val="15000"/>
                  </a:schemeClr>
                </a:solidFill>
                <a:latin typeface="微软雅黑" pitchFamily="34" charset="-122"/>
                <a:ea typeface="微软雅黑" pitchFamily="34" charset="-122"/>
              </a:rPr>
              <a:t>风险管理计划</a:t>
            </a:r>
            <a:endParaRPr lang="en-US" altLang="zh-CN" sz="4000" b="1" dirty="0">
              <a:solidFill>
                <a:schemeClr val="tx1">
                  <a:lumMod val="85000"/>
                  <a:lumOff val="15000"/>
                </a:schemeClr>
              </a:solidFill>
              <a:latin typeface="微软雅黑" pitchFamily="34" charset="-122"/>
              <a:ea typeface="微软雅黑" pitchFamily="34" charset="-122"/>
            </a:endParaRPr>
          </a:p>
          <a:p>
            <a:pPr eaLnBrk="1" hangingPunct="1"/>
            <a:endParaRPr lang="zh-CN" altLang="en-US" sz="4000" b="1" dirty="0">
              <a:latin typeface="微软雅黑 Light" pitchFamily="34" charset="-122"/>
              <a:ea typeface="微软雅黑 Light" pitchFamily="34" charset="-122"/>
            </a:endParaRPr>
          </a:p>
        </p:txBody>
      </p:sp>
      <p:grpSp>
        <p:nvGrpSpPr>
          <p:cNvPr id="17" name="组合 16"/>
          <p:cNvGrpSpPr>
            <a:grpSpLocks/>
          </p:cNvGrpSpPr>
          <p:nvPr/>
        </p:nvGrpSpPr>
        <p:grpSpPr bwMode="auto">
          <a:xfrm>
            <a:off x="3030041" y="2019102"/>
            <a:ext cx="1130300" cy="1128712"/>
            <a:chOff x="1928879" y="1944350"/>
            <a:chExt cx="1129689" cy="1129689"/>
          </a:xfrm>
        </p:grpSpPr>
        <p:sp>
          <p:nvSpPr>
            <p:cNvPr id="21" name="椭圆 20"/>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22"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tx1"/>
            </a:solidFill>
            <a:ln>
              <a:solidFill>
                <a:schemeClr val="tx1"/>
              </a:solid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3050010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Effect transition="in" filter="fade">
                                      <p:cBhvr>
                                        <p:cTn id="9" dur="250"/>
                                        <p:tgtEl>
                                          <p:spTgt spid="17"/>
                                        </p:tgtEl>
                                      </p:cBhvr>
                                    </p:animEffect>
                                  </p:childTnLst>
                                </p:cTn>
                              </p:par>
                              <p:par>
                                <p:cTn id="10" presetID="6" presetClass="emph" presetSubtype="0" decel="100000" fill="hold" nodeType="withEffect">
                                  <p:stCondLst>
                                    <p:cond delay="200"/>
                                  </p:stCondLst>
                                  <p:childTnLst>
                                    <p:animScale>
                                      <p:cBhvr>
                                        <p:cTn id="11" dur="250" fill="hold"/>
                                        <p:tgtEl>
                                          <p:spTgt spid="17"/>
                                        </p:tgtEl>
                                      </p:cBhvr>
                                      <p:by x="110000" y="110000"/>
                                    </p:animScale>
                                  </p:childTnLst>
                                </p:cTn>
                              </p:par>
                              <p:par>
                                <p:cTn id="12" presetID="6" presetClass="emph" presetSubtype="0" decel="100000" fill="hold" nodeType="withEffect">
                                  <p:stCondLst>
                                    <p:cond delay="400"/>
                                  </p:stCondLst>
                                  <p:childTnLst>
                                    <p:animScale>
                                      <p:cBhvr>
                                        <p:cTn id="13" dur="250" fill="hold"/>
                                        <p:tgtEl>
                                          <p:spTgt spid="17"/>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风险评估</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10" name="文本框 9">
            <a:extLst>
              <a:ext uri="{FF2B5EF4-FFF2-40B4-BE49-F238E27FC236}">
                <a16:creationId xmlns:a16="http://schemas.microsoft.com/office/drawing/2014/main" id="{9384B9C5-CECC-4F5C-822F-DBE12CB16FA7}"/>
              </a:ext>
            </a:extLst>
          </p:cNvPr>
          <p:cNvSpPr txBox="1"/>
          <p:nvPr/>
        </p:nvSpPr>
        <p:spPr>
          <a:xfrm>
            <a:off x="1979714" y="714009"/>
            <a:ext cx="6657539" cy="3970318"/>
          </a:xfrm>
          <a:prstGeom prst="rect">
            <a:avLst/>
          </a:prstGeom>
          <a:noFill/>
        </p:spPr>
        <p:txBody>
          <a:bodyPr wrap="square" rtlCol="0">
            <a:spAutoFit/>
          </a:bodyPr>
          <a:lstStyle/>
          <a:p>
            <a:r>
              <a:rPr lang="en-US" altLang="zh-CN" sz="900" b="1" dirty="0"/>
              <a:t>9.1	</a:t>
            </a:r>
            <a:r>
              <a:rPr lang="zh-CN" altLang="en-US" sz="900" b="1" dirty="0"/>
              <a:t>风险评估</a:t>
            </a:r>
          </a:p>
          <a:p>
            <a:r>
              <a:rPr lang="zh-CN" altLang="en-US" sz="900" b="1" dirty="0"/>
              <a:t>需求获取方面的风险：</a:t>
            </a:r>
          </a:p>
          <a:p>
            <a:r>
              <a:rPr lang="en-US" altLang="zh-CN" sz="900" b="1" dirty="0"/>
              <a:t>     1.</a:t>
            </a:r>
            <a:r>
              <a:rPr lang="zh-CN" altLang="en-US" sz="900" b="1" dirty="0"/>
              <a:t>产品项目范围没有达成明确的共识引发的风险</a:t>
            </a:r>
          </a:p>
          <a:p>
            <a:r>
              <a:rPr lang="en-US" altLang="zh-CN" sz="900" b="1" dirty="0"/>
              <a:t>     2.</a:t>
            </a:r>
            <a:r>
              <a:rPr lang="zh-CN" altLang="en-US" sz="900" b="1" dirty="0"/>
              <a:t>需求开发所需的时间分配不合理引发的风险</a:t>
            </a:r>
          </a:p>
          <a:p>
            <a:r>
              <a:rPr lang="en-US" altLang="zh-CN" sz="900" b="1" dirty="0"/>
              <a:t>     3.</a:t>
            </a:r>
            <a:r>
              <a:rPr lang="zh-CN" altLang="en-US" sz="900" b="1" dirty="0"/>
              <a:t>忽视非功能需求引发的风险</a:t>
            </a:r>
          </a:p>
          <a:p>
            <a:r>
              <a:rPr lang="en-US" altLang="zh-CN" sz="900" b="1" dirty="0"/>
              <a:t>     4.</a:t>
            </a:r>
            <a:r>
              <a:rPr lang="zh-CN" altLang="en-US" sz="900" b="1" dirty="0"/>
              <a:t>未加说明的需求引发的风险</a:t>
            </a:r>
          </a:p>
          <a:p>
            <a:r>
              <a:rPr lang="en-US" altLang="zh-CN" sz="900" b="1" dirty="0"/>
              <a:t>     5.</a:t>
            </a:r>
            <a:r>
              <a:rPr lang="zh-CN" altLang="en-US" sz="900" b="1" dirty="0"/>
              <a:t>对已有的产品作为需求基线来源引发的风险</a:t>
            </a:r>
          </a:p>
          <a:p>
            <a:r>
              <a:rPr lang="en-US" altLang="zh-CN" sz="900" b="1" dirty="0"/>
              <a:t>     6.</a:t>
            </a:r>
            <a:r>
              <a:rPr lang="zh-CN" altLang="en-US" sz="900" b="1" dirty="0"/>
              <a:t>根据用户提议的解决方案引发的风险</a:t>
            </a:r>
          </a:p>
          <a:p>
            <a:r>
              <a:rPr lang="zh-CN" altLang="en-US" sz="900" b="1" dirty="0"/>
              <a:t>需求分析方面的风险：</a:t>
            </a:r>
          </a:p>
          <a:p>
            <a:r>
              <a:rPr lang="en-US" altLang="zh-CN" sz="900" b="1" dirty="0"/>
              <a:t>     1.</a:t>
            </a:r>
            <a:r>
              <a:rPr lang="zh-CN" altLang="en-US" sz="900" b="1" dirty="0"/>
              <a:t>设定需求优先级时的风险</a:t>
            </a:r>
          </a:p>
          <a:p>
            <a:r>
              <a:rPr lang="en-US" altLang="zh-CN" sz="900" b="1" dirty="0"/>
              <a:t>     2.</a:t>
            </a:r>
            <a:r>
              <a:rPr lang="zh-CN" altLang="en-US" sz="900" b="1" dirty="0"/>
              <a:t>为需求建立模型时的风险</a:t>
            </a:r>
          </a:p>
          <a:p>
            <a:r>
              <a:rPr lang="en-US" altLang="zh-CN" sz="900" b="1" dirty="0"/>
              <a:t>     3.</a:t>
            </a:r>
            <a:r>
              <a:rPr lang="zh-CN" altLang="en-US" sz="900" b="1" dirty="0"/>
              <a:t>编写数据字典时的风险</a:t>
            </a:r>
          </a:p>
          <a:p>
            <a:r>
              <a:rPr lang="zh-CN" altLang="en-US" sz="900" b="1" dirty="0"/>
              <a:t>需求规格说明方面的风险：</a:t>
            </a:r>
          </a:p>
          <a:p>
            <a:r>
              <a:rPr lang="zh-CN" altLang="en-US" sz="900" b="1" dirty="0"/>
              <a:t>    </a:t>
            </a:r>
            <a:r>
              <a:rPr lang="en-US" altLang="zh-CN" sz="900" b="1" dirty="0"/>
              <a:t>1.</a:t>
            </a:r>
            <a:r>
              <a:rPr lang="zh-CN" altLang="en-US" sz="900" b="1" dirty="0"/>
              <a:t>采用模版错误的风险</a:t>
            </a:r>
          </a:p>
          <a:p>
            <a:r>
              <a:rPr lang="zh-CN" altLang="en-US" sz="900" b="1" dirty="0"/>
              <a:t>需求审核方面的风险：</a:t>
            </a:r>
          </a:p>
          <a:p>
            <a:r>
              <a:rPr lang="zh-CN" altLang="en-US" sz="900" b="1" dirty="0"/>
              <a:t>    </a:t>
            </a:r>
            <a:r>
              <a:rPr lang="en-US" altLang="zh-CN" sz="900" b="1" dirty="0"/>
              <a:t>1.</a:t>
            </a:r>
            <a:r>
              <a:rPr lang="zh-CN" altLang="en-US" sz="900" b="1" dirty="0"/>
              <a:t>编写测试用例时的风险</a:t>
            </a:r>
          </a:p>
          <a:p>
            <a:r>
              <a:rPr lang="zh-CN" altLang="en-US" sz="900" b="1" dirty="0"/>
              <a:t>    </a:t>
            </a:r>
            <a:r>
              <a:rPr lang="en-US" altLang="zh-CN" sz="900" b="1" dirty="0"/>
              <a:t>2.</a:t>
            </a:r>
            <a:r>
              <a:rPr lang="zh-CN" altLang="en-US" sz="900" b="1" dirty="0"/>
              <a:t>编写用户手册不够详细的风险</a:t>
            </a:r>
          </a:p>
          <a:p>
            <a:r>
              <a:rPr lang="zh-CN" altLang="en-US" sz="900" b="1" dirty="0"/>
              <a:t>    </a:t>
            </a:r>
            <a:r>
              <a:rPr lang="en-US" altLang="zh-CN" sz="900" b="1" dirty="0"/>
              <a:t>3.</a:t>
            </a:r>
            <a:r>
              <a:rPr lang="zh-CN" altLang="en-US" sz="900" b="1" dirty="0"/>
              <a:t>合格标准定制时的风险</a:t>
            </a:r>
          </a:p>
          <a:p>
            <a:r>
              <a:rPr lang="zh-CN" altLang="en-US" sz="900" b="1" dirty="0"/>
              <a:t>需求管理方面的风险：</a:t>
            </a:r>
          </a:p>
          <a:p>
            <a:r>
              <a:rPr lang="zh-CN" altLang="en-US" sz="900" b="1" dirty="0"/>
              <a:t>    </a:t>
            </a:r>
            <a:r>
              <a:rPr lang="en-US" altLang="zh-CN" sz="900" b="1" dirty="0"/>
              <a:t>1.</a:t>
            </a:r>
            <a:r>
              <a:rPr lang="zh-CN" altLang="en-US" sz="900" b="1" dirty="0"/>
              <a:t>变更控制过程不完善引发的风险</a:t>
            </a:r>
          </a:p>
          <a:p>
            <a:r>
              <a:rPr lang="zh-CN" altLang="en-US" sz="900" b="1" dirty="0"/>
              <a:t>    </a:t>
            </a:r>
            <a:r>
              <a:rPr lang="en-US" altLang="zh-CN" sz="900" b="1" dirty="0"/>
              <a:t>2.</a:t>
            </a:r>
            <a:r>
              <a:rPr lang="zh-CN" altLang="en-US" sz="900" b="1" dirty="0"/>
              <a:t>变更控制委员会没有实际生效的风险</a:t>
            </a:r>
          </a:p>
          <a:p>
            <a:r>
              <a:rPr lang="zh-CN" altLang="en-US" sz="900" b="1" dirty="0"/>
              <a:t>    </a:t>
            </a:r>
            <a:r>
              <a:rPr lang="en-US" altLang="zh-CN" sz="900" b="1" dirty="0"/>
              <a:t>3.</a:t>
            </a:r>
            <a:r>
              <a:rPr lang="zh-CN" altLang="en-US" sz="900" b="1" dirty="0"/>
              <a:t>变更影响分析不当的风险</a:t>
            </a:r>
          </a:p>
          <a:p>
            <a:r>
              <a:rPr lang="zh-CN" altLang="en-US" sz="900" b="1" dirty="0"/>
              <a:t>    </a:t>
            </a:r>
            <a:r>
              <a:rPr lang="en-US" altLang="zh-CN" sz="900" b="1" dirty="0"/>
              <a:t>4.</a:t>
            </a:r>
            <a:r>
              <a:rPr lang="zh-CN" altLang="en-US" sz="900" b="1" dirty="0"/>
              <a:t>历史记录丢失的风险</a:t>
            </a:r>
          </a:p>
          <a:p>
            <a:r>
              <a:rPr lang="zh-CN" altLang="en-US" sz="900" b="1" dirty="0"/>
              <a:t>    </a:t>
            </a:r>
            <a:r>
              <a:rPr lang="en-US" altLang="zh-CN" sz="900" b="1" dirty="0"/>
              <a:t>5.</a:t>
            </a:r>
            <a:r>
              <a:rPr lang="zh-CN" altLang="en-US" sz="900" b="1" dirty="0"/>
              <a:t>需求管理工具使用不当的风险</a:t>
            </a:r>
          </a:p>
          <a:p>
            <a:r>
              <a:rPr lang="zh-CN" altLang="en-US" sz="900" b="1" dirty="0"/>
              <a:t>其他风险：</a:t>
            </a:r>
          </a:p>
          <a:p>
            <a:r>
              <a:rPr lang="zh-CN" altLang="en-US" sz="900" b="1" dirty="0"/>
              <a:t>    </a:t>
            </a:r>
            <a:r>
              <a:rPr lang="en-US" altLang="zh-CN" sz="900" b="1" dirty="0"/>
              <a:t>1.</a:t>
            </a:r>
            <a:r>
              <a:rPr lang="zh-CN" altLang="en-US" sz="900" b="1" dirty="0"/>
              <a:t>工作人员的事假病假</a:t>
            </a:r>
          </a:p>
          <a:p>
            <a:r>
              <a:rPr lang="zh-CN" altLang="en-US" sz="900" b="1" dirty="0"/>
              <a:t>    </a:t>
            </a:r>
            <a:r>
              <a:rPr lang="en-US" altLang="zh-CN" sz="900" b="1" dirty="0"/>
              <a:t>2.</a:t>
            </a:r>
            <a:r>
              <a:rPr lang="zh-CN" altLang="en-US" sz="900" b="1" dirty="0"/>
              <a:t>项目经费的不足</a:t>
            </a:r>
          </a:p>
          <a:p>
            <a:r>
              <a:rPr lang="en-US" altLang="zh-CN" sz="900" b="1" dirty="0"/>
              <a:t>    3.</a:t>
            </a:r>
            <a:r>
              <a:rPr lang="zh-CN" altLang="en-US" sz="900" b="1" dirty="0"/>
              <a:t>项目无法按时完成或遇到瓶颈，无法进行</a:t>
            </a:r>
          </a:p>
        </p:txBody>
      </p:sp>
    </p:spTree>
    <p:extLst>
      <p:ext uri="{BB962C8B-B14F-4D97-AF65-F5344CB8AC3E}">
        <p14:creationId xmlns:p14="http://schemas.microsoft.com/office/powerpoint/2010/main" val="1835589462"/>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风险控制</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1989031" y="699542"/>
            <a:ext cx="6029675" cy="3970318"/>
          </a:xfrm>
          <a:prstGeom prst="rect">
            <a:avLst/>
          </a:prstGeom>
          <a:noFill/>
        </p:spPr>
        <p:txBody>
          <a:bodyPr wrap="square" rtlCol="0">
            <a:spAutoFit/>
          </a:bodyPr>
          <a:lstStyle/>
          <a:p>
            <a:r>
              <a:rPr lang="zh-CN" altLang="zh-CN" b="1" dirty="0"/>
              <a:t>需求获取方面的风险控制：</a:t>
            </a:r>
            <a:endParaRPr lang="zh-CN" altLang="zh-CN" dirty="0"/>
          </a:p>
          <a:p>
            <a:r>
              <a:rPr lang="en-US" altLang="zh-CN" dirty="0"/>
              <a:t>1.</a:t>
            </a:r>
            <a:r>
              <a:rPr lang="zh-CN" altLang="zh-CN" dirty="0"/>
              <a:t>在项目早期确定项目的业务需求范围，并将它作为添加新需求和修改现有需求的指导</a:t>
            </a:r>
          </a:p>
          <a:p>
            <a:r>
              <a:rPr lang="en-US" altLang="zh-CN" dirty="0"/>
              <a:t>2.</a:t>
            </a:r>
            <a:r>
              <a:rPr lang="zh-CN" altLang="zh-CN" dirty="0"/>
              <a:t>合理安排需求开发所需的时间</a:t>
            </a:r>
          </a:p>
          <a:p>
            <a:r>
              <a:rPr lang="en-US" altLang="zh-CN" dirty="0"/>
              <a:t>3.</a:t>
            </a:r>
            <a:r>
              <a:rPr lang="zh-CN" altLang="zh-CN" dirty="0"/>
              <a:t>确定主要客户，并采用产品代言人的方法，保证有足够的客户代表的积极参与，确保由合适的人对需求做出权威性的决策。</a:t>
            </a:r>
          </a:p>
          <a:p>
            <a:r>
              <a:rPr lang="en-US" altLang="zh-CN" dirty="0"/>
              <a:t>4.</a:t>
            </a:r>
            <a:r>
              <a:rPr lang="zh-CN" altLang="zh-CN" dirty="0"/>
              <a:t>尽量识别客户可能做出的任何假设。提出自由回答的问题来鼓励客户分享更多的想法、期望、主意、信息和关注点，而不是我们以其他方式所听到的。</a:t>
            </a:r>
          </a:p>
          <a:p>
            <a:r>
              <a:rPr lang="en-US" altLang="zh-CN" dirty="0"/>
              <a:t>5.</a:t>
            </a:r>
            <a:r>
              <a:rPr lang="zh-CN" altLang="zh-CN" dirty="0"/>
              <a:t>通过逆向工程发现的需求编写成文档，让客户评审这些需求，以确保其正确定和相关性。</a:t>
            </a:r>
          </a:p>
          <a:p>
            <a:r>
              <a:rPr lang="en-US" altLang="zh-CN" dirty="0"/>
              <a:t>6.</a:t>
            </a:r>
            <a:r>
              <a:rPr lang="zh-CN" altLang="zh-CN" dirty="0"/>
              <a:t>分析人员必须提炼出隐藏在客户提出的解决方案背后的真正意图。</a:t>
            </a:r>
          </a:p>
        </p:txBody>
      </p:sp>
    </p:spTree>
    <p:extLst>
      <p:ext uri="{BB962C8B-B14F-4D97-AF65-F5344CB8AC3E}">
        <p14:creationId xmlns:p14="http://schemas.microsoft.com/office/powerpoint/2010/main" val="4239670673"/>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风险控制</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1989031" y="699542"/>
            <a:ext cx="6029675" cy="3416320"/>
          </a:xfrm>
          <a:prstGeom prst="rect">
            <a:avLst/>
          </a:prstGeom>
          <a:noFill/>
        </p:spPr>
        <p:txBody>
          <a:bodyPr wrap="square" rtlCol="0">
            <a:spAutoFit/>
          </a:bodyPr>
          <a:lstStyle/>
          <a:p>
            <a:r>
              <a:rPr lang="zh-CN" altLang="zh-CN" b="1" dirty="0"/>
              <a:t>需求分析方面的风险控制：</a:t>
            </a:r>
            <a:endParaRPr lang="zh-CN" altLang="zh-CN" dirty="0"/>
          </a:p>
          <a:p>
            <a:r>
              <a:rPr lang="en-US" altLang="zh-CN" dirty="0"/>
              <a:t>1.</a:t>
            </a:r>
            <a:r>
              <a:rPr lang="zh-CN" altLang="zh-CN" dirty="0"/>
              <a:t>要确保每个功能需求、特性或用例都设定了优先级，并安排在一个特定的系统版本或迭代中实现它们。</a:t>
            </a:r>
          </a:p>
          <a:p>
            <a:r>
              <a:rPr lang="en-US" altLang="zh-CN" dirty="0"/>
              <a:t>2.</a:t>
            </a:r>
            <a:r>
              <a:rPr lang="zh-CN" altLang="zh-CN" dirty="0"/>
              <a:t>获取足够的知识以对需求进行正确的建模。</a:t>
            </a:r>
          </a:p>
          <a:p>
            <a:r>
              <a:rPr lang="en-US" altLang="zh-CN" dirty="0"/>
              <a:t>3.</a:t>
            </a:r>
            <a:r>
              <a:rPr lang="zh-CN" altLang="zh-CN" dirty="0"/>
              <a:t>正确了解需求的内容以打造正确的数据字典。</a:t>
            </a:r>
          </a:p>
          <a:p>
            <a:r>
              <a:rPr lang="zh-CN" altLang="zh-CN" b="1" dirty="0"/>
              <a:t>需求规格说明方面的风险控制：</a:t>
            </a:r>
            <a:endParaRPr lang="zh-CN" altLang="zh-CN" dirty="0"/>
          </a:p>
          <a:p>
            <a:r>
              <a:rPr lang="en-US" altLang="zh-CN" b="1" dirty="0"/>
              <a:t>   </a:t>
            </a:r>
            <a:r>
              <a:rPr lang="en-US" altLang="zh-CN" dirty="0"/>
              <a:t> 1.</a:t>
            </a:r>
            <a:r>
              <a:rPr lang="zh-CN" altLang="zh-CN" dirty="0"/>
              <a:t>验证并使用绝对正确且权威的模版。</a:t>
            </a:r>
          </a:p>
          <a:p>
            <a:r>
              <a:rPr lang="zh-CN" altLang="zh-CN" b="1" dirty="0"/>
              <a:t>需求审核方面的风险控制：</a:t>
            </a:r>
            <a:endParaRPr lang="zh-CN" altLang="zh-CN" dirty="0"/>
          </a:p>
          <a:p>
            <a:r>
              <a:rPr lang="en-US" altLang="zh-CN" b="1" dirty="0"/>
              <a:t>    </a:t>
            </a:r>
            <a:r>
              <a:rPr lang="en-US" altLang="zh-CN" dirty="0"/>
              <a:t>1.</a:t>
            </a:r>
            <a:r>
              <a:rPr lang="zh-CN" altLang="zh-CN" dirty="0"/>
              <a:t>确保测试用例正确的实例化，文档化。</a:t>
            </a:r>
          </a:p>
          <a:p>
            <a:r>
              <a:rPr lang="en-US" altLang="zh-CN" dirty="0"/>
              <a:t>    2.</a:t>
            </a:r>
            <a:r>
              <a:rPr lang="zh-CN" altLang="zh-CN" dirty="0"/>
              <a:t>间断性采纳足够的客户建议以不断改善用户手册。</a:t>
            </a:r>
          </a:p>
          <a:p>
            <a:r>
              <a:rPr lang="en-US" altLang="zh-CN" dirty="0"/>
              <a:t>    3.</a:t>
            </a:r>
            <a:r>
              <a:rPr lang="zh-CN" altLang="zh-CN" dirty="0"/>
              <a:t>多次与需求给及方接触，确定需求的最终模式以正确的制定合格标准。</a:t>
            </a:r>
          </a:p>
        </p:txBody>
      </p:sp>
    </p:spTree>
    <p:extLst>
      <p:ext uri="{BB962C8B-B14F-4D97-AF65-F5344CB8AC3E}">
        <p14:creationId xmlns:p14="http://schemas.microsoft.com/office/powerpoint/2010/main" val="1861414803"/>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风险控制</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1989031" y="699542"/>
            <a:ext cx="6029675" cy="3139321"/>
          </a:xfrm>
          <a:prstGeom prst="rect">
            <a:avLst/>
          </a:prstGeom>
          <a:noFill/>
        </p:spPr>
        <p:txBody>
          <a:bodyPr wrap="square" rtlCol="0">
            <a:spAutoFit/>
          </a:bodyPr>
          <a:lstStyle/>
          <a:p>
            <a:r>
              <a:rPr lang="zh-CN" altLang="zh-CN" b="1" dirty="0"/>
              <a:t>需求管理方面的风险控制：</a:t>
            </a:r>
            <a:endParaRPr lang="zh-CN" altLang="zh-CN" dirty="0"/>
          </a:p>
          <a:p>
            <a:r>
              <a:rPr lang="en-US" altLang="zh-CN" b="1" dirty="0"/>
              <a:t>   </a:t>
            </a:r>
            <a:r>
              <a:rPr lang="en-US" altLang="zh-CN" dirty="0"/>
              <a:t> 1.</a:t>
            </a:r>
            <a:r>
              <a:rPr lang="zh-CN" altLang="zh-CN" dirty="0"/>
              <a:t>项目经理严格把控变更控制过程，保证每次变更都有原因有记录以及有影响分析。</a:t>
            </a:r>
          </a:p>
          <a:p>
            <a:r>
              <a:rPr lang="en-US" altLang="zh-CN" dirty="0"/>
              <a:t>    2.</a:t>
            </a:r>
            <a:r>
              <a:rPr lang="zh-CN" altLang="zh-CN" dirty="0"/>
              <a:t>项目经理严格把关变更控制委员会以使其达到应有的效果以及保证维持日常的运作。</a:t>
            </a:r>
          </a:p>
          <a:p>
            <a:r>
              <a:rPr lang="en-US" altLang="zh-CN" dirty="0"/>
              <a:t>    3.</a:t>
            </a:r>
            <a:r>
              <a:rPr lang="zh-CN" altLang="zh-CN" dirty="0"/>
              <a:t>变更控制委员会对每一次变更申请做出正确的影响分析并与项目经理协商决定变更与否。</a:t>
            </a:r>
          </a:p>
          <a:p>
            <a:r>
              <a:rPr lang="en-US" altLang="zh-CN" dirty="0"/>
              <a:t>    4.</a:t>
            </a:r>
            <a:r>
              <a:rPr lang="zh-CN" altLang="zh-CN" dirty="0"/>
              <a:t>项目经理与变更控制委员会负责人两首保留历史文件，并实时上传新文件至远程库。</a:t>
            </a:r>
          </a:p>
          <a:p>
            <a:r>
              <a:rPr lang="en-US" altLang="zh-CN" dirty="0"/>
              <a:t>    5.</a:t>
            </a:r>
            <a:r>
              <a:rPr lang="zh-CN" altLang="zh-CN" dirty="0"/>
              <a:t>所有组员认真学习需求管理工具的使用使能对其进行熟练的基础操作。</a:t>
            </a:r>
          </a:p>
        </p:txBody>
      </p:sp>
    </p:spTree>
    <p:extLst>
      <p:ext uri="{BB962C8B-B14F-4D97-AF65-F5344CB8AC3E}">
        <p14:creationId xmlns:p14="http://schemas.microsoft.com/office/powerpoint/2010/main" val="3641663258"/>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风险控制</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1989031" y="699542"/>
            <a:ext cx="6029675" cy="3139321"/>
          </a:xfrm>
          <a:prstGeom prst="rect">
            <a:avLst/>
          </a:prstGeom>
          <a:noFill/>
        </p:spPr>
        <p:txBody>
          <a:bodyPr wrap="square" rtlCol="0">
            <a:spAutoFit/>
          </a:bodyPr>
          <a:lstStyle/>
          <a:p>
            <a:r>
              <a:rPr lang="zh-CN" altLang="zh-CN" b="1" dirty="0"/>
              <a:t>其他风险控制：</a:t>
            </a:r>
            <a:endParaRPr lang="zh-CN" altLang="zh-CN" dirty="0"/>
          </a:p>
          <a:p>
            <a:r>
              <a:rPr lang="en-US" altLang="zh-CN" b="1" dirty="0"/>
              <a:t>    </a:t>
            </a:r>
            <a:r>
              <a:rPr lang="en-US" altLang="zh-CN" dirty="0"/>
              <a:t>1.</a:t>
            </a:r>
            <a:r>
              <a:rPr lang="zh-CN" altLang="zh-CN" dirty="0"/>
              <a:t>工作人员做到所有事假提前一星期通知以让项目经理合理安排其他人员的分工使计划照常推进。所有计划应有第二套执行方案以保证在员工病假或突然的事假以及其他理由的请假中能急事实施以确保项目的正常推进。</a:t>
            </a:r>
          </a:p>
          <a:p>
            <a:r>
              <a:rPr lang="en-US" altLang="zh-CN" dirty="0"/>
              <a:t>    2.</a:t>
            </a:r>
            <a:r>
              <a:rPr lang="zh-CN" altLang="zh-CN" dirty="0"/>
              <a:t>早期进行正确的经费预算，项目经理对开支进行严格的把控以保证预算的充足，对无法预计的花费进行判断重要性及经后的预算重估和经费申请。</a:t>
            </a:r>
          </a:p>
          <a:p>
            <a:r>
              <a:rPr lang="en-US" altLang="zh-CN" dirty="0"/>
              <a:t>    3.</a:t>
            </a:r>
            <a:r>
              <a:rPr lang="zh-CN" altLang="zh-CN" dirty="0"/>
              <a:t>对于组内，各组员对组长进行</a:t>
            </a:r>
            <a:r>
              <a:rPr lang="en-US" altLang="zh-CN" dirty="0"/>
              <a:t>daily report</a:t>
            </a:r>
            <a:r>
              <a:rPr lang="zh-CN" altLang="zh-CN" dirty="0"/>
              <a:t>，及时汇报作业成果；对于项目，不定期向主要用户，即杨老师进行答疑，分析下一步计划以及确认需求。</a:t>
            </a:r>
          </a:p>
        </p:txBody>
      </p:sp>
    </p:spTree>
    <p:extLst>
      <p:ext uri="{BB962C8B-B14F-4D97-AF65-F5344CB8AC3E}">
        <p14:creationId xmlns:p14="http://schemas.microsoft.com/office/powerpoint/2010/main" val="3387790477"/>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76456" y="4932633"/>
            <a:ext cx="467544"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745654" y="4740961"/>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760454" y="4754973"/>
            <a:ext cx="617477" cy="369332"/>
          </a:xfrm>
          <a:prstGeom prst="rect">
            <a:avLst/>
          </a:prstGeom>
          <a:noFill/>
        </p:spPr>
        <p:txBody>
          <a:bodyPr wrap="none" rtlCol="0">
            <a:spAutoFit/>
          </a:bodyPr>
          <a:lstStyle/>
          <a:p>
            <a:r>
              <a:rPr lang="en-US" altLang="zh-CN" dirty="0"/>
              <a:t> G19</a:t>
            </a:r>
            <a:endParaRPr lang="zh-CN" altLang="en-US" dirty="0"/>
          </a:p>
        </p:txBody>
      </p:sp>
      <p:grpSp>
        <p:nvGrpSpPr>
          <p:cNvPr id="14" name="组合 13"/>
          <p:cNvGrpSpPr>
            <a:grpSpLocks/>
          </p:cNvGrpSpPr>
          <p:nvPr/>
        </p:nvGrpSpPr>
        <p:grpSpPr bwMode="auto">
          <a:xfrm>
            <a:off x="3199258" y="1853846"/>
            <a:ext cx="1128713" cy="1128712"/>
            <a:chOff x="2558424" y="1401428"/>
            <a:chExt cx="1318727" cy="1318727"/>
          </a:xfrm>
        </p:grpSpPr>
        <p:sp>
          <p:nvSpPr>
            <p:cNvPr id="15" name="椭圆 14"/>
            <p:cNvSpPr/>
            <p:nvPr/>
          </p:nvSpPr>
          <p:spPr>
            <a:xfrm>
              <a:off x="2558424" y="1401428"/>
              <a:ext cx="1318727" cy="13187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dirty="0">
                <a:solidFill>
                  <a:schemeClr val="bg1"/>
                </a:solidFill>
              </a:endParaRPr>
            </a:p>
          </p:txBody>
        </p:sp>
        <p:sp>
          <p:nvSpPr>
            <p:cNvPr id="16" name="Freeform 11"/>
            <p:cNvSpPr>
              <a:spLocks/>
            </p:cNvSpPr>
            <p:nvPr/>
          </p:nvSpPr>
          <p:spPr bwMode="auto">
            <a:xfrm>
              <a:off x="2675274" y="1815037"/>
              <a:ext cx="1085027" cy="597230"/>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mn-lt"/>
                <a:ea typeface="微软雅黑 Light" panose="020B0502040204020203" pitchFamily="34" charset="-122"/>
              </a:endParaRPr>
            </a:p>
          </p:txBody>
        </p:sp>
      </p:grpSp>
      <p:sp>
        <p:nvSpPr>
          <p:cNvPr id="21" name="文本框 37"/>
          <p:cNvSpPr txBox="1">
            <a:spLocks noChangeArrowheads="1"/>
          </p:cNvSpPr>
          <p:nvPr/>
        </p:nvSpPr>
        <p:spPr bwMode="auto">
          <a:xfrm>
            <a:off x="4427984" y="2064259"/>
            <a:ext cx="324036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b="1" dirty="0">
                <a:ea typeface="微软雅黑 Light" pitchFamily="34" charset="-122"/>
              </a:rPr>
              <a:t>需求计划概述</a:t>
            </a:r>
          </a:p>
        </p:txBody>
      </p:sp>
    </p:spTree>
    <p:extLst>
      <p:ext uri="{BB962C8B-B14F-4D97-AF65-F5344CB8AC3E}">
        <p14:creationId xmlns:p14="http://schemas.microsoft.com/office/powerpoint/2010/main" val="424435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par>
                                <p:cTn id="10" presetID="6" presetClass="emph" presetSubtype="0" decel="100000" fill="hold" nodeType="withEffect">
                                  <p:stCondLst>
                                    <p:cond delay="200"/>
                                  </p:stCondLst>
                                  <p:childTnLst>
                                    <p:animScale>
                                      <p:cBhvr>
                                        <p:cTn id="11" dur="250" fill="hold"/>
                                        <p:tgtEl>
                                          <p:spTgt spid="14"/>
                                        </p:tgtEl>
                                      </p:cBhvr>
                                      <p:by x="110000" y="110000"/>
                                    </p:animScale>
                                  </p:childTnLst>
                                </p:cTn>
                              </p:par>
                              <p:par>
                                <p:cTn id="12" presetID="6" presetClass="emph" presetSubtype="0" decel="100000" fill="hold" nodeType="withEffect">
                                  <p:stCondLst>
                                    <p:cond delay="400"/>
                                  </p:stCondLst>
                                  <p:childTnLst>
                                    <p:animScale>
                                      <p:cBhvr>
                                        <p:cTn id="13" dur="250" fill="hold"/>
                                        <p:tgtEl>
                                          <p:spTgt spid="14"/>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flipV="1">
            <a:off x="0" y="4925627"/>
            <a:ext cx="7433332" cy="7006"/>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33955"/>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344" y="4733955"/>
            <a:ext cx="617477" cy="369332"/>
          </a:xfrm>
          <a:prstGeom prst="rect">
            <a:avLst/>
          </a:prstGeom>
          <a:noFill/>
        </p:spPr>
        <p:txBody>
          <a:bodyPr wrap="none" rtlCol="0">
            <a:spAutoFit/>
          </a:bodyPr>
          <a:lstStyle/>
          <a:p>
            <a:r>
              <a:rPr lang="en-US" altLang="zh-CN" dirty="0"/>
              <a:t> G19</a:t>
            </a:r>
            <a:endParaRPr lang="zh-CN" altLang="en-US" dirty="0"/>
          </a:p>
        </p:txBody>
      </p:sp>
      <p:sp>
        <p:nvSpPr>
          <p:cNvPr id="15" name="文本框 19"/>
          <p:cNvSpPr txBox="1">
            <a:spLocks noChangeArrowheads="1"/>
          </p:cNvSpPr>
          <p:nvPr/>
        </p:nvSpPr>
        <p:spPr bwMode="auto">
          <a:xfrm>
            <a:off x="3326036" y="2257087"/>
            <a:ext cx="384410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dirty="0">
                <a:latin typeface="微软雅黑 Light" pitchFamily="34" charset="-122"/>
                <a:ea typeface="微软雅黑 Light" pitchFamily="34" charset="-122"/>
              </a:rPr>
              <a:t>  配置管理计划</a:t>
            </a:r>
            <a:endParaRPr lang="zh-CN" altLang="en-US" sz="4000" b="1" dirty="0">
              <a:latin typeface="微软雅黑 Light" pitchFamily="34" charset="-122"/>
              <a:ea typeface="微软雅黑 Light" pitchFamily="34" charset="-122"/>
            </a:endParaRPr>
          </a:p>
        </p:txBody>
      </p:sp>
      <p:grpSp>
        <p:nvGrpSpPr>
          <p:cNvPr id="17" name="组合 16"/>
          <p:cNvGrpSpPr>
            <a:grpSpLocks/>
          </p:cNvGrpSpPr>
          <p:nvPr/>
        </p:nvGrpSpPr>
        <p:grpSpPr bwMode="auto">
          <a:xfrm>
            <a:off x="2195736" y="2046674"/>
            <a:ext cx="1130300" cy="1128712"/>
            <a:chOff x="1928879" y="1944350"/>
            <a:chExt cx="1129689" cy="1129689"/>
          </a:xfrm>
        </p:grpSpPr>
        <p:sp>
          <p:nvSpPr>
            <p:cNvPr id="21" name="椭圆 20"/>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22"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tx1"/>
            </a:solidFill>
            <a:ln>
              <a:solidFill>
                <a:schemeClr val="tx1"/>
              </a:solid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3083954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Effect transition="in" filter="fade">
                                      <p:cBhvr>
                                        <p:cTn id="9" dur="250"/>
                                        <p:tgtEl>
                                          <p:spTgt spid="17"/>
                                        </p:tgtEl>
                                      </p:cBhvr>
                                    </p:animEffect>
                                  </p:childTnLst>
                                </p:cTn>
                              </p:par>
                              <p:par>
                                <p:cTn id="10" presetID="6" presetClass="emph" presetSubtype="0" decel="100000" fill="hold" nodeType="withEffect">
                                  <p:stCondLst>
                                    <p:cond delay="200"/>
                                  </p:stCondLst>
                                  <p:childTnLst>
                                    <p:animScale>
                                      <p:cBhvr>
                                        <p:cTn id="11" dur="250" fill="hold"/>
                                        <p:tgtEl>
                                          <p:spTgt spid="17"/>
                                        </p:tgtEl>
                                      </p:cBhvr>
                                      <p:by x="110000" y="110000"/>
                                    </p:animScale>
                                  </p:childTnLst>
                                </p:cTn>
                              </p:par>
                              <p:par>
                                <p:cTn id="12" presetID="6" presetClass="emph" presetSubtype="0" decel="100000" fill="hold" nodeType="withEffect">
                                  <p:stCondLst>
                                    <p:cond delay="400"/>
                                  </p:stCondLst>
                                  <p:childTnLst>
                                    <p:animScale>
                                      <p:cBhvr>
                                        <p:cTn id="13" dur="250" fill="hold"/>
                                        <p:tgtEl>
                                          <p:spTgt spid="17"/>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dirty="0">
                <a:latin typeface="微软雅黑 Light" pitchFamily="34" charset="-122"/>
                <a:ea typeface="微软雅黑 Light" pitchFamily="34" charset="-122"/>
              </a:rPr>
              <a:t>配置管理</a:t>
            </a:r>
            <a:endParaRPr lang="zh-CN" altLang="en-US" sz="1600" b="1" dirty="0">
              <a:solidFill>
                <a:schemeClr val="tx1">
                  <a:lumMod val="85000"/>
                  <a:lumOff val="15000"/>
                </a:schemeClr>
              </a:solidFill>
              <a:latin typeface="微软雅黑" pitchFamily="34" charset="-122"/>
              <a:ea typeface="微软雅黑"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051720" y="699542"/>
            <a:ext cx="5472608" cy="4185761"/>
          </a:xfrm>
          <a:prstGeom prst="rect">
            <a:avLst/>
          </a:prstGeom>
          <a:noFill/>
        </p:spPr>
        <p:txBody>
          <a:bodyPr wrap="square" rtlCol="0">
            <a:spAutoFit/>
          </a:bodyPr>
          <a:lstStyle/>
          <a:p>
            <a:pPr lvl="1"/>
            <a:r>
              <a:rPr lang="zh-CN" altLang="zh-CN" sz="1400" b="1" dirty="0"/>
              <a:t>配置标志</a:t>
            </a:r>
          </a:p>
          <a:p>
            <a:r>
              <a:rPr lang="zh-CN" altLang="zh-CN" sz="1400" b="1" dirty="0"/>
              <a:t>软件项的标识基本按照《软件配置标识命名规则》进行。要通过标识能够确定软件项之间的相互联系。</a:t>
            </a:r>
          </a:p>
          <a:p>
            <a:pPr lvl="1"/>
            <a:r>
              <a:rPr lang="zh-CN" altLang="zh-CN" sz="1400" b="1" dirty="0"/>
              <a:t>版本管理</a:t>
            </a:r>
          </a:p>
          <a:p>
            <a:r>
              <a:rPr lang="en-US" altLang="zh-CN" sz="1400" b="1" dirty="0"/>
              <a:t>1</a:t>
            </a:r>
            <a:r>
              <a:rPr lang="zh-CN" altLang="zh-CN" sz="1400" b="1" dirty="0"/>
              <a:t>首先在</a:t>
            </a:r>
            <a:r>
              <a:rPr lang="en-US" altLang="zh-CN" sz="1400" b="1" dirty="0"/>
              <a:t>GIT</a:t>
            </a:r>
            <a:r>
              <a:rPr lang="zh-CN" altLang="zh-CN" sz="1400" b="1" dirty="0"/>
              <a:t>上建立一个目录，作为项目配置数据库。在此目录下按照每个项目组以及各组员分别建一个分目录，项目组代码及项目组名构成目录名，然后在此项目组目录下按照所属每个项目建一个子目录，同一项目的开发文档存放在一个目录下，项目编号紧跟项目名就是目录名。在一个项目分目录下可按非受控文档与受控文档建立一级次目录，然后在一级次目录下按文档的不同类型建立二级次目录，使得所有开发文档能分门别类的组织存放，便于查询。目录结构可见下图的示例。</a:t>
            </a:r>
          </a:p>
          <a:p>
            <a:r>
              <a:rPr lang="en-US" altLang="zh-CN" sz="1400" b="1" dirty="0"/>
              <a:t>2</a:t>
            </a:r>
            <a:r>
              <a:rPr lang="zh-CN" altLang="zh-CN" sz="1400" b="1" dirty="0"/>
              <a:t>在项目开发的某一阶段结束时，通过了该阶段评审的这些开发文档交配置管理员保存到项目数据库，做为正式版本的第一版——</a:t>
            </a:r>
            <a:r>
              <a:rPr lang="en-US" altLang="zh-CN" sz="1400" b="1" dirty="0"/>
              <a:t>1.0</a:t>
            </a:r>
            <a:r>
              <a:rPr lang="zh-CN" altLang="zh-CN" sz="1400" b="1" dirty="0"/>
              <a:t>版本。</a:t>
            </a:r>
          </a:p>
          <a:p>
            <a:r>
              <a:rPr lang="en-US" altLang="zh-CN" sz="1400" b="1" dirty="0"/>
              <a:t>3</a:t>
            </a:r>
            <a:r>
              <a:rPr lang="zh-CN" altLang="zh-CN" sz="1400" b="1" dirty="0"/>
              <a:t>在以后的开发中，如果软件需要修改，那修改后的软件可用多级编号来表示新版本——</a:t>
            </a:r>
            <a:r>
              <a:rPr lang="en-US" altLang="zh-CN" sz="1400" b="1" dirty="0"/>
              <a:t>1.1</a:t>
            </a:r>
            <a:r>
              <a:rPr lang="zh-CN" altLang="zh-CN" sz="1400" b="1" dirty="0"/>
              <a:t>、</a:t>
            </a:r>
            <a:r>
              <a:rPr lang="en-US" altLang="zh-CN" sz="1400" b="1" dirty="0"/>
              <a:t>1.2</a:t>
            </a:r>
            <a:r>
              <a:rPr lang="zh-CN" altLang="zh-CN" sz="1400" b="1" dirty="0"/>
              <a:t>等加以区别标识。</a:t>
            </a:r>
          </a:p>
          <a:p>
            <a:r>
              <a:rPr lang="en-US" altLang="zh-CN" sz="1400" b="1" dirty="0"/>
              <a:t>4</a:t>
            </a:r>
            <a:r>
              <a:rPr lang="zh-CN" altLang="zh-CN" sz="1400" b="1" dirty="0"/>
              <a:t>在各个评审阶段产生的所有评审报告和修改报告都要进行编号保存，编号与相应文档的编号要对应。</a:t>
            </a:r>
          </a:p>
        </p:txBody>
      </p:sp>
    </p:spTree>
    <p:extLst>
      <p:ext uri="{BB962C8B-B14F-4D97-AF65-F5344CB8AC3E}">
        <p14:creationId xmlns:p14="http://schemas.microsoft.com/office/powerpoint/2010/main" val="3082852744"/>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dirty="0">
                <a:latin typeface="微软雅黑 Light" pitchFamily="34" charset="-122"/>
                <a:ea typeface="微软雅黑 Light" pitchFamily="34" charset="-122"/>
              </a:rPr>
              <a:t>配置管理</a:t>
            </a:r>
            <a:endParaRPr lang="zh-CN" altLang="en-US" sz="1600" b="1" dirty="0">
              <a:solidFill>
                <a:schemeClr val="tx1">
                  <a:lumMod val="85000"/>
                  <a:lumOff val="15000"/>
                </a:schemeClr>
              </a:solidFill>
              <a:latin typeface="微软雅黑" pitchFamily="34" charset="-122"/>
              <a:ea typeface="微软雅黑"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051720" y="699542"/>
            <a:ext cx="5472608" cy="3485570"/>
          </a:xfrm>
          <a:prstGeom prst="rect">
            <a:avLst/>
          </a:prstGeom>
          <a:noFill/>
        </p:spPr>
        <p:txBody>
          <a:bodyPr wrap="square" rtlCol="0">
            <a:spAutoFit/>
          </a:bodyPr>
          <a:lstStyle/>
          <a:p>
            <a:pPr lvl="1"/>
            <a:r>
              <a:rPr lang="zh-CN" altLang="zh-CN" sz="1050" b="1" dirty="0"/>
              <a:t>项目的监督和控制机制</a:t>
            </a:r>
          </a:p>
          <a:p>
            <a:r>
              <a:rPr lang="zh-CN" altLang="zh-CN" sz="1050" b="1" dirty="0"/>
              <a:t>在突发事件的情况下项目经理可以对项目范围进行变更，并在事后把变更说明提报告给老师。</a:t>
            </a:r>
          </a:p>
          <a:p>
            <a:r>
              <a:rPr lang="zh-CN" altLang="zh-CN" sz="1050" b="1" dirty="0"/>
              <a:t>范围变更通常牵涉到进度、风险和质量等多个方面，所有的变更都要求对这些方面的考虑和权衡，对于引起这些方面明显的变动，需要更改这些方面的设计，并且进行相关的记录。</a:t>
            </a:r>
          </a:p>
          <a:p>
            <a:r>
              <a:rPr lang="zh-CN" altLang="zh-CN" sz="1050" b="1" dirty="0"/>
              <a:t>项目组其他成员可以对范围提出变更意见，但必须向</a:t>
            </a:r>
            <a:r>
              <a:rPr lang="en-US" altLang="zh-CN" sz="1050" b="1" dirty="0"/>
              <a:t>PM</a:t>
            </a:r>
            <a:r>
              <a:rPr lang="zh-CN" altLang="zh-CN" sz="1050" b="1" dirty="0"/>
              <a:t>进行报告并鼓励每一个项目成员提出新方法、新工具以提高项目的开发进度，但严格控制在未经讨论的擅自变更，这些变更指</a:t>
            </a:r>
            <a:r>
              <a:rPr lang="en-US" altLang="zh-CN" sz="1050" b="1" dirty="0"/>
              <a:t> WBS </a:t>
            </a:r>
            <a:r>
              <a:rPr lang="zh-CN" altLang="zh-CN" sz="1050" b="1" dirty="0"/>
              <a:t>中未规定的事情。</a:t>
            </a:r>
          </a:p>
          <a:p>
            <a:r>
              <a:rPr lang="zh-CN" altLang="zh-CN" sz="1050" b="1" dirty="0"/>
              <a:t>对于客户提出的变更，视变更影响的大小，首先须经变更控制委员会正式或者非正式的讨论，把最后的变更意见交由项目经理实施。</a:t>
            </a:r>
          </a:p>
          <a:p>
            <a:r>
              <a:rPr lang="en-US" altLang="zh-CN" sz="1050" b="1" dirty="0"/>
              <a:t>WBS </a:t>
            </a:r>
            <a:r>
              <a:rPr lang="zh-CN" altLang="zh-CN" sz="1050" b="1" dirty="0"/>
              <a:t>中对每一个消耗资源的活动都进行了定义，但并不表示</a:t>
            </a:r>
            <a:r>
              <a:rPr lang="en-US" altLang="zh-CN" sz="1050" b="1" dirty="0"/>
              <a:t> WBS </a:t>
            </a:r>
            <a:r>
              <a:rPr lang="zh-CN" altLang="zh-CN" sz="1050" b="1" dirty="0"/>
              <a:t>是不可更改的，所有经过变更都要求反映在</a:t>
            </a:r>
            <a:r>
              <a:rPr lang="en-US" altLang="zh-CN" sz="1050" b="1" dirty="0"/>
              <a:t> WBS </a:t>
            </a:r>
            <a:r>
              <a:rPr lang="zh-CN" altLang="zh-CN" sz="1050" b="1" dirty="0"/>
              <a:t>中，并且</a:t>
            </a:r>
            <a:r>
              <a:rPr lang="en-US" altLang="zh-CN" sz="1050" b="1" dirty="0"/>
              <a:t> WBS </a:t>
            </a:r>
            <a:r>
              <a:rPr lang="zh-CN" altLang="zh-CN" sz="1050" b="1" dirty="0"/>
              <a:t>所在的主文件以修改次数进行标识。</a:t>
            </a:r>
          </a:p>
          <a:p>
            <a:r>
              <a:rPr lang="zh-CN" altLang="zh-CN" sz="1050" b="1" dirty="0"/>
              <a:t>范围基线的变更要严格控制，除非在不能挽救的情况下，范围基线不允许变更；范围基线变更必须经过变更控制委员会正式的会议。在每次基线变更后，状态报告还要能说明。哪些基线项变了、为什么变、变化前的版本是什么、变化后的版本是什么。</a:t>
            </a:r>
          </a:p>
          <a:p>
            <a:r>
              <a:rPr lang="zh-CN" altLang="zh-CN" sz="1050" b="1" dirty="0"/>
              <a:t>程序的变更、代码的更新所形成的软件的新的调试版本，以版本管理程序和源代码管理程序进行标识和记录，项目经理要确保当前使用的版本反应了最新的变更（附件中规定了版本和源代码记录的模版）。</a:t>
            </a:r>
          </a:p>
          <a:p>
            <a:r>
              <a:rPr lang="zh-CN" altLang="zh-CN" sz="1050" b="1" dirty="0"/>
              <a:t>变更的内容、质量要求须同时遵循质量计划、质量标准的相关事项；用户手册、培训计划要求业务或对应功能相关的人员进行书写，并且按照进度计划中所</a:t>
            </a:r>
          </a:p>
          <a:p>
            <a:r>
              <a:rPr lang="zh-CN" altLang="zh-CN" sz="1050" b="1" dirty="0"/>
              <a:t>规定的最后日期进行审核。</a:t>
            </a:r>
          </a:p>
        </p:txBody>
      </p:sp>
    </p:spTree>
    <p:extLst>
      <p:ext uri="{BB962C8B-B14F-4D97-AF65-F5344CB8AC3E}">
        <p14:creationId xmlns:p14="http://schemas.microsoft.com/office/powerpoint/2010/main" val="683526636"/>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dirty="0">
                <a:latin typeface="微软雅黑 Light" pitchFamily="34" charset="-122"/>
                <a:ea typeface="微软雅黑 Light" pitchFamily="34" charset="-122"/>
              </a:rPr>
              <a:t>配置管理</a:t>
            </a:r>
            <a:endParaRPr lang="zh-CN" altLang="en-US" sz="1600" b="1" dirty="0">
              <a:solidFill>
                <a:schemeClr val="tx1">
                  <a:lumMod val="85000"/>
                  <a:lumOff val="15000"/>
                </a:schemeClr>
              </a:solidFill>
              <a:latin typeface="微软雅黑" pitchFamily="34" charset="-122"/>
              <a:ea typeface="微软雅黑"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051720" y="699542"/>
            <a:ext cx="5472608" cy="3554819"/>
          </a:xfrm>
          <a:prstGeom prst="rect">
            <a:avLst/>
          </a:prstGeom>
          <a:noFill/>
        </p:spPr>
        <p:txBody>
          <a:bodyPr wrap="square" rtlCol="0">
            <a:spAutoFit/>
          </a:bodyPr>
          <a:lstStyle/>
          <a:p>
            <a:pPr lvl="1"/>
            <a:r>
              <a:rPr lang="zh-CN" altLang="zh-CN" sz="900" b="1" dirty="0"/>
              <a:t>配置管理实施</a:t>
            </a:r>
          </a:p>
          <a:p>
            <a:r>
              <a:rPr lang="zh-CN" altLang="zh-CN" sz="900" b="1" dirty="0"/>
              <a:t>对于较小的改动：</a:t>
            </a:r>
          </a:p>
          <a:p>
            <a:r>
              <a:rPr lang="en-US" altLang="zh-CN" sz="900" b="1" dirty="0"/>
              <a:t>1</a:t>
            </a:r>
            <a:r>
              <a:rPr lang="zh-CN" altLang="zh-CN" sz="900" b="1" dirty="0"/>
              <a:t>在评审或测试后发现的问题由评审组组长或项目经理形成《软件问题报告单》，并通知配置管理员。</a:t>
            </a:r>
          </a:p>
          <a:p>
            <a:r>
              <a:rPr lang="en-US" altLang="zh-CN" sz="900" b="1" dirty="0"/>
              <a:t>2</a:t>
            </a:r>
            <a:r>
              <a:rPr lang="zh-CN" altLang="zh-CN" sz="900" b="1" dirty="0"/>
              <a:t>由配置管理员将需要修改的软件的备份从项目配置数据库中检出，开发人员执行修改。</a:t>
            </a:r>
          </a:p>
          <a:p>
            <a:r>
              <a:rPr lang="en-US" altLang="zh-CN" sz="900" b="1" dirty="0"/>
              <a:t>3</a:t>
            </a:r>
            <a:r>
              <a:rPr lang="zh-CN" altLang="zh-CN" sz="900" b="1" dirty="0"/>
              <a:t>修改完毕后进行修改测试，编程错误累计到了一定的量或者测试时间已满一个月（从上一次入配置库后算起），凭〖源代码修改记录单〗及修改后的源代码，通知配置管理员，配置管理员确定测试报告的完备性，并在核对软件修改内容和修改人员填写的〖软件修改报告单〗或〖源代码修改记录单〗中的修改描述一致后，将文件登入项目配置数据库中，生成新版本。</a:t>
            </a:r>
          </a:p>
          <a:p>
            <a:r>
              <a:rPr lang="en-US" altLang="zh-CN" sz="900" b="1" dirty="0"/>
              <a:t>4</a:t>
            </a:r>
            <a:r>
              <a:rPr lang="zh-CN" altLang="zh-CN" sz="900" b="1" dirty="0"/>
              <a:t>配置管理员修改《软件配置状态表》和《软件变更记录表》，以使其他相关开发人员及时了解软件变化情况。</a:t>
            </a:r>
          </a:p>
          <a:p>
            <a:r>
              <a:rPr lang="zh-CN" altLang="zh-CN" sz="900" b="1" dirty="0"/>
              <a:t>对于较大的改动：</a:t>
            </a:r>
          </a:p>
          <a:p>
            <a:r>
              <a:rPr lang="en-US" altLang="zh-CN" sz="900" b="1" dirty="0"/>
              <a:t>1</a:t>
            </a:r>
            <a:r>
              <a:rPr lang="zh-CN" altLang="zh-CN" sz="900" b="1" dirty="0"/>
              <a:t>开发人员或用户提出影响较大的修改要求。（这是指要增加或删除某些功能或者是发现错误的阶段在造成错误的阶段的后面等。）</a:t>
            </a:r>
          </a:p>
          <a:p>
            <a:r>
              <a:rPr lang="en-US" altLang="zh-CN" sz="900" b="1" dirty="0"/>
              <a:t>2</a:t>
            </a:r>
            <a:r>
              <a:rPr lang="zh-CN" altLang="zh-CN" sz="900" b="1" dirty="0"/>
              <a:t>配置管理员在收到这类修改要求时，必须组织有项目经理以及开发人员参加的修改评审会，讨论修改的影响范围，修改的必要性、可行性以及修改方法、步骤和实施计划。</a:t>
            </a:r>
          </a:p>
          <a:p>
            <a:r>
              <a:rPr lang="en-US" altLang="zh-CN" sz="900" b="1" dirty="0"/>
              <a:t>3</a:t>
            </a:r>
            <a:r>
              <a:rPr lang="zh-CN" altLang="zh-CN" sz="900" b="1" dirty="0"/>
              <a:t>在修改方案通过并经项目经理审核后，要由产品开发部经理签字批准。涉及重大技术方案的修改时，修改方案必须由总工程师或技术总监签字批准。以决断修改工作中各项活动的先后顺序及各自的完成日期，以保证整个开发工作按原定计划日期完成。</a:t>
            </a:r>
          </a:p>
          <a:p>
            <a:r>
              <a:rPr lang="en-US" altLang="zh-CN" sz="900" b="1" dirty="0"/>
              <a:t>4</a:t>
            </a:r>
            <a:r>
              <a:rPr lang="zh-CN" altLang="zh-CN" sz="900" b="1" dirty="0"/>
              <a:t>配置管理员在接到修改批准——由项目经理或产品开发部经理或总工程师或技术总监签字同意的《软件问题报告单》后才可将需修改的软件的备份从项目数据库中检出，开发人员执行修改。</a:t>
            </a:r>
          </a:p>
          <a:p>
            <a:r>
              <a:rPr lang="en-US" altLang="zh-CN" sz="900" b="1" dirty="0"/>
              <a:t>5</a:t>
            </a:r>
            <a:r>
              <a:rPr lang="zh-CN" altLang="zh-CN" sz="900" b="1" dirty="0"/>
              <a:t>修改完毕后，交客户服务部进行测试和评审，测试和评审都通过后，交配置管理员处。</a:t>
            </a:r>
          </a:p>
          <a:p>
            <a:r>
              <a:rPr lang="en-US" altLang="zh-CN" sz="900" b="1" dirty="0"/>
              <a:t>6</a:t>
            </a:r>
            <a:r>
              <a:rPr lang="zh-CN" altLang="zh-CN" sz="900" b="1" dirty="0"/>
              <a:t>配置管理员检查测试报告和评审报告是否完备，核对〖软件修改报告单〗中的修改描述和修改后的软件是否相符。核查结果符合要求，配置管理员将修改后的软件登入项目数据库中，生成新版本。</a:t>
            </a:r>
          </a:p>
          <a:p>
            <a:r>
              <a:rPr lang="en-US" altLang="zh-CN" sz="900" b="1" dirty="0"/>
              <a:t>7</a:t>
            </a:r>
            <a:r>
              <a:rPr lang="zh-CN" altLang="zh-CN" sz="900" b="1" dirty="0"/>
              <a:t>配置管理员修改《软件配置状态表》和《软件变更记录表》，以使其他相关开发人员及时了解软件变化情况对受影响的软件做出相应的修改。</a:t>
            </a:r>
          </a:p>
        </p:txBody>
      </p:sp>
    </p:spTree>
    <p:extLst>
      <p:ext uri="{BB962C8B-B14F-4D97-AF65-F5344CB8AC3E}">
        <p14:creationId xmlns:p14="http://schemas.microsoft.com/office/powerpoint/2010/main" val="2907620915"/>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76456" y="4932633"/>
            <a:ext cx="467544"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70360" y="4708805"/>
            <a:ext cx="773100" cy="40849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709008" y="4747967"/>
            <a:ext cx="617477" cy="369332"/>
          </a:xfrm>
          <a:prstGeom prst="rect">
            <a:avLst/>
          </a:prstGeom>
          <a:noFill/>
        </p:spPr>
        <p:txBody>
          <a:bodyPr wrap="none" rtlCol="0">
            <a:spAutoFit/>
          </a:bodyPr>
          <a:lstStyle/>
          <a:p>
            <a:r>
              <a:rPr lang="en-US" altLang="zh-CN" dirty="0"/>
              <a:t> G19</a:t>
            </a:r>
            <a:endParaRPr lang="zh-CN" altLang="en-US" dirty="0"/>
          </a:p>
        </p:txBody>
      </p:sp>
      <p:sp>
        <p:nvSpPr>
          <p:cNvPr id="24" name="文本框 12"/>
          <p:cNvSpPr txBox="1">
            <a:spLocks noChangeArrowheads="1"/>
          </p:cNvSpPr>
          <p:nvPr/>
        </p:nvSpPr>
        <p:spPr bwMode="auto">
          <a:xfrm>
            <a:off x="3997401" y="2273142"/>
            <a:ext cx="237479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b="1" dirty="0">
                <a:latin typeface="微软雅黑 Light" pitchFamily="34" charset="-122"/>
                <a:ea typeface="微软雅黑 Light" pitchFamily="34" charset="-122"/>
              </a:rPr>
              <a:t>采购管理</a:t>
            </a:r>
          </a:p>
        </p:txBody>
      </p:sp>
      <p:grpSp>
        <p:nvGrpSpPr>
          <p:cNvPr id="26" name="组合 25"/>
          <p:cNvGrpSpPr>
            <a:grpSpLocks/>
          </p:cNvGrpSpPr>
          <p:nvPr/>
        </p:nvGrpSpPr>
        <p:grpSpPr bwMode="auto">
          <a:xfrm>
            <a:off x="2771800" y="2019102"/>
            <a:ext cx="1130300" cy="1128712"/>
            <a:chOff x="1928879" y="1944350"/>
            <a:chExt cx="1129689" cy="1129689"/>
          </a:xfrm>
        </p:grpSpPr>
        <p:sp>
          <p:nvSpPr>
            <p:cNvPr id="27" name="椭圆 26"/>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grpSp>
          <p:nvGrpSpPr>
            <p:cNvPr id="28" name="组合 27"/>
            <p:cNvGrpSpPr/>
            <p:nvPr/>
          </p:nvGrpSpPr>
          <p:grpSpPr>
            <a:xfrm>
              <a:off x="2119073" y="2251134"/>
              <a:ext cx="749300" cy="509588"/>
              <a:chOff x="3897313" y="2016126"/>
              <a:chExt cx="749300" cy="509588"/>
            </a:xfrm>
            <a:solidFill>
              <a:schemeClr val="bg1"/>
            </a:solidFill>
          </p:grpSpPr>
          <p:sp>
            <p:nvSpPr>
              <p:cNvPr id="29" name="Freeform 8"/>
              <p:cNvSpPr>
                <a:spLocks noEditPoints="1"/>
              </p:cNvSpPr>
              <p:nvPr/>
            </p:nvSpPr>
            <p:spPr bwMode="auto">
              <a:xfrm>
                <a:off x="3897313" y="2016126"/>
                <a:ext cx="749300" cy="509588"/>
              </a:xfrm>
              <a:custGeom>
                <a:avLst/>
                <a:gdLst>
                  <a:gd name="T0" fmla="*/ 627 w 631"/>
                  <a:gd name="T1" fmla="*/ 44 h 429"/>
                  <a:gd name="T2" fmla="*/ 469 w 631"/>
                  <a:gd name="T3" fmla="*/ 0 h 429"/>
                  <a:gd name="T4" fmla="*/ 315 w 631"/>
                  <a:gd name="T5" fmla="*/ 41 h 429"/>
                  <a:gd name="T6" fmla="*/ 168 w 631"/>
                  <a:gd name="T7" fmla="*/ 0 h 429"/>
                  <a:gd name="T8" fmla="*/ 3 w 631"/>
                  <a:gd name="T9" fmla="*/ 44 h 429"/>
                  <a:gd name="T10" fmla="*/ 0 w 631"/>
                  <a:gd name="T11" fmla="*/ 52 h 429"/>
                  <a:gd name="T12" fmla="*/ 0 w 631"/>
                  <a:gd name="T13" fmla="*/ 412 h 429"/>
                  <a:gd name="T14" fmla="*/ 23 w 631"/>
                  <a:gd name="T15" fmla="*/ 429 h 429"/>
                  <a:gd name="T16" fmla="*/ 313 w 631"/>
                  <a:gd name="T17" fmla="*/ 429 h 429"/>
                  <a:gd name="T18" fmla="*/ 608 w 631"/>
                  <a:gd name="T19" fmla="*/ 429 h 429"/>
                  <a:gd name="T20" fmla="*/ 631 w 631"/>
                  <a:gd name="T21" fmla="*/ 413 h 429"/>
                  <a:gd name="T22" fmla="*/ 631 w 631"/>
                  <a:gd name="T23" fmla="*/ 52 h 429"/>
                  <a:gd name="T24" fmla="*/ 627 w 631"/>
                  <a:gd name="T25" fmla="*/ 44 h 429"/>
                  <a:gd name="T26" fmla="*/ 304 w 631"/>
                  <a:gd name="T27" fmla="*/ 60 h 429"/>
                  <a:gd name="T28" fmla="*/ 304 w 631"/>
                  <a:gd name="T29" fmla="*/ 393 h 429"/>
                  <a:gd name="T30" fmla="*/ 167 w 631"/>
                  <a:gd name="T31" fmla="*/ 355 h 429"/>
                  <a:gd name="T32" fmla="*/ 40 w 631"/>
                  <a:gd name="T33" fmla="*/ 380 h 429"/>
                  <a:gd name="T34" fmla="*/ 40 w 631"/>
                  <a:gd name="T35" fmla="*/ 46 h 429"/>
                  <a:gd name="T36" fmla="*/ 169 w 631"/>
                  <a:gd name="T37" fmla="*/ 21 h 429"/>
                  <a:gd name="T38" fmla="*/ 304 w 631"/>
                  <a:gd name="T39" fmla="*/ 60 h 429"/>
                  <a:gd name="T40" fmla="*/ 590 w 631"/>
                  <a:gd name="T41" fmla="*/ 45 h 429"/>
                  <a:gd name="T42" fmla="*/ 590 w 631"/>
                  <a:gd name="T43" fmla="*/ 381 h 429"/>
                  <a:gd name="T44" fmla="*/ 462 w 631"/>
                  <a:gd name="T45" fmla="*/ 359 h 429"/>
                  <a:gd name="T46" fmla="*/ 323 w 631"/>
                  <a:gd name="T47" fmla="*/ 394 h 429"/>
                  <a:gd name="T48" fmla="*/ 323 w 631"/>
                  <a:gd name="T49" fmla="*/ 61 h 429"/>
                  <a:gd name="T50" fmla="*/ 469 w 631"/>
                  <a:gd name="T51" fmla="*/ 21 h 429"/>
                  <a:gd name="T52" fmla="*/ 590 w 631"/>
                  <a:gd name="T53" fmla="*/ 4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1" h="429">
                    <a:moveTo>
                      <a:pt x="627" y="44"/>
                    </a:moveTo>
                    <a:cubicBezTo>
                      <a:pt x="593" y="16"/>
                      <a:pt x="534" y="0"/>
                      <a:pt x="469" y="0"/>
                    </a:cubicBezTo>
                    <a:cubicBezTo>
                      <a:pt x="407" y="0"/>
                      <a:pt x="350" y="15"/>
                      <a:pt x="315" y="41"/>
                    </a:cubicBezTo>
                    <a:cubicBezTo>
                      <a:pt x="288" y="15"/>
                      <a:pt x="234" y="0"/>
                      <a:pt x="168" y="0"/>
                    </a:cubicBezTo>
                    <a:cubicBezTo>
                      <a:pt x="100" y="0"/>
                      <a:pt x="37" y="17"/>
                      <a:pt x="3" y="44"/>
                    </a:cubicBezTo>
                    <a:cubicBezTo>
                      <a:pt x="1" y="46"/>
                      <a:pt x="0" y="49"/>
                      <a:pt x="0" y="52"/>
                    </a:cubicBezTo>
                    <a:cubicBezTo>
                      <a:pt x="0" y="412"/>
                      <a:pt x="0" y="412"/>
                      <a:pt x="0" y="412"/>
                    </a:cubicBezTo>
                    <a:cubicBezTo>
                      <a:pt x="0" y="419"/>
                      <a:pt x="9" y="429"/>
                      <a:pt x="23" y="429"/>
                    </a:cubicBezTo>
                    <a:cubicBezTo>
                      <a:pt x="313" y="429"/>
                      <a:pt x="313" y="429"/>
                      <a:pt x="313" y="429"/>
                    </a:cubicBezTo>
                    <a:cubicBezTo>
                      <a:pt x="314" y="429"/>
                      <a:pt x="608" y="429"/>
                      <a:pt x="608" y="429"/>
                    </a:cubicBezTo>
                    <a:cubicBezTo>
                      <a:pt x="618" y="429"/>
                      <a:pt x="631" y="424"/>
                      <a:pt x="631" y="413"/>
                    </a:cubicBezTo>
                    <a:cubicBezTo>
                      <a:pt x="631" y="52"/>
                      <a:pt x="631" y="52"/>
                      <a:pt x="631" y="52"/>
                    </a:cubicBezTo>
                    <a:cubicBezTo>
                      <a:pt x="631" y="49"/>
                      <a:pt x="630" y="46"/>
                      <a:pt x="627" y="44"/>
                    </a:cubicBezTo>
                    <a:close/>
                    <a:moveTo>
                      <a:pt x="304" y="60"/>
                    </a:moveTo>
                    <a:cubicBezTo>
                      <a:pt x="304" y="66"/>
                      <a:pt x="304" y="393"/>
                      <a:pt x="304" y="393"/>
                    </a:cubicBezTo>
                    <a:cubicBezTo>
                      <a:pt x="275" y="369"/>
                      <a:pt x="227" y="355"/>
                      <a:pt x="167" y="355"/>
                    </a:cubicBezTo>
                    <a:cubicBezTo>
                      <a:pt x="120" y="355"/>
                      <a:pt x="75" y="364"/>
                      <a:pt x="40" y="380"/>
                    </a:cubicBezTo>
                    <a:cubicBezTo>
                      <a:pt x="40" y="46"/>
                      <a:pt x="40" y="46"/>
                      <a:pt x="40" y="46"/>
                    </a:cubicBezTo>
                    <a:cubicBezTo>
                      <a:pt x="40" y="46"/>
                      <a:pt x="85" y="21"/>
                      <a:pt x="169" y="21"/>
                    </a:cubicBezTo>
                    <a:cubicBezTo>
                      <a:pt x="266" y="21"/>
                      <a:pt x="304" y="58"/>
                      <a:pt x="304" y="60"/>
                    </a:cubicBezTo>
                    <a:close/>
                    <a:moveTo>
                      <a:pt x="590" y="45"/>
                    </a:moveTo>
                    <a:cubicBezTo>
                      <a:pt x="590" y="381"/>
                      <a:pt x="590" y="381"/>
                      <a:pt x="590" y="381"/>
                    </a:cubicBezTo>
                    <a:cubicBezTo>
                      <a:pt x="554" y="366"/>
                      <a:pt x="505" y="359"/>
                      <a:pt x="462" y="359"/>
                    </a:cubicBezTo>
                    <a:cubicBezTo>
                      <a:pt x="401" y="359"/>
                      <a:pt x="352" y="371"/>
                      <a:pt x="323" y="394"/>
                    </a:cubicBezTo>
                    <a:cubicBezTo>
                      <a:pt x="323" y="61"/>
                      <a:pt x="323" y="61"/>
                      <a:pt x="323" y="61"/>
                    </a:cubicBezTo>
                    <a:cubicBezTo>
                      <a:pt x="323" y="61"/>
                      <a:pt x="368" y="21"/>
                      <a:pt x="469" y="21"/>
                    </a:cubicBezTo>
                    <a:cubicBezTo>
                      <a:pt x="547" y="21"/>
                      <a:pt x="590" y="45"/>
                      <a:pt x="590" y="45"/>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0" name="Freeform 24"/>
              <p:cNvSpPr>
                <a:spLocks/>
              </p:cNvSpPr>
              <p:nvPr/>
            </p:nvSpPr>
            <p:spPr bwMode="auto">
              <a:xfrm>
                <a:off x="3992563" y="2085976"/>
                <a:ext cx="228600" cy="52388"/>
              </a:xfrm>
              <a:custGeom>
                <a:avLst/>
                <a:gdLst>
                  <a:gd name="T0" fmla="*/ 184 w 192"/>
                  <a:gd name="T1" fmla="*/ 44 h 44"/>
                  <a:gd name="T2" fmla="*/ 180 w 192"/>
                  <a:gd name="T3" fmla="*/ 43 h 44"/>
                  <a:gd name="T4" fmla="*/ 10 w 192"/>
                  <a:gd name="T5" fmla="*/ 32 h 44"/>
                  <a:gd name="T6" fmla="*/ 1 w 192"/>
                  <a:gd name="T7" fmla="*/ 27 h 44"/>
                  <a:gd name="T8" fmla="*/ 6 w 192"/>
                  <a:gd name="T9" fmla="*/ 19 h 44"/>
                  <a:gd name="T10" fmla="*/ 188 w 192"/>
                  <a:gd name="T11" fmla="*/ 31 h 44"/>
                  <a:gd name="T12" fmla="*/ 190 w 192"/>
                  <a:gd name="T13" fmla="*/ 41 h 44"/>
                  <a:gd name="T14" fmla="*/ 184 w 192"/>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4">
                    <a:moveTo>
                      <a:pt x="184" y="44"/>
                    </a:moveTo>
                    <a:cubicBezTo>
                      <a:pt x="183" y="44"/>
                      <a:pt x="181" y="44"/>
                      <a:pt x="180" y="43"/>
                    </a:cubicBezTo>
                    <a:cubicBezTo>
                      <a:pt x="150" y="23"/>
                      <a:pt x="83" y="12"/>
                      <a:pt x="10" y="32"/>
                    </a:cubicBezTo>
                    <a:cubicBezTo>
                      <a:pt x="6" y="33"/>
                      <a:pt x="2" y="31"/>
                      <a:pt x="1" y="27"/>
                    </a:cubicBezTo>
                    <a:cubicBezTo>
                      <a:pt x="0" y="23"/>
                      <a:pt x="2" y="20"/>
                      <a:pt x="6" y="19"/>
                    </a:cubicBezTo>
                    <a:cubicBezTo>
                      <a:pt x="73" y="0"/>
                      <a:pt x="148" y="5"/>
                      <a:pt x="188" y="31"/>
                    </a:cubicBezTo>
                    <a:cubicBezTo>
                      <a:pt x="191" y="33"/>
                      <a:pt x="192" y="38"/>
                      <a:pt x="190" y="41"/>
                    </a:cubicBezTo>
                    <a:cubicBezTo>
                      <a:pt x="189" y="43"/>
                      <a:pt x="186" y="44"/>
                      <a:pt x="184" y="44"/>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1" name="Freeform 25"/>
              <p:cNvSpPr>
                <a:spLocks/>
              </p:cNvSpPr>
              <p:nvPr/>
            </p:nvSpPr>
            <p:spPr bwMode="auto">
              <a:xfrm>
                <a:off x="3992563" y="2151063"/>
                <a:ext cx="228600" cy="50800"/>
              </a:xfrm>
              <a:custGeom>
                <a:avLst/>
                <a:gdLst>
                  <a:gd name="T0" fmla="*/ 184 w 192"/>
                  <a:gd name="T1" fmla="*/ 43 h 43"/>
                  <a:gd name="T2" fmla="*/ 180 w 192"/>
                  <a:gd name="T3" fmla="*/ 42 h 43"/>
                  <a:gd name="T4" fmla="*/ 10 w 192"/>
                  <a:gd name="T5" fmla="*/ 32 h 43"/>
                  <a:gd name="T6" fmla="*/ 1 w 192"/>
                  <a:gd name="T7" fmla="*/ 27 h 43"/>
                  <a:gd name="T8" fmla="*/ 6 w 192"/>
                  <a:gd name="T9" fmla="*/ 19 h 43"/>
                  <a:gd name="T10" fmla="*/ 188 w 192"/>
                  <a:gd name="T11" fmla="*/ 30 h 43"/>
                  <a:gd name="T12" fmla="*/ 190 w 192"/>
                  <a:gd name="T13" fmla="*/ 40 h 43"/>
                  <a:gd name="T14" fmla="*/ 184 w 19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3">
                    <a:moveTo>
                      <a:pt x="184" y="43"/>
                    </a:moveTo>
                    <a:cubicBezTo>
                      <a:pt x="183" y="43"/>
                      <a:pt x="181" y="43"/>
                      <a:pt x="180" y="42"/>
                    </a:cubicBezTo>
                    <a:cubicBezTo>
                      <a:pt x="150" y="23"/>
                      <a:pt x="84" y="11"/>
                      <a:pt x="10" y="32"/>
                    </a:cubicBezTo>
                    <a:cubicBezTo>
                      <a:pt x="6" y="33"/>
                      <a:pt x="2" y="31"/>
                      <a:pt x="1" y="27"/>
                    </a:cubicBezTo>
                    <a:cubicBezTo>
                      <a:pt x="0" y="23"/>
                      <a:pt x="2" y="20"/>
                      <a:pt x="6" y="19"/>
                    </a:cubicBezTo>
                    <a:cubicBezTo>
                      <a:pt x="73" y="0"/>
                      <a:pt x="148" y="4"/>
                      <a:pt x="188" y="30"/>
                    </a:cubicBezTo>
                    <a:cubicBezTo>
                      <a:pt x="191" y="32"/>
                      <a:pt x="192" y="37"/>
                      <a:pt x="190" y="40"/>
                    </a:cubicBezTo>
                    <a:cubicBezTo>
                      <a:pt x="188" y="42"/>
                      <a:pt x="186" y="43"/>
                      <a:pt x="184" y="43"/>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2" name="Freeform 26"/>
              <p:cNvSpPr>
                <a:spLocks/>
              </p:cNvSpPr>
              <p:nvPr/>
            </p:nvSpPr>
            <p:spPr bwMode="auto">
              <a:xfrm>
                <a:off x="3992563" y="2214563"/>
                <a:ext cx="230187" cy="50800"/>
              </a:xfrm>
              <a:custGeom>
                <a:avLst/>
                <a:gdLst>
                  <a:gd name="T0" fmla="*/ 185 w 193"/>
                  <a:gd name="T1" fmla="*/ 43 h 43"/>
                  <a:gd name="T2" fmla="*/ 181 w 193"/>
                  <a:gd name="T3" fmla="*/ 42 h 43"/>
                  <a:gd name="T4" fmla="*/ 10 w 193"/>
                  <a:gd name="T5" fmla="*/ 32 h 43"/>
                  <a:gd name="T6" fmla="*/ 1 w 193"/>
                  <a:gd name="T7" fmla="*/ 27 h 43"/>
                  <a:gd name="T8" fmla="*/ 6 w 193"/>
                  <a:gd name="T9" fmla="*/ 18 h 43"/>
                  <a:gd name="T10" fmla="*/ 189 w 193"/>
                  <a:gd name="T11" fmla="*/ 30 h 43"/>
                  <a:gd name="T12" fmla="*/ 191 w 193"/>
                  <a:gd name="T13" fmla="*/ 40 h 43"/>
                  <a:gd name="T14" fmla="*/ 185 w 19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 h="43">
                    <a:moveTo>
                      <a:pt x="185" y="43"/>
                    </a:moveTo>
                    <a:cubicBezTo>
                      <a:pt x="184" y="43"/>
                      <a:pt x="182" y="43"/>
                      <a:pt x="181" y="42"/>
                    </a:cubicBezTo>
                    <a:cubicBezTo>
                      <a:pt x="151" y="22"/>
                      <a:pt x="85" y="11"/>
                      <a:pt x="10" y="32"/>
                    </a:cubicBezTo>
                    <a:cubicBezTo>
                      <a:pt x="6" y="33"/>
                      <a:pt x="2" y="31"/>
                      <a:pt x="1" y="27"/>
                    </a:cubicBezTo>
                    <a:cubicBezTo>
                      <a:pt x="0" y="23"/>
                      <a:pt x="2" y="20"/>
                      <a:pt x="6" y="18"/>
                    </a:cubicBezTo>
                    <a:cubicBezTo>
                      <a:pt x="74" y="0"/>
                      <a:pt x="149" y="4"/>
                      <a:pt x="189" y="30"/>
                    </a:cubicBezTo>
                    <a:cubicBezTo>
                      <a:pt x="192" y="32"/>
                      <a:pt x="193" y="37"/>
                      <a:pt x="191" y="40"/>
                    </a:cubicBezTo>
                    <a:cubicBezTo>
                      <a:pt x="190" y="42"/>
                      <a:pt x="187" y="43"/>
                      <a:pt x="185" y="43"/>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3" name="Freeform 27"/>
              <p:cNvSpPr>
                <a:spLocks/>
              </p:cNvSpPr>
              <p:nvPr/>
            </p:nvSpPr>
            <p:spPr bwMode="auto">
              <a:xfrm>
                <a:off x="3992563" y="2278063"/>
                <a:ext cx="230187" cy="52388"/>
              </a:xfrm>
              <a:custGeom>
                <a:avLst/>
                <a:gdLst>
                  <a:gd name="T0" fmla="*/ 186 w 194"/>
                  <a:gd name="T1" fmla="*/ 44 h 44"/>
                  <a:gd name="T2" fmla="*/ 182 w 194"/>
                  <a:gd name="T3" fmla="*/ 43 h 44"/>
                  <a:gd name="T4" fmla="*/ 10 w 194"/>
                  <a:gd name="T5" fmla="*/ 34 h 44"/>
                  <a:gd name="T6" fmla="*/ 1 w 194"/>
                  <a:gd name="T7" fmla="*/ 30 h 44"/>
                  <a:gd name="T8" fmla="*/ 6 w 194"/>
                  <a:gd name="T9" fmla="*/ 21 h 44"/>
                  <a:gd name="T10" fmla="*/ 190 w 194"/>
                  <a:gd name="T11" fmla="*/ 31 h 44"/>
                  <a:gd name="T12" fmla="*/ 192 w 194"/>
                  <a:gd name="T13" fmla="*/ 41 h 44"/>
                  <a:gd name="T14" fmla="*/ 186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186" y="44"/>
                    </a:moveTo>
                    <a:cubicBezTo>
                      <a:pt x="185" y="44"/>
                      <a:pt x="183" y="44"/>
                      <a:pt x="182" y="43"/>
                    </a:cubicBezTo>
                    <a:cubicBezTo>
                      <a:pt x="144" y="19"/>
                      <a:pt x="78" y="15"/>
                      <a:pt x="10" y="34"/>
                    </a:cubicBezTo>
                    <a:cubicBezTo>
                      <a:pt x="6" y="35"/>
                      <a:pt x="2" y="33"/>
                      <a:pt x="1" y="30"/>
                    </a:cubicBezTo>
                    <a:cubicBezTo>
                      <a:pt x="0" y="26"/>
                      <a:pt x="2" y="22"/>
                      <a:pt x="6" y="21"/>
                    </a:cubicBezTo>
                    <a:cubicBezTo>
                      <a:pt x="79" y="0"/>
                      <a:pt x="148" y="4"/>
                      <a:pt x="190" y="31"/>
                    </a:cubicBezTo>
                    <a:cubicBezTo>
                      <a:pt x="193" y="34"/>
                      <a:pt x="194" y="38"/>
                      <a:pt x="192" y="41"/>
                    </a:cubicBezTo>
                    <a:cubicBezTo>
                      <a:pt x="191" y="43"/>
                      <a:pt x="188" y="44"/>
                      <a:pt x="186" y="44"/>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4" name="Freeform 28"/>
              <p:cNvSpPr>
                <a:spLocks/>
              </p:cNvSpPr>
              <p:nvPr/>
            </p:nvSpPr>
            <p:spPr bwMode="auto">
              <a:xfrm>
                <a:off x="3992563" y="2339976"/>
                <a:ext cx="230187" cy="55563"/>
              </a:xfrm>
              <a:custGeom>
                <a:avLst/>
                <a:gdLst>
                  <a:gd name="T0" fmla="*/ 186 w 194"/>
                  <a:gd name="T1" fmla="*/ 47 h 47"/>
                  <a:gd name="T2" fmla="*/ 182 w 194"/>
                  <a:gd name="T3" fmla="*/ 46 h 47"/>
                  <a:gd name="T4" fmla="*/ 10 w 194"/>
                  <a:gd name="T5" fmla="*/ 38 h 47"/>
                  <a:gd name="T6" fmla="*/ 1 w 194"/>
                  <a:gd name="T7" fmla="*/ 34 h 47"/>
                  <a:gd name="T8" fmla="*/ 5 w 194"/>
                  <a:gd name="T9" fmla="*/ 25 h 47"/>
                  <a:gd name="T10" fmla="*/ 190 w 194"/>
                  <a:gd name="T11" fmla="*/ 34 h 47"/>
                  <a:gd name="T12" fmla="*/ 192 w 194"/>
                  <a:gd name="T13" fmla="*/ 44 h 47"/>
                  <a:gd name="T14" fmla="*/ 186 w 194"/>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7">
                    <a:moveTo>
                      <a:pt x="186" y="47"/>
                    </a:moveTo>
                    <a:cubicBezTo>
                      <a:pt x="185" y="47"/>
                      <a:pt x="183" y="46"/>
                      <a:pt x="182" y="46"/>
                    </a:cubicBezTo>
                    <a:cubicBezTo>
                      <a:pt x="148" y="23"/>
                      <a:pt x="67" y="15"/>
                      <a:pt x="10" y="38"/>
                    </a:cubicBezTo>
                    <a:cubicBezTo>
                      <a:pt x="7" y="39"/>
                      <a:pt x="3" y="37"/>
                      <a:pt x="1" y="34"/>
                    </a:cubicBezTo>
                    <a:cubicBezTo>
                      <a:pt x="0" y="30"/>
                      <a:pt x="1" y="26"/>
                      <a:pt x="5" y="25"/>
                    </a:cubicBezTo>
                    <a:cubicBezTo>
                      <a:pt x="67" y="0"/>
                      <a:pt x="152" y="10"/>
                      <a:pt x="190" y="34"/>
                    </a:cubicBezTo>
                    <a:cubicBezTo>
                      <a:pt x="193" y="36"/>
                      <a:pt x="194" y="40"/>
                      <a:pt x="192" y="44"/>
                    </a:cubicBezTo>
                    <a:cubicBezTo>
                      <a:pt x="190" y="46"/>
                      <a:pt x="188" y="47"/>
                      <a:pt x="186" y="47"/>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5" name="Freeform 29"/>
              <p:cNvSpPr>
                <a:spLocks/>
              </p:cNvSpPr>
              <p:nvPr/>
            </p:nvSpPr>
            <p:spPr bwMode="auto">
              <a:xfrm>
                <a:off x="4321175" y="2085976"/>
                <a:ext cx="230187" cy="52388"/>
              </a:xfrm>
              <a:custGeom>
                <a:avLst/>
                <a:gdLst>
                  <a:gd name="T0" fmla="*/ 8 w 194"/>
                  <a:gd name="T1" fmla="*/ 44 h 44"/>
                  <a:gd name="T2" fmla="*/ 2 w 194"/>
                  <a:gd name="T3" fmla="*/ 41 h 44"/>
                  <a:gd name="T4" fmla="*/ 4 w 194"/>
                  <a:gd name="T5" fmla="*/ 31 h 44"/>
                  <a:gd name="T6" fmla="*/ 188 w 194"/>
                  <a:gd name="T7" fmla="*/ 19 h 44"/>
                  <a:gd name="T8" fmla="*/ 193 w 194"/>
                  <a:gd name="T9" fmla="*/ 27 h 44"/>
                  <a:gd name="T10" fmla="*/ 185 w 194"/>
                  <a:gd name="T11" fmla="*/ 32 h 44"/>
                  <a:gd name="T12" fmla="*/ 12 w 194"/>
                  <a:gd name="T13" fmla="*/ 43 h 44"/>
                  <a:gd name="T14" fmla="*/ 8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8" y="44"/>
                    </a:moveTo>
                    <a:cubicBezTo>
                      <a:pt x="6" y="44"/>
                      <a:pt x="4" y="43"/>
                      <a:pt x="2" y="41"/>
                    </a:cubicBezTo>
                    <a:cubicBezTo>
                      <a:pt x="0" y="38"/>
                      <a:pt x="1" y="33"/>
                      <a:pt x="4" y="31"/>
                    </a:cubicBezTo>
                    <a:cubicBezTo>
                      <a:pt x="45" y="5"/>
                      <a:pt x="121" y="0"/>
                      <a:pt x="188" y="19"/>
                    </a:cubicBezTo>
                    <a:cubicBezTo>
                      <a:pt x="192" y="20"/>
                      <a:pt x="194" y="23"/>
                      <a:pt x="193" y="27"/>
                    </a:cubicBezTo>
                    <a:cubicBezTo>
                      <a:pt x="192" y="31"/>
                      <a:pt x="188" y="33"/>
                      <a:pt x="185" y="32"/>
                    </a:cubicBezTo>
                    <a:cubicBezTo>
                      <a:pt x="113" y="12"/>
                      <a:pt x="44" y="23"/>
                      <a:pt x="12" y="43"/>
                    </a:cubicBezTo>
                    <a:cubicBezTo>
                      <a:pt x="11" y="44"/>
                      <a:pt x="10" y="44"/>
                      <a:pt x="8" y="44"/>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6" name="Freeform 30"/>
              <p:cNvSpPr>
                <a:spLocks/>
              </p:cNvSpPr>
              <p:nvPr/>
            </p:nvSpPr>
            <p:spPr bwMode="auto">
              <a:xfrm>
                <a:off x="4321175" y="2149476"/>
                <a:ext cx="230187" cy="53975"/>
              </a:xfrm>
              <a:custGeom>
                <a:avLst/>
                <a:gdLst>
                  <a:gd name="T0" fmla="*/ 8 w 194"/>
                  <a:gd name="T1" fmla="*/ 45 h 45"/>
                  <a:gd name="T2" fmla="*/ 2 w 194"/>
                  <a:gd name="T3" fmla="*/ 42 h 45"/>
                  <a:gd name="T4" fmla="*/ 5 w 194"/>
                  <a:gd name="T5" fmla="*/ 32 h 45"/>
                  <a:gd name="T6" fmla="*/ 189 w 194"/>
                  <a:gd name="T7" fmla="*/ 19 h 45"/>
                  <a:gd name="T8" fmla="*/ 193 w 194"/>
                  <a:gd name="T9" fmla="*/ 28 h 45"/>
                  <a:gd name="T10" fmla="*/ 185 w 194"/>
                  <a:gd name="T11" fmla="*/ 33 h 45"/>
                  <a:gd name="T12" fmla="*/ 12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6" y="45"/>
                      <a:pt x="4" y="44"/>
                      <a:pt x="2" y="42"/>
                    </a:cubicBezTo>
                    <a:cubicBezTo>
                      <a:pt x="0" y="38"/>
                      <a:pt x="1" y="34"/>
                      <a:pt x="5" y="32"/>
                    </a:cubicBezTo>
                    <a:cubicBezTo>
                      <a:pt x="45" y="6"/>
                      <a:pt x="121" y="0"/>
                      <a:pt x="189" y="19"/>
                    </a:cubicBezTo>
                    <a:cubicBezTo>
                      <a:pt x="192" y="20"/>
                      <a:pt x="194" y="24"/>
                      <a:pt x="193" y="28"/>
                    </a:cubicBezTo>
                    <a:cubicBezTo>
                      <a:pt x="192" y="32"/>
                      <a:pt x="189" y="34"/>
                      <a:pt x="185" y="33"/>
                    </a:cubicBezTo>
                    <a:cubicBezTo>
                      <a:pt x="113" y="13"/>
                      <a:pt x="44" y="23"/>
                      <a:pt x="12" y="44"/>
                    </a:cubicBezTo>
                    <a:cubicBezTo>
                      <a:pt x="11" y="44"/>
                      <a:pt x="10" y="45"/>
                      <a:pt x="8" y="45"/>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7" name="Freeform 31"/>
              <p:cNvSpPr>
                <a:spLocks/>
              </p:cNvSpPr>
              <p:nvPr/>
            </p:nvSpPr>
            <p:spPr bwMode="auto">
              <a:xfrm>
                <a:off x="4321175" y="2214563"/>
                <a:ext cx="230187" cy="53975"/>
              </a:xfrm>
              <a:custGeom>
                <a:avLst/>
                <a:gdLst>
                  <a:gd name="T0" fmla="*/ 8 w 195"/>
                  <a:gd name="T1" fmla="*/ 45 h 45"/>
                  <a:gd name="T2" fmla="*/ 3 w 195"/>
                  <a:gd name="T3" fmla="*/ 41 h 45"/>
                  <a:gd name="T4" fmla="*/ 5 w 195"/>
                  <a:gd name="T5" fmla="*/ 32 h 45"/>
                  <a:gd name="T6" fmla="*/ 189 w 195"/>
                  <a:gd name="T7" fmla="*/ 19 h 45"/>
                  <a:gd name="T8" fmla="*/ 193 w 195"/>
                  <a:gd name="T9" fmla="*/ 28 h 45"/>
                  <a:gd name="T10" fmla="*/ 185 w 195"/>
                  <a:gd name="T11" fmla="*/ 32 h 45"/>
                  <a:gd name="T12" fmla="*/ 12 w 195"/>
                  <a:gd name="T13" fmla="*/ 43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3"/>
                      <a:pt x="3" y="41"/>
                    </a:cubicBezTo>
                    <a:cubicBezTo>
                      <a:pt x="0" y="38"/>
                      <a:pt x="1" y="34"/>
                      <a:pt x="5" y="32"/>
                    </a:cubicBezTo>
                    <a:cubicBezTo>
                      <a:pt x="45" y="5"/>
                      <a:pt x="121" y="0"/>
                      <a:pt x="189" y="19"/>
                    </a:cubicBezTo>
                    <a:cubicBezTo>
                      <a:pt x="192" y="20"/>
                      <a:pt x="195" y="24"/>
                      <a:pt x="193" y="28"/>
                    </a:cubicBezTo>
                    <a:cubicBezTo>
                      <a:pt x="192" y="31"/>
                      <a:pt x="189" y="33"/>
                      <a:pt x="185" y="32"/>
                    </a:cubicBezTo>
                    <a:cubicBezTo>
                      <a:pt x="113" y="12"/>
                      <a:pt x="44" y="23"/>
                      <a:pt x="12" y="43"/>
                    </a:cubicBezTo>
                    <a:cubicBezTo>
                      <a:pt x="11" y="44"/>
                      <a:pt x="10" y="45"/>
                      <a:pt x="8" y="45"/>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8" name="Freeform 32"/>
              <p:cNvSpPr>
                <a:spLocks/>
              </p:cNvSpPr>
              <p:nvPr/>
            </p:nvSpPr>
            <p:spPr bwMode="auto">
              <a:xfrm>
                <a:off x="4321175" y="2278063"/>
                <a:ext cx="230187" cy="52388"/>
              </a:xfrm>
              <a:custGeom>
                <a:avLst/>
                <a:gdLst>
                  <a:gd name="T0" fmla="*/ 8 w 195"/>
                  <a:gd name="T1" fmla="*/ 45 h 45"/>
                  <a:gd name="T2" fmla="*/ 3 w 195"/>
                  <a:gd name="T3" fmla="*/ 42 h 45"/>
                  <a:gd name="T4" fmla="*/ 5 w 195"/>
                  <a:gd name="T5" fmla="*/ 32 h 45"/>
                  <a:gd name="T6" fmla="*/ 189 w 195"/>
                  <a:gd name="T7" fmla="*/ 20 h 45"/>
                  <a:gd name="T8" fmla="*/ 194 w 195"/>
                  <a:gd name="T9" fmla="*/ 28 h 45"/>
                  <a:gd name="T10" fmla="*/ 185 w 195"/>
                  <a:gd name="T11" fmla="*/ 33 h 45"/>
                  <a:gd name="T12" fmla="*/ 12 w 195"/>
                  <a:gd name="T13" fmla="*/ 44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4"/>
                      <a:pt x="3" y="42"/>
                    </a:cubicBezTo>
                    <a:cubicBezTo>
                      <a:pt x="0" y="39"/>
                      <a:pt x="1" y="34"/>
                      <a:pt x="5" y="32"/>
                    </a:cubicBezTo>
                    <a:cubicBezTo>
                      <a:pt x="38" y="11"/>
                      <a:pt x="118" y="0"/>
                      <a:pt x="189" y="20"/>
                    </a:cubicBezTo>
                    <a:cubicBezTo>
                      <a:pt x="192" y="21"/>
                      <a:pt x="195" y="25"/>
                      <a:pt x="194" y="28"/>
                    </a:cubicBezTo>
                    <a:cubicBezTo>
                      <a:pt x="192" y="32"/>
                      <a:pt x="189" y="34"/>
                      <a:pt x="185" y="33"/>
                    </a:cubicBezTo>
                    <a:cubicBezTo>
                      <a:pt x="120" y="15"/>
                      <a:pt x="43" y="24"/>
                      <a:pt x="12" y="44"/>
                    </a:cubicBezTo>
                    <a:cubicBezTo>
                      <a:pt x="11" y="45"/>
                      <a:pt x="10" y="45"/>
                      <a:pt x="8" y="45"/>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9" name="Freeform 33"/>
              <p:cNvSpPr>
                <a:spLocks/>
              </p:cNvSpPr>
              <p:nvPr/>
            </p:nvSpPr>
            <p:spPr bwMode="auto">
              <a:xfrm>
                <a:off x="4321175" y="2343151"/>
                <a:ext cx="230187" cy="53975"/>
              </a:xfrm>
              <a:custGeom>
                <a:avLst/>
                <a:gdLst>
                  <a:gd name="T0" fmla="*/ 8 w 194"/>
                  <a:gd name="T1" fmla="*/ 45 h 45"/>
                  <a:gd name="T2" fmla="*/ 2 w 194"/>
                  <a:gd name="T3" fmla="*/ 42 h 45"/>
                  <a:gd name="T4" fmla="*/ 4 w 194"/>
                  <a:gd name="T5" fmla="*/ 32 h 45"/>
                  <a:gd name="T6" fmla="*/ 188 w 194"/>
                  <a:gd name="T7" fmla="*/ 19 h 45"/>
                  <a:gd name="T8" fmla="*/ 193 w 194"/>
                  <a:gd name="T9" fmla="*/ 28 h 45"/>
                  <a:gd name="T10" fmla="*/ 184 w 194"/>
                  <a:gd name="T11" fmla="*/ 33 h 45"/>
                  <a:gd name="T12" fmla="*/ 11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5" y="45"/>
                      <a:pt x="3" y="44"/>
                      <a:pt x="2" y="42"/>
                    </a:cubicBezTo>
                    <a:cubicBezTo>
                      <a:pt x="0" y="38"/>
                      <a:pt x="0" y="34"/>
                      <a:pt x="4" y="32"/>
                    </a:cubicBezTo>
                    <a:cubicBezTo>
                      <a:pt x="44" y="6"/>
                      <a:pt x="120" y="0"/>
                      <a:pt x="188" y="19"/>
                    </a:cubicBezTo>
                    <a:cubicBezTo>
                      <a:pt x="191" y="20"/>
                      <a:pt x="194" y="24"/>
                      <a:pt x="193" y="28"/>
                    </a:cubicBezTo>
                    <a:cubicBezTo>
                      <a:pt x="192" y="32"/>
                      <a:pt x="188" y="34"/>
                      <a:pt x="184" y="33"/>
                    </a:cubicBezTo>
                    <a:cubicBezTo>
                      <a:pt x="113" y="13"/>
                      <a:pt x="43" y="23"/>
                      <a:pt x="11" y="44"/>
                    </a:cubicBezTo>
                    <a:cubicBezTo>
                      <a:pt x="10" y="45"/>
                      <a:pt x="9" y="45"/>
                      <a:pt x="8" y="45"/>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grpSp>
    </p:spTree>
    <p:extLst>
      <p:ext uri="{BB962C8B-B14F-4D97-AF65-F5344CB8AC3E}">
        <p14:creationId xmlns:p14="http://schemas.microsoft.com/office/powerpoint/2010/main" val="3036047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250" fill="hold"/>
                                        <p:tgtEl>
                                          <p:spTgt spid="26"/>
                                        </p:tgtEl>
                                        <p:attrNameLst>
                                          <p:attrName>ppt_w</p:attrName>
                                        </p:attrNameLst>
                                      </p:cBhvr>
                                      <p:tavLst>
                                        <p:tav tm="0">
                                          <p:val>
                                            <p:fltVal val="0"/>
                                          </p:val>
                                        </p:tav>
                                        <p:tav tm="100000">
                                          <p:val>
                                            <p:strVal val="#ppt_w"/>
                                          </p:val>
                                        </p:tav>
                                      </p:tavLst>
                                    </p:anim>
                                    <p:anim calcmode="lin" valueType="num">
                                      <p:cBhvr>
                                        <p:cTn id="8" dur="250" fill="hold"/>
                                        <p:tgtEl>
                                          <p:spTgt spid="26"/>
                                        </p:tgtEl>
                                        <p:attrNameLst>
                                          <p:attrName>ppt_h</p:attrName>
                                        </p:attrNameLst>
                                      </p:cBhvr>
                                      <p:tavLst>
                                        <p:tav tm="0">
                                          <p:val>
                                            <p:fltVal val="0"/>
                                          </p:val>
                                        </p:tav>
                                        <p:tav tm="100000">
                                          <p:val>
                                            <p:strVal val="#ppt_h"/>
                                          </p:val>
                                        </p:tav>
                                      </p:tavLst>
                                    </p:anim>
                                    <p:animEffect transition="in" filter="fade">
                                      <p:cBhvr>
                                        <p:cTn id="9" dur="250"/>
                                        <p:tgtEl>
                                          <p:spTgt spid="26"/>
                                        </p:tgtEl>
                                      </p:cBhvr>
                                    </p:animEffect>
                                  </p:childTnLst>
                                </p:cTn>
                              </p:par>
                              <p:par>
                                <p:cTn id="10" presetID="6" presetClass="emph" presetSubtype="0" decel="100000" fill="hold" nodeType="withEffect">
                                  <p:stCondLst>
                                    <p:cond delay="200"/>
                                  </p:stCondLst>
                                  <p:childTnLst>
                                    <p:animScale>
                                      <p:cBhvr>
                                        <p:cTn id="11" dur="250" fill="hold"/>
                                        <p:tgtEl>
                                          <p:spTgt spid="26"/>
                                        </p:tgtEl>
                                      </p:cBhvr>
                                      <p:by x="110000" y="110000"/>
                                    </p:animScale>
                                  </p:childTnLst>
                                </p:cTn>
                              </p:par>
                              <p:par>
                                <p:cTn id="12" presetID="6" presetClass="emph" presetSubtype="0" decel="100000" fill="hold" nodeType="withEffect">
                                  <p:stCondLst>
                                    <p:cond delay="400"/>
                                  </p:stCondLst>
                                  <p:childTnLst>
                                    <p:animScale>
                                      <p:cBhvr>
                                        <p:cTn id="13" dur="250" fill="hold"/>
                                        <p:tgtEl>
                                          <p:spTgt spid="26"/>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采购管理</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070715" y="935598"/>
            <a:ext cx="6389717" cy="3416320"/>
          </a:xfrm>
          <a:prstGeom prst="rect">
            <a:avLst/>
          </a:prstGeom>
          <a:noFill/>
        </p:spPr>
        <p:txBody>
          <a:bodyPr wrap="square" rtlCol="0">
            <a:spAutoFit/>
          </a:bodyPr>
          <a:lstStyle/>
          <a:p>
            <a:pPr lvl="1"/>
            <a:r>
              <a:rPr lang="zh-CN" altLang="zh-CN" b="1" dirty="0"/>
              <a:t>定义</a:t>
            </a:r>
          </a:p>
          <a:p>
            <a:r>
              <a:rPr lang="zh-CN" altLang="zh-CN" dirty="0"/>
              <a:t>项目采购计划是项目采购管理中第一位的和最重要的工作。</a:t>
            </a:r>
          </a:p>
          <a:p>
            <a:r>
              <a:rPr lang="zh-CN" altLang="zh-CN" dirty="0"/>
              <a:t>一般来说，制定项目采购计划所需的信息有：项目的范围信息、项目产出物的信息、项目资源需求信息、市场条件、其他的项目管理计划、约束条件与假设前提。 若商品有存货，则采购数量不一定要等于销售数量。</a:t>
            </a:r>
          </a:p>
          <a:p>
            <a:r>
              <a:rPr lang="en-US" altLang="zh-CN" dirty="0"/>
              <a:t> </a:t>
            </a:r>
            <a:endParaRPr lang="zh-CN" altLang="zh-CN" dirty="0"/>
          </a:p>
          <a:p>
            <a:pPr lvl="1"/>
            <a:r>
              <a:rPr lang="zh-CN" altLang="zh-CN" b="1" dirty="0"/>
              <a:t>开支预算</a:t>
            </a:r>
          </a:p>
          <a:p>
            <a:r>
              <a:rPr lang="zh-CN" altLang="zh-CN" dirty="0"/>
              <a:t>预算控制在</a:t>
            </a:r>
            <a:r>
              <a:rPr lang="en-US" altLang="zh-CN" dirty="0"/>
              <a:t>500</a:t>
            </a:r>
            <a:r>
              <a:rPr lang="zh-CN" altLang="zh-CN" dirty="0"/>
              <a:t>元以内，由组员平摊</a:t>
            </a:r>
          </a:p>
          <a:p>
            <a:pPr lvl="1"/>
            <a:r>
              <a:rPr lang="zh-CN" altLang="zh-CN" b="1" dirty="0"/>
              <a:t>采购内容</a:t>
            </a:r>
          </a:p>
          <a:p>
            <a:r>
              <a:rPr lang="zh-CN" altLang="zh-CN" dirty="0"/>
              <a:t>包括购买完成项目所需的书籍、个别需付费的软件或资源、以及向外部人员求助所需的开销。</a:t>
            </a:r>
          </a:p>
        </p:txBody>
      </p:sp>
    </p:spTree>
    <p:extLst>
      <p:ext uri="{BB962C8B-B14F-4D97-AF65-F5344CB8AC3E}">
        <p14:creationId xmlns:p14="http://schemas.microsoft.com/office/powerpoint/2010/main" val="3184734339"/>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a:off x="0" y="4932633"/>
            <a:ext cx="7452320"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532440" y="4932633"/>
            <a:ext cx="611560"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26949"/>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739" y="4747967"/>
            <a:ext cx="617477" cy="369332"/>
          </a:xfrm>
          <a:prstGeom prst="rect">
            <a:avLst/>
          </a:prstGeom>
          <a:noFill/>
        </p:spPr>
        <p:txBody>
          <a:bodyPr wrap="none" rtlCol="0">
            <a:spAutoFit/>
          </a:bodyPr>
          <a:lstStyle/>
          <a:p>
            <a:r>
              <a:rPr lang="en-US" altLang="zh-CN" dirty="0"/>
              <a:t> G19</a:t>
            </a:r>
            <a:endParaRPr lang="zh-CN" altLang="en-US" dirty="0"/>
          </a:p>
        </p:txBody>
      </p:sp>
      <p:sp>
        <p:nvSpPr>
          <p:cNvPr id="46" name="文本框 23"/>
          <p:cNvSpPr txBox="1">
            <a:spLocks noChangeArrowheads="1"/>
          </p:cNvSpPr>
          <p:nvPr/>
        </p:nvSpPr>
        <p:spPr bwMode="auto">
          <a:xfrm>
            <a:off x="3186998" y="2271260"/>
            <a:ext cx="488737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b="1" dirty="0">
                <a:latin typeface="微软雅黑 Light" pitchFamily="34" charset="-122"/>
                <a:ea typeface="微软雅黑 Light" pitchFamily="34" charset="-122"/>
              </a:rPr>
              <a:t>小组分工及评价</a:t>
            </a:r>
          </a:p>
        </p:txBody>
      </p:sp>
      <p:grpSp>
        <p:nvGrpSpPr>
          <p:cNvPr id="53" name="组合 52"/>
          <p:cNvGrpSpPr>
            <a:grpSpLocks/>
          </p:cNvGrpSpPr>
          <p:nvPr/>
        </p:nvGrpSpPr>
        <p:grpSpPr bwMode="auto">
          <a:xfrm>
            <a:off x="1979712" y="1964762"/>
            <a:ext cx="1128713" cy="1128712"/>
            <a:chOff x="2817516" y="1944350"/>
            <a:chExt cx="1129689" cy="1129689"/>
          </a:xfrm>
        </p:grpSpPr>
        <p:sp>
          <p:nvSpPr>
            <p:cNvPr id="54" name="椭圆 53"/>
            <p:cNvSpPr/>
            <p:nvPr/>
          </p:nvSpPr>
          <p:spPr>
            <a:xfrm>
              <a:off x="2817516"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55" name="Freeform 5"/>
            <p:cNvSpPr>
              <a:spLocks noEditPoints="1"/>
            </p:cNvSpPr>
            <p:nvPr/>
          </p:nvSpPr>
          <p:spPr bwMode="auto">
            <a:xfrm>
              <a:off x="3195668" y="2160437"/>
              <a:ext cx="444884" cy="657794"/>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1472475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250" fill="hold"/>
                                        <p:tgtEl>
                                          <p:spTgt spid="53"/>
                                        </p:tgtEl>
                                        <p:attrNameLst>
                                          <p:attrName>ppt_w</p:attrName>
                                        </p:attrNameLst>
                                      </p:cBhvr>
                                      <p:tavLst>
                                        <p:tav tm="0">
                                          <p:val>
                                            <p:fltVal val="0"/>
                                          </p:val>
                                        </p:tav>
                                        <p:tav tm="100000">
                                          <p:val>
                                            <p:strVal val="#ppt_w"/>
                                          </p:val>
                                        </p:tav>
                                      </p:tavLst>
                                    </p:anim>
                                    <p:anim calcmode="lin" valueType="num">
                                      <p:cBhvr>
                                        <p:cTn id="8" dur="250" fill="hold"/>
                                        <p:tgtEl>
                                          <p:spTgt spid="53"/>
                                        </p:tgtEl>
                                        <p:attrNameLst>
                                          <p:attrName>ppt_h</p:attrName>
                                        </p:attrNameLst>
                                      </p:cBhvr>
                                      <p:tavLst>
                                        <p:tav tm="0">
                                          <p:val>
                                            <p:fltVal val="0"/>
                                          </p:val>
                                        </p:tav>
                                        <p:tav tm="100000">
                                          <p:val>
                                            <p:strVal val="#ppt_h"/>
                                          </p:val>
                                        </p:tav>
                                      </p:tavLst>
                                    </p:anim>
                                    <p:animEffect transition="in" filter="fade">
                                      <p:cBhvr>
                                        <p:cTn id="9" dur="250"/>
                                        <p:tgtEl>
                                          <p:spTgt spid="53"/>
                                        </p:tgtEl>
                                      </p:cBhvr>
                                    </p:animEffect>
                                  </p:childTnLst>
                                </p:cTn>
                              </p:par>
                              <p:par>
                                <p:cTn id="10" presetID="6" presetClass="emph" presetSubtype="0" decel="100000" fill="hold" nodeType="withEffect">
                                  <p:stCondLst>
                                    <p:cond delay="200"/>
                                  </p:stCondLst>
                                  <p:childTnLst>
                                    <p:animScale>
                                      <p:cBhvr>
                                        <p:cTn id="11" dur="250" fill="hold"/>
                                        <p:tgtEl>
                                          <p:spTgt spid="53"/>
                                        </p:tgtEl>
                                      </p:cBhvr>
                                      <p:by x="110000" y="110000"/>
                                    </p:animScale>
                                  </p:childTnLst>
                                </p:cTn>
                              </p:par>
                              <p:par>
                                <p:cTn id="12" presetID="6" presetClass="emph" presetSubtype="0" decel="100000" fill="hold" nodeType="withEffect">
                                  <p:stCondLst>
                                    <p:cond delay="400"/>
                                  </p:stCondLst>
                                  <p:childTnLst>
                                    <p:animScale>
                                      <p:cBhvr>
                                        <p:cTn id="13" dur="250" fill="hold"/>
                                        <p:tgtEl>
                                          <p:spTgt spid="53"/>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2" y="843558"/>
            <a:ext cx="1368151"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小组分工</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cxnSp>
        <p:nvCxnSpPr>
          <p:cNvPr id="13" name="直接箭头连接符 5"/>
          <p:cNvCxnSpPr>
            <a:cxnSpLocks noChangeShapeType="1"/>
          </p:cNvCxnSpPr>
          <p:nvPr/>
        </p:nvCxnSpPr>
        <p:spPr bwMode="auto">
          <a:xfrm>
            <a:off x="2555776" y="2326357"/>
            <a:ext cx="0" cy="420181"/>
          </a:xfrm>
          <a:prstGeom prst="straightConnector1">
            <a:avLst/>
          </a:prstGeom>
          <a:noFill/>
          <a:ln w="19050" algn="ctr">
            <a:solidFill>
              <a:schemeClr val="tx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cxnSp>
        <p:nvCxnSpPr>
          <p:cNvPr id="15" name="直接箭头连接符 6"/>
          <p:cNvCxnSpPr>
            <a:cxnSpLocks noChangeShapeType="1"/>
          </p:cNvCxnSpPr>
          <p:nvPr/>
        </p:nvCxnSpPr>
        <p:spPr bwMode="auto">
          <a:xfrm>
            <a:off x="7580134" y="2379377"/>
            <a:ext cx="0" cy="420181"/>
          </a:xfrm>
          <a:prstGeom prst="straightConnector1">
            <a:avLst/>
          </a:prstGeom>
          <a:noFill/>
          <a:ln w="19050" algn="ctr">
            <a:solidFill>
              <a:schemeClr val="tx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cxnSp>
        <p:nvCxnSpPr>
          <p:cNvPr id="16" name="直接箭头连接符 8"/>
          <p:cNvCxnSpPr>
            <a:cxnSpLocks noChangeShapeType="1"/>
          </p:cNvCxnSpPr>
          <p:nvPr/>
        </p:nvCxnSpPr>
        <p:spPr bwMode="auto">
          <a:xfrm>
            <a:off x="3805146" y="2356464"/>
            <a:ext cx="0" cy="420181"/>
          </a:xfrm>
          <a:prstGeom prst="straightConnector1">
            <a:avLst/>
          </a:prstGeom>
          <a:noFill/>
          <a:ln w="19050" algn="ctr">
            <a:solidFill>
              <a:schemeClr val="tx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sp>
        <p:nvSpPr>
          <p:cNvPr id="18" name="环形箭头 17"/>
          <p:cNvSpPr/>
          <p:nvPr/>
        </p:nvSpPr>
        <p:spPr>
          <a:xfrm flipH="1">
            <a:off x="3303443" y="1422349"/>
            <a:ext cx="1003406" cy="916656"/>
          </a:xfrm>
          <a:prstGeom prst="circularArrow">
            <a:avLst>
              <a:gd name="adj1" fmla="val 12500"/>
              <a:gd name="adj2" fmla="val 1142319"/>
              <a:gd name="adj3" fmla="val 20457681"/>
              <a:gd name="adj4" fmla="val 2875315"/>
              <a:gd name="adj5" fmla="val 12500"/>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chemeClr val="tx1"/>
                </a:solidFill>
                <a:latin typeface="微软雅黑 Light" panose="020B0502040204020203" pitchFamily="34" charset="-122"/>
                <a:cs typeface="+mn-ea"/>
                <a:sym typeface="+mn-lt"/>
              </a:rPr>
              <a:t>彭慧铭</a:t>
            </a:r>
            <a:endParaRPr lang="en-US" altLang="zh-CN" sz="1200" b="1" dirty="0">
              <a:solidFill>
                <a:schemeClr val="tx1"/>
              </a:solidFill>
              <a:latin typeface="微软雅黑 Light" panose="020B0502040204020203" pitchFamily="34" charset="-122"/>
              <a:cs typeface="+mn-ea"/>
              <a:sym typeface="+mn-lt"/>
            </a:endParaRPr>
          </a:p>
        </p:txBody>
      </p:sp>
      <p:sp>
        <p:nvSpPr>
          <p:cNvPr id="20" name="环形箭头 19"/>
          <p:cNvSpPr/>
          <p:nvPr/>
        </p:nvSpPr>
        <p:spPr>
          <a:xfrm flipH="1">
            <a:off x="4549387" y="1418761"/>
            <a:ext cx="1005902" cy="916656"/>
          </a:xfrm>
          <a:prstGeom prst="circularArrow">
            <a:avLst>
              <a:gd name="adj1" fmla="val 12500"/>
              <a:gd name="adj2" fmla="val 1142319"/>
              <a:gd name="adj3" fmla="val 20457681"/>
              <a:gd name="adj4" fmla="val 2875315"/>
              <a:gd name="adj5" fmla="val 12500"/>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chemeClr val="tx1"/>
                </a:solidFill>
                <a:latin typeface="微软雅黑 Light" panose="020B0502040204020203" pitchFamily="34" charset="-122"/>
                <a:cs typeface="+mn-ea"/>
                <a:sym typeface="+mn-lt"/>
              </a:rPr>
              <a:t>胡锦波</a:t>
            </a:r>
          </a:p>
        </p:txBody>
      </p:sp>
      <p:sp>
        <p:nvSpPr>
          <p:cNvPr id="22" name="环形箭头 21"/>
          <p:cNvSpPr/>
          <p:nvPr/>
        </p:nvSpPr>
        <p:spPr>
          <a:xfrm flipH="1">
            <a:off x="2057499" y="1409701"/>
            <a:ext cx="1003406" cy="916656"/>
          </a:xfrm>
          <a:prstGeom prst="circularArrow">
            <a:avLst>
              <a:gd name="adj1" fmla="val 12500"/>
              <a:gd name="adj2" fmla="val 1142319"/>
              <a:gd name="adj3" fmla="val 20457681"/>
              <a:gd name="adj4" fmla="val 2875315"/>
              <a:gd name="adj5" fmla="val 12500"/>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chemeClr val="tx1"/>
                </a:solidFill>
                <a:latin typeface="微软雅黑 Light" panose="020B0502040204020203" pitchFamily="34" charset="-122"/>
                <a:cs typeface="+mn-ea"/>
                <a:sym typeface="+mn-lt"/>
              </a:rPr>
              <a:t>林鑫</a:t>
            </a:r>
            <a:endParaRPr lang="en-US" altLang="zh-CN" sz="1200" b="1" dirty="0">
              <a:solidFill>
                <a:schemeClr val="tx1"/>
              </a:solidFill>
              <a:latin typeface="微软雅黑 Light" panose="020B0502040204020203" pitchFamily="34" charset="-122"/>
              <a:cs typeface="+mn-ea"/>
              <a:sym typeface="+mn-lt"/>
            </a:endParaRPr>
          </a:p>
        </p:txBody>
      </p:sp>
      <p:sp>
        <p:nvSpPr>
          <p:cNvPr id="23" name="环形箭头 19">
            <a:extLst>
              <a:ext uri="{FF2B5EF4-FFF2-40B4-BE49-F238E27FC236}">
                <a16:creationId xmlns:a16="http://schemas.microsoft.com/office/drawing/2014/main" id="{FA666D96-6D5A-438C-804A-29F3527CFA21}"/>
              </a:ext>
            </a:extLst>
          </p:cNvPr>
          <p:cNvSpPr/>
          <p:nvPr/>
        </p:nvSpPr>
        <p:spPr>
          <a:xfrm flipH="1">
            <a:off x="5795331" y="1418761"/>
            <a:ext cx="1005902" cy="916656"/>
          </a:xfrm>
          <a:prstGeom prst="circularArrow">
            <a:avLst>
              <a:gd name="adj1" fmla="val 12500"/>
              <a:gd name="adj2" fmla="val 1142319"/>
              <a:gd name="adj3" fmla="val 20457681"/>
              <a:gd name="adj4" fmla="val 2875315"/>
              <a:gd name="adj5" fmla="val 12500"/>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chemeClr val="tx1"/>
                </a:solidFill>
                <a:latin typeface="微软雅黑 Light" panose="020B0502040204020203" pitchFamily="34" charset="-122"/>
                <a:cs typeface="+mn-ea"/>
                <a:sym typeface="+mn-lt"/>
              </a:rPr>
              <a:t>李梦雷</a:t>
            </a:r>
          </a:p>
        </p:txBody>
      </p:sp>
      <p:sp>
        <p:nvSpPr>
          <p:cNvPr id="24" name="环形箭头 19">
            <a:extLst>
              <a:ext uri="{FF2B5EF4-FFF2-40B4-BE49-F238E27FC236}">
                <a16:creationId xmlns:a16="http://schemas.microsoft.com/office/drawing/2014/main" id="{B68FFC12-8746-4582-9515-76FCF2E8EB75}"/>
              </a:ext>
            </a:extLst>
          </p:cNvPr>
          <p:cNvSpPr/>
          <p:nvPr/>
        </p:nvSpPr>
        <p:spPr>
          <a:xfrm flipH="1">
            <a:off x="7046242" y="1409701"/>
            <a:ext cx="1005902" cy="916656"/>
          </a:xfrm>
          <a:prstGeom prst="circularArrow">
            <a:avLst>
              <a:gd name="adj1" fmla="val 12500"/>
              <a:gd name="adj2" fmla="val 1142319"/>
              <a:gd name="adj3" fmla="val 20457681"/>
              <a:gd name="adj4" fmla="val 2875315"/>
              <a:gd name="adj5" fmla="val 12500"/>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chemeClr val="tx1"/>
                </a:solidFill>
                <a:latin typeface="微软雅黑 Light" panose="020B0502040204020203" pitchFamily="34" charset="-122"/>
                <a:cs typeface="+mn-ea"/>
                <a:sym typeface="+mn-lt"/>
              </a:rPr>
              <a:t>李逸欢</a:t>
            </a:r>
          </a:p>
        </p:txBody>
      </p:sp>
      <p:cxnSp>
        <p:nvCxnSpPr>
          <p:cNvPr id="25" name="直接箭头连接符 8">
            <a:extLst>
              <a:ext uri="{FF2B5EF4-FFF2-40B4-BE49-F238E27FC236}">
                <a16:creationId xmlns:a16="http://schemas.microsoft.com/office/drawing/2014/main" id="{CBCD7C82-EA42-4F97-9A58-9D78750BF52C}"/>
              </a:ext>
            </a:extLst>
          </p:cNvPr>
          <p:cNvCxnSpPr>
            <a:cxnSpLocks noChangeShapeType="1"/>
          </p:cNvCxnSpPr>
          <p:nvPr/>
        </p:nvCxnSpPr>
        <p:spPr bwMode="auto">
          <a:xfrm>
            <a:off x="5040840" y="2379377"/>
            <a:ext cx="0" cy="420181"/>
          </a:xfrm>
          <a:prstGeom prst="straightConnector1">
            <a:avLst/>
          </a:prstGeom>
          <a:noFill/>
          <a:ln w="19050" algn="ctr">
            <a:solidFill>
              <a:schemeClr val="tx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cxnSp>
        <p:nvCxnSpPr>
          <p:cNvPr id="26" name="直接箭头连接符 8">
            <a:extLst>
              <a:ext uri="{FF2B5EF4-FFF2-40B4-BE49-F238E27FC236}">
                <a16:creationId xmlns:a16="http://schemas.microsoft.com/office/drawing/2014/main" id="{E7897EFF-745F-4D27-932F-2E7C3FD99B8E}"/>
              </a:ext>
            </a:extLst>
          </p:cNvPr>
          <p:cNvCxnSpPr>
            <a:cxnSpLocks noChangeShapeType="1"/>
          </p:cNvCxnSpPr>
          <p:nvPr/>
        </p:nvCxnSpPr>
        <p:spPr bwMode="auto">
          <a:xfrm>
            <a:off x="6298282" y="2356464"/>
            <a:ext cx="0" cy="420181"/>
          </a:xfrm>
          <a:prstGeom prst="straightConnector1">
            <a:avLst/>
          </a:prstGeom>
          <a:noFill/>
          <a:ln w="19050" algn="ctr">
            <a:solidFill>
              <a:schemeClr val="tx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sp>
        <p:nvSpPr>
          <p:cNvPr id="9" name="文本框 8">
            <a:extLst>
              <a:ext uri="{FF2B5EF4-FFF2-40B4-BE49-F238E27FC236}">
                <a16:creationId xmlns:a16="http://schemas.microsoft.com/office/drawing/2014/main" id="{07602447-02AD-4115-AFF1-63EF5D33BCCB}"/>
              </a:ext>
            </a:extLst>
          </p:cNvPr>
          <p:cNvSpPr txBox="1"/>
          <p:nvPr/>
        </p:nvSpPr>
        <p:spPr>
          <a:xfrm>
            <a:off x="4606102" y="2922498"/>
            <a:ext cx="1107996" cy="646331"/>
          </a:xfrm>
          <a:prstGeom prst="rect">
            <a:avLst/>
          </a:prstGeom>
          <a:noFill/>
        </p:spPr>
        <p:txBody>
          <a:bodyPr wrap="none" rtlCol="0">
            <a:spAutoFit/>
          </a:bodyPr>
          <a:lstStyle/>
          <a:p>
            <a:r>
              <a:rPr lang="zh-CN" altLang="en-US" dirty="0"/>
              <a:t>文档编写</a:t>
            </a:r>
            <a:endParaRPr lang="en-US" altLang="zh-CN" dirty="0"/>
          </a:p>
          <a:p>
            <a:r>
              <a:rPr lang="en-US" altLang="zh-CN" dirty="0"/>
              <a:t>8.2</a:t>
            </a:r>
            <a:r>
              <a:rPr lang="zh-CN" altLang="en-US" dirty="0"/>
              <a:t>分</a:t>
            </a:r>
          </a:p>
        </p:txBody>
      </p:sp>
      <p:sp>
        <p:nvSpPr>
          <p:cNvPr id="10" name="文本框 9">
            <a:extLst>
              <a:ext uri="{FF2B5EF4-FFF2-40B4-BE49-F238E27FC236}">
                <a16:creationId xmlns:a16="http://schemas.microsoft.com/office/drawing/2014/main" id="{A9A59B45-C43F-4C96-962C-7C48359643B4}"/>
              </a:ext>
            </a:extLst>
          </p:cNvPr>
          <p:cNvSpPr txBox="1"/>
          <p:nvPr/>
        </p:nvSpPr>
        <p:spPr>
          <a:xfrm>
            <a:off x="5783630" y="2922498"/>
            <a:ext cx="1107996" cy="646331"/>
          </a:xfrm>
          <a:prstGeom prst="rect">
            <a:avLst/>
          </a:prstGeom>
          <a:noFill/>
        </p:spPr>
        <p:txBody>
          <a:bodyPr wrap="none" rtlCol="0">
            <a:spAutoFit/>
          </a:bodyPr>
          <a:lstStyle/>
          <a:p>
            <a:r>
              <a:rPr lang="zh-CN" altLang="en-US" dirty="0"/>
              <a:t>文档编写</a:t>
            </a:r>
            <a:endParaRPr lang="en-US" altLang="zh-CN" dirty="0"/>
          </a:p>
          <a:p>
            <a:r>
              <a:rPr lang="en-US" altLang="zh-CN" dirty="0"/>
              <a:t>8.5</a:t>
            </a:r>
            <a:r>
              <a:rPr lang="zh-CN" altLang="en-US" dirty="0"/>
              <a:t>分</a:t>
            </a:r>
          </a:p>
        </p:txBody>
      </p:sp>
      <p:sp>
        <p:nvSpPr>
          <p:cNvPr id="19" name="文本框 18">
            <a:extLst>
              <a:ext uri="{FF2B5EF4-FFF2-40B4-BE49-F238E27FC236}">
                <a16:creationId xmlns:a16="http://schemas.microsoft.com/office/drawing/2014/main" id="{ACD90DBB-42B8-4C32-934E-759236349AF7}"/>
              </a:ext>
            </a:extLst>
          </p:cNvPr>
          <p:cNvSpPr txBox="1"/>
          <p:nvPr/>
        </p:nvSpPr>
        <p:spPr>
          <a:xfrm>
            <a:off x="3201957" y="2922498"/>
            <a:ext cx="994759" cy="646331"/>
          </a:xfrm>
          <a:prstGeom prst="rect">
            <a:avLst/>
          </a:prstGeom>
          <a:noFill/>
        </p:spPr>
        <p:txBody>
          <a:bodyPr wrap="none" rtlCol="0">
            <a:spAutoFit/>
          </a:bodyPr>
          <a:lstStyle/>
          <a:p>
            <a:r>
              <a:rPr lang="en-US" altLang="zh-CN" dirty="0"/>
              <a:t>PPT</a:t>
            </a:r>
            <a:r>
              <a:rPr lang="zh-CN" altLang="en-US" dirty="0"/>
              <a:t>制作</a:t>
            </a:r>
            <a:endParaRPr lang="en-US" altLang="zh-CN" dirty="0"/>
          </a:p>
          <a:p>
            <a:r>
              <a:rPr lang="en-US" altLang="zh-CN" dirty="0"/>
              <a:t>8.3</a:t>
            </a:r>
            <a:r>
              <a:rPr lang="zh-CN" altLang="en-US" dirty="0"/>
              <a:t>分</a:t>
            </a:r>
          </a:p>
        </p:txBody>
      </p:sp>
      <p:sp>
        <p:nvSpPr>
          <p:cNvPr id="21" name="文本框 20">
            <a:extLst>
              <a:ext uri="{FF2B5EF4-FFF2-40B4-BE49-F238E27FC236}">
                <a16:creationId xmlns:a16="http://schemas.microsoft.com/office/drawing/2014/main" id="{7A7C482E-AC47-4C56-B510-2D5A29F7ECE4}"/>
              </a:ext>
            </a:extLst>
          </p:cNvPr>
          <p:cNvSpPr txBox="1"/>
          <p:nvPr/>
        </p:nvSpPr>
        <p:spPr>
          <a:xfrm>
            <a:off x="1977154" y="2922498"/>
            <a:ext cx="1226689" cy="923330"/>
          </a:xfrm>
          <a:prstGeom prst="rect">
            <a:avLst/>
          </a:prstGeom>
          <a:noFill/>
        </p:spPr>
        <p:txBody>
          <a:bodyPr wrap="square" rtlCol="0">
            <a:spAutoFit/>
          </a:bodyPr>
          <a:lstStyle/>
          <a:p>
            <a:r>
              <a:rPr lang="en-US" altLang="zh-CN" dirty="0"/>
              <a:t>PPT</a:t>
            </a:r>
            <a:r>
              <a:rPr lang="zh-CN" altLang="en-US" dirty="0"/>
              <a:t>制作，文档编写</a:t>
            </a:r>
            <a:r>
              <a:rPr lang="en-US" altLang="zh-CN" dirty="0"/>
              <a:t>8.6</a:t>
            </a:r>
            <a:r>
              <a:rPr lang="zh-CN" altLang="en-US" dirty="0"/>
              <a:t>分</a:t>
            </a:r>
            <a:endParaRPr lang="en-US" altLang="zh-CN" dirty="0"/>
          </a:p>
        </p:txBody>
      </p:sp>
      <p:sp>
        <p:nvSpPr>
          <p:cNvPr id="27" name="文本框 26">
            <a:extLst>
              <a:ext uri="{FF2B5EF4-FFF2-40B4-BE49-F238E27FC236}">
                <a16:creationId xmlns:a16="http://schemas.microsoft.com/office/drawing/2014/main" id="{A00D046B-A449-4E4F-9956-34629797EDB7}"/>
              </a:ext>
            </a:extLst>
          </p:cNvPr>
          <p:cNvSpPr txBox="1"/>
          <p:nvPr/>
        </p:nvSpPr>
        <p:spPr>
          <a:xfrm>
            <a:off x="7026948" y="2922498"/>
            <a:ext cx="1107996" cy="923330"/>
          </a:xfrm>
          <a:prstGeom prst="rect">
            <a:avLst/>
          </a:prstGeom>
          <a:noFill/>
        </p:spPr>
        <p:txBody>
          <a:bodyPr wrap="none" rtlCol="0">
            <a:spAutoFit/>
          </a:bodyPr>
          <a:lstStyle/>
          <a:p>
            <a:r>
              <a:rPr lang="zh-CN" altLang="en-US" dirty="0"/>
              <a:t>图形制作</a:t>
            </a:r>
            <a:endParaRPr lang="en-US" altLang="zh-CN" dirty="0"/>
          </a:p>
          <a:p>
            <a:r>
              <a:rPr lang="en-US" altLang="zh-CN" dirty="0"/>
              <a:t>8.4</a:t>
            </a:r>
            <a:r>
              <a:rPr lang="zh-CN" altLang="en-US" dirty="0"/>
              <a:t>分</a:t>
            </a:r>
            <a:endParaRPr lang="en-US" altLang="zh-CN" dirty="0"/>
          </a:p>
          <a:p>
            <a:endParaRPr lang="zh-CN" altLang="en-US" dirty="0"/>
          </a:p>
        </p:txBody>
      </p:sp>
    </p:spTree>
    <p:extLst>
      <p:ext uri="{BB962C8B-B14F-4D97-AF65-F5344CB8AC3E}">
        <p14:creationId xmlns:p14="http://schemas.microsoft.com/office/powerpoint/2010/main" val="3373183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0-#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par>
                                <p:cTn id="13" presetID="22" presetClass="entr" presetSubtype="1"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par>
                                <p:cTn id="16" presetID="22" presetClass="entr" presetSubtype="1"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up)">
                                      <p:cBhvr>
                                        <p:cTn id="18" dur="500"/>
                                        <p:tgtEl>
                                          <p:spTgt spid="16"/>
                                        </p:tgtEl>
                                      </p:cBhvr>
                                    </p:animEffect>
                                  </p:childTnLst>
                                </p:cTn>
                              </p:par>
                              <p:par>
                                <p:cTn id="19" presetID="22" presetClass="entr" presetSubtype="1"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up)">
                                      <p:cBhvr>
                                        <p:cTn id="21" dur="500"/>
                                        <p:tgtEl>
                                          <p:spTgt spid="15"/>
                                        </p:tgtEl>
                                      </p:cBhvr>
                                    </p:animEffect>
                                  </p:childTnLst>
                                </p:cTn>
                              </p:par>
                              <p:par>
                                <p:cTn id="22" presetID="2" presetClass="entr" presetSubtype="8"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0-#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additive="base">
                                        <p:cTn id="28" dur="500" fill="hold"/>
                                        <p:tgtEl>
                                          <p:spTgt spid="23"/>
                                        </p:tgtEl>
                                        <p:attrNameLst>
                                          <p:attrName>ppt_x</p:attrName>
                                        </p:attrNameLst>
                                      </p:cBhvr>
                                      <p:tavLst>
                                        <p:tav tm="0">
                                          <p:val>
                                            <p:strVal val="0-#ppt_w/2"/>
                                          </p:val>
                                        </p:tav>
                                        <p:tav tm="100000">
                                          <p:val>
                                            <p:strVal val="#ppt_x"/>
                                          </p:val>
                                        </p:tav>
                                      </p:tavLst>
                                    </p:anim>
                                    <p:anim calcmode="lin" valueType="num">
                                      <p:cBhvr additive="base">
                                        <p:cTn id="29" dur="500" fill="hold"/>
                                        <p:tgtEl>
                                          <p:spTgt spid="23"/>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500" fill="hold"/>
                                        <p:tgtEl>
                                          <p:spTgt spid="24"/>
                                        </p:tgtEl>
                                        <p:attrNameLst>
                                          <p:attrName>ppt_x</p:attrName>
                                        </p:attrNameLst>
                                      </p:cBhvr>
                                      <p:tavLst>
                                        <p:tav tm="0">
                                          <p:val>
                                            <p:strVal val="0-#ppt_w/2"/>
                                          </p:val>
                                        </p:tav>
                                        <p:tav tm="100000">
                                          <p:val>
                                            <p:strVal val="#ppt_x"/>
                                          </p:val>
                                        </p:tav>
                                      </p:tavLst>
                                    </p:anim>
                                    <p:anim calcmode="lin" valueType="num">
                                      <p:cBhvr additive="base">
                                        <p:cTn id="33" dur="500" fill="hold"/>
                                        <p:tgtEl>
                                          <p:spTgt spid="24"/>
                                        </p:tgtEl>
                                        <p:attrNameLst>
                                          <p:attrName>ppt_y</p:attrName>
                                        </p:attrNameLst>
                                      </p:cBhvr>
                                      <p:tavLst>
                                        <p:tav tm="0">
                                          <p:val>
                                            <p:strVal val="#ppt_y"/>
                                          </p:val>
                                        </p:tav>
                                        <p:tav tm="100000">
                                          <p:val>
                                            <p:strVal val="#ppt_y"/>
                                          </p:val>
                                        </p:tav>
                                      </p:tavLst>
                                    </p:anim>
                                  </p:childTnLst>
                                </p:cTn>
                              </p:par>
                              <p:par>
                                <p:cTn id="34" presetID="22" presetClass="entr" presetSubtype="1" fill="hold"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up)">
                                      <p:cBhvr>
                                        <p:cTn id="36" dur="500"/>
                                        <p:tgtEl>
                                          <p:spTgt spid="25"/>
                                        </p:tgtEl>
                                      </p:cBhvr>
                                    </p:animEffect>
                                  </p:childTnLst>
                                </p:cTn>
                              </p:par>
                              <p:par>
                                <p:cTn id="37" presetID="22" presetClass="entr" presetSubtype="1"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up)">
                                      <p:cBhvr>
                                        <p:cTn id="3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2" grpId="0" animBg="1"/>
      <p:bldP spid="23" grpId="0" animBg="1"/>
      <p:bldP spid="2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61522" y="2201000"/>
            <a:ext cx="1742785" cy="523220"/>
          </a:xfrm>
          <a:prstGeom prst="rect">
            <a:avLst/>
          </a:prstGeom>
          <a:noFill/>
        </p:spPr>
        <p:txBody>
          <a:bodyPr wrap="none" rtlCol="0">
            <a:spAutoFit/>
          </a:bodyPr>
          <a:lstStyle/>
          <a:p>
            <a:r>
              <a:rPr lang="en-US" altLang="zh-CN" sz="2800" b="1" dirty="0">
                <a:solidFill>
                  <a:schemeClr val="tx1">
                    <a:lumMod val="85000"/>
                    <a:lumOff val="15000"/>
                  </a:schemeClr>
                </a:solidFill>
                <a:latin typeface="微软雅黑" pitchFamily="34" charset="-122"/>
                <a:ea typeface="微软雅黑" pitchFamily="34" charset="-122"/>
              </a:rPr>
              <a:t>THANKS</a:t>
            </a:r>
            <a:endParaRPr lang="zh-CN" altLang="en-US" sz="2800" b="1" dirty="0">
              <a:solidFill>
                <a:schemeClr val="tx1">
                  <a:lumMod val="85000"/>
                  <a:lumOff val="15000"/>
                </a:schemeClr>
              </a:solidFill>
              <a:latin typeface="微软雅黑" pitchFamily="34" charset="-122"/>
              <a:ea typeface="微软雅黑" pitchFamily="34" charset="-122"/>
            </a:endParaRPr>
          </a:p>
        </p:txBody>
      </p:sp>
      <p:grpSp>
        <p:nvGrpSpPr>
          <p:cNvPr id="3" name="组合 2"/>
          <p:cNvGrpSpPr/>
          <p:nvPr/>
        </p:nvGrpSpPr>
        <p:grpSpPr>
          <a:xfrm rot="21433112">
            <a:off x="3523407" y="1568068"/>
            <a:ext cx="2097186" cy="1797947"/>
            <a:chOff x="2834854" y="1563638"/>
            <a:chExt cx="2837876" cy="2432951"/>
          </a:xfrm>
        </p:grpSpPr>
        <p:sp>
          <p:nvSpPr>
            <p:cNvPr id="4" name="六边形 3"/>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 name="直接连接符 9"/>
          <p:cNvCxnSpPr/>
          <p:nvPr/>
        </p:nvCxnSpPr>
        <p:spPr>
          <a:xfrm>
            <a:off x="4572000" y="3815405"/>
            <a:ext cx="0" cy="25727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3707904" y="3772582"/>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644008" y="3772582"/>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3730540" y="3779588"/>
            <a:ext cx="595099" cy="369332"/>
          </a:xfrm>
          <a:prstGeom prst="rect">
            <a:avLst/>
          </a:prstGeom>
          <a:noFill/>
        </p:spPr>
        <p:txBody>
          <a:bodyPr wrap="none" rtlCol="0">
            <a:spAutoFit/>
          </a:bodyPr>
          <a:lstStyle/>
          <a:p>
            <a:r>
              <a:rPr lang="en-US" altLang="zh-CN" dirty="0"/>
              <a:t>  For</a:t>
            </a:r>
            <a:endParaRPr lang="zh-CN" altLang="en-US" dirty="0"/>
          </a:p>
        </p:txBody>
      </p:sp>
      <p:sp>
        <p:nvSpPr>
          <p:cNvPr id="14" name="TextBox 13"/>
          <p:cNvSpPr txBox="1"/>
          <p:nvPr/>
        </p:nvSpPr>
        <p:spPr>
          <a:xfrm>
            <a:off x="4666644" y="3779588"/>
            <a:ext cx="784061" cy="369332"/>
          </a:xfrm>
          <a:prstGeom prst="rect">
            <a:avLst/>
          </a:prstGeom>
          <a:noFill/>
        </p:spPr>
        <p:txBody>
          <a:bodyPr wrap="none" rtlCol="0">
            <a:spAutoFit/>
          </a:bodyPr>
          <a:lstStyle/>
          <a:p>
            <a:r>
              <a:rPr lang="en-US" altLang="zh-CN" dirty="0"/>
              <a:t>Watch</a:t>
            </a:r>
            <a:endParaRPr lang="zh-CN" altLang="en-US" dirty="0"/>
          </a:p>
        </p:txBody>
      </p:sp>
    </p:spTree>
    <p:extLst>
      <p:ext uri="{BB962C8B-B14F-4D97-AF65-F5344CB8AC3E}">
        <p14:creationId xmlns:p14="http://schemas.microsoft.com/office/powerpoint/2010/main" val="1309068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204116"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1346" y="843558"/>
            <a:ext cx="1415773" cy="338554"/>
          </a:xfrm>
          <a:prstGeom prst="rect">
            <a:avLst/>
          </a:prstGeom>
          <a:noFill/>
        </p:spPr>
        <p:txBody>
          <a:bodyPr wrap="non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需求计划概述</a:t>
            </a:r>
          </a:p>
        </p:txBody>
      </p:sp>
      <p:sp>
        <p:nvSpPr>
          <p:cNvPr id="13" name="TextBox 12"/>
          <p:cNvSpPr txBox="1"/>
          <p:nvPr/>
        </p:nvSpPr>
        <p:spPr>
          <a:xfrm>
            <a:off x="2195736" y="882371"/>
            <a:ext cx="6408712" cy="3360600"/>
          </a:xfrm>
          <a:prstGeom prst="rect">
            <a:avLst/>
          </a:prstGeom>
          <a:noFill/>
        </p:spPr>
        <p:txBody>
          <a:bodyPr wrap="square" rtlCol="0">
            <a:spAutoFit/>
          </a:bodyPr>
          <a:lstStyle/>
          <a:p>
            <a:pPr lvl="0" algn="just">
              <a:lnSpc>
                <a:spcPct val="200000"/>
              </a:lnSpc>
            </a:pPr>
            <a:r>
              <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rPr>
              <a:t>项目名称：</a:t>
            </a:r>
          </a:p>
          <a:p>
            <a:pPr lvl="0" algn="just">
              <a:lnSpc>
                <a:spcPct val="200000"/>
              </a:lnSpc>
            </a:pPr>
            <a:r>
              <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rPr>
              <a:t>软件工程系列课程教学辅助网站</a:t>
            </a:r>
            <a:endPar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endParaRPr>
          </a:p>
          <a:p>
            <a:pPr lvl="0" algn="just">
              <a:lnSpc>
                <a:spcPct val="200000"/>
              </a:lnSpc>
            </a:pPr>
            <a:endPar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endParaRPr>
          </a:p>
          <a:p>
            <a:pPr lvl="0" algn="just">
              <a:lnSpc>
                <a:spcPct val="200000"/>
              </a:lnSpc>
            </a:pPr>
            <a:r>
              <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rPr>
              <a:t>项目主要承担部门：</a:t>
            </a:r>
          </a:p>
          <a:p>
            <a:pPr lvl="0" algn="just">
              <a:lnSpc>
                <a:spcPct val="200000"/>
              </a:lnSpc>
            </a:pPr>
            <a:r>
              <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rPr>
              <a:t>浙江大学城市学院  </a:t>
            </a:r>
            <a:r>
              <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rPr>
              <a:t>PRD-2018-G19</a:t>
            </a:r>
          </a:p>
          <a:p>
            <a:pPr lvl="0" algn="just">
              <a:lnSpc>
                <a:spcPct val="200000"/>
              </a:lnSpc>
            </a:pPr>
            <a:endPar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endParaRPr>
          </a:p>
          <a:p>
            <a:pPr lvl="0" algn="just">
              <a:lnSpc>
                <a:spcPct val="200000"/>
              </a:lnSpc>
            </a:pPr>
            <a:r>
              <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rPr>
              <a:t>项目时间：</a:t>
            </a:r>
          </a:p>
          <a:p>
            <a:pPr lvl="0" algn="just">
              <a:lnSpc>
                <a:spcPct val="200000"/>
              </a:lnSpc>
            </a:pPr>
            <a:r>
              <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rPr>
              <a:t>开始：</a:t>
            </a:r>
            <a:r>
              <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rPr>
              <a:t>2018</a:t>
            </a:r>
            <a:r>
              <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rPr>
              <a:t>年</a:t>
            </a:r>
            <a:r>
              <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rPr>
              <a:t>9</a:t>
            </a:r>
            <a:r>
              <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rPr>
              <a:t>月</a:t>
            </a:r>
            <a:r>
              <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rPr>
              <a:t>29</a:t>
            </a:r>
            <a:r>
              <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rPr>
              <a:t>日</a:t>
            </a:r>
          </a:p>
          <a:p>
            <a:pPr lvl="0" algn="just">
              <a:lnSpc>
                <a:spcPct val="200000"/>
              </a:lnSpc>
            </a:pPr>
            <a:r>
              <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rPr>
              <a:t>结束：</a:t>
            </a:r>
            <a:r>
              <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rPr>
              <a:t>2018</a:t>
            </a:r>
            <a:r>
              <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rPr>
              <a:t>年</a:t>
            </a:r>
            <a:r>
              <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rPr>
              <a:t>1</a:t>
            </a:r>
            <a:r>
              <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rPr>
              <a:t>月</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文本框 5">
            <a:extLst>
              <a:ext uri="{FF2B5EF4-FFF2-40B4-BE49-F238E27FC236}">
                <a16:creationId xmlns:a16="http://schemas.microsoft.com/office/drawing/2014/main" id="{1F0F6F91-1F47-4C9E-807B-A317A100EB3D}"/>
              </a:ext>
            </a:extLst>
          </p:cNvPr>
          <p:cNvSpPr txBox="1"/>
          <p:nvPr/>
        </p:nvSpPr>
        <p:spPr>
          <a:xfrm>
            <a:off x="204116" y="1923678"/>
            <a:ext cx="1399742" cy="369332"/>
          </a:xfrm>
          <a:prstGeom prst="rect">
            <a:avLst/>
          </a:prstGeom>
          <a:noFill/>
        </p:spPr>
        <p:txBody>
          <a:bodyPr wrap="none" rtlCol="0">
            <a:spAutoFit/>
          </a:bodyPr>
          <a:lstStyle/>
          <a:p>
            <a:r>
              <a:rPr lang="en-US" altLang="zh-CN" b="1" dirty="0"/>
              <a:t>1.1</a:t>
            </a:r>
            <a:r>
              <a:rPr lang="zh-CN" altLang="en-US" b="1" dirty="0"/>
              <a:t>项目概述</a:t>
            </a:r>
          </a:p>
        </p:txBody>
      </p:sp>
    </p:spTree>
    <p:extLst>
      <p:ext uri="{BB962C8B-B14F-4D97-AF65-F5344CB8AC3E}">
        <p14:creationId xmlns:p14="http://schemas.microsoft.com/office/powerpoint/2010/main" val="2516105243"/>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204116"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1346" y="843558"/>
            <a:ext cx="1415773" cy="338554"/>
          </a:xfrm>
          <a:prstGeom prst="rect">
            <a:avLst/>
          </a:prstGeom>
          <a:noFill/>
        </p:spPr>
        <p:txBody>
          <a:bodyPr wrap="non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需求计划概述</a:t>
            </a:r>
          </a:p>
        </p:txBody>
      </p:sp>
      <p:sp>
        <p:nvSpPr>
          <p:cNvPr id="13" name="TextBox 12"/>
          <p:cNvSpPr txBox="1"/>
          <p:nvPr/>
        </p:nvSpPr>
        <p:spPr>
          <a:xfrm>
            <a:off x="2195736" y="882371"/>
            <a:ext cx="1728189" cy="4099264"/>
          </a:xfrm>
          <a:prstGeom prst="rect">
            <a:avLst/>
          </a:prstGeom>
          <a:noFill/>
        </p:spPr>
        <p:txBody>
          <a:bodyPr wrap="square" rtlCol="0">
            <a:spAutoFit/>
          </a:bodyPr>
          <a:lstStyle/>
          <a:p>
            <a:pPr lvl="0" algn="just">
              <a:lnSpc>
                <a:spcPct val="200000"/>
              </a:lnSpc>
            </a:pPr>
            <a:r>
              <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rPr>
              <a:t>过程产品</a:t>
            </a:r>
            <a:endPar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endParaRPr>
          </a:p>
          <a:p>
            <a:pPr lvl="0" algn="just">
              <a:lnSpc>
                <a:spcPct val="200000"/>
              </a:lnSpc>
            </a:pPr>
            <a:r>
              <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rPr>
              <a:t>《</a:t>
            </a:r>
            <a:r>
              <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rPr>
              <a:t>可行性分析报告</a:t>
            </a:r>
            <a:r>
              <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rPr>
              <a:t>》</a:t>
            </a:r>
          </a:p>
          <a:p>
            <a:pPr lvl="0" algn="just">
              <a:lnSpc>
                <a:spcPct val="200000"/>
              </a:lnSpc>
            </a:pPr>
            <a:r>
              <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rPr>
              <a:t>《</a:t>
            </a:r>
            <a:r>
              <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rPr>
              <a:t>项目章程</a:t>
            </a:r>
            <a:r>
              <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rPr>
              <a:t>》</a:t>
            </a:r>
          </a:p>
          <a:p>
            <a:pPr lvl="0" algn="just">
              <a:lnSpc>
                <a:spcPct val="200000"/>
              </a:lnSpc>
            </a:pPr>
            <a:r>
              <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rPr>
              <a:t>《</a:t>
            </a:r>
            <a:r>
              <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rPr>
              <a:t>总体项目计划</a:t>
            </a:r>
            <a:r>
              <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rPr>
              <a:t>》</a:t>
            </a:r>
          </a:p>
          <a:p>
            <a:pPr lvl="0" algn="just">
              <a:lnSpc>
                <a:spcPct val="200000"/>
              </a:lnSpc>
            </a:pPr>
            <a:r>
              <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rPr>
              <a:t>《</a:t>
            </a:r>
            <a:r>
              <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rPr>
              <a:t>需求开发计划</a:t>
            </a:r>
            <a:r>
              <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rPr>
              <a:t>》</a:t>
            </a:r>
          </a:p>
          <a:p>
            <a:pPr lvl="0" algn="just">
              <a:lnSpc>
                <a:spcPct val="200000"/>
              </a:lnSpc>
            </a:pPr>
            <a:r>
              <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rPr>
              <a:t>《</a:t>
            </a:r>
            <a:r>
              <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rPr>
              <a:t>需求变更控制文档</a:t>
            </a:r>
            <a:r>
              <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rPr>
              <a:t>》</a:t>
            </a:r>
          </a:p>
          <a:p>
            <a:pPr lvl="0" algn="just">
              <a:lnSpc>
                <a:spcPct val="200000"/>
              </a:lnSpc>
            </a:pPr>
            <a:r>
              <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rPr>
              <a:t>《</a:t>
            </a:r>
            <a:r>
              <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rPr>
              <a:t>需求规格说明书</a:t>
            </a:r>
            <a:r>
              <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rPr>
              <a:t>》</a:t>
            </a:r>
          </a:p>
          <a:p>
            <a:pPr lvl="0" algn="just">
              <a:lnSpc>
                <a:spcPct val="200000"/>
              </a:lnSpc>
            </a:pPr>
            <a:r>
              <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rPr>
              <a:t>《</a:t>
            </a:r>
            <a:r>
              <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rPr>
              <a:t>系统设计计划</a:t>
            </a:r>
            <a:r>
              <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rPr>
              <a:t>》</a:t>
            </a:r>
          </a:p>
          <a:p>
            <a:pPr lvl="0" algn="just">
              <a:lnSpc>
                <a:spcPct val="200000"/>
              </a:lnSpc>
            </a:pPr>
            <a:r>
              <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rPr>
              <a:t>《</a:t>
            </a:r>
            <a:r>
              <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rPr>
              <a:t>概要设计说明</a:t>
            </a:r>
            <a:r>
              <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rPr>
              <a:t>》</a:t>
            </a:r>
          </a:p>
          <a:p>
            <a:pPr lvl="0" algn="just">
              <a:lnSpc>
                <a:spcPct val="200000"/>
              </a:lnSpc>
            </a:pPr>
            <a:endPar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endParaRPr>
          </a:p>
          <a:p>
            <a:pPr lvl="0" algn="just">
              <a:lnSpc>
                <a:spcPct val="200000"/>
              </a:lnSpc>
            </a:pPr>
            <a:endPar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文本框 5">
            <a:extLst>
              <a:ext uri="{FF2B5EF4-FFF2-40B4-BE49-F238E27FC236}">
                <a16:creationId xmlns:a16="http://schemas.microsoft.com/office/drawing/2014/main" id="{1F0F6F91-1F47-4C9E-807B-A317A100EB3D}"/>
              </a:ext>
            </a:extLst>
          </p:cNvPr>
          <p:cNvSpPr txBox="1"/>
          <p:nvPr/>
        </p:nvSpPr>
        <p:spPr>
          <a:xfrm>
            <a:off x="204116" y="1923678"/>
            <a:ext cx="1399742" cy="369332"/>
          </a:xfrm>
          <a:prstGeom prst="rect">
            <a:avLst/>
          </a:prstGeom>
          <a:noFill/>
        </p:spPr>
        <p:txBody>
          <a:bodyPr wrap="none" rtlCol="0">
            <a:spAutoFit/>
          </a:bodyPr>
          <a:lstStyle/>
          <a:p>
            <a:r>
              <a:rPr lang="en-US" altLang="zh-CN" b="1" dirty="0"/>
              <a:t>1.1</a:t>
            </a:r>
            <a:r>
              <a:rPr lang="zh-CN" altLang="en-US" b="1" dirty="0"/>
              <a:t>项目概述</a:t>
            </a:r>
          </a:p>
        </p:txBody>
      </p:sp>
      <p:sp>
        <p:nvSpPr>
          <p:cNvPr id="9" name="文本框 8">
            <a:extLst>
              <a:ext uri="{FF2B5EF4-FFF2-40B4-BE49-F238E27FC236}">
                <a16:creationId xmlns:a16="http://schemas.microsoft.com/office/drawing/2014/main" id="{96E8E1FA-988A-47D2-899A-940C3CEF8BAA}"/>
              </a:ext>
            </a:extLst>
          </p:cNvPr>
          <p:cNvSpPr txBox="1"/>
          <p:nvPr/>
        </p:nvSpPr>
        <p:spPr>
          <a:xfrm>
            <a:off x="4716016" y="1013417"/>
            <a:ext cx="1261884" cy="2031325"/>
          </a:xfrm>
          <a:prstGeom prst="rect">
            <a:avLst/>
          </a:prstGeom>
          <a:noFill/>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非移交产品</a:t>
            </a:r>
            <a:endParaRPr lang="en-US" altLang="zh-CN" sz="1200" b="1" dirty="0">
              <a:latin typeface="微软雅黑" panose="020B0503020204020204" pitchFamily="34" charset="-122"/>
              <a:ea typeface="微软雅黑" panose="020B0503020204020204" pitchFamily="34" charset="-122"/>
            </a:endParaRPr>
          </a:p>
          <a:p>
            <a:endParaRPr lang="zh-CN" altLang="en-US" sz="1200" b="1" dirty="0">
              <a:latin typeface="微软雅黑" panose="020B0503020204020204" pitchFamily="34" charset="-122"/>
              <a:ea typeface="微软雅黑" panose="020B0503020204020204" pitchFamily="34" charset="-122"/>
            </a:endParaRPr>
          </a:p>
          <a:p>
            <a:r>
              <a:rPr lang="en-US" altLang="zh-CN" sz="1200" b="1"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会议记录</a:t>
            </a:r>
            <a:r>
              <a:rPr lang="en-US" altLang="zh-CN" sz="1200" b="1" dirty="0">
                <a:latin typeface="微软雅黑" panose="020B0503020204020204" pitchFamily="34" charset="-122"/>
                <a:ea typeface="微软雅黑" panose="020B0503020204020204" pitchFamily="34" charset="-122"/>
              </a:rPr>
              <a:t>》</a:t>
            </a:r>
          </a:p>
          <a:p>
            <a:endParaRPr lang="en-US" altLang="zh-CN" sz="1200" b="1" dirty="0">
              <a:latin typeface="微软雅黑" panose="020B0503020204020204" pitchFamily="34" charset="-122"/>
              <a:ea typeface="微软雅黑" panose="020B0503020204020204" pitchFamily="34" charset="-122"/>
            </a:endParaRPr>
          </a:p>
          <a:p>
            <a:r>
              <a:rPr lang="en-US" altLang="zh-CN" sz="1200" b="1"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每日报告</a:t>
            </a:r>
            <a:r>
              <a:rPr lang="en-US" altLang="zh-CN" sz="1200" b="1" dirty="0">
                <a:latin typeface="微软雅黑" panose="020B0503020204020204" pitchFamily="34" charset="-122"/>
                <a:ea typeface="微软雅黑" panose="020B0503020204020204" pitchFamily="34" charset="-122"/>
              </a:rPr>
              <a:t>》</a:t>
            </a:r>
          </a:p>
          <a:p>
            <a:endParaRPr lang="en-US" altLang="zh-CN" sz="1200" b="1" dirty="0">
              <a:latin typeface="微软雅黑" panose="020B0503020204020204" pitchFamily="34" charset="-122"/>
              <a:ea typeface="微软雅黑" panose="020B0503020204020204" pitchFamily="34" charset="-122"/>
            </a:endParaRPr>
          </a:p>
          <a:p>
            <a:r>
              <a:rPr lang="en-US" altLang="zh-CN" sz="1200" b="1"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用户群分类</a:t>
            </a:r>
            <a:r>
              <a:rPr lang="en-US" altLang="zh-CN" sz="1200" b="1" dirty="0">
                <a:latin typeface="微软雅黑" panose="020B0503020204020204" pitchFamily="34" charset="-122"/>
                <a:ea typeface="微软雅黑" panose="020B0503020204020204" pitchFamily="34" charset="-122"/>
              </a:rPr>
              <a:t>》</a:t>
            </a:r>
          </a:p>
          <a:p>
            <a:endParaRPr lang="en-US" altLang="zh-CN" sz="1200" b="1" dirty="0">
              <a:latin typeface="微软雅黑" panose="020B0503020204020204" pitchFamily="34" charset="-122"/>
              <a:ea typeface="微软雅黑" panose="020B0503020204020204" pitchFamily="34" charset="-122"/>
            </a:endParaRPr>
          </a:p>
          <a:p>
            <a:r>
              <a:rPr lang="en-US" altLang="zh-CN" sz="1200" b="1"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数据字典</a:t>
            </a:r>
            <a:r>
              <a:rPr lang="en-US" altLang="zh-CN" sz="1200" b="1" dirty="0">
                <a:latin typeface="微软雅黑" panose="020B0503020204020204" pitchFamily="34" charset="-122"/>
                <a:ea typeface="微软雅黑" panose="020B0503020204020204" pitchFamily="34" charset="-122"/>
              </a:rPr>
              <a:t>》</a:t>
            </a:r>
          </a:p>
          <a:p>
            <a:endParaRPr lang="zh-CN" altLang="en-US" dirty="0"/>
          </a:p>
        </p:txBody>
      </p:sp>
      <p:sp>
        <p:nvSpPr>
          <p:cNvPr id="10" name="文本框 9">
            <a:extLst>
              <a:ext uri="{FF2B5EF4-FFF2-40B4-BE49-F238E27FC236}">
                <a16:creationId xmlns:a16="http://schemas.microsoft.com/office/drawing/2014/main" id="{6BCAD413-16FE-43B9-9405-F1BECA401B38}"/>
              </a:ext>
            </a:extLst>
          </p:cNvPr>
          <p:cNvSpPr txBox="1"/>
          <p:nvPr/>
        </p:nvSpPr>
        <p:spPr>
          <a:xfrm>
            <a:off x="6605120" y="1012835"/>
            <a:ext cx="1999327" cy="2123658"/>
          </a:xfrm>
          <a:prstGeom prst="rect">
            <a:avLst/>
          </a:prstGeom>
          <a:noFill/>
        </p:spPr>
        <p:txBody>
          <a:bodyPr wrap="square" rtlCol="0">
            <a:spAutoFit/>
          </a:bodyPr>
          <a:lstStyle/>
          <a:p>
            <a:r>
              <a:rPr lang="zh-CN" altLang="en-US" sz="1200" b="1" dirty="0">
                <a:latin typeface="微软雅黑" panose="020B0503020204020204" pitchFamily="34" charset="-122"/>
                <a:ea typeface="微软雅黑" panose="020B0503020204020204" pitchFamily="34" charset="-122"/>
              </a:rPr>
              <a:t>系统运行环境</a:t>
            </a:r>
          </a:p>
          <a:p>
            <a:endParaRPr lang="zh-CN" altLang="en-US" sz="1200" b="1" dirty="0">
              <a:latin typeface="微软雅黑" panose="020B0503020204020204" pitchFamily="34" charset="-122"/>
              <a:ea typeface="微软雅黑" panose="020B0503020204020204" pitchFamily="34" charset="-122"/>
            </a:endParaRPr>
          </a:p>
          <a:p>
            <a:r>
              <a:rPr lang="zh-CN" altLang="en-US" sz="1200" b="1" dirty="0">
                <a:latin typeface="微软雅黑" panose="020B0503020204020204" pitchFamily="34" charset="-122"/>
                <a:ea typeface="微软雅黑" panose="020B0503020204020204" pitchFamily="34" charset="-122"/>
              </a:rPr>
              <a:t>服务器选用</a:t>
            </a:r>
            <a:r>
              <a:rPr lang="en-US" altLang="zh-CN" sz="1200" b="1" dirty="0">
                <a:latin typeface="微软雅黑" panose="020B0503020204020204" pitchFamily="34" charset="-122"/>
                <a:ea typeface="微软雅黑" panose="020B0503020204020204" pitchFamily="34" charset="-122"/>
              </a:rPr>
              <a:t>Intel CPU</a:t>
            </a:r>
            <a:r>
              <a:rPr lang="zh-CN" altLang="en-US" sz="1200" b="1" dirty="0">
                <a:latin typeface="微软雅黑" panose="020B0503020204020204" pitchFamily="34" charset="-122"/>
                <a:ea typeface="微软雅黑" panose="020B0503020204020204" pitchFamily="34" charset="-122"/>
              </a:rPr>
              <a:t>，选择</a:t>
            </a:r>
            <a:r>
              <a:rPr lang="en-US" altLang="zh-CN" sz="1200" b="1" dirty="0">
                <a:latin typeface="微软雅黑" panose="020B0503020204020204" pitchFamily="34" charset="-122"/>
                <a:ea typeface="微软雅黑" panose="020B0503020204020204" pitchFamily="34" charset="-122"/>
              </a:rPr>
              <a:t>Windows</a:t>
            </a:r>
            <a:r>
              <a:rPr lang="zh-CN" altLang="en-US" sz="1200" b="1" dirty="0">
                <a:latin typeface="微软雅黑" panose="020B0503020204020204" pitchFamily="34" charset="-122"/>
                <a:ea typeface="微软雅黑" panose="020B0503020204020204" pitchFamily="34" charset="-122"/>
              </a:rPr>
              <a:t>系统。</a:t>
            </a:r>
            <a:endParaRPr lang="en-US" altLang="zh-CN" sz="1200" b="1" dirty="0">
              <a:latin typeface="微软雅黑" panose="020B0503020204020204" pitchFamily="34" charset="-122"/>
              <a:ea typeface="微软雅黑" panose="020B0503020204020204" pitchFamily="34" charset="-122"/>
            </a:endParaRPr>
          </a:p>
          <a:p>
            <a:endParaRPr lang="zh-CN" altLang="en-US" sz="1200" b="1" dirty="0">
              <a:latin typeface="微软雅黑" panose="020B0503020204020204" pitchFamily="34" charset="-122"/>
              <a:ea typeface="微软雅黑" panose="020B0503020204020204" pitchFamily="34" charset="-122"/>
            </a:endParaRPr>
          </a:p>
          <a:p>
            <a:r>
              <a:rPr lang="zh-CN" altLang="en-US" sz="1200" b="1" dirty="0">
                <a:latin typeface="微软雅黑" panose="020B0503020204020204" pitchFamily="34" charset="-122"/>
                <a:ea typeface="微软雅黑" panose="020B0503020204020204" pitchFamily="34" charset="-122"/>
              </a:rPr>
              <a:t>开发语言选择</a:t>
            </a:r>
            <a:r>
              <a:rPr lang="en-US" altLang="zh-CN" sz="1200" b="1" dirty="0">
                <a:latin typeface="微软雅黑" panose="020B0503020204020204" pitchFamily="34" charset="-122"/>
                <a:ea typeface="微软雅黑" panose="020B0503020204020204" pitchFamily="34" charset="-122"/>
              </a:rPr>
              <a:t>JAVA</a:t>
            </a:r>
            <a:r>
              <a:rPr lang="zh-CN" altLang="en-US" sz="1200" b="1" dirty="0">
                <a:latin typeface="微软雅黑" panose="020B0503020204020204" pitchFamily="34" charset="-122"/>
                <a:ea typeface="微软雅黑" panose="020B0503020204020204" pitchFamily="34" charset="-122"/>
              </a:rPr>
              <a:t>。</a:t>
            </a:r>
            <a:endParaRPr lang="en-US" altLang="zh-CN" sz="1200" b="1" dirty="0">
              <a:latin typeface="微软雅黑" panose="020B0503020204020204" pitchFamily="34" charset="-122"/>
              <a:ea typeface="微软雅黑" panose="020B0503020204020204" pitchFamily="34" charset="-122"/>
            </a:endParaRPr>
          </a:p>
          <a:p>
            <a:endParaRPr lang="zh-CN" altLang="en-US" sz="1200" b="1" dirty="0">
              <a:latin typeface="微软雅黑" panose="020B0503020204020204" pitchFamily="34" charset="-122"/>
              <a:ea typeface="微软雅黑" panose="020B0503020204020204" pitchFamily="34" charset="-122"/>
            </a:endParaRPr>
          </a:p>
          <a:p>
            <a:r>
              <a:rPr lang="zh-CN" altLang="en-US" sz="1200" b="1" dirty="0">
                <a:latin typeface="微软雅黑" panose="020B0503020204020204" pitchFamily="34" charset="-122"/>
                <a:ea typeface="微软雅黑" panose="020B0503020204020204" pitchFamily="34" charset="-122"/>
              </a:rPr>
              <a:t>开发平台选择</a:t>
            </a:r>
            <a:r>
              <a:rPr lang="en-US" altLang="zh-CN" sz="1200" b="1" dirty="0">
                <a:latin typeface="微软雅黑" panose="020B0503020204020204" pitchFamily="34" charset="-122"/>
                <a:ea typeface="微软雅黑" panose="020B0503020204020204" pitchFamily="34" charset="-122"/>
              </a:rPr>
              <a:t>eclipse</a:t>
            </a:r>
            <a:r>
              <a:rPr lang="zh-CN" altLang="en-US" sz="1200" b="1" dirty="0">
                <a:latin typeface="微软雅黑" panose="020B0503020204020204" pitchFamily="34" charset="-122"/>
                <a:ea typeface="微软雅黑" panose="020B0503020204020204" pitchFamily="34" charset="-122"/>
              </a:rPr>
              <a:t>平台。</a:t>
            </a:r>
            <a:endParaRPr lang="en-US" altLang="zh-CN" sz="1200" b="1" dirty="0">
              <a:latin typeface="微软雅黑" panose="020B0503020204020204" pitchFamily="34" charset="-122"/>
              <a:ea typeface="微软雅黑" panose="020B0503020204020204" pitchFamily="34" charset="-122"/>
            </a:endParaRPr>
          </a:p>
          <a:p>
            <a:endParaRPr lang="zh-CN" altLang="en-US" sz="1200" b="1" dirty="0">
              <a:latin typeface="微软雅黑" panose="020B0503020204020204" pitchFamily="34" charset="-122"/>
              <a:ea typeface="微软雅黑" panose="020B0503020204020204" pitchFamily="34" charset="-122"/>
            </a:endParaRPr>
          </a:p>
          <a:p>
            <a:r>
              <a:rPr lang="zh-CN" altLang="en-US" sz="1200" b="1" dirty="0">
                <a:latin typeface="微软雅黑" panose="020B0503020204020204" pitchFamily="34" charset="-122"/>
                <a:ea typeface="微软雅黑" panose="020B0503020204020204" pitchFamily="34" charset="-122"/>
              </a:rPr>
              <a:t>提供对外服务所要求的相应的安全保障。</a:t>
            </a:r>
          </a:p>
        </p:txBody>
      </p:sp>
    </p:spTree>
    <p:extLst>
      <p:ext uri="{BB962C8B-B14F-4D97-AF65-F5344CB8AC3E}">
        <p14:creationId xmlns:p14="http://schemas.microsoft.com/office/powerpoint/2010/main" val="3066345367"/>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204116"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1346" y="843558"/>
            <a:ext cx="1415773" cy="338554"/>
          </a:xfrm>
          <a:prstGeom prst="rect">
            <a:avLst/>
          </a:prstGeom>
          <a:noFill/>
        </p:spPr>
        <p:txBody>
          <a:bodyPr wrap="non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需求计划概述</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文本框 5">
            <a:extLst>
              <a:ext uri="{FF2B5EF4-FFF2-40B4-BE49-F238E27FC236}">
                <a16:creationId xmlns:a16="http://schemas.microsoft.com/office/drawing/2014/main" id="{1F0F6F91-1F47-4C9E-807B-A317A100EB3D}"/>
              </a:ext>
            </a:extLst>
          </p:cNvPr>
          <p:cNvSpPr txBox="1"/>
          <p:nvPr/>
        </p:nvSpPr>
        <p:spPr>
          <a:xfrm>
            <a:off x="199629" y="1543750"/>
            <a:ext cx="1368885" cy="1200329"/>
          </a:xfrm>
          <a:prstGeom prst="rect">
            <a:avLst/>
          </a:prstGeom>
          <a:noFill/>
        </p:spPr>
        <p:txBody>
          <a:bodyPr wrap="square" rtlCol="0">
            <a:spAutoFit/>
          </a:bodyPr>
          <a:lstStyle/>
          <a:p>
            <a:r>
              <a:rPr lang="en-US" altLang="zh-CN" b="1" dirty="0"/>
              <a:t>1.2</a:t>
            </a:r>
            <a:r>
              <a:rPr lang="zh-CN" altLang="en-US" b="1" dirty="0"/>
              <a:t>软件需求工程计划本身的修订和发展。</a:t>
            </a:r>
          </a:p>
        </p:txBody>
      </p:sp>
      <p:pic>
        <p:nvPicPr>
          <p:cNvPr id="15" name="图片 14">
            <a:extLst>
              <a:ext uri="{FF2B5EF4-FFF2-40B4-BE49-F238E27FC236}">
                <a16:creationId xmlns:a16="http://schemas.microsoft.com/office/drawing/2014/main" id="{E0C1DCAC-D75D-4910-B62B-C9CBE06938AB}"/>
              </a:ext>
            </a:extLst>
          </p:cNvPr>
          <p:cNvPicPr>
            <a:picLocks noChangeAspect="1"/>
          </p:cNvPicPr>
          <p:nvPr/>
        </p:nvPicPr>
        <p:blipFill>
          <a:blip r:embed="rId5"/>
          <a:stretch>
            <a:fillRect/>
          </a:stretch>
        </p:blipFill>
        <p:spPr>
          <a:xfrm>
            <a:off x="2689350" y="1633655"/>
            <a:ext cx="5638095" cy="1876190"/>
          </a:xfrm>
          <a:prstGeom prst="rect">
            <a:avLst/>
          </a:prstGeom>
        </p:spPr>
      </p:pic>
    </p:spTree>
    <p:extLst>
      <p:ext uri="{BB962C8B-B14F-4D97-AF65-F5344CB8AC3E}">
        <p14:creationId xmlns:p14="http://schemas.microsoft.com/office/powerpoint/2010/main" val="1990692487"/>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204116"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1346" y="843558"/>
            <a:ext cx="1415773" cy="338554"/>
          </a:xfrm>
          <a:prstGeom prst="rect">
            <a:avLst/>
          </a:prstGeom>
          <a:noFill/>
        </p:spPr>
        <p:txBody>
          <a:bodyPr wrap="non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需求计划概述</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文本框 5">
            <a:extLst>
              <a:ext uri="{FF2B5EF4-FFF2-40B4-BE49-F238E27FC236}">
                <a16:creationId xmlns:a16="http://schemas.microsoft.com/office/drawing/2014/main" id="{1F0F6F91-1F47-4C9E-807B-A317A100EB3D}"/>
              </a:ext>
            </a:extLst>
          </p:cNvPr>
          <p:cNvSpPr txBox="1"/>
          <p:nvPr/>
        </p:nvSpPr>
        <p:spPr>
          <a:xfrm>
            <a:off x="199629" y="1543750"/>
            <a:ext cx="1415765" cy="369332"/>
          </a:xfrm>
          <a:prstGeom prst="rect">
            <a:avLst/>
          </a:prstGeom>
          <a:noFill/>
        </p:spPr>
        <p:txBody>
          <a:bodyPr wrap="square" rtlCol="0">
            <a:spAutoFit/>
          </a:bodyPr>
          <a:lstStyle/>
          <a:p>
            <a:r>
              <a:rPr lang="en-US" altLang="zh-CN" b="1" dirty="0"/>
              <a:t>1.3</a:t>
            </a:r>
            <a:r>
              <a:rPr lang="zh-CN" altLang="en-US" b="1" dirty="0"/>
              <a:t>参考文献</a:t>
            </a:r>
          </a:p>
        </p:txBody>
      </p:sp>
      <p:sp>
        <p:nvSpPr>
          <p:cNvPr id="9" name="文本框 8">
            <a:extLst>
              <a:ext uri="{FF2B5EF4-FFF2-40B4-BE49-F238E27FC236}">
                <a16:creationId xmlns:a16="http://schemas.microsoft.com/office/drawing/2014/main" id="{B3B3057C-1875-4E0D-8482-25A4AF644361}"/>
              </a:ext>
            </a:extLst>
          </p:cNvPr>
          <p:cNvSpPr txBox="1"/>
          <p:nvPr/>
        </p:nvSpPr>
        <p:spPr>
          <a:xfrm>
            <a:off x="2473256" y="1012835"/>
            <a:ext cx="5627649" cy="1938992"/>
          </a:xfrm>
          <a:prstGeom prst="rect">
            <a:avLst/>
          </a:prstGeom>
          <a:noFill/>
        </p:spPr>
        <p:txBody>
          <a:bodyPr wrap="square" rtlCol="0">
            <a:spAutoFit/>
          </a:bodyPr>
          <a:lstStyle/>
          <a:p>
            <a:r>
              <a:rPr lang="en-US" altLang="zh-CN" sz="1200" b="1"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软件需求（第三版）</a:t>
            </a:r>
            <a:r>
              <a:rPr lang="en-US" altLang="zh-CN" sz="1200" b="1"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清华大学出版社  作者：</a:t>
            </a:r>
            <a:r>
              <a:rPr lang="en-US" altLang="zh-CN" sz="1200" b="1" dirty="0">
                <a:latin typeface="微软雅黑" panose="020B0503020204020204" pitchFamily="34" charset="-122"/>
                <a:ea typeface="微软雅黑" panose="020B0503020204020204" pitchFamily="34" charset="-122"/>
              </a:rPr>
              <a:t>Karl </a:t>
            </a:r>
            <a:r>
              <a:rPr lang="en-US" altLang="zh-CN" sz="1200" b="1" dirty="0" err="1">
                <a:latin typeface="微软雅黑" panose="020B0503020204020204" pitchFamily="34" charset="-122"/>
                <a:ea typeface="微软雅黑" panose="020B0503020204020204" pitchFamily="34" charset="-122"/>
              </a:rPr>
              <a:t>Wiegers</a:t>
            </a:r>
            <a:r>
              <a:rPr lang="zh-CN" altLang="en-US" sz="1200" b="1" dirty="0">
                <a:latin typeface="微软雅黑" panose="020B0503020204020204" pitchFamily="34" charset="-122"/>
                <a:ea typeface="微软雅黑" panose="020B0503020204020204" pitchFamily="34" charset="-122"/>
              </a:rPr>
              <a:t>、</a:t>
            </a:r>
            <a:r>
              <a:rPr lang="en-US" altLang="zh-CN" sz="1200" b="1" dirty="0">
                <a:latin typeface="微软雅黑" panose="020B0503020204020204" pitchFamily="34" charset="-122"/>
                <a:ea typeface="微软雅黑" panose="020B0503020204020204" pitchFamily="34" charset="-122"/>
              </a:rPr>
              <a:t>Joy Beatty</a:t>
            </a:r>
          </a:p>
          <a:p>
            <a:endParaRPr lang="en-US" altLang="zh-CN" sz="1200" b="1" dirty="0">
              <a:latin typeface="微软雅黑" panose="020B0503020204020204" pitchFamily="34" charset="-122"/>
              <a:ea typeface="微软雅黑" panose="020B0503020204020204" pitchFamily="34" charset="-122"/>
            </a:endParaRPr>
          </a:p>
          <a:p>
            <a:r>
              <a:rPr lang="en-US" altLang="zh-CN" sz="1200" b="1" dirty="0">
                <a:latin typeface="微软雅黑" panose="020B0503020204020204" pitchFamily="34" charset="-122"/>
                <a:ea typeface="微软雅黑" panose="020B0503020204020204" pitchFamily="34" charset="-122"/>
              </a:rPr>
              <a:t> </a:t>
            </a:r>
            <a:r>
              <a:rPr lang="zh-CN" altLang="en-US" sz="1200" b="1" dirty="0">
                <a:latin typeface="微软雅黑" panose="020B0503020204020204" pitchFamily="34" charset="-122"/>
                <a:ea typeface="微软雅黑" panose="020B0503020204020204" pitchFamily="34" charset="-122"/>
              </a:rPr>
              <a:t>国际书码号：</a:t>
            </a:r>
            <a:r>
              <a:rPr lang="en-US" altLang="zh-CN" sz="1200" b="1" dirty="0">
                <a:latin typeface="微软雅黑" panose="020B0503020204020204" pitchFamily="34" charset="-122"/>
                <a:ea typeface="微软雅黑" panose="020B0503020204020204" pitchFamily="34" charset="-122"/>
              </a:rPr>
              <a:t>ISBN 978-7-302-42682-0     </a:t>
            </a:r>
            <a:r>
              <a:rPr lang="zh-CN" altLang="en-US" sz="1200" b="1" dirty="0">
                <a:latin typeface="微软雅黑" panose="020B0503020204020204" pitchFamily="34" charset="-122"/>
                <a:ea typeface="微软雅黑" panose="020B0503020204020204" pitchFamily="34" charset="-122"/>
              </a:rPr>
              <a:t>出版时间：</a:t>
            </a:r>
            <a:r>
              <a:rPr lang="en-US" altLang="zh-CN" sz="1200" b="1" dirty="0">
                <a:latin typeface="微软雅黑" panose="020B0503020204020204" pitchFamily="34" charset="-122"/>
                <a:ea typeface="微软雅黑" panose="020B0503020204020204" pitchFamily="34" charset="-122"/>
              </a:rPr>
              <a:t>2016.3</a:t>
            </a:r>
          </a:p>
          <a:p>
            <a:endParaRPr lang="en-US" altLang="zh-CN" sz="1200" b="1" dirty="0">
              <a:latin typeface="微软雅黑" panose="020B0503020204020204" pitchFamily="34" charset="-122"/>
              <a:ea typeface="微软雅黑" panose="020B0503020204020204" pitchFamily="34" charset="-122"/>
            </a:endParaRPr>
          </a:p>
          <a:p>
            <a:r>
              <a:rPr lang="en-US" altLang="zh-CN" sz="1200" b="1"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百度百科</a:t>
            </a:r>
            <a:r>
              <a:rPr lang="en-US" altLang="zh-CN" sz="1200" b="1" dirty="0">
                <a:latin typeface="微软雅黑" panose="020B0503020204020204" pitchFamily="34" charset="-122"/>
                <a:ea typeface="微软雅黑" panose="020B0503020204020204" pitchFamily="34" charset="-122"/>
              </a:rPr>
              <a:t>》— </a:t>
            </a:r>
            <a:r>
              <a:rPr lang="zh-CN" altLang="en-US" sz="1200" b="1" dirty="0">
                <a:latin typeface="微软雅黑" panose="020B0503020204020204" pitchFamily="34" charset="-122"/>
                <a:ea typeface="微软雅黑" panose="020B0503020204020204" pitchFamily="34" charset="-122"/>
              </a:rPr>
              <a:t>软件需求  来源于：</a:t>
            </a:r>
          </a:p>
          <a:p>
            <a:r>
              <a:rPr lang="en-US" altLang="zh-CN" sz="1200" b="1" dirty="0">
                <a:latin typeface="微软雅黑" panose="020B0503020204020204" pitchFamily="34" charset="-122"/>
                <a:ea typeface="微软雅黑" panose="020B0503020204020204" pitchFamily="34" charset="-122"/>
              </a:rPr>
              <a:t>https://baike.baidu.com/item/%E9%A1%B9%E7%9B%AE%E9%9C%80%E6%B1%82/12737623?fr=aladdin       </a:t>
            </a:r>
            <a:r>
              <a:rPr lang="zh-CN" altLang="en-US" sz="1200" b="1" dirty="0">
                <a:latin typeface="微软雅黑" panose="020B0503020204020204" pitchFamily="34" charset="-122"/>
                <a:ea typeface="微软雅黑" panose="020B0503020204020204" pitchFamily="34" charset="-122"/>
              </a:rPr>
              <a:t>浏览时间：</a:t>
            </a:r>
            <a:r>
              <a:rPr lang="en-US" altLang="zh-CN" sz="1200" b="1" dirty="0">
                <a:latin typeface="微软雅黑" panose="020B0503020204020204" pitchFamily="34" charset="-122"/>
                <a:ea typeface="微软雅黑" panose="020B0503020204020204" pitchFamily="34" charset="-122"/>
              </a:rPr>
              <a:t>2018.9.29</a:t>
            </a:r>
          </a:p>
          <a:p>
            <a:endParaRPr lang="en-US" altLang="zh-CN" sz="1200" b="1" dirty="0">
              <a:latin typeface="微软雅黑" panose="020B0503020204020204" pitchFamily="34" charset="-122"/>
              <a:ea typeface="微软雅黑" panose="020B0503020204020204" pitchFamily="34" charset="-122"/>
            </a:endParaRPr>
          </a:p>
          <a:p>
            <a:r>
              <a:rPr lang="en-US" altLang="zh-CN" sz="1200" b="1" dirty="0">
                <a:latin typeface="微软雅黑" panose="020B0503020204020204" pitchFamily="34" charset="-122"/>
                <a:ea typeface="微软雅黑" panose="020B0503020204020204" pitchFamily="34" charset="-122"/>
              </a:rPr>
              <a:t> C2-PRD-</a:t>
            </a:r>
            <a:r>
              <a:rPr lang="zh-CN" altLang="en-US" sz="1200" b="1" dirty="0">
                <a:latin typeface="微软雅黑" panose="020B0503020204020204" pitchFamily="34" charset="-122"/>
                <a:ea typeface="微软雅黑" panose="020B0503020204020204" pitchFamily="34" charset="-122"/>
              </a:rPr>
              <a:t>项目描述</a:t>
            </a:r>
          </a:p>
          <a:p>
            <a:r>
              <a:rPr lang="zh-CN" altLang="en-US" sz="1200" b="1" dirty="0">
                <a:latin typeface="微软雅黑" panose="020B0503020204020204" pitchFamily="34" charset="-122"/>
                <a:ea typeface="微软雅黑" panose="020B0503020204020204" pitchFamily="34" charset="-122"/>
              </a:rPr>
              <a:t>需求工程项目计划模板</a:t>
            </a:r>
          </a:p>
        </p:txBody>
      </p:sp>
    </p:spTree>
    <p:extLst>
      <p:ext uri="{BB962C8B-B14F-4D97-AF65-F5344CB8AC3E}">
        <p14:creationId xmlns:p14="http://schemas.microsoft.com/office/powerpoint/2010/main" val="3796229014"/>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flipV="1">
            <a:off x="0" y="4925627"/>
            <a:ext cx="7433332" cy="7006"/>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33955"/>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344" y="4733955"/>
            <a:ext cx="617477" cy="369332"/>
          </a:xfrm>
          <a:prstGeom prst="rect">
            <a:avLst/>
          </a:prstGeom>
          <a:noFill/>
        </p:spPr>
        <p:txBody>
          <a:bodyPr wrap="none" rtlCol="0">
            <a:spAutoFit/>
          </a:bodyPr>
          <a:lstStyle/>
          <a:p>
            <a:r>
              <a:rPr lang="en-US" altLang="zh-CN" dirty="0"/>
              <a:t> G19</a:t>
            </a:r>
            <a:endParaRPr lang="zh-CN" altLang="en-US" dirty="0"/>
          </a:p>
        </p:txBody>
      </p:sp>
      <p:sp>
        <p:nvSpPr>
          <p:cNvPr id="15" name="文本框 19"/>
          <p:cNvSpPr txBox="1">
            <a:spLocks noChangeArrowheads="1"/>
          </p:cNvSpPr>
          <p:nvPr/>
        </p:nvSpPr>
        <p:spPr bwMode="auto">
          <a:xfrm>
            <a:off x="4082448" y="2217807"/>
            <a:ext cx="43481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dirty="0">
                <a:solidFill>
                  <a:schemeClr val="bg1"/>
                </a:solidFill>
                <a:latin typeface="微软雅黑 Light" pitchFamily="34" charset="-122"/>
                <a:ea typeface="微软雅黑 Light" pitchFamily="34" charset="-122"/>
              </a:rPr>
              <a:t>  </a:t>
            </a:r>
            <a:r>
              <a:rPr lang="zh-CN" altLang="en-US" sz="4000" dirty="0">
                <a:latin typeface="微软雅黑" panose="020B0503020204020204" pitchFamily="34" charset="-122"/>
                <a:ea typeface="微软雅黑" panose="020B0503020204020204" pitchFamily="34" charset="-122"/>
              </a:rPr>
              <a:t>时间管理</a:t>
            </a:r>
            <a:endParaRPr lang="zh-CN" altLang="en-US" sz="4000" b="1" dirty="0">
              <a:latin typeface="微软雅黑" panose="020B0503020204020204" pitchFamily="34" charset="-122"/>
              <a:ea typeface="微软雅黑" panose="020B0503020204020204" pitchFamily="34" charset="-122"/>
            </a:endParaRPr>
          </a:p>
        </p:txBody>
      </p:sp>
      <p:grpSp>
        <p:nvGrpSpPr>
          <p:cNvPr id="17" name="组合 16"/>
          <p:cNvGrpSpPr>
            <a:grpSpLocks/>
          </p:cNvGrpSpPr>
          <p:nvPr/>
        </p:nvGrpSpPr>
        <p:grpSpPr bwMode="auto">
          <a:xfrm>
            <a:off x="3102049" y="1995686"/>
            <a:ext cx="1130300" cy="1128712"/>
            <a:chOff x="1928879" y="1944350"/>
            <a:chExt cx="1129689" cy="1129689"/>
          </a:xfrm>
        </p:grpSpPr>
        <p:sp>
          <p:nvSpPr>
            <p:cNvPr id="21" name="椭圆 20"/>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22"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tx1"/>
            </a:solidFill>
            <a:ln>
              <a:solidFill>
                <a:schemeClr val="tx1"/>
              </a:solid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4116688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Effect transition="in" filter="fade">
                                      <p:cBhvr>
                                        <p:cTn id="9" dur="250"/>
                                        <p:tgtEl>
                                          <p:spTgt spid="17"/>
                                        </p:tgtEl>
                                      </p:cBhvr>
                                    </p:animEffect>
                                  </p:childTnLst>
                                </p:cTn>
                              </p:par>
                              <p:par>
                                <p:cTn id="10" presetID="6" presetClass="emph" presetSubtype="0" decel="100000" fill="hold" nodeType="withEffect">
                                  <p:stCondLst>
                                    <p:cond delay="200"/>
                                  </p:stCondLst>
                                  <p:childTnLst>
                                    <p:animScale>
                                      <p:cBhvr>
                                        <p:cTn id="11" dur="250" fill="hold"/>
                                        <p:tgtEl>
                                          <p:spTgt spid="17"/>
                                        </p:tgtEl>
                                      </p:cBhvr>
                                      <p:by x="110000" y="110000"/>
                                    </p:animScale>
                                  </p:childTnLst>
                                </p:cTn>
                              </p:par>
                              <p:par>
                                <p:cTn id="12" presetID="6" presetClass="emph" presetSubtype="0" decel="100000" fill="hold" nodeType="withEffect">
                                  <p:stCondLst>
                                    <p:cond delay="400"/>
                                  </p:stCondLst>
                                  <p:childTnLst>
                                    <p:animScale>
                                      <p:cBhvr>
                                        <p:cTn id="13" dur="250" fill="hold"/>
                                        <p:tgtEl>
                                          <p:spTgt spid="17"/>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en-US" altLang="zh-CN" sz="1600" b="1" dirty="0">
                <a:solidFill>
                  <a:schemeClr val="tx1">
                    <a:lumMod val="85000"/>
                    <a:lumOff val="15000"/>
                  </a:schemeClr>
                </a:solidFill>
                <a:latin typeface="微软雅黑" pitchFamily="34" charset="-122"/>
                <a:ea typeface="微软雅黑" pitchFamily="34" charset="-122"/>
              </a:rPr>
              <a:t>2.1</a:t>
            </a:r>
            <a:r>
              <a:rPr lang="zh-CN" altLang="en-US" sz="1600" b="1" dirty="0">
                <a:solidFill>
                  <a:schemeClr val="tx1">
                    <a:lumMod val="85000"/>
                    <a:lumOff val="15000"/>
                  </a:schemeClr>
                </a:solidFill>
                <a:latin typeface="微软雅黑" pitchFamily="34" charset="-122"/>
                <a:ea typeface="微软雅黑" pitchFamily="34" charset="-122"/>
              </a:rPr>
              <a:t>里程碑</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9" name="图片 8">
            <a:extLst>
              <a:ext uri="{FF2B5EF4-FFF2-40B4-BE49-F238E27FC236}">
                <a16:creationId xmlns:a16="http://schemas.microsoft.com/office/drawing/2014/main" id="{E6057FCB-2BB6-4EFF-BC4A-FE36AF46102A}"/>
              </a:ext>
            </a:extLst>
          </p:cNvPr>
          <p:cNvPicPr>
            <a:picLocks noChangeAspect="1"/>
          </p:cNvPicPr>
          <p:nvPr/>
        </p:nvPicPr>
        <p:blipFill>
          <a:blip r:embed="rId5"/>
          <a:stretch>
            <a:fillRect/>
          </a:stretch>
        </p:blipFill>
        <p:spPr>
          <a:xfrm>
            <a:off x="2818183" y="882371"/>
            <a:ext cx="4923809" cy="3742857"/>
          </a:xfrm>
          <a:prstGeom prst="rect">
            <a:avLst/>
          </a:prstGeom>
        </p:spPr>
      </p:pic>
    </p:spTree>
    <p:extLst>
      <p:ext uri="{BB962C8B-B14F-4D97-AF65-F5344CB8AC3E}">
        <p14:creationId xmlns:p14="http://schemas.microsoft.com/office/powerpoint/2010/main" val="3280009834"/>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3456</TotalTime>
  <Words>2264</Words>
  <Application>Microsoft Office PowerPoint</Application>
  <PresentationFormat>全屏显示(16:9)</PresentationFormat>
  <Paragraphs>249</Paragraphs>
  <Slides>38</Slides>
  <Notes>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38</vt:i4>
      </vt:variant>
    </vt:vector>
  </HeadingPairs>
  <TitlesOfParts>
    <vt:vector size="47" baseType="lpstr">
      <vt:lpstr>Arial Unicode MS</vt:lpstr>
      <vt:lpstr>等线</vt:lpstr>
      <vt:lpstr>华康俪金黑W8</vt:lpstr>
      <vt:lpstr>宋体</vt:lpstr>
      <vt:lpstr>微软雅黑</vt:lpstr>
      <vt:lpstr>微软雅黑 Light</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林 鑫</cp:lastModifiedBy>
  <cp:revision>191</cp:revision>
  <dcterms:modified xsi:type="dcterms:W3CDTF">2018-11-02T03:25:23Z</dcterms:modified>
</cp:coreProperties>
</file>