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7"/>
  </p:notesMasterIdLst>
  <p:sldIdLst>
    <p:sldId id="257" r:id="rId2"/>
    <p:sldId id="256" r:id="rId3"/>
    <p:sldId id="280" r:id="rId4"/>
    <p:sldId id="388" r:id="rId5"/>
    <p:sldId id="258" r:id="rId6"/>
    <p:sldId id="389" r:id="rId7"/>
    <p:sldId id="366" r:id="rId8"/>
    <p:sldId id="390" r:id="rId9"/>
    <p:sldId id="391" r:id="rId10"/>
    <p:sldId id="367" r:id="rId11"/>
    <p:sldId id="368" r:id="rId12"/>
    <p:sldId id="308" r:id="rId13"/>
    <p:sldId id="321" r:id="rId14"/>
    <p:sldId id="379" r:id="rId15"/>
    <p:sldId id="341" r:id="rId16"/>
    <p:sldId id="369" r:id="rId17"/>
    <p:sldId id="370" r:id="rId18"/>
    <p:sldId id="386" r:id="rId19"/>
    <p:sldId id="387" r:id="rId20"/>
    <p:sldId id="413" r:id="rId21"/>
    <p:sldId id="344" r:id="rId22"/>
    <p:sldId id="346" r:id="rId23"/>
    <p:sldId id="392" r:id="rId24"/>
    <p:sldId id="393" r:id="rId25"/>
    <p:sldId id="394" r:id="rId26"/>
    <p:sldId id="348" r:id="rId27"/>
    <p:sldId id="349" r:id="rId28"/>
    <p:sldId id="351" r:id="rId29"/>
    <p:sldId id="401" r:id="rId30"/>
    <p:sldId id="395" r:id="rId31"/>
    <p:sldId id="353" r:id="rId32"/>
    <p:sldId id="355" r:id="rId33"/>
    <p:sldId id="396" r:id="rId34"/>
    <p:sldId id="397" r:id="rId35"/>
    <p:sldId id="354" r:id="rId36"/>
    <p:sldId id="358" r:id="rId37"/>
    <p:sldId id="384" r:id="rId38"/>
    <p:sldId id="375" r:id="rId39"/>
    <p:sldId id="414" r:id="rId40"/>
    <p:sldId id="312" r:id="rId41"/>
    <p:sldId id="363" r:id="rId42"/>
    <p:sldId id="399" r:id="rId43"/>
    <p:sldId id="400" r:id="rId44"/>
    <p:sldId id="403" r:id="rId45"/>
    <p:sldId id="406" r:id="rId46"/>
    <p:sldId id="316" r:id="rId47"/>
    <p:sldId id="408" r:id="rId48"/>
    <p:sldId id="409" r:id="rId49"/>
    <p:sldId id="410" r:id="rId50"/>
    <p:sldId id="411" r:id="rId51"/>
    <p:sldId id="412" r:id="rId52"/>
    <p:sldId id="407" r:id="rId53"/>
    <p:sldId id="317" r:id="rId54"/>
    <p:sldId id="415" r:id="rId55"/>
    <p:sldId id="292" r:id="rId5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262626"/>
    <a:srgbClr val="F3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89263" autoAdjust="0"/>
  </p:normalViewPr>
  <p:slideViewPr>
    <p:cSldViewPr>
      <p:cViewPr varScale="1">
        <p:scale>
          <a:sx n="95" d="100"/>
          <a:sy n="95" d="100"/>
        </p:scale>
        <p:origin x="56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BD0E1-C01C-48A0-906A-49A17D3E682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44FF-2703-4A2D-B297-C2DF48442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下面是对四个基本组件的介绍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下面是对四个基本组件的介绍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902" y="1272699"/>
            <a:ext cx="6200115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4400" b="1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需求工程计划</a:t>
            </a:r>
            <a:endParaRPr lang="en-US" altLang="zh-CN" sz="4400" b="1" dirty="0"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  <a:p>
            <a:pPr algn="ctr"/>
            <a:r>
              <a:rPr lang="en-US" altLang="zh-CN" sz="4400" b="1" dirty="0">
                <a:ea typeface="华康俪金黑W8" panose="020B0809000000000000" pitchFamily="49" charset="-122"/>
              </a:rPr>
              <a:t>	         </a:t>
            </a:r>
            <a:r>
              <a:rPr lang="en-US" altLang="zh-CN" sz="3200" b="1" dirty="0">
                <a:ea typeface="华康俪金黑W8" panose="020B0809000000000000" pitchFamily="49" charset="-122"/>
              </a:rPr>
              <a:t>----</a:t>
            </a:r>
            <a:r>
              <a:rPr lang="zh-CN" altLang="en-US" sz="3200" b="1" dirty="0">
                <a:ea typeface="华康俪金黑W8" panose="020B0809000000000000" pitchFamily="49" charset="-122"/>
              </a:rPr>
              <a:t>答辩</a:t>
            </a:r>
            <a:endParaRPr lang="zh-CN" altLang="en-US" sz="3200" dirty="0"/>
          </a:p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3291830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小组：林鑫 彭慧铭 胡锦波 李梦雷 李逸欢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329183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指导老师：杨枨老师，侯宏仑老师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3752" y="843558"/>
            <a:ext cx="123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版本历史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712" y="759237"/>
          <a:ext cx="6850536" cy="3879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378"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作者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内容说明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完成日期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5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需求项目计划框架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2018/9/29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9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增加采购管理计划、完善人力资源管理计划、完善风险管理计划、修改配置管理计划、完善成本管理计划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2018/10/13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修改采购管理计划、完善人力资源管理计划、完善配置管理计划、完善成本管理计划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2018/10/27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7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5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甘特图，风险管理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2018/11/10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3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修改采购管理计划、完善人力资源管理计划、修改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2018/11/17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李梦雷，彭慧铭，李逸欢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重新整理了需求项目计划文档，细节的更改，修改了甘特图，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图和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2018/11/24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Ｖ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修改了沟通管理计划与成本管理，添加了支持条件与编写目标，添加数据字典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2018/11/27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324" y="84355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38305" y="627534"/>
            <a:ext cx="6954175" cy="421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《软件需求（第三版）》清华大学出版社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Karl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Wiegers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Joy Beatty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978-7-302-42682-0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2016.3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版）》机械工业出版社 作者：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Kathy Schwalbe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著；孙新波，朱珠，贾建锋译。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978-7-111-58233-5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2017.10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3.《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项目管理知识体系指南（第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指南）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项目管理协会 编，王勇，张斌 译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978-7-121-08503-1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2009.8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《百度百科》— 软件需求  来源于：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https://baike.baidu.com/item/%E9%A1%B9%E7%9B%AE%E9%9C%80%E6%B1%82/12737623?fr=aladdin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2018.9.29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5.C2-PRD-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项目描述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需求工程项目计划模板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779912" y="2217807"/>
            <a:ext cx="43481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799513" y="1995686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里程碑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64572"/>
              </p:ext>
            </p:extLst>
          </p:nvPr>
        </p:nvGraphicFramePr>
        <p:xfrm>
          <a:off x="2051719" y="1004466"/>
          <a:ext cx="6408704" cy="1727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16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里程碑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交付成果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《可行性分析报告》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《项目章程》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2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M3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《需求工程计划书》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G19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小组全员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1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《软件需求规格说明书》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1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《项目总结报告》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12835"/>
            <a:ext cx="7309037" cy="3499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4093281" y="2083712"/>
            <a:ext cx="4348163" cy="862886"/>
            <a:chOff x="2892095" y="1982997"/>
            <a:chExt cx="4348365" cy="862719"/>
          </a:xfrm>
        </p:grpSpPr>
        <p:sp>
          <p:nvSpPr>
            <p:cNvPr id="15" name="文本框 19"/>
            <p:cNvSpPr txBox="1">
              <a:spLocks noChangeArrowheads="1"/>
            </p:cNvSpPr>
            <p:nvPr/>
          </p:nvSpPr>
          <p:spPr bwMode="auto">
            <a:xfrm>
              <a:off x="2892095" y="2137967"/>
              <a:ext cx="434836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</a:t>
              </a:r>
              <a:r>
                <a: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范围管理</a:t>
              </a:r>
            </a:p>
          </p:txBody>
        </p: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3193425" y="1982997"/>
              <a:ext cx="2052083" cy="30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3102049" y="1995686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" y="88237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57110"/>
            <a:ext cx="151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91680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CD24E3-F8D1-4909-AA90-5658A03F5A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75" t="29321" r="2750" b="13583"/>
          <a:stretch/>
        </p:blipFill>
        <p:spPr>
          <a:xfrm>
            <a:off x="1823916" y="1357187"/>
            <a:ext cx="7056784" cy="2935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" y="88237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882371"/>
            <a:ext cx="151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91680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73" y="943739"/>
            <a:ext cx="7178752" cy="351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833365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成本管理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867470" y="1989683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61464" y="864643"/>
            <a:ext cx="7147040" cy="343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项目成员劳动估计：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年城镇非私营单位就业人员分行业年平均工资报告指出：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以总体平均看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20D/M*12M=240D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，一天工作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小时为准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74318/240/8=38.7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的权重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1.5*74318/240/8=58.05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但就从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行业年收入看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20D/M*12M=240D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，一天工作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小时为准，实际可能大于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133150/240/8=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69.34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项目成员团建估计：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按团队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次，项目时间总计三个月，一共进行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次团队建设预算总计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77812" y="4932633"/>
            <a:ext cx="737450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879729" y="915566"/>
            <a:ext cx="1155246" cy="461665"/>
            <a:chOff x="4092657" y="2340918"/>
            <a:chExt cx="1155246" cy="461665"/>
          </a:xfrm>
        </p:grpSpPr>
        <p:pic>
          <p:nvPicPr>
            <p:cNvPr id="1026" name="Picture 2" descr="C:\Documents and Settings\Administrator\My Documents\Downloads\business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61000"/>
                      </a14:imgEffect>
                      <a14:imgEffect>
                        <a14:sharpenSoften amoun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657" y="2375897"/>
              <a:ext cx="391707" cy="39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47683" y="2340918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55171" y="1491630"/>
            <a:ext cx="1800200" cy="3957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需求计划概述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2823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3231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20972" y="1491630"/>
            <a:ext cx="21313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61464" y="864643"/>
            <a:ext cx="714704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zh-CN" sz="2000" dirty="0"/>
              <a:t>项目成员劳动估计：</a:t>
            </a:r>
          </a:p>
          <a:p>
            <a:r>
              <a:rPr lang="zh-CN" altLang="zh-CN" sz="2000" dirty="0"/>
              <a:t>按照每人每天工作</a:t>
            </a:r>
            <a:r>
              <a:rPr lang="en-US" altLang="zh-CN" sz="2000" dirty="0"/>
              <a:t>1</a:t>
            </a:r>
            <a:r>
              <a:rPr lang="zh-CN" altLang="zh-CN" sz="2000" dirty="0"/>
              <a:t>小时（非双休日），双休日（周六周日）每天工作</a:t>
            </a:r>
            <a:r>
              <a:rPr lang="en-US" altLang="zh-CN" sz="2000" dirty="0"/>
              <a:t>4</a:t>
            </a:r>
            <a:r>
              <a:rPr lang="zh-CN" altLang="zh-CN" sz="2000" dirty="0"/>
              <a:t>小时，工资标准为</a:t>
            </a:r>
            <a:r>
              <a:rPr lang="en-US" altLang="zh-CN" sz="2000" dirty="0">
                <a:solidFill>
                  <a:srgbClr val="FF0000"/>
                </a:solidFill>
              </a:rPr>
              <a:t>69.34</a:t>
            </a:r>
            <a:r>
              <a:rPr lang="zh-CN" altLang="zh-CN" sz="2000" dirty="0"/>
              <a:t>元</a:t>
            </a:r>
            <a:r>
              <a:rPr lang="en-US" altLang="zh-CN" sz="2000" dirty="0"/>
              <a:t>/</a:t>
            </a:r>
            <a:r>
              <a:rPr lang="zh-CN" altLang="zh-CN" sz="2000" dirty="0"/>
              <a:t>每人每小时，项目时间一共十六周，人员工资预算共计</a:t>
            </a:r>
            <a:r>
              <a:rPr lang="en-US" altLang="zh-CN" sz="2000" dirty="0">
                <a:solidFill>
                  <a:srgbClr val="FF0000"/>
                </a:solidFill>
              </a:rPr>
              <a:t>14422.72</a:t>
            </a:r>
            <a:r>
              <a:rPr lang="zh-CN" altLang="zh-CN" sz="2000" dirty="0"/>
              <a:t>元。</a:t>
            </a:r>
          </a:p>
          <a:p>
            <a:r>
              <a:rPr lang="en-US" altLang="zh-CN" sz="2000" dirty="0"/>
              <a:t>2.</a:t>
            </a:r>
            <a:r>
              <a:rPr lang="zh-CN" altLang="zh-CN" sz="2000" dirty="0"/>
              <a:t>项目成员团建估计：</a:t>
            </a:r>
          </a:p>
          <a:p>
            <a:r>
              <a:rPr lang="zh-CN" altLang="zh-CN" sz="2000" dirty="0"/>
              <a:t>按团队</a:t>
            </a:r>
            <a:r>
              <a:rPr lang="en-US" altLang="zh-CN" sz="2000" dirty="0"/>
              <a:t>500</a:t>
            </a:r>
            <a:r>
              <a:rPr lang="zh-CN" altLang="zh-CN" sz="2000" dirty="0"/>
              <a:t>元</a:t>
            </a:r>
            <a:r>
              <a:rPr lang="en-US" altLang="zh-CN" sz="2000" dirty="0"/>
              <a:t>/</a:t>
            </a:r>
            <a:r>
              <a:rPr lang="zh-CN" altLang="zh-CN" sz="2000" dirty="0"/>
              <a:t>次，项目时间总计三个月，一共进行</a:t>
            </a:r>
            <a:r>
              <a:rPr lang="en-US" altLang="zh-CN" sz="2000" dirty="0"/>
              <a:t>3</a:t>
            </a:r>
            <a:r>
              <a:rPr lang="zh-CN" altLang="zh-CN" sz="2000" dirty="0"/>
              <a:t>次团队建设预算总计</a:t>
            </a:r>
            <a:r>
              <a:rPr lang="en-US" altLang="zh-CN" sz="2000" dirty="0">
                <a:solidFill>
                  <a:srgbClr val="FF0000"/>
                </a:solidFill>
              </a:rPr>
              <a:t>1500</a:t>
            </a:r>
            <a:r>
              <a:rPr lang="zh-CN" altLang="zh-CN" sz="2000" dirty="0"/>
              <a:t>元。</a:t>
            </a:r>
          </a:p>
          <a:p>
            <a:r>
              <a:rPr lang="en-US" altLang="zh-CN" sz="2000" dirty="0"/>
              <a:t>3.</a:t>
            </a:r>
            <a:r>
              <a:rPr lang="zh-CN" altLang="zh-CN" sz="2000" dirty="0"/>
              <a:t>总计：</a:t>
            </a:r>
          </a:p>
          <a:p>
            <a:r>
              <a:rPr lang="zh-CN" altLang="zh-CN" sz="2000" dirty="0"/>
              <a:t>综上所述，项目预算总计</a:t>
            </a:r>
            <a:r>
              <a:rPr lang="en-US" altLang="zh-CN" sz="2000" dirty="0">
                <a:solidFill>
                  <a:srgbClr val="FF0000"/>
                </a:solidFill>
              </a:rPr>
              <a:t>72713.6</a:t>
            </a:r>
            <a:r>
              <a:rPr lang="zh-CN" altLang="zh-CN" sz="2000" dirty="0"/>
              <a:t>元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0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833365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质量管理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867470" y="1989683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84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8852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" y="778134"/>
            <a:ext cx="172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质量管理角色及职责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8955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8574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4558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12912" y="1049605"/>
          <a:ext cx="6480720" cy="3178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6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名字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05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负责整个项目的计划，工作任务的分配并监督各成员任务完成情况。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负责文档管理，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文档的上传等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6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负责网站界面原型设计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6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文档编写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负责文档编写及会议记录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的制作以及查阅资料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杨枨老师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总负责人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对项目各阶段里程碑文件进行检查评审。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771550"/>
            <a:ext cx="6552728" cy="398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质量目标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、确保各种客户与干系人提出的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需求的可行性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实现可行的所有需求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没有理解错误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客户需求。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、确保按照需求实现的软件系统可以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满足客户需求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为了保证提交给用户的产品是高质量的，需求分析过程中采取的质量保证措施包括：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、日常中，与客户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加强沟通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提高客户参与度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，让最终产品能够达到用户的心理预期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、时刻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站在用户的角度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思考问题，考虑需求，协助质量指标和可能的风险。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、对容易产生二义性的需求目标进行询问，保证产品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达到用户的真实需求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，保证需求文档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没有二义性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955527"/>
            <a:ext cx="6552728" cy="89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在需求变更时，需要提交变更控制流程描述，描述模板如下：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86396" y="1758457"/>
          <a:ext cx="6202027" cy="2429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7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94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92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准入标准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在流程执行可以开始之前必须满足的条件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46">
                <a:tc row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评估变更请求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决定变更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892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用来指明流程已经成功完成的条件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555526"/>
            <a:ext cx="6552728" cy="89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同时，项目在需求变更时，要对每一个变更请求属性进行定义，定义模板如下：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33467" y="1279086"/>
          <a:ext cx="6768747" cy="3407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变更来源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要求变更的功能区域，可能的团队包括市场，管理，客户，开发和测试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</a:t>
                      </a: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每个请求分配的唯一标号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变更类型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变更请求的类型，例如需求变更，提出的改进或者缺陷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提交日期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提交人提交变更请求的日期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更新日期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变更请求最近被修改的日期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变更请求的无格式文本描述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实现优先级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项目组成员讨论决定实现变更的相对重要程度：低，中，高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主要负责实现变更的人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提交变更请求的人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提交人优先级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提交人认为的实现变更的相对重要程度：低，中，高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计划发布版本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已批准的变更所排期的产品发布版本或迭代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变更请求的项目名称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24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变更请求的自由形式的响应，随着时间进展可以给出多个响应，输入新的响应时，不变更已有的响应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请求变更的当前状态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针对提议变更的一句话总结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负责评估所做变更是否正确的人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491880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人力资源管理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237953" y="2014295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" y="97219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6" y="864463"/>
            <a:ext cx="17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（组织分解结构）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 descr="C:\Users\ADMINI~1\AppData\Local\Temp\WeChat Files\12547217011123355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1976" y="1026385"/>
            <a:ext cx="6741601" cy="354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项目职责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35696" y="937152"/>
          <a:ext cx="6408704" cy="3560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01"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0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负责项目的整体规划和管理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负责项目计划的制定和维护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负责资源的分配和协调活动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负责项目的跟踪和管理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参与项目技术评审和阶段评审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对项目工作产品的最终质量负责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负责项目的需求调研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负责编写需求规格说明书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负责产品原型的设计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负责产品界面的设计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50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测试人员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负责制定测试计划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负责设计测试用例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准备测试数据、测试环境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执行测试，记录测试结果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编写测试总结报告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项目职责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87642" y="1861963"/>
          <a:ext cx="6048661" cy="2128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49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38132" marR="38132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负责制定配置管理计划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建立与维护配置库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建立和发布基线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对配置库的状态进行跟踪和统计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负责配置变更的跟踪</a:t>
                      </a:r>
                    </a:p>
                  </a:txBody>
                  <a:tcPr marL="38132" marR="38132" marT="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4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文档编辑员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负责文档的主要编辑及会议记录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文档编辑员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的主要制作及文档修正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87666" y="1643273"/>
          <a:ext cx="6056441" cy="21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5654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60454" y="47549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2263154" y="2060563"/>
            <a:ext cx="1128713" cy="1128712"/>
            <a:chOff x="2558424" y="1401428"/>
            <a:chExt cx="1318727" cy="1318727"/>
          </a:xfrm>
        </p:grpSpPr>
        <p:sp>
          <p:nvSpPr>
            <p:cNvPr id="15" name="椭圆 1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37"/>
          <p:cNvSpPr txBox="1">
            <a:spLocks noChangeArrowheads="1"/>
          </p:cNvSpPr>
          <p:nvPr/>
        </p:nvSpPr>
        <p:spPr bwMode="auto">
          <a:xfrm>
            <a:off x="3491880" y="2270976"/>
            <a:ext cx="36724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ea typeface="微软雅黑 Light" panose="020B0502040204020203" pitchFamily="34" charset="-122"/>
              </a:rPr>
              <a:t>需求计划概述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绩效考核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35695" y="1099197"/>
          <a:ext cx="6768753" cy="3199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66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评判规则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奖惩措施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认真的完成任务并得到表扬。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组内评分优先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认真及时完成任务，无大的错误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能完成任务，但质量不高。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组内评分会扣分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4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不按要求或不按时完成任务。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组内评分会扣分且再下次请全组请客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严重违纪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不做任务且不愿交流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警告一次，再有一次直接除名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589225" y="2080384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风险管理计划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438958" y="1918459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风险评估：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97687" y="1143379"/>
          <a:ext cx="5328592" cy="1814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89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风险类别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778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1460"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通常包括软件开发阶段人员的技术无法达到开发的要求等问题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通常用户方面出现问题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通常包括开发过程中的工具出现问题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通常包括开发人员方面出现问题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07704" y="2960068"/>
            <a:ext cx="597666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项目风险概论及影响定义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23726" y="3481537"/>
          <a:ext cx="6476580" cy="929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87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定性描述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76">
                <a:tc rowSpan="3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表示发生的可能性</a:t>
                      </a: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5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风险评估及控制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为主方案，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为替补方案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64359"/>
              </p:ext>
            </p:extLst>
          </p:nvPr>
        </p:nvGraphicFramePr>
        <p:xfrm>
          <a:off x="2023183" y="1140570"/>
          <a:ext cx="6797286" cy="3531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2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应对措施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发生概率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界面原型不被用户代表认可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李逸欢（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）手工画图再次让用户确认并签字（林鑫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643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组员因个人原因不能完成任务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林鑫和李逸欢一组，李梦雷和胡锦波一组，相互协调，若组内同时有事，由彭慧铭接手工作。彭慧铭若有事，由李逸欢接手工作。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1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电脑文档丢失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林鑫每次及时上传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，且电脑备份。文档丢失由相应的责任人补全文档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1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用户对界面提出不合理的要求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）与用户及时沟通交流，和技术人员一起商量解决办法（林鑫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风险评估及控制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为主方案，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为替补方案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46433"/>
              </p:ext>
            </p:extLst>
          </p:nvPr>
        </p:nvGraphicFramePr>
        <p:xfrm>
          <a:off x="2023182" y="1140570"/>
          <a:ext cx="6869291" cy="3497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69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应对措施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发生概率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0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对技术掌握不够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小组内部提出来，若不能解决，直接问老师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47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组内消息未及时传达沟通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群里消息由彭慧铭发布，每人收到都要回复。若一定时间未回复，由彭慧铭（</a:t>
                      </a: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）去联系询问原因。（林鑫</a:t>
                      </a: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90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干系人邮件格式发送错误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）检查格式，确认截止时间发送邮件，邮件发送之前由李逸欢（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）再次确认（林鑫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，李梦雷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12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小组成员工作怠慢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）固定每日进行督促检查进度并按情况调整，惩罚。（林鑫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326036" y="2257087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配置管理计划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195736" y="2046674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19" y="937753"/>
            <a:ext cx="5976659" cy="309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配置标志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软件项的标识基本按照《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软件配置标识命名规则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》进行。要通过标识能够确定软件项之间的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相互联系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上建立一个目录，作为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项目配置数据库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。在此目录下按照每个项目组以及各组员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分别建一个分目录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，项目组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代码及项目组名构成目录名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，然后在此项目组目录下按照所属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每个项目建一个子目录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，同一项目的开发文档存放在一个目录下，项目编号紧跟项目名就是目录名。在一个项目分目录下可按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非受控文档与受控文档建立一级次目录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，然后在一级次目录下按文档的不同类型建立二级次目录，使得所有开发文档能分门别类的组织存放，便于查询。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131590"/>
            <a:ext cx="6192688" cy="2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目录结构可见示例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每一个文档的版本格式为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0.1.1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文档的初始版本为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0.1.0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当文件内容有了重大的变化或改进，主版本号加一。</a:t>
            </a: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当文档的内容有了模块的增加、补充等，子版本号加一。</a:t>
            </a: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当文档的内容有了小修改，如修正了纰漏等，修正版本号加一。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2176" y="755443"/>
            <a:ext cx="5472608" cy="398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项目的监督和控制机制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在突发事件的情况下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项目经理可以对项目范围进行变更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，并在事后把变更说明提报告给老师。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范围变更通常牵涉到进度、风险和质量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等多个方面，所有的变更都要求对这些方面的考虑和权衡，对于引起这些方面明显的变动，需要更改这些方面的设计，并且进行相关的记录。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项目组其他成员可以对范围提出变更意见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，但必须向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进行报告并鼓励每一个项目成员提出新方法、新工具以提高项目的开发进度，但严格控制在未经讨论的擅自变更，这些变更指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中未规定的事情。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对于客户提出的变更，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视变更影响的大小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，首先须经变更控制委员会正式或者非正式的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，把最后的变更意见交由项目经理实施。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中对每一个消耗资源的活动都进行了定义，但并不表示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是不可更改的，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所有经过变更都要求反映在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所在的主文件以修改次数进行标识。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0" name="图片 9" descr="图片包含 屏幕截图&#10;&#10;自动生成的说明">
            <a:extLst>
              <a:ext uri="{FF2B5EF4-FFF2-40B4-BE49-F238E27FC236}">
                <a16:creationId xmlns:a16="http://schemas.microsoft.com/office/drawing/2014/main" id="{FB60DBCA-6097-453D-91B8-6794A186C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774549"/>
            <a:ext cx="6131703" cy="38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1720" y="681651"/>
            <a:ext cx="5635611" cy="412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编写目标：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我们编写这份项目开发计划，为项目负责人提供一个框架，使之能合理地估算软件项目开发所需的资源 、经费和开发进度，并控制软件项目开发过程按此计划进行。</a:t>
            </a: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项目名称：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软件工程系列课程教学辅助网站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项目主要承担部门：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浙江大学城市学院  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PRD-2018-G19</a:t>
            </a: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项目时间：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开始：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结束：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3997401" y="2273142"/>
            <a:ext cx="2374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采购管理</a:t>
            </a: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2844735" y="200739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19" y="828164"/>
            <a:ext cx="60486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项目采购计划是项目采购管理中第一位的和最重要的工作。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一般来说，制定项目采购计划所需的信息有：项目的范围信息、项目产出物的信息、项目资源需求信息、市场条件、其他的项目管理计划、约束条件与假设前提。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开支预算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元以内，由组员平摊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采购内容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包括购买完成项目所需的书籍、个别需付费的软件或资源、以及向外部人员求助所需的开销。像电子书，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建模工具，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AxureRP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等都有破解版或教育版不用支出费用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3997401" y="2273142"/>
            <a:ext cx="2374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沟通管理</a:t>
            </a: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2844735" y="200739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项目开始日期与完成日期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开始日期：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2018/09/19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完成日期：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2019/01/15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通过描述项目全过程中进行沟通工作室需要采用的沟通方法，沟通渠道等方面的计划与安排，帮助项目涉及人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了解沟通需求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。例如谁需要什么信息，什么时候需要，怎么获得等等。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机密与敏感信息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项目团队成员在本项目的实施过程中，在未得到项目经理的授权时不得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擅自向外部人员进行发布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，在默认情况下，项目团队成员应自觉对相关信息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进行保密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正式沟通计划：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 </a:t>
            </a:r>
            <a:endParaRPr lang="zh-CN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98802" y="1280681"/>
          <a:ext cx="6749657" cy="283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16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沟通计划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沟通方式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沟通地点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沟通时间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参与人员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87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周常会议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座谈开会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弘毅讨论室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周五下午课后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会议纪要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录音文件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组内任务评审检查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评审作业完成情况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弘毅讨论室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周日晚上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周成员绩效表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项目经理访谈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访问杨枨老师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不定期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获取需求，解答问题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7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项目干系人访谈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访问项目干系人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不定期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向项目干系人（杨枨侯宏伦老师、用户代表等）获取需求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项目里程碑评审会议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课上评审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周五或周六评审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问题报告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（哪些地方需要修改）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非正式沟通计划：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 </a:t>
            </a:r>
            <a:endParaRPr lang="zh-CN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30115" y="1286277"/>
          <a:ext cx="6790356" cy="2295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6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1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55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沟通计划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沟通方式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沟通地点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沟通时间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参与人员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6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日常沟通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推动任务完成进度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推动项目进程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44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组内评审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每周日下午六点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检查任务完成情况，返工与改进，绩效评定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绩效评价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54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紧急会议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图书馆一楼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下达时间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解决紧急情况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录音文件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采取紧急措施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46" name="文本框 23"/>
          <p:cNvSpPr txBox="1">
            <a:spLocks noChangeArrowheads="1"/>
          </p:cNvSpPr>
          <p:nvPr/>
        </p:nvSpPr>
        <p:spPr bwMode="auto">
          <a:xfrm>
            <a:off x="3870893" y="2180455"/>
            <a:ext cx="4887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干系人管理</a:t>
            </a:r>
          </a:p>
        </p:txBody>
      </p:sp>
      <p:grpSp>
        <p:nvGrpSpPr>
          <p:cNvPr id="53" name="组合 52"/>
          <p:cNvGrpSpPr/>
          <p:nvPr/>
        </p:nvGrpSpPr>
        <p:grpSpPr bwMode="auto">
          <a:xfrm>
            <a:off x="2596297" y="1970477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95736" y="813417"/>
            <a:ext cx="4529279" cy="36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项目开始日期：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7876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2018/09/19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charset="-122"/>
              </a:rPr>
              <a:t> </a:t>
            </a: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项目角色列表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项目发起人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项目监督者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项目顾问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技术指导者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项目团队成员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学生代表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6450C4-9B6A-448E-AED9-8236C96E7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51812"/>
              </p:ext>
            </p:extLst>
          </p:nvPr>
        </p:nvGraphicFramePr>
        <p:xfrm>
          <a:off x="2195735" y="928161"/>
          <a:ext cx="6696740" cy="369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993">
                  <a:extLst>
                    <a:ext uri="{9D8B030D-6E8A-4147-A177-3AD203B41FA5}">
                      <a16:colId xmlns:a16="http://schemas.microsoft.com/office/drawing/2014/main" val="3915976204"/>
                    </a:ext>
                  </a:extLst>
                </a:gridCol>
                <a:gridCol w="1277993">
                  <a:extLst>
                    <a:ext uri="{9D8B030D-6E8A-4147-A177-3AD203B41FA5}">
                      <a16:colId xmlns:a16="http://schemas.microsoft.com/office/drawing/2014/main" val="1186152605"/>
                    </a:ext>
                  </a:extLst>
                </a:gridCol>
                <a:gridCol w="1686530">
                  <a:extLst>
                    <a:ext uri="{9D8B030D-6E8A-4147-A177-3AD203B41FA5}">
                      <a16:colId xmlns:a16="http://schemas.microsoft.com/office/drawing/2014/main" val="570014606"/>
                    </a:ext>
                  </a:extLst>
                </a:gridCol>
                <a:gridCol w="2454224">
                  <a:extLst>
                    <a:ext uri="{9D8B030D-6E8A-4147-A177-3AD203B41FA5}">
                      <a16:colId xmlns:a16="http://schemas.microsoft.com/office/drawing/2014/main" val="1362958113"/>
                    </a:ext>
                  </a:extLst>
                </a:gridCol>
              </a:tblGrid>
              <a:tr h="22484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团队成员</a:t>
                      </a: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联系方式（手机）</a:t>
                      </a: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3136516675"/>
                  </a:ext>
                </a:extLst>
              </a:tr>
              <a:tr h="224848"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</a:p>
                  </a:txBody>
                  <a:tcPr marL="39449" marR="39449" marT="0" marB="0" anchor="ctr"/>
                </a:tc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18989471045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/>
                </a:tc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phmbangbang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851210053"/>
                  </a:ext>
                </a:extLst>
              </a:tr>
              <a:tr h="3372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项目分工及绩效考评者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13064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06329"/>
                  </a:ext>
                </a:extLst>
              </a:tr>
              <a:tr h="3372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后台开发及维护负责人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05929"/>
                  </a:ext>
                </a:extLst>
              </a:tr>
              <a:tr h="224848"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配置管理员</a:t>
                      </a: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13588165595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XD_Sean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2596483503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1656"/>
                  </a:ext>
                </a:extLst>
              </a:tr>
              <a:tr h="2280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前端开发负责人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28287"/>
                  </a:ext>
                </a:extLst>
              </a:tr>
              <a:tr h="224848"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会议记录员</a:t>
                      </a: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13588899173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Mikulml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58667710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11581"/>
                  </a:ext>
                </a:extLst>
              </a:tr>
              <a:tr h="224848"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需求审核员</a:t>
                      </a: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13588759021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liyihuanx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602335240"/>
                  </a:ext>
                </a:extLst>
              </a:tr>
              <a:tr h="235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56831"/>
                  </a:ext>
                </a:extLst>
              </a:tr>
              <a:tr h="243586"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用户访谈负责人</a:t>
                      </a: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13588555021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hujinbo0520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300492913"/>
                  </a:ext>
                </a:extLst>
              </a:tr>
              <a:tr h="2280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软件测试负责人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922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6269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干系人手册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9CDF57-4CD6-422A-B613-68E67CE2C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21211"/>
              </p:ext>
            </p:extLst>
          </p:nvPr>
        </p:nvGraphicFramePr>
        <p:xfrm>
          <a:off x="1926709" y="872195"/>
          <a:ext cx="7109786" cy="378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914">
                  <a:extLst>
                    <a:ext uri="{9D8B030D-6E8A-4147-A177-3AD203B41FA5}">
                      <a16:colId xmlns:a16="http://schemas.microsoft.com/office/drawing/2014/main" val="3869023095"/>
                    </a:ext>
                  </a:extLst>
                </a:gridCol>
                <a:gridCol w="1818619">
                  <a:extLst>
                    <a:ext uri="{9D8B030D-6E8A-4147-A177-3AD203B41FA5}">
                      <a16:colId xmlns:a16="http://schemas.microsoft.com/office/drawing/2014/main" val="3093582285"/>
                    </a:ext>
                  </a:extLst>
                </a:gridCol>
                <a:gridCol w="797841">
                  <a:extLst>
                    <a:ext uri="{9D8B030D-6E8A-4147-A177-3AD203B41FA5}">
                      <a16:colId xmlns:a16="http://schemas.microsoft.com/office/drawing/2014/main" val="2161056704"/>
                    </a:ext>
                  </a:extLst>
                </a:gridCol>
                <a:gridCol w="1109804">
                  <a:extLst>
                    <a:ext uri="{9D8B030D-6E8A-4147-A177-3AD203B41FA5}">
                      <a16:colId xmlns:a16="http://schemas.microsoft.com/office/drawing/2014/main" val="1070204948"/>
                    </a:ext>
                  </a:extLst>
                </a:gridCol>
                <a:gridCol w="1220379">
                  <a:extLst>
                    <a:ext uri="{9D8B030D-6E8A-4147-A177-3AD203B41FA5}">
                      <a16:colId xmlns:a16="http://schemas.microsoft.com/office/drawing/2014/main" val="994260607"/>
                    </a:ext>
                  </a:extLst>
                </a:gridCol>
                <a:gridCol w="999229">
                  <a:extLst>
                    <a:ext uri="{9D8B030D-6E8A-4147-A177-3AD203B41FA5}">
                      <a16:colId xmlns:a16="http://schemas.microsoft.com/office/drawing/2014/main" val="3616756573"/>
                    </a:ext>
                  </a:extLst>
                </a:gridCol>
              </a:tblGrid>
              <a:tr h="23024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积极干系人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项目角色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所在地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843197635"/>
                  </a:ext>
                </a:extLst>
              </a:tr>
              <a:tr h="345364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项目经理，项目团队成员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18989471045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phmbangbang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5251303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13588899173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Mikulml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2622664773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13588165595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XD_Sean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2032681855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13588759021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liyihuanx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3373807028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13588555021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Hujinbo052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3254055793"/>
                  </a:ext>
                </a:extLst>
              </a:tr>
              <a:tr h="57560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项目发起人，项目监督者，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技术指导者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13357102333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HolleyYang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3329632893"/>
                  </a:ext>
                </a:extLst>
              </a:tr>
              <a:tr h="57560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侯宏仑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项目顾问，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项目监督者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技术指导者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13071858629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tuuuuuuuudou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371687527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学生代表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15988127765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sleep Li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52308895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刘向辉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学生代表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18901883753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Slxxxxy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40333399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1964" y="923809"/>
            <a:ext cx="6408712" cy="236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任务提出者：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项目开发团队：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11760" y="1419879"/>
          <a:ext cx="6001968" cy="863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17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办公地点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3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理四</a:t>
                      </a:r>
                      <a:r>
                        <a:rPr lang="en-US" sz="1400" kern="100" dirty="0">
                          <a:effectLst/>
                        </a:rPr>
                        <a:t>-504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yangc@zucc.edu.cn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3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理四</a:t>
                      </a:r>
                      <a:r>
                        <a:rPr lang="en-US" sz="1400" kern="100">
                          <a:effectLst/>
                        </a:rPr>
                        <a:t>-415A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ubilabs@zucc.edu.cn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404118" y="2914628"/>
          <a:ext cx="6017252" cy="1416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角色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办公地点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手机号码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微信号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彭慧铭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项目经理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弘毅</a:t>
                      </a:r>
                      <a:r>
                        <a:rPr lang="en-US" sz="1200" kern="100" dirty="0">
                          <a:effectLst/>
                        </a:rPr>
                        <a:t>B1-613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18989471045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phmbangbang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李梦雷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13588899173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Mikulml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林鑫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13588165595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XD_Sean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李逸欢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13588759021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liyihuanx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胡锦波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13588755554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hujinbo0520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843558"/>
            <a:ext cx="144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干系人分析表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796C904-FC2F-4C65-8F8C-A054E19D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4638"/>
              </p:ext>
            </p:extLst>
          </p:nvPr>
        </p:nvGraphicFramePr>
        <p:xfrm>
          <a:off x="2021219" y="993722"/>
          <a:ext cx="6727235" cy="3476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7677">
                  <a:extLst>
                    <a:ext uri="{9D8B030D-6E8A-4147-A177-3AD203B41FA5}">
                      <a16:colId xmlns:a16="http://schemas.microsoft.com/office/drawing/2014/main" val="2197385621"/>
                    </a:ext>
                  </a:extLst>
                </a:gridCol>
                <a:gridCol w="1000985">
                  <a:extLst>
                    <a:ext uri="{9D8B030D-6E8A-4147-A177-3AD203B41FA5}">
                      <a16:colId xmlns:a16="http://schemas.microsoft.com/office/drawing/2014/main" val="76248003"/>
                    </a:ext>
                  </a:extLst>
                </a:gridCol>
                <a:gridCol w="1437756">
                  <a:extLst>
                    <a:ext uri="{9D8B030D-6E8A-4147-A177-3AD203B41FA5}">
                      <a16:colId xmlns:a16="http://schemas.microsoft.com/office/drawing/2014/main" val="4027609841"/>
                    </a:ext>
                  </a:extLst>
                </a:gridCol>
                <a:gridCol w="3050817">
                  <a:extLst>
                    <a:ext uri="{9D8B030D-6E8A-4147-A177-3AD203B41FA5}">
                      <a16:colId xmlns:a16="http://schemas.microsoft.com/office/drawing/2014/main" val="3564596955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兴趣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状态或态度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潜在策略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942448569"/>
                  </a:ext>
                </a:extLst>
              </a:tr>
              <a:tr h="70709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强烈支持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满足杨枨老师提出的要求，根据其余干系人提出的需求与杨枨老师进行融合，并成功实现杨枨老师提出来的项目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479908165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侯宏仑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中性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实现侯宏仑老师在项目管理当中给出的建议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322883831"/>
                  </a:ext>
                </a:extLst>
              </a:tr>
              <a:tr h="42425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强烈支持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尽力配合项目经理的提出来的工作，若有异议的地方需要和项目经理沟通修改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30505037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1070442649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916327920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400729841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946165944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尽量满足用户代表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提出来的需求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239299173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刘向辉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尽量满足用户代表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所提出来的需求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239754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7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843558"/>
            <a:ext cx="144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权力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兴趣网络图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A51C39-5C16-4516-8D29-9B35DB8392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79713" y="905798"/>
            <a:ext cx="6552718" cy="363358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847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46" name="文本框 23"/>
          <p:cNvSpPr txBox="1">
            <a:spLocks noChangeArrowheads="1"/>
          </p:cNvSpPr>
          <p:nvPr/>
        </p:nvSpPr>
        <p:spPr bwMode="auto">
          <a:xfrm>
            <a:off x="3186998" y="2271260"/>
            <a:ext cx="4887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小组分工及评价</a:t>
            </a:r>
          </a:p>
        </p:txBody>
      </p:sp>
      <p:grpSp>
        <p:nvGrpSpPr>
          <p:cNvPr id="53" name="组合 52"/>
          <p:cNvGrpSpPr/>
          <p:nvPr/>
        </p:nvGrpSpPr>
        <p:grpSpPr bwMode="auto">
          <a:xfrm>
            <a:off x="1979712" y="1964762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4863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490829-9926-334E-83CA-392E67420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91" y="539113"/>
            <a:ext cx="2796032" cy="431455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4863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>
            <a:off x="2419295" y="232635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6"/>
          <p:cNvCxnSpPr>
            <a:cxnSpLocks noChangeShapeType="1"/>
          </p:cNvCxnSpPr>
          <p:nvPr/>
        </p:nvCxnSpPr>
        <p:spPr bwMode="auto">
          <a:xfrm>
            <a:off x="8237284" y="237937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8"/>
          <p:cNvCxnSpPr>
            <a:cxnSpLocks noChangeShapeType="1"/>
          </p:cNvCxnSpPr>
          <p:nvPr/>
        </p:nvCxnSpPr>
        <p:spPr bwMode="auto">
          <a:xfrm>
            <a:off x="3805146" y="2356464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环形箭头 17"/>
          <p:cNvSpPr/>
          <p:nvPr/>
        </p:nvSpPr>
        <p:spPr>
          <a:xfrm flipH="1">
            <a:off x="3303443" y="1422349"/>
            <a:ext cx="1003406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彭慧铭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0" name="环形箭头 19"/>
          <p:cNvSpPr/>
          <p:nvPr/>
        </p:nvSpPr>
        <p:spPr>
          <a:xfrm flipH="1">
            <a:off x="4956707" y="141876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胡锦波</a:t>
            </a:r>
          </a:p>
        </p:txBody>
      </p:sp>
      <p:sp>
        <p:nvSpPr>
          <p:cNvPr id="22" name="环形箭头 21"/>
          <p:cNvSpPr/>
          <p:nvPr/>
        </p:nvSpPr>
        <p:spPr>
          <a:xfrm flipH="1">
            <a:off x="1921018" y="1409701"/>
            <a:ext cx="1003406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林鑫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3" name="环形箭头 19"/>
          <p:cNvSpPr/>
          <p:nvPr/>
        </p:nvSpPr>
        <p:spPr>
          <a:xfrm flipH="1">
            <a:off x="6372950" y="141876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李梦雷</a:t>
            </a:r>
          </a:p>
        </p:txBody>
      </p:sp>
      <p:sp>
        <p:nvSpPr>
          <p:cNvPr id="24" name="环形箭头 19"/>
          <p:cNvSpPr/>
          <p:nvPr/>
        </p:nvSpPr>
        <p:spPr>
          <a:xfrm flipH="1">
            <a:off x="7703392" y="140970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李逸欢</a:t>
            </a:r>
          </a:p>
        </p:txBody>
      </p:sp>
      <p:cxnSp>
        <p:nvCxnSpPr>
          <p:cNvPr id="25" name="直接箭头连接符 8"/>
          <p:cNvCxnSpPr>
            <a:cxnSpLocks noChangeShapeType="1"/>
          </p:cNvCxnSpPr>
          <p:nvPr/>
        </p:nvCxnSpPr>
        <p:spPr bwMode="auto">
          <a:xfrm>
            <a:off x="5448160" y="237937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8"/>
          <p:cNvCxnSpPr>
            <a:cxnSpLocks noChangeShapeType="1"/>
          </p:cNvCxnSpPr>
          <p:nvPr/>
        </p:nvCxnSpPr>
        <p:spPr bwMode="auto">
          <a:xfrm>
            <a:off x="6875901" y="2356464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4536697" y="2790498"/>
            <a:ext cx="1822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可行性报告修改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项目章程制作及修改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56176" y="2790498"/>
            <a:ext cx="1463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可行性报告制作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34249" y="2790498"/>
            <a:ext cx="17830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需求计划制作及修改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其他文档，图检查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91022" y="2776645"/>
            <a:ext cx="128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甘特图制作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15308" y="2808756"/>
            <a:ext cx="14847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522" y="22010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21433112">
            <a:off x="3523407" y="1568068"/>
            <a:ext cx="2097186" cy="1797947"/>
            <a:chOff x="2834854" y="1563638"/>
            <a:chExt cx="2837876" cy="2432951"/>
          </a:xfrm>
        </p:grpSpPr>
        <p:sp>
          <p:nvSpPr>
            <p:cNvPr id="4" name="六边形 3"/>
            <p:cNvSpPr/>
            <p:nvPr/>
          </p:nvSpPr>
          <p:spPr>
            <a:xfrm>
              <a:off x="2864418" y="1563638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 rot="2111975">
              <a:off x="2834854" y="1575630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572000" y="3815405"/>
            <a:ext cx="0" cy="25727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7904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30540" y="3779588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For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6644" y="377958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4357" y="921775"/>
            <a:ext cx="5635611" cy="352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项目交付物：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《需求项目计划》</a:t>
            </a: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项目模型：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定义和缩略语：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此为彭慧铭、林鑫、李逸欢、胡锦波、李梦雷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位成员集体。</a:t>
            </a:r>
          </a:p>
          <a:p>
            <a:pPr algn="just"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0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16375"/>
            <a:ext cx="1728189" cy="449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过程产品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《可行性分析》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《项目章程》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《项目计划》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《需求工程项目计划》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《愿景与范围》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《用户群分类》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《需求优先级》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《用例描述》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《测试用例》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《用户手册》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《需求规格说明书》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《需求变更控制》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《项目总体报告》</a:t>
            </a:r>
          </a:p>
          <a:p>
            <a:pPr lvl="0" algn="ctr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16318" y="885127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77334" y="4734746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99970" y="47417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28494" y="859773"/>
            <a:ext cx="1723549" cy="89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《会议记录》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《需求变更申请文档》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22620" y="859790"/>
            <a:ext cx="22904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服务器选用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 CPU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开发语言选择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Script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开发平台选择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提供对外服务所要求的相应的安全保障。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0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16375"/>
            <a:ext cx="6326704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验收标准：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软件工程系列课程教学辅助网站”项目各种必要性文档编写，合理安排各成员的工作，听取指导老师以及各种用户的意见和建议，总结归纳，修改完善各个阶段的文档编写。</a:t>
            </a: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交付时间：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最终的交付时间为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16318" y="885127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77334" y="4734746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99970" y="47417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2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43558"/>
            <a:ext cx="6386072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计算机系统支持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开发时需要的支持条件：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Axure RP8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Navicat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，操作系统为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Win10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Ubuntu16.04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运行时需要的支持条件：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本文档为需求项目计划书，不涉及实现过程。</a:t>
            </a: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需由用户承担的工作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定期请用户对界面原型进行测评，反馈需求意见。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需由外单位提供的条件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G19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小组独立开发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3822</Words>
  <Application>Microsoft Office PowerPoint</Application>
  <PresentationFormat>全屏显示(16:9)</PresentationFormat>
  <Paragraphs>833</Paragraphs>
  <Slides>55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等线</vt:lpstr>
      <vt:lpstr>华康俪金黑W8</vt:lpstr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</dc:creator>
  <cp:lastModifiedBy>鑫 林</cp:lastModifiedBy>
  <cp:revision>245</cp:revision>
  <dcterms:created xsi:type="dcterms:W3CDTF">2018-12-06T13:44:28Z</dcterms:created>
  <dcterms:modified xsi:type="dcterms:W3CDTF">2018-12-07T08:24:38Z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2052-11.1.0.8002</vt:lpwstr>
  </property>
</Properties>
</file>