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6" r:id="rId3"/>
    <p:sldId id="280" r:id="rId4"/>
    <p:sldId id="258" r:id="rId5"/>
    <p:sldId id="366" r:id="rId6"/>
    <p:sldId id="367" r:id="rId7"/>
    <p:sldId id="368" r:id="rId8"/>
    <p:sldId id="308" r:id="rId9"/>
    <p:sldId id="321" r:id="rId10"/>
    <p:sldId id="379" r:id="rId11"/>
    <p:sldId id="380" r:id="rId12"/>
    <p:sldId id="341" r:id="rId13"/>
    <p:sldId id="309" r:id="rId14"/>
    <p:sldId id="369" r:id="rId15"/>
    <p:sldId id="370" r:id="rId16"/>
    <p:sldId id="344" r:id="rId17"/>
    <p:sldId id="346" r:id="rId18"/>
    <p:sldId id="371" r:id="rId19"/>
    <p:sldId id="348" r:id="rId20"/>
    <p:sldId id="349" r:id="rId21"/>
    <p:sldId id="350" r:id="rId22"/>
    <p:sldId id="351" r:id="rId23"/>
    <p:sldId id="352" r:id="rId24"/>
    <p:sldId id="353" r:id="rId25"/>
    <p:sldId id="355" r:id="rId26"/>
    <p:sldId id="385" r:id="rId27"/>
    <p:sldId id="356" r:id="rId28"/>
    <p:sldId id="372" r:id="rId29"/>
    <p:sldId id="373" r:id="rId30"/>
    <p:sldId id="374" r:id="rId31"/>
    <p:sldId id="354" r:id="rId32"/>
    <p:sldId id="358" r:id="rId33"/>
    <p:sldId id="384" r:id="rId34"/>
    <p:sldId id="375" r:id="rId35"/>
    <p:sldId id="383" r:id="rId36"/>
    <p:sldId id="377" r:id="rId37"/>
    <p:sldId id="381" r:id="rId38"/>
    <p:sldId id="382" r:id="rId39"/>
    <p:sldId id="312" r:id="rId40"/>
    <p:sldId id="363" r:id="rId41"/>
    <p:sldId id="316" r:id="rId42"/>
    <p:sldId id="317" r:id="rId43"/>
    <p:sldId id="292"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89263" autoAdjust="0"/>
  </p:normalViewPr>
  <p:slideViewPr>
    <p:cSldViewPr>
      <p:cViewPr varScale="1">
        <p:scale>
          <a:sx n="114" d="100"/>
          <a:sy n="114" d="100"/>
        </p:scale>
        <p:origin x="456" y="8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5285D46-BEB0-400C-83B7-12F3C8814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2FCFC61-E3B1-4F61-A76B-D88F72CA68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BD0E1-C01C-48A0-906A-49A17D3E6825}" type="datetimeFigureOut">
              <a:rPr lang="zh-CN" altLang="en-US" smtClean="0"/>
              <a:t>2018/11/9</a:t>
            </a:fld>
            <a:endParaRPr lang="zh-CN" altLang="en-US"/>
          </a:p>
        </p:txBody>
      </p:sp>
      <p:sp>
        <p:nvSpPr>
          <p:cNvPr id="4" name="幻灯片图像占位符 3">
            <a:extLst>
              <a:ext uri="{FF2B5EF4-FFF2-40B4-BE49-F238E27FC236}">
                <a16:creationId xmlns:a16="http://schemas.microsoft.com/office/drawing/2014/main" id="{20253C2E-4150-49D3-A0EC-270102FBFC5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D54C391C-3345-4254-84BA-7F8EF40F51A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44E0A275-46B9-4C63-92E4-848D024AE38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A90F6480-9CBF-4E4A-A083-48439A52EF5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C44FF-2703-4A2D-B297-C2DF484424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4</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5</a:t>
            </a:fld>
            <a:endParaRPr lang="zh-CN" altLang="en-US"/>
          </a:p>
        </p:txBody>
      </p:sp>
    </p:spTree>
    <p:extLst>
      <p:ext uri="{BB962C8B-B14F-4D97-AF65-F5344CB8AC3E}">
        <p14:creationId xmlns:p14="http://schemas.microsoft.com/office/powerpoint/2010/main" val="424437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6</a:t>
            </a:fld>
            <a:endParaRPr lang="zh-CN" altLang="en-US"/>
          </a:p>
        </p:txBody>
      </p:sp>
    </p:spTree>
    <p:extLst>
      <p:ext uri="{BB962C8B-B14F-4D97-AF65-F5344CB8AC3E}">
        <p14:creationId xmlns:p14="http://schemas.microsoft.com/office/powerpoint/2010/main" val="140111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7</a:t>
            </a:fld>
            <a:endParaRPr lang="zh-CN" altLang="en-US"/>
          </a:p>
        </p:txBody>
      </p:sp>
    </p:spTree>
    <p:extLst>
      <p:ext uri="{BB962C8B-B14F-4D97-AF65-F5344CB8AC3E}">
        <p14:creationId xmlns:p14="http://schemas.microsoft.com/office/powerpoint/2010/main" val="342390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9</a:t>
            </a:fld>
            <a:endParaRPr lang="zh-CN" altLang="en-US"/>
          </a:p>
        </p:txBody>
      </p:sp>
    </p:spTree>
    <p:extLst>
      <p:ext uri="{BB962C8B-B14F-4D97-AF65-F5344CB8AC3E}">
        <p14:creationId xmlns:p14="http://schemas.microsoft.com/office/powerpoint/2010/main" val="327482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10</a:t>
            </a:fld>
            <a:endParaRPr lang="zh-CN" altLang="en-US"/>
          </a:p>
        </p:txBody>
      </p:sp>
    </p:spTree>
    <p:extLst>
      <p:ext uri="{BB962C8B-B14F-4D97-AF65-F5344CB8AC3E}">
        <p14:creationId xmlns:p14="http://schemas.microsoft.com/office/powerpoint/2010/main" val="20160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11</a:t>
            </a:fld>
            <a:endParaRPr lang="zh-CN" altLang="en-US"/>
          </a:p>
        </p:txBody>
      </p:sp>
    </p:spTree>
    <p:extLst>
      <p:ext uri="{BB962C8B-B14F-4D97-AF65-F5344CB8AC3E}">
        <p14:creationId xmlns:p14="http://schemas.microsoft.com/office/powerpoint/2010/main" val="423043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11902" y="1272699"/>
            <a:ext cx="6200115" cy="1938992"/>
          </a:xfrm>
          <a:prstGeom prst="rect">
            <a:avLst/>
          </a:prstGeom>
          <a:noFill/>
        </p:spPr>
        <p:txBody>
          <a:bodyPr wrap="square" rtlCol="0" anchor="b">
            <a:spAutoFit/>
          </a:bodyPr>
          <a:lstStyle/>
          <a:p>
            <a:pPr algn="ctr"/>
            <a:r>
              <a:rPr lang="zh-CN" altLang="en-US" sz="4400" b="1" dirty="0">
                <a:latin typeface="华康俪金黑W8" panose="020B0809000000000000" pitchFamily="49" charset="-122"/>
                <a:ea typeface="华康俪金黑W8" panose="020B0809000000000000" pitchFamily="49" charset="-122"/>
              </a:rPr>
              <a:t>需求工程计划</a:t>
            </a:r>
            <a:endParaRPr lang="en-US" altLang="zh-CN" sz="4400" b="1" dirty="0">
              <a:latin typeface="华康俪金黑W8" panose="020B0809000000000000" pitchFamily="49" charset="-122"/>
              <a:ea typeface="华康俪金黑W8" panose="020B0809000000000000" pitchFamily="49" charset="-122"/>
            </a:endParaRPr>
          </a:p>
          <a:p>
            <a:pPr algn="ctr"/>
            <a:r>
              <a:rPr lang="en-US" altLang="zh-CN" sz="4400" b="1" dirty="0">
                <a:ea typeface="华康俪金黑W8" panose="020B0809000000000000" pitchFamily="49" charset="-122"/>
              </a:rPr>
              <a:t>	       </a:t>
            </a:r>
            <a:r>
              <a:rPr lang="en-US" altLang="zh-CN" sz="3200" b="1" dirty="0">
                <a:ea typeface="华康俪金黑W8" panose="020B0809000000000000" pitchFamily="49" charset="-122"/>
              </a:rPr>
              <a:t>----</a:t>
            </a:r>
            <a:r>
              <a:rPr lang="zh-CN" altLang="en-US" sz="3200" b="1" dirty="0">
                <a:ea typeface="华康俪金黑W8" panose="020B0809000000000000" pitchFamily="49" charset="-122"/>
              </a:rPr>
              <a:t>答辩</a:t>
            </a:r>
            <a:endParaRPr lang="zh-CN" altLang="en-US" sz="32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827584" y="3291830"/>
            <a:ext cx="4752528"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Unicode MS" panose="020B0604020202020204" pitchFamily="34" charset="-122"/>
              </a:rPr>
              <a:t>G19</a:t>
            </a:r>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小组：林鑫 彭慧铭 胡锦波 李梦雷 李逸欢</a:t>
            </a:r>
          </a:p>
        </p:txBody>
      </p:sp>
      <p:sp>
        <p:nvSpPr>
          <p:cNvPr id="8" name="TextBox 7"/>
          <p:cNvSpPr txBox="1"/>
          <p:nvPr/>
        </p:nvSpPr>
        <p:spPr>
          <a:xfrm>
            <a:off x="5580112" y="3291830"/>
            <a:ext cx="3240360"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指导老师：杨枨老师，侯宏仑老师</a:t>
            </a:r>
          </a:p>
          <a:p>
            <a:endParaRPr lang="zh-CN" altLang="en-US" sz="1400"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181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DF498810-FAE7-46E7-886D-F74FD2FFC639}"/>
              </a:ext>
            </a:extLst>
          </p:cNvPr>
          <p:cNvPicPr>
            <a:picLocks noChangeAspect="1"/>
          </p:cNvPicPr>
          <p:nvPr/>
        </p:nvPicPr>
        <p:blipFill>
          <a:blip r:embed="rId5"/>
          <a:stretch>
            <a:fillRect/>
          </a:stretch>
        </p:blipFill>
        <p:spPr>
          <a:xfrm>
            <a:off x="2143869" y="895871"/>
            <a:ext cx="6654806" cy="3451110"/>
          </a:xfrm>
          <a:prstGeom prst="rect">
            <a:avLst/>
          </a:prstGeom>
        </p:spPr>
      </p:pic>
    </p:spTree>
    <p:extLst>
      <p:ext uri="{BB962C8B-B14F-4D97-AF65-F5344CB8AC3E}">
        <p14:creationId xmlns:p14="http://schemas.microsoft.com/office/powerpoint/2010/main" val="25000978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F5398540-AF29-40D5-8374-7796951622BA}"/>
              </a:ext>
            </a:extLst>
          </p:cNvPr>
          <p:cNvPicPr>
            <a:picLocks noChangeAspect="1"/>
          </p:cNvPicPr>
          <p:nvPr/>
        </p:nvPicPr>
        <p:blipFill>
          <a:blip r:embed="rId5"/>
          <a:stretch>
            <a:fillRect/>
          </a:stretch>
        </p:blipFill>
        <p:spPr>
          <a:xfrm>
            <a:off x="2134797" y="870793"/>
            <a:ext cx="6297128" cy="3659869"/>
          </a:xfrm>
          <a:prstGeom prst="rect">
            <a:avLst/>
          </a:prstGeom>
        </p:spPr>
      </p:pic>
    </p:spTree>
    <p:extLst>
      <p:ext uri="{BB962C8B-B14F-4D97-AF65-F5344CB8AC3E}">
        <p14:creationId xmlns:p14="http://schemas.microsoft.com/office/powerpoint/2010/main" val="379386250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93281" y="2083712"/>
            <a:ext cx="4348163" cy="862886"/>
            <a:chOff x="2892095" y="1982997"/>
            <a:chExt cx="4348365" cy="862719"/>
          </a:xfrm>
        </p:grpSpPr>
        <p:sp>
          <p:nvSpPr>
            <p:cNvPr id="15" name="文本框 19"/>
            <p:cNvSpPr txBox="1">
              <a:spLocks noChangeArrowheads="1"/>
            </p:cNvSpPr>
            <p:nvPr/>
          </p:nvSpPr>
          <p:spPr bwMode="auto">
            <a:xfrm>
              <a:off x="2892095" y="2137967"/>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范围管理</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207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00332" y="843558"/>
            <a:ext cx="1760499"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需求工程范围</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7" name="图片 16">
            <a:extLst>
              <a:ext uri="{FF2B5EF4-FFF2-40B4-BE49-F238E27FC236}">
                <a16:creationId xmlns:a16="http://schemas.microsoft.com/office/drawing/2014/main" id="{93B7FFDB-8262-4A74-BECA-072F8FB1A196}"/>
              </a:ext>
            </a:extLst>
          </p:cNvPr>
          <p:cNvPicPr>
            <a:picLocks noChangeAspect="1"/>
          </p:cNvPicPr>
          <p:nvPr/>
        </p:nvPicPr>
        <p:blipFill>
          <a:blip r:embed="rId4"/>
          <a:stretch>
            <a:fillRect/>
          </a:stretch>
        </p:blipFill>
        <p:spPr>
          <a:xfrm>
            <a:off x="2314390" y="1105185"/>
            <a:ext cx="2640000" cy="3187966"/>
          </a:xfrm>
          <a:prstGeom prst="rect">
            <a:avLst/>
          </a:prstGeom>
        </p:spPr>
      </p:pic>
      <p:pic>
        <p:nvPicPr>
          <p:cNvPr id="19" name="图片 18">
            <a:extLst>
              <a:ext uri="{FF2B5EF4-FFF2-40B4-BE49-F238E27FC236}">
                <a16:creationId xmlns:a16="http://schemas.microsoft.com/office/drawing/2014/main" id="{E8AFCC40-3BEC-4E45-83CA-DD3EC7442215}"/>
              </a:ext>
            </a:extLst>
          </p:cNvPr>
          <p:cNvPicPr>
            <a:picLocks noChangeAspect="1"/>
          </p:cNvPicPr>
          <p:nvPr/>
        </p:nvPicPr>
        <p:blipFill>
          <a:blip r:embed="rId5"/>
          <a:stretch>
            <a:fillRect/>
          </a:stretch>
        </p:blipFill>
        <p:spPr>
          <a:xfrm>
            <a:off x="5162638" y="972193"/>
            <a:ext cx="3230000" cy="1602857"/>
          </a:xfrm>
          <a:prstGeom prst="rect">
            <a:avLst/>
          </a:prstGeom>
        </p:spPr>
      </p:pic>
      <p:pic>
        <p:nvPicPr>
          <p:cNvPr id="20" name="图片 19">
            <a:extLst>
              <a:ext uri="{FF2B5EF4-FFF2-40B4-BE49-F238E27FC236}">
                <a16:creationId xmlns:a16="http://schemas.microsoft.com/office/drawing/2014/main" id="{FF08DC39-78D4-41DA-9392-F64415DCF6B5}"/>
              </a:ext>
            </a:extLst>
          </p:cNvPr>
          <p:cNvPicPr>
            <a:picLocks noChangeAspect="1"/>
          </p:cNvPicPr>
          <p:nvPr/>
        </p:nvPicPr>
        <p:blipFill>
          <a:blip r:embed="rId6"/>
          <a:stretch>
            <a:fillRect/>
          </a:stretch>
        </p:blipFill>
        <p:spPr>
          <a:xfrm>
            <a:off x="5162638" y="2656823"/>
            <a:ext cx="3164786" cy="1902028"/>
          </a:xfrm>
          <a:prstGeom prst="rect">
            <a:avLst/>
          </a:prstGeom>
        </p:spPr>
      </p:pic>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857110"/>
            <a:ext cx="1512163"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WBS</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04A9F0EA-76D6-4A73-99EE-8D145AEBC3B4}"/>
              </a:ext>
            </a:extLst>
          </p:cNvPr>
          <p:cNvPicPr>
            <a:picLocks noChangeAspect="1"/>
          </p:cNvPicPr>
          <p:nvPr/>
        </p:nvPicPr>
        <p:blipFill>
          <a:blip r:embed="rId4"/>
          <a:stretch>
            <a:fillRect/>
          </a:stretch>
        </p:blipFill>
        <p:spPr>
          <a:xfrm>
            <a:off x="2267744" y="671281"/>
            <a:ext cx="5009615" cy="4067715"/>
          </a:xfrm>
          <a:prstGeom prst="rect">
            <a:avLst/>
          </a:prstGeom>
        </p:spPr>
      </p:pic>
    </p:spTree>
    <p:extLst>
      <p:ext uri="{BB962C8B-B14F-4D97-AF65-F5344CB8AC3E}">
        <p14:creationId xmlns:p14="http://schemas.microsoft.com/office/powerpoint/2010/main" val="2613006989"/>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882371"/>
            <a:ext cx="1512163"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输入和输出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3" name="图片 12">
            <a:extLst>
              <a:ext uri="{FF2B5EF4-FFF2-40B4-BE49-F238E27FC236}">
                <a16:creationId xmlns:a16="http://schemas.microsoft.com/office/drawing/2014/main" id="{2E53B776-CF51-486D-8C5F-475B3B34FD55}"/>
              </a:ext>
            </a:extLst>
          </p:cNvPr>
          <p:cNvPicPr>
            <a:picLocks noChangeAspect="1"/>
          </p:cNvPicPr>
          <p:nvPr/>
        </p:nvPicPr>
        <p:blipFill>
          <a:blip r:embed="rId4"/>
          <a:stretch>
            <a:fillRect/>
          </a:stretch>
        </p:blipFill>
        <p:spPr>
          <a:xfrm>
            <a:off x="2045615" y="685891"/>
            <a:ext cx="5833702" cy="4039085"/>
          </a:xfrm>
          <a:prstGeom prst="rect">
            <a:avLst/>
          </a:prstGeom>
        </p:spPr>
      </p:pic>
    </p:spTree>
    <p:extLst>
      <p:ext uri="{BB962C8B-B14F-4D97-AF65-F5344CB8AC3E}">
        <p14:creationId xmlns:p14="http://schemas.microsoft.com/office/powerpoint/2010/main" val="182727462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833365"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质量管理</a:t>
            </a:r>
          </a:p>
        </p:txBody>
      </p:sp>
      <p:grpSp>
        <p:nvGrpSpPr>
          <p:cNvPr id="17" name="组合 16"/>
          <p:cNvGrpSpPr>
            <a:grpSpLocks/>
          </p:cNvGrpSpPr>
          <p:nvPr/>
        </p:nvGrpSpPr>
        <p:grpSpPr bwMode="auto">
          <a:xfrm>
            <a:off x="2867470" y="1989683"/>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3637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4202" y="862268"/>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1" y="771550"/>
            <a:ext cx="1723499" cy="584775"/>
          </a:xfrm>
          <a:prstGeom prst="rect">
            <a:avLst/>
          </a:prstGeom>
          <a:noFill/>
        </p:spPr>
        <p:txBody>
          <a:bodyPr wrap="square" rtlCol="0">
            <a:spAutoFit/>
          </a:bodyPr>
          <a:lstStyle/>
          <a:p>
            <a:pPr lvl="1" algn="ctr"/>
            <a:r>
              <a:rPr lang="zh-CN" altLang="zh-CN" sz="1600" b="1" dirty="0">
                <a:latin typeface="微软雅黑" panose="020B0503020204020204" pitchFamily="34" charset="-122"/>
                <a:ea typeface="微软雅黑" panose="020B0503020204020204" pitchFamily="34" charset="-122"/>
              </a:rPr>
              <a:t>质量管理角色及职责</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0B934B2F-DD45-44FA-AD6A-E35ABC498321}"/>
              </a:ext>
            </a:extLst>
          </p:cNvPr>
          <p:cNvPicPr>
            <a:picLocks noChangeAspect="1"/>
          </p:cNvPicPr>
          <p:nvPr/>
        </p:nvPicPr>
        <p:blipFill>
          <a:blip r:embed="rId4"/>
          <a:stretch>
            <a:fillRect/>
          </a:stretch>
        </p:blipFill>
        <p:spPr>
          <a:xfrm>
            <a:off x="2390995" y="1153662"/>
            <a:ext cx="5133333" cy="2495238"/>
          </a:xfrm>
          <a:prstGeom prst="rect">
            <a:avLst/>
          </a:prstGeom>
        </p:spPr>
      </p:pic>
    </p:spTree>
    <p:extLst>
      <p:ext uri="{BB962C8B-B14F-4D97-AF65-F5344CB8AC3E}">
        <p14:creationId xmlns:p14="http://schemas.microsoft.com/office/powerpoint/2010/main" val="25860688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2365"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9478" y="868819"/>
            <a:ext cx="2099190" cy="338554"/>
          </a:xfrm>
          <a:prstGeom prst="rect">
            <a:avLst/>
          </a:prstGeom>
          <a:noFill/>
        </p:spPr>
        <p:txBody>
          <a:bodyPr wrap="square" rtlCol="0">
            <a:spAutoFit/>
          </a:bodyPr>
          <a:lstStyle/>
          <a:p>
            <a:pPr lvl="1"/>
            <a:r>
              <a:rPr lang="zh-CN" altLang="en-US" sz="1600" b="1" dirty="0">
                <a:latin typeface="微软雅黑" panose="020B0503020204020204" pitchFamily="34" charset="-122"/>
                <a:ea typeface="微软雅黑" panose="020B0503020204020204" pitchFamily="34" charset="-122"/>
              </a:rPr>
              <a:t>质量目标与策略</a:t>
            </a:r>
            <a:endParaRPr lang="zh-CN" altLang="zh-CN" sz="1600" b="1" dirty="0"/>
          </a:p>
        </p:txBody>
      </p:sp>
      <p:cxnSp>
        <p:nvCxnSpPr>
          <p:cNvPr id="14" name="直接连接符 13"/>
          <p:cNvCxnSpPr/>
          <p:nvPr/>
        </p:nvCxnSpPr>
        <p:spPr>
          <a:xfrm>
            <a:off x="1907704"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9CAFD3D1-3227-4A48-8B45-9F30D13B77CC}"/>
              </a:ext>
            </a:extLst>
          </p:cNvPr>
          <p:cNvPicPr>
            <a:picLocks noChangeAspect="1"/>
          </p:cNvPicPr>
          <p:nvPr/>
        </p:nvPicPr>
        <p:blipFill>
          <a:blip r:embed="rId4"/>
          <a:stretch>
            <a:fillRect/>
          </a:stretch>
        </p:blipFill>
        <p:spPr>
          <a:xfrm>
            <a:off x="3275856" y="1207373"/>
            <a:ext cx="3457143" cy="952381"/>
          </a:xfrm>
          <a:prstGeom prst="rect">
            <a:avLst/>
          </a:prstGeom>
        </p:spPr>
      </p:pic>
      <p:pic>
        <p:nvPicPr>
          <p:cNvPr id="9" name="图片 8">
            <a:extLst>
              <a:ext uri="{FF2B5EF4-FFF2-40B4-BE49-F238E27FC236}">
                <a16:creationId xmlns:a16="http://schemas.microsoft.com/office/drawing/2014/main" id="{BF2A3C6B-90C7-44FD-BCC3-473D2C20997B}"/>
              </a:ext>
            </a:extLst>
          </p:cNvPr>
          <p:cNvPicPr>
            <a:picLocks noChangeAspect="1"/>
          </p:cNvPicPr>
          <p:nvPr/>
        </p:nvPicPr>
        <p:blipFill>
          <a:blip r:embed="rId5"/>
          <a:stretch>
            <a:fillRect/>
          </a:stretch>
        </p:blipFill>
        <p:spPr>
          <a:xfrm>
            <a:off x="2380617" y="2571750"/>
            <a:ext cx="5247619" cy="1571429"/>
          </a:xfrm>
          <a:prstGeom prst="rect">
            <a:avLst/>
          </a:prstGeom>
        </p:spPr>
      </p:pic>
    </p:spTree>
    <p:extLst>
      <p:ext uri="{BB962C8B-B14F-4D97-AF65-F5344CB8AC3E}">
        <p14:creationId xmlns:p14="http://schemas.microsoft.com/office/powerpoint/2010/main" val="3206853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491880"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anose="020B0502040204020203" pitchFamily="34" charset="-122"/>
                <a:ea typeface="微软雅黑 Light" panose="020B0502040204020203" pitchFamily="34" charset="-122"/>
              </a:rPr>
              <a:t>人力资源管理</a:t>
            </a:r>
          </a:p>
        </p:txBody>
      </p:sp>
      <p:grpSp>
        <p:nvGrpSpPr>
          <p:cNvPr id="17" name="组合 16"/>
          <p:cNvGrpSpPr>
            <a:grpSpLocks/>
          </p:cNvGrpSpPr>
          <p:nvPr/>
        </p:nvGrpSpPr>
        <p:grpSpPr bwMode="auto">
          <a:xfrm>
            <a:off x="2237953" y="2014295"/>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450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879729" y="1241090"/>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971600" y="2495842"/>
            <a:ext cx="6912768" cy="1002967"/>
          </a:xfrm>
          <a:prstGeom prst="rect">
            <a:avLst/>
          </a:prstGeom>
          <a:noFill/>
        </p:spPr>
        <p:txBody>
          <a:bodyPr wrap="square" rtlCol="0" anchor="ctr">
            <a:spAutoFit/>
          </a:bodyPr>
          <a:lstStyle/>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zh-CN" altLang="en-US" sz="1600" b="1" dirty="0">
                <a:solidFill>
                  <a:schemeClr val="tx1">
                    <a:lumMod val="85000"/>
                    <a:lumOff val="15000"/>
                  </a:schemeClr>
                </a:solidFill>
                <a:latin typeface="微软雅黑" pitchFamily="34" charset="-122"/>
                <a:ea typeface="微软雅黑" pitchFamily="34" charset="-122"/>
              </a:rPr>
              <a:t>需求计划概述  </a:t>
            </a:r>
            <a:r>
              <a:rPr lang="en-US" altLang="zh-CN" sz="1600" b="1" u="sng" dirty="0">
                <a:solidFill>
                  <a:schemeClr val="tx1">
                    <a:lumMod val="85000"/>
                    <a:lumOff val="15000"/>
                  </a:schemeClr>
                </a:solidFill>
                <a:latin typeface="微软雅黑" pitchFamily="34" charset="-122"/>
                <a:ea typeface="微软雅黑" pitchFamily="34" charset="-122"/>
              </a:rPr>
              <a:t>2</a:t>
            </a:r>
            <a:r>
              <a:rPr lang="zh-CN" altLang="en-US" sz="1600" b="1" dirty="0">
                <a:solidFill>
                  <a:schemeClr val="tx1">
                    <a:lumMod val="85000"/>
                    <a:lumOff val="15000"/>
                  </a:schemeClr>
                </a:solidFill>
                <a:latin typeface="微软雅黑" pitchFamily="34" charset="-122"/>
                <a:ea typeface="微软雅黑" pitchFamily="34" charset="-122"/>
              </a:rPr>
              <a:t>时间管理  </a:t>
            </a:r>
            <a:r>
              <a:rPr lang="en-US" altLang="zh-CN" sz="1600" b="1" u="sng" dirty="0">
                <a:solidFill>
                  <a:schemeClr val="tx1">
                    <a:lumMod val="85000"/>
                    <a:lumOff val="15000"/>
                  </a:schemeClr>
                </a:solidFill>
                <a:latin typeface="微软雅黑" pitchFamily="34" charset="-122"/>
                <a:ea typeface="微软雅黑" pitchFamily="34" charset="-122"/>
              </a:rPr>
              <a:t>3</a:t>
            </a:r>
            <a:r>
              <a:rPr lang="zh-CN" altLang="en-US" sz="1600" b="1" dirty="0">
                <a:solidFill>
                  <a:schemeClr val="tx1">
                    <a:lumMod val="85000"/>
                    <a:lumOff val="15000"/>
                  </a:schemeClr>
                </a:solidFill>
                <a:latin typeface="微软雅黑" pitchFamily="34" charset="-122"/>
                <a:ea typeface="微软雅黑" pitchFamily="34" charset="-122"/>
              </a:rPr>
              <a:t>范围管理  </a:t>
            </a:r>
            <a:r>
              <a:rPr lang="en-US" altLang="zh-CN" sz="1600" b="1" u="sng" dirty="0">
                <a:solidFill>
                  <a:schemeClr val="tx1">
                    <a:lumMod val="85000"/>
                    <a:lumOff val="15000"/>
                  </a:schemeClr>
                </a:solidFill>
                <a:latin typeface="微软雅黑" pitchFamily="34" charset="-122"/>
                <a:ea typeface="微软雅黑" pitchFamily="34" charset="-122"/>
              </a:rPr>
              <a:t>4</a:t>
            </a:r>
            <a:r>
              <a:rPr lang="zh-CN" altLang="en-US" sz="1600" b="1" dirty="0">
                <a:solidFill>
                  <a:schemeClr val="tx1">
                    <a:lumMod val="85000"/>
                    <a:lumOff val="15000"/>
                  </a:schemeClr>
                </a:solidFill>
                <a:latin typeface="微软雅黑" pitchFamily="34" charset="-122"/>
                <a:ea typeface="微软雅黑" pitchFamily="34" charset="-122"/>
              </a:rPr>
              <a:t>质量管理  </a:t>
            </a:r>
            <a:endParaRPr lang="en-US" altLang="zh-CN" sz="1600" b="1" dirty="0">
              <a:solidFill>
                <a:schemeClr val="tx1">
                  <a:lumMod val="85000"/>
                  <a:lumOff val="15000"/>
                </a:schemeClr>
              </a:solidFill>
              <a:latin typeface="微软雅黑" pitchFamily="34" charset="-122"/>
              <a:ea typeface="微软雅黑" pitchFamily="34" charset="-122"/>
            </a:endParaRPr>
          </a:p>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5</a:t>
            </a:r>
            <a:r>
              <a:rPr lang="zh-CN" altLang="en-US" sz="1600" b="1" dirty="0">
                <a:solidFill>
                  <a:schemeClr val="tx1">
                    <a:lumMod val="85000"/>
                    <a:lumOff val="15000"/>
                  </a:schemeClr>
                </a:solidFill>
                <a:latin typeface="微软雅黑" pitchFamily="34" charset="-122"/>
                <a:ea typeface="微软雅黑" pitchFamily="34" charset="-122"/>
              </a:rPr>
              <a:t>人力资源管理  </a:t>
            </a:r>
            <a:r>
              <a:rPr lang="en-US" altLang="zh-CN" sz="1600" b="1" u="sng" dirty="0">
                <a:solidFill>
                  <a:schemeClr val="tx1">
                    <a:lumMod val="85000"/>
                    <a:lumOff val="15000"/>
                  </a:schemeClr>
                </a:solidFill>
                <a:latin typeface="微软雅黑" pitchFamily="34" charset="-122"/>
                <a:ea typeface="微软雅黑" pitchFamily="34" charset="-122"/>
              </a:rPr>
              <a:t>6</a:t>
            </a:r>
            <a:r>
              <a:rPr lang="zh-CN" altLang="en-US" sz="1600" b="1" dirty="0">
                <a:solidFill>
                  <a:schemeClr val="tx1">
                    <a:lumMod val="85000"/>
                    <a:lumOff val="15000"/>
                  </a:schemeClr>
                </a:solidFill>
                <a:latin typeface="微软雅黑" pitchFamily="34" charset="-122"/>
                <a:ea typeface="微软雅黑" pitchFamily="34" charset="-122"/>
              </a:rPr>
              <a:t>风险管理计划  </a:t>
            </a:r>
            <a:r>
              <a:rPr lang="en-US" altLang="zh-CN" sz="1600" b="1" u="sng" dirty="0">
                <a:solidFill>
                  <a:schemeClr val="tx1">
                    <a:lumMod val="85000"/>
                    <a:lumOff val="15000"/>
                  </a:schemeClr>
                </a:solidFill>
                <a:latin typeface="微软雅黑" pitchFamily="34" charset="-122"/>
                <a:ea typeface="微软雅黑" pitchFamily="34" charset="-122"/>
              </a:rPr>
              <a:t>7</a:t>
            </a:r>
            <a:r>
              <a:rPr lang="zh-CN" altLang="en-US" sz="1600" b="1" dirty="0">
                <a:solidFill>
                  <a:schemeClr val="tx1">
                    <a:lumMod val="85000"/>
                    <a:lumOff val="15000"/>
                  </a:schemeClr>
                </a:solidFill>
                <a:latin typeface="微软雅黑" pitchFamily="34" charset="-122"/>
                <a:ea typeface="微软雅黑" pitchFamily="34" charset="-122"/>
              </a:rPr>
              <a:t>配置管理  </a:t>
            </a:r>
            <a:r>
              <a:rPr lang="en-US" altLang="zh-CN" sz="1600" b="1" u="sng" dirty="0">
                <a:solidFill>
                  <a:schemeClr val="tx1">
                    <a:lumMod val="85000"/>
                    <a:lumOff val="15000"/>
                  </a:schemeClr>
                </a:solidFill>
                <a:latin typeface="微软雅黑" pitchFamily="34" charset="-122"/>
                <a:ea typeface="微软雅黑" pitchFamily="34" charset="-122"/>
              </a:rPr>
              <a:t>8</a:t>
            </a:r>
            <a:r>
              <a:rPr lang="zh-CN" altLang="en-US" sz="1600" b="1" dirty="0">
                <a:solidFill>
                  <a:schemeClr val="tx1">
                    <a:lumMod val="85000"/>
                    <a:lumOff val="15000"/>
                  </a:schemeClr>
                </a:solidFill>
                <a:latin typeface="微软雅黑" pitchFamily="34" charset="-122"/>
                <a:ea typeface="微软雅黑" pitchFamily="34" charset="-122"/>
              </a:rPr>
              <a:t>采购管理  </a:t>
            </a:r>
            <a:r>
              <a:rPr lang="en-US" altLang="zh-CN" sz="1600" b="1" u="sng" dirty="0">
                <a:solidFill>
                  <a:schemeClr val="tx1">
                    <a:lumMod val="85000"/>
                    <a:lumOff val="15000"/>
                  </a:schemeClr>
                </a:solidFill>
                <a:latin typeface="微软雅黑" pitchFamily="34" charset="-122"/>
                <a:ea typeface="微软雅黑" pitchFamily="34" charset="-122"/>
              </a:rPr>
              <a:t>9</a:t>
            </a:r>
            <a:r>
              <a:rPr lang="zh-CN" altLang="en-US" sz="1600" b="1" dirty="0">
                <a:solidFill>
                  <a:schemeClr val="tx1">
                    <a:lumMod val="85000"/>
                    <a:lumOff val="15000"/>
                  </a:schemeClr>
                </a:solidFill>
                <a:latin typeface="微软雅黑" pitchFamily="34" charset="-122"/>
                <a:ea typeface="微软雅黑" pitchFamily="34" charset="-122"/>
              </a:rPr>
              <a:t>小组分工及评价</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OBS</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56E65E9C-99C1-4EF9-BE6F-DA85C6890F01}"/>
              </a:ext>
            </a:extLst>
          </p:cNvPr>
          <p:cNvPicPr>
            <a:picLocks noChangeAspect="1"/>
          </p:cNvPicPr>
          <p:nvPr/>
        </p:nvPicPr>
        <p:blipFill>
          <a:blip r:embed="rId4"/>
          <a:stretch>
            <a:fillRect/>
          </a:stretch>
        </p:blipFill>
        <p:spPr>
          <a:xfrm>
            <a:off x="2555776" y="666553"/>
            <a:ext cx="4464496" cy="4221917"/>
          </a:xfrm>
          <a:prstGeom prst="rect">
            <a:avLst/>
          </a:prstGeom>
        </p:spPr>
      </p:pic>
    </p:spTree>
    <p:extLst>
      <p:ext uri="{BB962C8B-B14F-4D97-AF65-F5344CB8AC3E}">
        <p14:creationId xmlns:p14="http://schemas.microsoft.com/office/powerpoint/2010/main" val="31692534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7544"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LRC</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547664" y="868819"/>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DF1EAA46-008C-4516-8311-272728C25FEE}"/>
              </a:ext>
            </a:extLst>
          </p:cNvPr>
          <p:cNvPicPr>
            <a:picLocks noChangeAspect="1"/>
          </p:cNvPicPr>
          <p:nvPr/>
        </p:nvPicPr>
        <p:blipFill>
          <a:blip r:embed="rId4"/>
          <a:stretch>
            <a:fillRect/>
          </a:stretch>
        </p:blipFill>
        <p:spPr>
          <a:xfrm>
            <a:off x="1691680" y="770924"/>
            <a:ext cx="3082286" cy="3946311"/>
          </a:xfrm>
          <a:prstGeom prst="rect">
            <a:avLst/>
          </a:prstGeom>
        </p:spPr>
      </p:pic>
      <p:pic>
        <p:nvPicPr>
          <p:cNvPr id="13" name="图片 12">
            <a:extLst>
              <a:ext uri="{FF2B5EF4-FFF2-40B4-BE49-F238E27FC236}">
                <a16:creationId xmlns:a16="http://schemas.microsoft.com/office/drawing/2014/main" id="{B6DEE440-9BF5-462A-B144-5FD5F3374709}"/>
              </a:ext>
            </a:extLst>
          </p:cNvPr>
          <p:cNvPicPr>
            <a:picLocks noChangeAspect="1"/>
          </p:cNvPicPr>
          <p:nvPr/>
        </p:nvPicPr>
        <p:blipFill>
          <a:blip r:embed="rId5"/>
          <a:stretch>
            <a:fillRect/>
          </a:stretch>
        </p:blipFill>
        <p:spPr>
          <a:xfrm>
            <a:off x="4917979" y="868819"/>
            <a:ext cx="3902493" cy="3114857"/>
          </a:xfrm>
          <a:prstGeom prst="rect">
            <a:avLst/>
          </a:prstGeom>
        </p:spPr>
      </p:pic>
    </p:spTree>
    <p:extLst>
      <p:ext uri="{BB962C8B-B14F-4D97-AF65-F5344CB8AC3E}">
        <p14:creationId xmlns:p14="http://schemas.microsoft.com/office/powerpoint/2010/main" val="35431923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79512"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3528"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项目职责</a:t>
            </a:r>
          </a:p>
        </p:txBody>
      </p:sp>
      <p:cxnSp>
        <p:nvCxnSpPr>
          <p:cNvPr id="14" name="直接连接符 13"/>
          <p:cNvCxnSpPr/>
          <p:nvPr/>
        </p:nvCxnSpPr>
        <p:spPr>
          <a:xfrm>
            <a:off x="147565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2E74C208-FE7F-4709-8FB6-5DA2A13BEDF1}"/>
              </a:ext>
            </a:extLst>
          </p:cNvPr>
          <p:cNvPicPr>
            <a:picLocks noChangeAspect="1"/>
          </p:cNvPicPr>
          <p:nvPr/>
        </p:nvPicPr>
        <p:blipFill>
          <a:blip r:embed="rId4"/>
          <a:stretch>
            <a:fillRect/>
          </a:stretch>
        </p:blipFill>
        <p:spPr>
          <a:xfrm>
            <a:off x="1582154" y="972193"/>
            <a:ext cx="3804926" cy="3057530"/>
          </a:xfrm>
          <a:prstGeom prst="rect">
            <a:avLst/>
          </a:prstGeom>
        </p:spPr>
      </p:pic>
      <p:pic>
        <p:nvPicPr>
          <p:cNvPr id="13" name="图片 12">
            <a:extLst>
              <a:ext uri="{FF2B5EF4-FFF2-40B4-BE49-F238E27FC236}">
                <a16:creationId xmlns:a16="http://schemas.microsoft.com/office/drawing/2014/main" id="{39761FF9-154C-4B11-AD6F-88FFB4601F17}"/>
              </a:ext>
            </a:extLst>
          </p:cNvPr>
          <p:cNvPicPr>
            <a:picLocks noChangeAspect="1"/>
          </p:cNvPicPr>
          <p:nvPr/>
        </p:nvPicPr>
        <p:blipFill>
          <a:blip r:embed="rId5"/>
          <a:stretch>
            <a:fillRect/>
          </a:stretch>
        </p:blipFill>
        <p:spPr>
          <a:xfrm>
            <a:off x="5436096" y="1854672"/>
            <a:ext cx="3647428" cy="1292572"/>
          </a:xfrm>
          <a:prstGeom prst="rect">
            <a:avLst/>
          </a:prstGeom>
        </p:spPr>
      </p:pic>
    </p:spTree>
    <p:extLst>
      <p:ext uri="{BB962C8B-B14F-4D97-AF65-F5344CB8AC3E}">
        <p14:creationId xmlns:p14="http://schemas.microsoft.com/office/powerpoint/2010/main" val="35277744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850037"/>
            <a:ext cx="1834339" cy="338554"/>
          </a:xfrm>
          <a:prstGeom prst="rect">
            <a:avLst/>
          </a:prstGeom>
          <a:noFill/>
        </p:spPr>
        <p:txBody>
          <a:bodyPr wrap="square" rtlCol="0">
            <a:spAutoFit/>
          </a:bodyPr>
          <a:lstStyle/>
          <a:p>
            <a:pPr lvl="1"/>
            <a:r>
              <a:rPr lang="zh-CN" altLang="zh-CN" sz="1600" b="1" dirty="0">
                <a:latin typeface="微软雅黑" panose="020B0503020204020204" pitchFamily="34" charset="-122"/>
                <a:ea typeface="微软雅黑" panose="020B0503020204020204" pitchFamily="34" charset="-122"/>
              </a:rPr>
              <a:t>项目干系人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D53A1E9D-9B9A-41CF-AE7F-745714766C7E}"/>
              </a:ext>
            </a:extLst>
          </p:cNvPr>
          <p:cNvPicPr>
            <a:picLocks noChangeAspect="1"/>
          </p:cNvPicPr>
          <p:nvPr/>
        </p:nvPicPr>
        <p:blipFill>
          <a:blip r:embed="rId4"/>
          <a:stretch>
            <a:fillRect/>
          </a:stretch>
        </p:blipFill>
        <p:spPr>
          <a:xfrm>
            <a:off x="2339752" y="1249153"/>
            <a:ext cx="5557934" cy="2324227"/>
          </a:xfrm>
          <a:prstGeom prst="rect">
            <a:avLst/>
          </a:prstGeom>
        </p:spPr>
      </p:pic>
    </p:spTree>
    <p:extLst>
      <p:ext uri="{BB962C8B-B14F-4D97-AF65-F5344CB8AC3E}">
        <p14:creationId xmlns:p14="http://schemas.microsoft.com/office/powerpoint/2010/main" val="281523230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589225" y="2080384"/>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solidFill>
                  <a:schemeClr val="tx1">
                    <a:lumMod val="85000"/>
                    <a:lumOff val="15000"/>
                  </a:schemeClr>
                </a:solidFill>
                <a:latin typeface="微软雅黑 Light" panose="020B0502040204020203" pitchFamily="34" charset="-122"/>
                <a:ea typeface="微软雅黑 Light" panose="020B0502040204020203" pitchFamily="34" charset="-122"/>
              </a:rPr>
              <a:t>风险管理计划</a:t>
            </a:r>
            <a:endParaRPr lang="en-US" altLang="zh-CN" sz="40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nvGrpSpPr>
          <p:cNvPr id="17" name="组合 16"/>
          <p:cNvGrpSpPr>
            <a:grpSpLocks/>
          </p:cNvGrpSpPr>
          <p:nvPr/>
        </p:nvGrpSpPr>
        <p:grpSpPr bwMode="auto">
          <a:xfrm>
            <a:off x="2438958" y="1918459"/>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50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2267744" y="740111"/>
            <a:ext cx="6657539" cy="39848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风险评估</a:t>
            </a:r>
          </a:p>
          <a:p>
            <a:pPr lvl="1">
              <a:lnSpc>
                <a:spcPct val="150000"/>
              </a:lnSpc>
            </a:pPr>
            <a:r>
              <a:rPr lang="zh-CN" altLang="en-US" sz="1200" dirty="0">
                <a:latin typeface="微软雅黑" panose="020B0503020204020204" pitchFamily="34" charset="-122"/>
                <a:ea typeface="微软雅黑" panose="020B0503020204020204" pitchFamily="34" charset="-122"/>
              </a:rPr>
              <a:t>  需求获取方面的风险：</a:t>
            </a:r>
          </a:p>
          <a:p>
            <a:pPr lvl="1">
              <a:lnSpc>
                <a:spcPct val="150000"/>
              </a:lnSpc>
            </a:pPr>
            <a:r>
              <a:rPr lang="en-US" altLang="zh-CN" sz="1200" dirty="0">
                <a:latin typeface="微软雅黑" panose="020B0503020204020204" pitchFamily="34" charset="-122"/>
                <a:ea typeface="微软雅黑" panose="020B0503020204020204" pitchFamily="34" charset="-122"/>
              </a:rPr>
              <a:t>     1.</a:t>
            </a:r>
            <a:r>
              <a:rPr lang="zh-CN" altLang="en-US" sz="1200" dirty="0">
                <a:latin typeface="微软雅黑" panose="020B0503020204020204" pitchFamily="34" charset="-122"/>
                <a:ea typeface="微软雅黑" panose="020B0503020204020204" pitchFamily="34" charset="-122"/>
              </a:rPr>
              <a:t>产品项目范围没有达成明确的共识引发的风险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2.</a:t>
            </a:r>
            <a:r>
              <a:rPr lang="zh-CN" altLang="en-US" sz="1200" dirty="0">
                <a:latin typeface="微软雅黑" panose="020B0503020204020204" pitchFamily="34" charset="-122"/>
                <a:ea typeface="微软雅黑" panose="020B0503020204020204" pitchFamily="34" charset="-122"/>
              </a:rPr>
              <a:t>需求开发所需的时间分配不合理引发的风险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忽视非功能需求引发的风险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4.</a:t>
            </a:r>
            <a:r>
              <a:rPr lang="zh-CN" altLang="en-US" sz="1200" dirty="0">
                <a:latin typeface="微软雅黑" panose="020B0503020204020204" pitchFamily="34" charset="-122"/>
                <a:ea typeface="微软雅黑" panose="020B0503020204020204" pitchFamily="34" charset="-122"/>
              </a:rPr>
              <a:t>未加说明的需求引发的风险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5.</a:t>
            </a:r>
            <a:r>
              <a:rPr lang="zh-CN" altLang="en-US" sz="1200" dirty="0">
                <a:latin typeface="微软雅黑" panose="020B0503020204020204" pitchFamily="34" charset="-122"/>
                <a:ea typeface="微软雅黑" panose="020B0503020204020204" pitchFamily="34" charset="-122"/>
              </a:rPr>
              <a:t>对已有的产品作为需求基线来源引发的风险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6.</a:t>
            </a:r>
            <a:r>
              <a:rPr lang="zh-CN" altLang="en-US" sz="1200" dirty="0">
                <a:latin typeface="微软雅黑" panose="020B0503020204020204" pitchFamily="34" charset="-122"/>
                <a:ea typeface="微软雅黑" panose="020B0503020204020204" pitchFamily="34" charset="-122"/>
              </a:rPr>
              <a:t>根据用户提议的解决方案引发的风险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需求分析方面的风险：</a:t>
            </a:r>
          </a:p>
          <a:p>
            <a:pPr lvl="1">
              <a:lnSpc>
                <a:spcPct val="150000"/>
              </a:lnSpc>
            </a:pPr>
            <a:r>
              <a:rPr lang="en-US" altLang="zh-CN" sz="1200" dirty="0">
                <a:latin typeface="微软雅黑" panose="020B0503020204020204" pitchFamily="34" charset="-122"/>
                <a:ea typeface="微软雅黑" panose="020B0503020204020204" pitchFamily="34" charset="-122"/>
              </a:rPr>
              <a:t>     1.</a:t>
            </a:r>
            <a:r>
              <a:rPr lang="zh-CN" altLang="en-US" sz="1200" dirty="0">
                <a:latin typeface="微软雅黑" panose="020B0503020204020204" pitchFamily="34" charset="-122"/>
                <a:ea typeface="微软雅黑" panose="020B0503020204020204" pitchFamily="34" charset="-122"/>
              </a:rPr>
              <a:t>设定需求优先级时的风险</a:t>
            </a:r>
          </a:p>
          <a:p>
            <a:pPr lvl="1">
              <a:lnSpc>
                <a:spcPct val="150000"/>
              </a:lnSpc>
            </a:pPr>
            <a:r>
              <a:rPr lang="en-US" altLang="zh-CN" sz="1200" dirty="0">
                <a:latin typeface="微软雅黑" panose="020B0503020204020204" pitchFamily="34" charset="-122"/>
                <a:ea typeface="微软雅黑" panose="020B0503020204020204" pitchFamily="34" charset="-122"/>
              </a:rPr>
              <a:t>     2.</a:t>
            </a:r>
            <a:r>
              <a:rPr lang="zh-CN" altLang="en-US" sz="1200" dirty="0">
                <a:latin typeface="微软雅黑" panose="020B0503020204020204" pitchFamily="34" charset="-122"/>
                <a:ea typeface="微软雅黑" panose="020B0503020204020204" pitchFamily="34" charset="-122"/>
              </a:rPr>
              <a:t>为需求建立模型时的风险</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编写数据字典时的风险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需求规格说明方面的风险：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采用模版错误的风险</a:t>
            </a:r>
          </a:p>
        </p:txBody>
      </p:sp>
    </p:spTree>
    <p:extLst>
      <p:ext uri="{BB962C8B-B14F-4D97-AF65-F5344CB8AC3E}">
        <p14:creationId xmlns:p14="http://schemas.microsoft.com/office/powerpoint/2010/main" val="183558946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2267744" y="637737"/>
            <a:ext cx="5976662" cy="42608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风险评估</a:t>
            </a:r>
          </a:p>
          <a:p>
            <a:pPr lvl="1">
              <a:lnSpc>
                <a:spcPct val="150000"/>
              </a:lnSpc>
            </a:pPr>
            <a:r>
              <a:rPr lang="zh-CN" altLang="en-US" sz="1200" dirty="0">
                <a:latin typeface="微软雅黑" panose="020B0503020204020204" pitchFamily="34" charset="-122"/>
                <a:ea typeface="微软雅黑" panose="020B0503020204020204" pitchFamily="34" charset="-122"/>
              </a:rPr>
              <a:t> 需求审核方面的风险：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编写测试用例时的风险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编写用户手册不够详细的风险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合格标准定制时的风险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需求管理方面的风险：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变更控制过程不完善引发的风险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变更控制委员会没有实际生效的风险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变更影响分析不当的风险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历史记录丢失的风险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需求管理工具使用不当的风险</a:t>
            </a:r>
          </a:p>
          <a:p>
            <a:pPr lvl="1">
              <a:lnSpc>
                <a:spcPct val="150000"/>
              </a:lnSpc>
            </a:pPr>
            <a:r>
              <a:rPr lang="zh-CN" altLang="en-US" sz="1200" dirty="0">
                <a:latin typeface="微软雅黑" panose="020B0503020204020204" pitchFamily="34" charset="-122"/>
                <a:ea typeface="微软雅黑" panose="020B0503020204020204" pitchFamily="34" charset="-122"/>
              </a:rPr>
              <a:t> 其他风险：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工作人员的事假病假</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项目经费的不足</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项目无法按时完成或遇到瓶颈，无法进行</a:t>
            </a:r>
          </a:p>
        </p:txBody>
      </p:sp>
    </p:spTree>
    <p:extLst>
      <p:ext uri="{BB962C8B-B14F-4D97-AF65-F5344CB8AC3E}">
        <p14:creationId xmlns:p14="http://schemas.microsoft.com/office/powerpoint/2010/main" val="27125880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9776" y="959041"/>
            <a:ext cx="5516560" cy="31990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需求获取方面的风险控制：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在项目早期确定项目的业务需求范围，并将它作为添加新需求和修改现有需求的指导</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合理安排需求开发所需的时间</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p>
          <a:p>
            <a:pPr>
              <a:lnSpc>
                <a:spcPct val="150000"/>
              </a:lnSpc>
            </a:pPr>
            <a:r>
              <a:rPr lang="en-US" altLang="zh-CN" sz="1200" dirty="0">
                <a:latin typeface="微软雅黑" panose="020B0503020204020204" pitchFamily="34" charset="-122"/>
                <a:ea typeface="微软雅黑" panose="020B0503020204020204" pitchFamily="34" charset="-122"/>
              </a:rPr>
              <a:t>       6.</a:t>
            </a:r>
            <a:r>
              <a:rPr lang="zh-CN" altLang="zh-CN" sz="1200" dirty="0">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96706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45913" y="979512"/>
            <a:ext cx="6029675" cy="324518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需求分析方面的风险控制：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要确保每个功能需求、特性或用例都设定了优先级，并安排在一个特定的系统版本或迭代中实现它们。</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获取足够的知识以对需求进行正确的建模。</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正确了解需求的内容以打造正确的数据字典。</a:t>
            </a:r>
          </a:p>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需求规格说明方面的风险控制：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验证并使用绝对正确且权威的模版。</a:t>
            </a:r>
          </a:p>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需求审核方面的风险控制：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确保测试用例正确的实例化，文档化。</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间断性采纳足够的客户建议以不断改善用户手册。</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多次与需求给及方接触，确定需求的最终模式以正确的制定合格标准。</a:t>
            </a:r>
          </a:p>
        </p:txBody>
      </p:sp>
    </p:spTree>
    <p:extLst>
      <p:ext uri="{BB962C8B-B14F-4D97-AF65-F5344CB8AC3E}">
        <p14:creationId xmlns:p14="http://schemas.microsoft.com/office/powerpoint/2010/main" val="186141480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8217" y="1012835"/>
            <a:ext cx="5703490" cy="287585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需求管理方面的风险控制：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项目经理严格把控变更控制过程，保证每次变更都有原因有记录以及有影响分析。</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项目经理严格把关变更控制委员会以使其达到应有的效果以及保证维持日常的运作。</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变更控制委员会对每一次变更申请做出正确的影响分析并与项目经理协商决定变更与否。</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项目经理与变更控制委员会负责人两首保留历史文件，并实时上传新文件至远程库。</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所有组员认真学习需求管理工具的使用使能对其进行熟练的基础操作。</a:t>
            </a:r>
          </a:p>
        </p:txBody>
      </p:sp>
    </p:spTree>
    <p:extLst>
      <p:ext uri="{BB962C8B-B14F-4D97-AF65-F5344CB8AC3E}">
        <p14:creationId xmlns:p14="http://schemas.microsoft.com/office/powerpoint/2010/main" val="36416632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2263154" y="2060563"/>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algn="ct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sp>
        <p:nvSpPr>
          <p:cNvPr id="21" name="文本框 37"/>
          <p:cNvSpPr txBox="1">
            <a:spLocks noChangeArrowheads="1"/>
          </p:cNvSpPr>
          <p:nvPr/>
        </p:nvSpPr>
        <p:spPr bwMode="auto">
          <a:xfrm>
            <a:off x="3491880" y="2270976"/>
            <a:ext cx="3240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algn="ctr" eaLnBrk="1" hangingPunct="1"/>
            <a:r>
              <a:rPr lang="zh-CN" altLang="en-US" sz="4000" b="1" dirty="0">
                <a:ea typeface="微软雅黑 Light" pitchFamily="34" charset="-122"/>
              </a:rPr>
              <a:t>需求计划概述</a:t>
            </a:r>
          </a:p>
        </p:txBody>
      </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9714" y="1012835"/>
            <a:ext cx="5707618" cy="2321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其他风险控制：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早期进行正确的经费预算，项目经理对开支进行严格的把控以保证预算的充足，对无法预计的花费进行判断重要性及经后的预算重估和经费申请。</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对于组内，各组员对组长进行</a:t>
            </a:r>
            <a:r>
              <a:rPr lang="en-US" altLang="zh-CN" sz="1200" dirty="0">
                <a:latin typeface="微软雅黑" panose="020B0503020204020204" pitchFamily="34" charset="-122"/>
                <a:ea typeface="微软雅黑" panose="020B0503020204020204" pitchFamily="34" charset="-122"/>
              </a:rPr>
              <a:t>daily report</a:t>
            </a:r>
            <a:r>
              <a:rPr lang="zh-CN" altLang="zh-CN" sz="1200" dirty="0">
                <a:latin typeface="微软雅黑" panose="020B0503020204020204" pitchFamily="34" charset="-122"/>
                <a:ea typeface="微软雅黑" panose="020B0503020204020204" pitchFamily="34" charset="-122"/>
              </a:rPr>
              <a:t>，及时汇报作业成果；对于项目，不定期向主要用户，即杨老师进行答疑，分析下一步计划以及确认需求。</a:t>
            </a:r>
          </a:p>
        </p:txBody>
      </p:sp>
    </p:spTree>
    <p:extLst>
      <p:ext uri="{BB962C8B-B14F-4D97-AF65-F5344CB8AC3E}">
        <p14:creationId xmlns:p14="http://schemas.microsoft.com/office/powerpoint/2010/main" val="33877904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326036" y="2257087"/>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  配置管理计划</a:t>
            </a:r>
          </a:p>
        </p:txBody>
      </p:sp>
      <p:grpSp>
        <p:nvGrpSpPr>
          <p:cNvPr id="17" name="组合 16"/>
          <p:cNvGrpSpPr>
            <a:grpSpLocks/>
          </p:cNvGrpSpPr>
          <p:nvPr/>
        </p:nvGrpSpPr>
        <p:grpSpPr bwMode="auto">
          <a:xfrm>
            <a:off x="2195736" y="2046674"/>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839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1005026"/>
            <a:ext cx="5472608" cy="3045129"/>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配置标志</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软件项的标识基本按照《软件配置标识命名规则》进行。要通过标识能够确定软件项之间的相互联系。</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版本管理</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首先在</a:t>
            </a:r>
            <a:r>
              <a:rPr lang="en-US" altLang="zh-CN" sz="1200" dirty="0">
                <a:latin typeface="微软雅黑" panose="020B0503020204020204" pitchFamily="34" charset="-122"/>
                <a:ea typeface="微软雅黑" panose="020B0503020204020204" pitchFamily="34" charset="-122"/>
              </a:rPr>
              <a:t>GIT</a:t>
            </a:r>
            <a:r>
              <a:rPr lang="zh-CN" altLang="zh-CN" sz="1200" dirty="0">
                <a:latin typeface="微软雅黑" panose="020B0503020204020204" pitchFamily="34" charset="-122"/>
                <a:ea typeface="微软雅黑" panose="020B0503020204020204" pitchFamily="34" charset="-122"/>
              </a:rPr>
              <a:t>上建立一个目录，作为项目配置数据库。在此目录下按照每个项目组以及各组员分别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p:txBody>
      </p:sp>
    </p:spTree>
    <p:extLst>
      <p:ext uri="{BB962C8B-B14F-4D97-AF65-F5344CB8AC3E}">
        <p14:creationId xmlns:p14="http://schemas.microsoft.com/office/powerpoint/2010/main" val="308285274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1161710"/>
            <a:ext cx="5472608" cy="1937133"/>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配置标志</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1200" dirty="0">
                <a:latin typeface="微软雅黑" panose="020B0503020204020204" pitchFamily="34" charset="-122"/>
                <a:ea typeface="微软雅黑" panose="020B0503020204020204" pitchFamily="34" charset="-122"/>
              </a:rPr>
              <a:t>1.0</a:t>
            </a:r>
            <a:r>
              <a:rPr lang="zh-CN" altLang="zh-CN" sz="1200" dirty="0">
                <a:latin typeface="微软雅黑" panose="020B0503020204020204" pitchFamily="34" charset="-122"/>
                <a:ea typeface="微软雅黑" panose="020B0503020204020204" pitchFamily="34" charset="-122"/>
              </a:rPr>
              <a:t>版本。</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1200" dirty="0">
                <a:latin typeface="微软雅黑" panose="020B0503020204020204" pitchFamily="34" charset="-122"/>
                <a:ea typeface="微软雅黑" panose="020B0503020204020204" pitchFamily="34" charset="-122"/>
              </a:rPr>
              <a:t>1.1</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1.2</a:t>
            </a:r>
            <a:r>
              <a:rPr lang="zh-CN" altLang="zh-CN" sz="1200" dirty="0">
                <a:latin typeface="微软雅黑" panose="020B0503020204020204" pitchFamily="34" charset="-122"/>
                <a:ea typeface="微软雅黑" panose="020B0503020204020204" pitchFamily="34" charset="-122"/>
              </a:rPr>
              <a:t>等加以区别标识。</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427780381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32176" y="755443"/>
            <a:ext cx="5472608" cy="39838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项目的监督和控制机制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在突发事件的情况下项目经理可以对项目范围进行变更，并在事后把变更说明提报告给老师。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范围变更通常牵涉到进度、风险和质量等多个方面，所有的变更都要求对这些方面的考虑和权衡，对于引起这些方面明显的变动，需要更改这些方面的设计，并且进行相关的记录。</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项目组其他成员可以对范围提出变更意见，但必须向</a:t>
            </a:r>
            <a:r>
              <a:rPr lang="en-US" altLang="zh-CN" sz="1200" dirty="0">
                <a:latin typeface="微软雅黑" panose="020B0503020204020204" pitchFamily="34" charset="-122"/>
                <a:ea typeface="微软雅黑" panose="020B0503020204020204" pitchFamily="34" charset="-122"/>
              </a:rPr>
              <a:t>PM</a:t>
            </a:r>
            <a:r>
              <a:rPr lang="zh-CN" altLang="zh-CN" sz="1200" dirty="0">
                <a:latin typeface="微软雅黑" panose="020B0503020204020204" pitchFamily="34" charset="-122"/>
                <a:ea typeface="微软雅黑" panose="020B0503020204020204" pitchFamily="34" charset="-122"/>
              </a:rPr>
              <a:t>进行报告并鼓励每一个项目成员提出新方法、新工具以提高项目的开发进度，但严格控制在未经讨论的擅自变更，这些变更指</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中未规定的事情。</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对于客户提出的变更，视变更影响的大小，首先须经变更控制委员会正式或者非正式的讨论，把最后的变更意见交由项目经理实施。</a:t>
            </a:r>
          </a:p>
          <a:p>
            <a:pPr>
              <a:lnSpc>
                <a:spcPct val="150000"/>
              </a:lnSpc>
            </a:pP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中对每一个消耗资源的活动都进行了定义，但并不表示</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是不可更改的，所有经过变更都要求反映在</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中，并且</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所在的主文件以修改次数进行标识。</a:t>
            </a:r>
          </a:p>
        </p:txBody>
      </p:sp>
    </p:spTree>
    <p:extLst>
      <p:ext uri="{BB962C8B-B14F-4D97-AF65-F5344CB8AC3E}">
        <p14:creationId xmlns:p14="http://schemas.microsoft.com/office/powerpoint/2010/main" val="6835266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972193"/>
            <a:ext cx="5472608" cy="3152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项目的监督和控制机制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程序的变更、代码的更新所形成的软件的新的调试版本，以版本管理程序和源代码管理程序进行标识和记录，项目经理要确保当前使用的版本反应了最新的变更（附件中规定了版本和源代码记录的模版）。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变更的内容、质量要求须同时遵循质量计划、质量标准的相关事项；用户手册、培训计划要求业务或对应功能相关的人员进行书写，并且按照进度计划中所规定的最后日期进行审核。</a:t>
            </a:r>
          </a:p>
        </p:txBody>
      </p:sp>
    </p:spTree>
    <p:extLst>
      <p:ext uri="{BB962C8B-B14F-4D97-AF65-F5344CB8AC3E}">
        <p14:creationId xmlns:p14="http://schemas.microsoft.com/office/powerpoint/2010/main" val="351404932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7" y="916839"/>
            <a:ext cx="5586237" cy="3599127"/>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endParaRPr lang="en-US" altLang="zh-CN" sz="1200" b="1" dirty="0"/>
          </a:p>
          <a:p>
            <a:pPr>
              <a:lnSpc>
                <a:spcPct val="150000"/>
              </a:lnSpc>
            </a:pPr>
            <a:r>
              <a:rPr lang="en-US" altLang="zh-CN" sz="1200" b="1" dirty="0"/>
              <a:t>        </a:t>
            </a:r>
            <a:r>
              <a:rPr lang="zh-CN" altLang="zh-CN" sz="1200" dirty="0">
                <a:latin typeface="微软雅黑" panose="020B0503020204020204" pitchFamily="34" charset="-122"/>
                <a:ea typeface="微软雅黑" panose="020B0503020204020204" pitchFamily="34" charset="-122"/>
              </a:rPr>
              <a:t>对于较小的改动：</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在评审或测试后发现的问题由评审组组长或项目经理形成《软件问题报告单》，并通知配置管理员。</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配置管理员修改《软件配置状态表》和《软件变更记录表》，以使其他相关开发人员及时了解软件变化情况。</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762091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19" y="966953"/>
            <a:ext cx="5658247" cy="3429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对于较大的改动：</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312063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33255" y="953188"/>
            <a:ext cx="5472608" cy="3429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endParaRPr lang="zh-CN" altLang="en-US" sz="1400" b="1" dirty="0">
              <a:latin typeface="微软雅黑" panose="020B0503020204020204" pitchFamily="34" charset="-122"/>
              <a:ea typeface="微软雅黑" panose="020B0503020204020204" pitchFamily="34" charset="-122"/>
            </a:endParaRPr>
          </a:p>
          <a:p>
            <a:pPr>
              <a:lnSpc>
                <a:spcPct val="150000"/>
              </a:lnSpc>
            </a:pPr>
            <a:r>
              <a:rPr lang="en-US" altLang="zh-CN" sz="1200" b="1" dirty="0"/>
              <a:t>        </a:t>
            </a:r>
            <a:r>
              <a:rPr lang="zh-CN" altLang="zh-CN" sz="1200" dirty="0">
                <a:latin typeface="微软雅黑" panose="020B0503020204020204" pitchFamily="34" charset="-122"/>
                <a:ea typeface="微软雅黑" panose="020B0503020204020204" pitchFamily="34" charset="-122"/>
              </a:rPr>
              <a:t>对于较</a:t>
            </a:r>
            <a:r>
              <a:rPr lang="zh-CN" altLang="en-US" sz="1200" dirty="0">
                <a:latin typeface="微软雅黑" panose="020B0503020204020204" pitchFamily="34" charset="-122"/>
                <a:ea typeface="微软雅黑" panose="020B0503020204020204" pitchFamily="34" charset="-122"/>
              </a:rPr>
              <a:t>大</a:t>
            </a:r>
            <a:r>
              <a:rPr lang="zh-CN" altLang="zh-CN" sz="1200" dirty="0">
                <a:latin typeface="微软雅黑" panose="020B0503020204020204" pitchFamily="34" charset="-122"/>
                <a:ea typeface="微软雅黑" panose="020B0503020204020204" pitchFamily="34" charset="-122"/>
              </a:rPr>
              <a:t>的改动：</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配置管理员在接到修改批准——由项目经理或产品开发部经理或总工程师或技术总监签字同意的《软件问题报告单》后才可将需修改的软件的备份从项目数据库中检出，开发人员执行修改。</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ct val="150000"/>
              </a:lnSpc>
            </a:pPr>
            <a:r>
              <a:rPr lang="en-US" altLang="zh-CN" sz="1200" dirty="0">
                <a:latin typeface="微软雅黑" panose="020B0503020204020204" pitchFamily="34" charset="-122"/>
                <a:ea typeface="微软雅黑" panose="020B0503020204020204" pitchFamily="34" charset="-122"/>
              </a:rPr>
              <a:t>      6.</a:t>
            </a:r>
            <a:r>
              <a:rPr lang="zh-CN" altLang="zh-CN" sz="1200" dirty="0">
                <a:latin typeface="微软雅黑" panose="020B0503020204020204" pitchFamily="34" charset="-122"/>
                <a:ea typeface="微软雅黑" panose="020B0503020204020204" pitchFamily="34" charset="-122"/>
              </a:rPr>
              <a:t>配置管理员检查测试报告和评审报告是否完备，核对〖软件修改报告单〗中的修改描述和修改后的软件是否相符。核查结果符合要求，配置管理员将修改后的软件登入项目数据库中，生成新版本。</a:t>
            </a:r>
          </a:p>
          <a:p>
            <a:pPr>
              <a:lnSpc>
                <a:spcPct val="150000"/>
              </a:lnSpc>
            </a:pPr>
            <a:r>
              <a:rPr lang="en-US" altLang="zh-CN" sz="1200" dirty="0">
                <a:latin typeface="微软雅黑" panose="020B0503020204020204" pitchFamily="34" charset="-122"/>
                <a:ea typeface="微软雅黑" panose="020B0503020204020204" pitchFamily="34" charset="-122"/>
              </a:rPr>
              <a:t>      7.</a:t>
            </a:r>
            <a:r>
              <a:rPr lang="zh-CN" altLang="zh-CN" sz="1200" dirty="0">
                <a:latin typeface="微软雅黑" panose="020B0503020204020204" pitchFamily="34" charset="-122"/>
                <a:ea typeface="微软雅黑" panose="020B0503020204020204" pitchFamily="34" charset="-122"/>
              </a:rPr>
              <a:t>配置管理员修改《软件配置状态表》和《软件变更记录表》，以使其他相关开发人员及时了解软件变化情况对受影响的软件做出相应的修改。</a:t>
            </a:r>
          </a:p>
        </p:txBody>
      </p:sp>
    </p:spTree>
    <p:extLst>
      <p:ext uri="{BB962C8B-B14F-4D97-AF65-F5344CB8AC3E}">
        <p14:creationId xmlns:p14="http://schemas.microsoft.com/office/powerpoint/2010/main" val="39566326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G19</a:t>
            </a:r>
            <a:endParaRPr lang="zh-CN" altLang="en-US" dirty="0"/>
          </a:p>
        </p:txBody>
      </p:sp>
      <p:sp>
        <p:nvSpPr>
          <p:cNvPr id="24" name="文本框 12"/>
          <p:cNvSpPr txBox="1">
            <a:spLocks noChangeArrowheads="1"/>
          </p:cNvSpPr>
          <p:nvPr/>
        </p:nvSpPr>
        <p:spPr bwMode="auto">
          <a:xfrm>
            <a:off x="3997401" y="2273142"/>
            <a:ext cx="2374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采购管理</a:t>
            </a:r>
          </a:p>
        </p:txBody>
      </p:sp>
      <p:grpSp>
        <p:nvGrpSpPr>
          <p:cNvPr id="26" name="组合 25"/>
          <p:cNvGrpSpPr>
            <a:grpSpLocks/>
          </p:cNvGrpSpPr>
          <p:nvPr/>
        </p:nvGrpSpPr>
        <p:grpSpPr bwMode="auto">
          <a:xfrm>
            <a:off x="2771800" y="2019102"/>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项目概述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081964" y="1082058"/>
            <a:ext cx="6408712" cy="2691186"/>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项目名称：</a:t>
            </a:r>
          </a:p>
          <a:p>
            <a:pPr lvl="0" algn="just">
              <a:lnSpc>
                <a:spcPct val="15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软件工程系列课程教学辅助网站</a:t>
            </a:r>
            <a:endParaRPr lang="en-US" altLang="zh-CN" sz="1200"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150000"/>
              </a:lnSpc>
            </a:pPr>
            <a:endPar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项目主要承担部门：</a:t>
            </a:r>
          </a:p>
          <a:p>
            <a:pPr lvl="0" algn="just">
              <a:lnSpc>
                <a:spcPct val="15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浙江大学城市学院  </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PRD-2018-G19</a:t>
            </a:r>
          </a:p>
          <a:p>
            <a:pPr lvl="0" algn="just">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项目时间：</a:t>
            </a:r>
          </a:p>
          <a:p>
            <a:pPr lvl="0" algn="just">
              <a:lnSpc>
                <a:spcPct val="150000"/>
              </a:lnSpc>
            </a:pP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        开始：</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9</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月</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29</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日</a:t>
            </a:r>
          </a:p>
          <a:p>
            <a:pPr lvl="0" algn="just">
              <a:lnSpc>
                <a:spcPct val="150000"/>
              </a:lnSpc>
            </a:pP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        结束：</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1</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月</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采购管理</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0716" y="972193"/>
            <a:ext cx="5639252" cy="29681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定义</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项目采购计划是项目采购管理中第一位的和最重要的工作。</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一般来说，制定项目采购计划所需的信息有：项目的范围信息、项目产出物的信息、项目资源需求信息、市场条件、其他的项目管理计划、约束条件与假设前提。 若商品有存货，则采购数量不一定要等于销售数量。</a:t>
            </a: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开支预算</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预算控制在</a:t>
            </a:r>
            <a:r>
              <a:rPr lang="en-US" altLang="zh-CN" sz="1200" dirty="0">
                <a:latin typeface="微软雅黑" panose="020B0503020204020204" pitchFamily="34" charset="-122"/>
                <a:ea typeface="微软雅黑" panose="020B0503020204020204" pitchFamily="34" charset="-122"/>
              </a:rPr>
              <a:t>500</a:t>
            </a:r>
            <a:r>
              <a:rPr lang="zh-CN" altLang="zh-CN" sz="1200" dirty="0">
                <a:latin typeface="微软雅黑" panose="020B0503020204020204" pitchFamily="34" charset="-122"/>
                <a:ea typeface="微软雅黑" panose="020B0503020204020204" pitchFamily="34" charset="-122"/>
              </a:rPr>
              <a:t>元以内，由组员平摊</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采购内容</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包括购买完成项目所需的书籍、个别需付费的软件或资源、以及向外部人员求助所需的开销。</a:t>
            </a:r>
          </a:p>
        </p:txBody>
      </p:sp>
    </p:spTree>
    <p:extLst>
      <p:ext uri="{BB962C8B-B14F-4D97-AF65-F5344CB8AC3E}">
        <p14:creationId xmlns:p14="http://schemas.microsoft.com/office/powerpoint/2010/main" val="318473433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G19</a:t>
            </a:r>
            <a:endParaRPr lang="zh-CN" altLang="en-US" dirty="0"/>
          </a:p>
        </p:txBody>
      </p:sp>
      <p:sp>
        <p:nvSpPr>
          <p:cNvPr id="46" name="文本框 23"/>
          <p:cNvSpPr txBox="1">
            <a:spLocks noChangeArrowheads="1"/>
          </p:cNvSpPr>
          <p:nvPr/>
        </p:nvSpPr>
        <p:spPr bwMode="auto">
          <a:xfrm>
            <a:off x="3186998" y="2271260"/>
            <a:ext cx="48873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小组分工及评价</a:t>
            </a:r>
          </a:p>
        </p:txBody>
      </p:sp>
      <p:grpSp>
        <p:nvGrpSpPr>
          <p:cNvPr id="53" name="组合 52"/>
          <p:cNvGrpSpPr>
            <a:grpSpLocks/>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250" fill="hold"/>
                                        <p:tgtEl>
                                          <p:spTgt spid="53"/>
                                        </p:tgtEl>
                                        <p:attrNameLst>
                                          <p:attrName>ppt_w</p:attrName>
                                        </p:attrNameLst>
                                      </p:cBhvr>
                                      <p:tavLst>
                                        <p:tav tm="0">
                                          <p:val>
                                            <p:fltVal val="0"/>
                                          </p:val>
                                        </p:tav>
                                        <p:tav tm="100000">
                                          <p:val>
                                            <p:strVal val="#ppt_w"/>
                                          </p:val>
                                        </p:tav>
                                      </p:tavLst>
                                    </p:anim>
                                    <p:anim calcmode="lin" valueType="num">
                                      <p:cBhvr>
                                        <p:cTn id="8" dur="250" fill="hold"/>
                                        <p:tgtEl>
                                          <p:spTgt spid="53"/>
                                        </p:tgtEl>
                                        <p:attrNameLst>
                                          <p:attrName>ppt_h</p:attrName>
                                        </p:attrNameLst>
                                      </p:cBhvr>
                                      <p:tavLst>
                                        <p:tav tm="0">
                                          <p:val>
                                            <p:fltVal val="0"/>
                                          </p:val>
                                        </p:tav>
                                        <p:tav tm="100000">
                                          <p:val>
                                            <p:strVal val="#ppt_h"/>
                                          </p:val>
                                        </p:tav>
                                      </p:tavLst>
                                    </p:anim>
                                    <p:animEffect transition="in" filter="fade">
                                      <p:cBhvr>
                                        <p:cTn id="9" dur="250"/>
                                        <p:tgtEl>
                                          <p:spTgt spid="53"/>
                                        </p:tgtEl>
                                      </p:cBhvr>
                                    </p:animEffect>
                                  </p:childTnLst>
                                </p:cTn>
                              </p:par>
                              <p:par>
                                <p:cTn id="10" presetID="6" presetClass="emph" presetSubtype="0" decel="100000" fill="hold" nodeType="withEffect">
                                  <p:stCondLst>
                                    <p:cond delay="200"/>
                                  </p:stCondLst>
                                  <p:childTnLst>
                                    <p:animScale>
                                      <p:cBhvr>
                                        <p:cTn id="11" dur="250" fill="hold"/>
                                        <p:tgtEl>
                                          <p:spTgt spid="53"/>
                                        </p:tgtEl>
                                      </p:cBhvr>
                                      <p:by x="110000" y="110000"/>
                                    </p:animScale>
                                  </p:childTnLst>
                                </p:cTn>
                              </p:par>
                              <p:par>
                                <p:cTn id="12" presetID="6" presetClass="emph" presetSubtype="0" decel="100000" fill="hold" nodeType="withEffect">
                                  <p:stCondLst>
                                    <p:cond delay="400"/>
                                  </p:stCondLst>
                                  <p:childTnLst>
                                    <p:animScale>
                                      <p:cBhvr>
                                        <p:cTn id="13"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4863"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cxnSp>
        <p:nvCxnSpPr>
          <p:cNvPr id="13" name="直接箭头连接符 5"/>
          <p:cNvCxnSpPr>
            <a:cxnSpLocks noChangeShapeType="1"/>
          </p:cNvCxnSpPr>
          <p:nvPr/>
        </p:nvCxnSpPr>
        <p:spPr bwMode="auto">
          <a:xfrm>
            <a:off x="2555776" y="232635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580134"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3805146"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3303443" y="1422349"/>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彭慧铭</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4549387"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057499" y="1409701"/>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23" name="环形箭头 19">
            <a:extLst>
              <a:ext uri="{FF2B5EF4-FFF2-40B4-BE49-F238E27FC236}">
                <a16:creationId xmlns:a16="http://schemas.microsoft.com/office/drawing/2014/main" id="{FA666D96-6D5A-438C-804A-29F3527CFA21}"/>
              </a:ext>
            </a:extLst>
          </p:cNvPr>
          <p:cNvSpPr/>
          <p:nvPr/>
        </p:nvSpPr>
        <p:spPr>
          <a:xfrm flipH="1">
            <a:off x="5795331"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李梦雷</a:t>
            </a:r>
          </a:p>
        </p:txBody>
      </p:sp>
      <p:sp>
        <p:nvSpPr>
          <p:cNvPr id="24" name="环形箭头 19">
            <a:extLst>
              <a:ext uri="{FF2B5EF4-FFF2-40B4-BE49-F238E27FC236}">
                <a16:creationId xmlns:a16="http://schemas.microsoft.com/office/drawing/2014/main" id="{B68FFC12-8746-4582-9515-76FCF2E8EB75}"/>
              </a:ext>
            </a:extLst>
          </p:cNvPr>
          <p:cNvSpPr/>
          <p:nvPr/>
        </p:nvSpPr>
        <p:spPr>
          <a:xfrm flipH="1">
            <a:off x="7046242" y="140970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李逸欢</a:t>
            </a:r>
          </a:p>
        </p:txBody>
      </p:sp>
      <p:cxnSp>
        <p:nvCxnSpPr>
          <p:cNvPr id="25" name="直接箭头连接符 8">
            <a:extLst>
              <a:ext uri="{FF2B5EF4-FFF2-40B4-BE49-F238E27FC236}">
                <a16:creationId xmlns:a16="http://schemas.microsoft.com/office/drawing/2014/main" id="{CBCD7C82-EA42-4F97-9A58-9D78750BF52C}"/>
              </a:ext>
            </a:extLst>
          </p:cNvPr>
          <p:cNvCxnSpPr>
            <a:cxnSpLocks noChangeShapeType="1"/>
          </p:cNvCxnSpPr>
          <p:nvPr/>
        </p:nvCxnSpPr>
        <p:spPr bwMode="auto">
          <a:xfrm>
            <a:off x="5040840"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26" name="直接箭头连接符 8">
            <a:extLst>
              <a:ext uri="{FF2B5EF4-FFF2-40B4-BE49-F238E27FC236}">
                <a16:creationId xmlns:a16="http://schemas.microsoft.com/office/drawing/2014/main" id="{E7897EFF-745F-4D27-932F-2E7C3FD99B8E}"/>
              </a:ext>
            </a:extLst>
          </p:cNvPr>
          <p:cNvCxnSpPr>
            <a:cxnSpLocks noChangeShapeType="1"/>
          </p:cNvCxnSpPr>
          <p:nvPr/>
        </p:nvCxnSpPr>
        <p:spPr bwMode="auto">
          <a:xfrm>
            <a:off x="6298282"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9" name="文本框 8">
            <a:extLst>
              <a:ext uri="{FF2B5EF4-FFF2-40B4-BE49-F238E27FC236}">
                <a16:creationId xmlns:a16="http://schemas.microsoft.com/office/drawing/2014/main" id="{07602447-02AD-4115-AFF1-63EF5D33BCCB}"/>
              </a:ext>
            </a:extLst>
          </p:cNvPr>
          <p:cNvSpPr txBox="1"/>
          <p:nvPr/>
        </p:nvSpPr>
        <p:spPr>
          <a:xfrm>
            <a:off x="4538138" y="2790498"/>
            <a:ext cx="1005403" cy="584775"/>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8.2</a:t>
            </a:r>
            <a:r>
              <a:rPr lang="zh-CN" altLang="en-US" sz="1600" dirty="0">
                <a:latin typeface="微软雅黑" panose="020B0503020204020204" pitchFamily="34" charset="-122"/>
                <a:ea typeface="微软雅黑" panose="020B0503020204020204" pitchFamily="34" charset="-122"/>
              </a:rPr>
              <a:t>分</a:t>
            </a:r>
          </a:p>
        </p:txBody>
      </p:sp>
      <p:sp>
        <p:nvSpPr>
          <p:cNvPr id="10" name="文本框 9">
            <a:extLst>
              <a:ext uri="{FF2B5EF4-FFF2-40B4-BE49-F238E27FC236}">
                <a16:creationId xmlns:a16="http://schemas.microsoft.com/office/drawing/2014/main" id="{A9A59B45-C43F-4C96-962C-7C48359643B4}"/>
              </a:ext>
            </a:extLst>
          </p:cNvPr>
          <p:cNvSpPr txBox="1"/>
          <p:nvPr/>
        </p:nvSpPr>
        <p:spPr>
          <a:xfrm>
            <a:off x="5807784" y="2790498"/>
            <a:ext cx="1005403" cy="584775"/>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8.5</a:t>
            </a:r>
            <a:r>
              <a:rPr lang="zh-CN" altLang="en-US" sz="1600" dirty="0">
                <a:latin typeface="微软雅黑" panose="020B0503020204020204" pitchFamily="34" charset="-122"/>
                <a:ea typeface="微软雅黑" panose="020B0503020204020204" pitchFamily="34" charset="-122"/>
              </a:rPr>
              <a:t>分</a:t>
            </a:r>
          </a:p>
        </p:txBody>
      </p:sp>
      <p:sp>
        <p:nvSpPr>
          <p:cNvPr id="19" name="文本框 18">
            <a:extLst>
              <a:ext uri="{FF2B5EF4-FFF2-40B4-BE49-F238E27FC236}">
                <a16:creationId xmlns:a16="http://schemas.microsoft.com/office/drawing/2014/main" id="{ACD90DBB-42B8-4C32-934E-759236349AF7}"/>
              </a:ext>
            </a:extLst>
          </p:cNvPr>
          <p:cNvSpPr txBox="1"/>
          <p:nvPr/>
        </p:nvSpPr>
        <p:spPr>
          <a:xfrm>
            <a:off x="3344726" y="2790498"/>
            <a:ext cx="962123" cy="584775"/>
          </a:xfrm>
          <a:prstGeom prst="rect">
            <a:avLst/>
          </a:prstGeom>
          <a:noFill/>
        </p:spPr>
        <p:txBody>
          <a:bodyPr wrap="none" rtlCol="0">
            <a:spAutoFit/>
          </a:bodyPr>
          <a:lstStyle/>
          <a:p>
            <a:pPr algn="ctr"/>
            <a:r>
              <a:rPr lang="en-US" altLang="zh-CN" sz="1600" dirty="0">
                <a:latin typeface="微软雅黑" panose="020B0503020204020204" pitchFamily="34" charset="-122"/>
                <a:ea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rPr>
              <a:t>制作</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8.3</a:t>
            </a:r>
            <a:r>
              <a:rPr lang="zh-CN" altLang="en-US" sz="1600" dirty="0">
                <a:latin typeface="微软雅黑" panose="020B0503020204020204" pitchFamily="34" charset="-122"/>
                <a:ea typeface="微软雅黑" panose="020B0503020204020204" pitchFamily="34" charset="-122"/>
              </a:rPr>
              <a:t>分</a:t>
            </a:r>
          </a:p>
        </p:txBody>
      </p:sp>
      <p:sp>
        <p:nvSpPr>
          <p:cNvPr id="21" name="文本框 20">
            <a:extLst>
              <a:ext uri="{FF2B5EF4-FFF2-40B4-BE49-F238E27FC236}">
                <a16:creationId xmlns:a16="http://schemas.microsoft.com/office/drawing/2014/main" id="{7A7C482E-AC47-4C56-B510-2D5A29F7ECE4}"/>
              </a:ext>
            </a:extLst>
          </p:cNvPr>
          <p:cNvSpPr txBox="1"/>
          <p:nvPr/>
        </p:nvSpPr>
        <p:spPr>
          <a:xfrm>
            <a:off x="1972177" y="2776878"/>
            <a:ext cx="1226689" cy="830997"/>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rPr>
              <a:t>制作</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文档编写</a:t>
            </a:r>
            <a:r>
              <a:rPr lang="en-US" altLang="zh-CN" sz="1600" dirty="0">
                <a:latin typeface="微软雅黑" panose="020B0503020204020204" pitchFamily="34" charset="-122"/>
                <a:ea typeface="微软雅黑" panose="020B0503020204020204" pitchFamily="34" charset="-122"/>
              </a:rPr>
              <a:t>8.6</a:t>
            </a:r>
            <a:r>
              <a:rPr lang="zh-CN" altLang="en-US" sz="1600" dirty="0">
                <a:latin typeface="微软雅黑" panose="020B0503020204020204" pitchFamily="34" charset="-122"/>
                <a:ea typeface="微软雅黑" panose="020B0503020204020204" pitchFamily="34" charset="-122"/>
              </a:rPr>
              <a:t>分</a:t>
            </a:r>
            <a:endParaRPr lang="en-US" altLang="zh-CN"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00D046B-A449-4E4F-9956-34629797EDB7}"/>
              </a:ext>
            </a:extLst>
          </p:cNvPr>
          <p:cNvSpPr txBox="1"/>
          <p:nvPr/>
        </p:nvSpPr>
        <p:spPr>
          <a:xfrm>
            <a:off x="7077432" y="2779215"/>
            <a:ext cx="1005403" cy="830997"/>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图形制作</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8.4</a:t>
            </a:r>
            <a:r>
              <a:rPr lang="zh-CN" altLang="en-US" sz="1600" dirty="0">
                <a:latin typeface="微软雅黑" panose="020B0503020204020204" pitchFamily="34" charset="-122"/>
                <a:ea typeface="微软雅黑" panose="020B0503020204020204" pitchFamily="34" charset="-122"/>
              </a:rPr>
              <a:t>分</a:t>
            </a:r>
            <a:endParaRPr lang="en-US" altLang="zh-CN" sz="1600" dirty="0">
              <a:latin typeface="微软雅黑" panose="020B0503020204020204" pitchFamily="34" charset="-122"/>
              <a:ea typeface="微软雅黑" panose="020B0503020204020204" pitchFamily="34" charset="-122"/>
            </a:endParaRPr>
          </a:p>
          <a:p>
            <a:pPr algn="ct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1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0-#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animBg="1"/>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extLst>
      <p:ext uri="{BB962C8B-B14F-4D97-AF65-F5344CB8AC3E}">
        <p14:creationId xmlns:p14="http://schemas.microsoft.com/office/powerpoint/2010/main" val="130906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项目概述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123728" y="969437"/>
            <a:ext cx="1728189" cy="3106684"/>
          </a:xfrm>
          <a:prstGeom prst="rect">
            <a:avLst/>
          </a:prstGeom>
          <a:noFill/>
        </p:spPr>
        <p:txBody>
          <a:bodyPr wrap="square" rtlCol="0">
            <a:spAutoFit/>
          </a:bodyPr>
          <a:lstStyle/>
          <a:p>
            <a:pPr lvl="0" algn="ctr">
              <a:lnSpc>
                <a:spcPct val="15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过程产品</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可行性分析报告</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项目章程</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总体项目计划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需求开发计划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需求变更控制文档</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需求规格说明书</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系统设计计划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概要设计说明</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ctr">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16318" y="885127"/>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77334" y="4734746"/>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699970" y="4741752"/>
            <a:ext cx="617477" cy="369332"/>
          </a:xfrm>
          <a:prstGeom prst="rect">
            <a:avLst/>
          </a:prstGeom>
          <a:noFill/>
        </p:spPr>
        <p:txBody>
          <a:bodyPr wrap="none" rtlCol="0">
            <a:spAutoFit/>
          </a:bodyPr>
          <a:lstStyle/>
          <a:p>
            <a:r>
              <a:rPr lang="en-US" altLang="zh-CN" dirty="0"/>
              <a:t> G19</a:t>
            </a:r>
            <a:endParaRPr lang="zh-CN" altLang="en-US" dirty="0"/>
          </a:p>
        </p:txBody>
      </p:sp>
      <p:sp>
        <p:nvSpPr>
          <p:cNvPr id="9" name="文本框 8">
            <a:extLst>
              <a:ext uri="{FF2B5EF4-FFF2-40B4-BE49-F238E27FC236}">
                <a16:creationId xmlns:a16="http://schemas.microsoft.com/office/drawing/2014/main" id="{96E8E1FA-988A-47D2-899A-940C3CEF8BAA}"/>
              </a:ext>
            </a:extLst>
          </p:cNvPr>
          <p:cNvSpPr txBox="1"/>
          <p:nvPr/>
        </p:nvSpPr>
        <p:spPr>
          <a:xfrm>
            <a:off x="4159326" y="1012835"/>
            <a:ext cx="1261884" cy="1444691"/>
          </a:xfrm>
          <a:prstGeom prst="rect">
            <a:avLst/>
          </a:prstGeom>
          <a:noFill/>
        </p:spPr>
        <p:txBody>
          <a:bodyPr wrap="none" rtlCol="0">
            <a:spAutoFit/>
          </a:bodyPr>
          <a:lstStyle/>
          <a:p>
            <a:pPr algn="ctr">
              <a:lnSpc>
                <a:spcPct val="150000"/>
              </a:lnSpc>
            </a:pPr>
            <a:r>
              <a:rPr lang="zh-CN" altLang="en-US" sz="1200" b="1" dirty="0">
                <a:latin typeface="微软雅黑" panose="020B0503020204020204" pitchFamily="34" charset="-122"/>
                <a:ea typeface="微软雅黑" panose="020B0503020204020204" pitchFamily="34" charset="-122"/>
              </a:rPr>
              <a:t>非移交产品</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会议记录</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每日报告</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用户群分类</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数据字典</a:t>
            </a:r>
            <a:r>
              <a:rPr lang="en-US" altLang="zh-CN" sz="12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BCAD413-16FE-43B9-9405-F1BECA401B38}"/>
              </a:ext>
            </a:extLst>
          </p:cNvPr>
          <p:cNvSpPr txBox="1"/>
          <p:nvPr/>
        </p:nvSpPr>
        <p:spPr>
          <a:xfrm>
            <a:off x="5728619" y="1012835"/>
            <a:ext cx="2155749" cy="1998689"/>
          </a:xfrm>
          <a:prstGeom prst="rect">
            <a:avLst/>
          </a:prstGeom>
          <a:noFill/>
        </p:spPr>
        <p:txBody>
          <a:bodyPr wrap="square" rtlCol="0">
            <a:spAutoFit/>
          </a:bodyPr>
          <a:lstStyle/>
          <a:p>
            <a:pPr algn="ctr">
              <a:lnSpc>
                <a:spcPct val="150000"/>
              </a:lnSpc>
            </a:pPr>
            <a:r>
              <a:rPr lang="zh-CN" altLang="en-US" sz="1200" b="1" dirty="0">
                <a:latin typeface="微软雅黑" panose="020B0503020204020204" pitchFamily="34" charset="-122"/>
                <a:ea typeface="微软雅黑" panose="020B0503020204020204" pitchFamily="34" charset="-122"/>
              </a:rPr>
              <a:t>系统运行环境</a:t>
            </a:r>
          </a:p>
          <a:p>
            <a:pPr>
              <a:lnSpc>
                <a:spcPct val="150000"/>
              </a:lnSpc>
            </a:pPr>
            <a:r>
              <a:rPr lang="zh-CN" altLang="en-US" sz="1200" dirty="0">
                <a:latin typeface="微软雅黑" panose="020B0503020204020204" pitchFamily="34" charset="-122"/>
                <a:ea typeface="微软雅黑" panose="020B0503020204020204" pitchFamily="34" charset="-122"/>
              </a:rPr>
              <a:t>   服务器选用</a:t>
            </a:r>
            <a:r>
              <a:rPr lang="en-US" altLang="zh-CN" sz="1200" dirty="0">
                <a:latin typeface="微软雅黑" panose="020B0503020204020204" pitchFamily="34" charset="-122"/>
                <a:ea typeface="微软雅黑" panose="020B0503020204020204" pitchFamily="34" charset="-122"/>
              </a:rPr>
              <a:t>Intel CPU</a:t>
            </a:r>
            <a:r>
              <a:rPr lang="zh-CN" altLang="en-US" sz="1200" dirty="0">
                <a:latin typeface="微软雅黑" panose="020B0503020204020204" pitchFamily="34" charset="-122"/>
                <a:ea typeface="微软雅黑" panose="020B0503020204020204" pitchFamily="34" charset="-122"/>
              </a:rPr>
              <a:t>，选择</a:t>
            </a:r>
            <a:r>
              <a:rPr lang="en-US" altLang="zh-CN" sz="1200" dirty="0">
                <a:latin typeface="微软雅黑" panose="020B0503020204020204" pitchFamily="34" charset="-122"/>
                <a:ea typeface="微软雅黑" panose="020B0503020204020204" pitchFamily="34" charset="-122"/>
              </a:rPr>
              <a:t>Windows</a:t>
            </a:r>
            <a:r>
              <a:rPr lang="zh-CN" altLang="en-US" sz="1200" dirty="0">
                <a:latin typeface="微软雅黑" panose="020B0503020204020204" pitchFamily="34" charset="-122"/>
                <a:ea typeface="微软雅黑" panose="020B0503020204020204" pitchFamily="34" charset="-122"/>
              </a:rPr>
              <a:t>系统。</a:t>
            </a:r>
          </a:p>
          <a:p>
            <a:pPr>
              <a:lnSpc>
                <a:spcPct val="150000"/>
              </a:lnSpc>
            </a:pPr>
            <a:r>
              <a:rPr lang="zh-CN" altLang="en-US" sz="1200" dirty="0">
                <a:latin typeface="微软雅黑" panose="020B0503020204020204" pitchFamily="34" charset="-122"/>
                <a:ea typeface="微软雅黑" panose="020B0503020204020204" pitchFamily="34" charset="-122"/>
              </a:rPr>
              <a:t>   开发语言选择</a:t>
            </a:r>
            <a:r>
              <a:rPr lang="en-US" altLang="zh-CN" sz="1200" dirty="0">
                <a:latin typeface="微软雅黑" panose="020B0503020204020204" pitchFamily="34" charset="-122"/>
                <a:ea typeface="微软雅黑" panose="020B0503020204020204" pitchFamily="34" charset="-122"/>
              </a:rPr>
              <a:t>JAVA</a:t>
            </a:r>
            <a:r>
              <a:rPr lang="zh-CN" altLang="en-US" sz="1200" dirty="0">
                <a:latin typeface="微软雅黑" panose="020B0503020204020204" pitchFamily="34" charset="-122"/>
                <a:ea typeface="微软雅黑" panose="020B0503020204020204" pitchFamily="34" charset="-122"/>
              </a:rPr>
              <a:t>。</a:t>
            </a:r>
          </a:p>
          <a:p>
            <a:pPr>
              <a:lnSpc>
                <a:spcPct val="150000"/>
              </a:lnSpc>
            </a:pPr>
            <a:r>
              <a:rPr lang="zh-CN" altLang="en-US" sz="1200" dirty="0">
                <a:latin typeface="微软雅黑" panose="020B0503020204020204" pitchFamily="34" charset="-122"/>
                <a:ea typeface="微软雅黑" panose="020B0503020204020204" pitchFamily="34" charset="-122"/>
              </a:rPr>
              <a:t>   开发平台选择</a:t>
            </a:r>
            <a:r>
              <a:rPr lang="en-US" altLang="zh-CN" sz="1200" dirty="0">
                <a:latin typeface="微软雅黑" panose="020B0503020204020204" pitchFamily="34" charset="-122"/>
                <a:ea typeface="微软雅黑" panose="020B0503020204020204" pitchFamily="34" charset="-122"/>
              </a:rPr>
              <a:t>eclipse</a:t>
            </a:r>
            <a:r>
              <a:rPr lang="zh-CN" altLang="en-US" sz="1200" dirty="0">
                <a:latin typeface="微软雅黑" panose="020B0503020204020204" pitchFamily="34" charset="-122"/>
                <a:ea typeface="微软雅黑" panose="020B0503020204020204" pitchFamily="34" charset="-122"/>
              </a:rPr>
              <a:t>平台。</a:t>
            </a:r>
          </a:p>
          <a:p>
            <a:pPr>
              <a:lnSpc>
                <a:spcPct val="150000"/>
              </a:lnSpc>
            </a:pPr>
            <a:r>
              <a:rPr lang="zh-CN" altLang="en-US" sz="1200" dirty="0">
                <a:latin typeface="微软雅黑" panose="020B0503020204020204" pitchFamily="34" charset="-122"/>
                <a:ea typeface="微软雅黑" panose="020B0503020204020204" pitchFamily="34" charset="-122"/>
              </a:rPr>
              <a:t>   提供对外服务所要求的相应的安全保障。</a:t>
            </a:r>
          </a:p>
        </p:txBody>
      </p:sp>
    </p:spTree>
    <p:extLst>
      <p:ext uri="{BB962C8B-B14F-4D97-AF65-F5344CB8AC3E}">
        <p14:creationId xmlns:p14="http://schemas.microsoft.com/office/powerpoint/2010/main" val="306634536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2148" y="771550"/>
            <a:ext cx="1239936" cy="1077218"/>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软件需求工程计划本身的修订和发展</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5" name="图片 14">
            <a:extLst>
              <a:ext uri="{FF2B5EF4-FFF2-40B4-BE49-F238E27FC236}">
                <a16:creationId xmlns:a16="http://schemas.microsoft.com/office/drawing/2014/main" id="{E0C1DCAC-D75D-4910-B62B-C9CBE06938AB}"/>
              </a:ext>
            </a:extLst>
          </p:cNvPr>
          <p:cNvPicPr>
            <a:picLocks noChangeAspect="1"/>
          </p:cNvPicPr>
          <p:nvPr/>
        </p:nvPicPr>
        <p:blipFill>
          <a:blip r:embed="rId5"/>
          <a:stretch>
            <a:fillRect/>
          </a:stretch>
        </p:blipFill>
        <p:spPr>
          <a:xfrm>
            <a:off x="2458988" y="1583172"/>
            <a:ext cx="5638095" cy="1876190"/>
          </a:xfrm>
          <a:prstGeom prst="rect">
            <a:avLst/>
          </a:prstGeom>
        </p:spPr>
      </p:pic>
    </p:spTree>
    <p:extLst>
      <p:ext uri="{BB962C8B-B14F-4D97-AF65-F5344CB8AC3E}">
        <p14:creationId xmlns:p14="http://schemas.microsoft.com/office/powerpoint/2010/main" val="199069248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参考文献</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9" name="文本框 8">
            <a:extLst>
              <a:ext uri="{FF2B5EF4-FFF2-40B4-BE49-F238E27FC236}">
                <a16:creationId xmlns:a16="http://schemas.microsoft.com/office/drawing/2014/main" id="{B3B3057C-1875-4E0D-8482-25A4AF644361}"/>
              </a:ext>
            </a:extLst>
          </p:cNvPr>
          <p:cNvSpPr txBox="1"/>
          <p:nvPr/>
        </p:nvSpPr>
        <p:spPr>
          <a:xfrm>
            <a:off x="2082319" y="1125875"/>
            <a:ext cx="5627649" cy="282968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软件需求（第三版）</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清华大学出版社  作者：</a:t>
            </a:r>
            <a:r>
              <a:rPr lang="en-US" altLang="zh-CN" sz="1200" dirty="0">
                <a:latin typeface="微软雅黑" panose="020B0503020204020204" pitchFamily="34" charset="-122"/>
                <a:ea typeface="微软雅黑" panose="020B0503020204020204" pitchFamily="34" charset="-122"/>
              </a:rPr>
              <a:t>Karl </a:t>
            </a:r>
            <a:r>
              <a:rPr lang="en-US" altLang="zh-CN" sz="1200" dirty="0" err="1">
                <a:latin typeface="微软雅黑" panose="020B0503020204020204" pitchFamily="34" charset="-122"/>
                <a:ea typeface="微软雅黑" panose="020B0503020204020204" pitchFamily="34" charset="-122"/>
              </a:rPr>
              <a:t>Wiegers</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Joy Beatty</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国际书码号：</a:t>
            </a:r>
            <a:r>
              <a:rPr lang="en-US" altLang="zh-CN" sz="1200" dirty="0">
                <a:latin typeface="微软雅黑" panose="020B0503020204020204" pitchFamily="34" charset="-122"/>
                <a:ea typeface="微软雅黑" panose="020B0503020204020204" pitchFamily="34" charset="-122"/>
              </a:rPr>
              <a:t>ISBN 978-7-302-42682-0     </a:t>
            </a:r>
            <a:r>
              <a:rPr lang="zh-CN" altLang="en-US" sz="1200" dirty="0">
                <a:latin typeface="微软雅黑" panose="020B0503020204020204" pitchFamily="34" charset="-122"/>
                <a:ea typeface="微软雅黑" panose="020B0503020204020204" pitchFamily="34" charset="-122"/>
              </a:rPr>
              <a:t>出版时间：</a:t>
            </a:r>
            <a:r>
              <a:rPr lang="en-US" altLang="zh-CN" sz="1200" dirty="0">
                <a:latin typeface="微软雅黑" panose="020B0503020204020204" pitchFamily="34" charset="-122"/>
                <a:ea typeface="微软雅黑" panose="020B0503020204020204" pitchFamily="34" charset="-122"/>
              </a:rPr>
              <a:t>2016.3</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百度百科</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软件需求  来源于：</a:t>
            </a:r>
          </a:p>
          <a:p>
            <a:pPr>
              <a:lnSpc>
                <a:spcPct val="150000"/>
              </a:lnSpc>
            </a:pPr>
            <a:r>
              <a:rPr lang="en-US" altLang="zh-CN" sz="1200" dirty="0">
                <a:latin typeface="微软雅黑" panose="020B0503020204020204" pitchFamily="34" charset="-122"/>
                <a:ea typeface="微软雅黑" panose="020B0503020204020204" pitchFamily="34" charset="-122"/>
              </a:rPr>
              <a:t>https://baike.baidu.com/item/%E9%A1%B9%E7%9B%AE%E9%9C%80%E6%B1%82/12737623?fr=aladdin       </a:t>
            </a:r>
            <a:r>
              <a:rPr lang="zh-CN" altLang="en-US" sz="1200" dirty="0">
                <a:latin typeface="微软雅黑" panose="020B0503020204020204" pitchFamily="34" charset="-122"/>
                <a:ea typeface="微软雅黑" panose="020B0503020204020204" pitchFamily="34" charset="-122"/>
              </a:rPr>
              <a:t>浏览时间：</a:t>
            </a:r>
            <a:r>
              <a:rPr lang="en-US" altLang="zh-CN" sz="1200" dirty="0">
                <a:latin typeface="微软雅黑" panose="020B0503020204020204" pitchFamily="34" charset="-122"/>
                <a:ea typeface="微软雅黑" panose="020B0503020204020204" pitchFamily="34" charset="-122"/>
              </a:rPr>
              <a:t>2018.9.29</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3. C2-PRD-</a:t>
            </a:r>
            <a:r>
              <a:rPr lang="zh-CN" altLang="en-US" sz="1200" dirty="0">
                <a:latin typeface="微软雅黑" panose="020B0503020204020204" pitchFamily="34" charset="-122"/>
                <a:ea typeface="微软雅黑" panose="020B0503020204020204" pitchFamily="34" charset="-122"/>
              </a:rPr>
              <a:t>项目描述</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en-US"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 </a:t>
            </a:r>
            <a:r>
              <a:rPr lang="zh-CN" altLang="en-US" sz="1200" dirty="0">
                <a:latin typeface="微软雅黑" panose="020B0503020204020204" pitchFamily="34" charset="-122"/>
                <a:ea typeface="微软雅黑" panose="020B0503020204020204" pitchFamily="34" charset="-122"/>
              </a:rPr>
              <a:t>需求工程项目计划模板</a:t>
            </a:r>
          </a:p>
        </p:txBody>
      </p:sp>
    </p:spTree>
    <p:extLst>
      <p:ext uri="{BB962C8B-B14F-4D97-AF65-F5344CB8AC3E}">
        <p14:creationId xmlns:p14="http://schemas.microsoft.com/office/powerpoint/2010/main" val="379622901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779912" y="2217807"/>
            <a:ext cx="4348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dirty="0">
                <a:latin typeface="微软雅黑" panose="020B0503020204020204" pitchFamily="34" charset="-122"/>
                <a:ea typeface="微软雅黑" panose="020B0503020204020204" pitchFamily="34" charset="-122"/>
              </a:rPr>
              <a:t>时间管理</a:t>
            </a:r>
            <a:endParaRPr lang="zh-CN" altLang="en-US" sz="4000" b="1" dirty="0">
              <a:latin typeface="微软雅黑" panose="020B0503020204020204" pitchFamily="34" charset="-122"/>
              <a:ea typeface="微软雅黑" panose="020B0503020204020204" pitchFamily="34" charset="-122"/>
            </a:endParaRPr>
          </a:p>
        </p:txBody>
      </p:sp>
      <p:grpSp>
        <p:nvGrpSpPr>
          <p:cNvPr id="17" name="组合 16"/>
          <p:cNvGrpSpPr>
            <a:grpSpLocks/>
          </p:cNvGrpSpPr>
          <p:nvPr/>
        </p:nvGrpSpPr>
        <p:grpSpPr bwMode="auto">
          <a:xfrm>
            <a:off x="2799513"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里程碑</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E6057FCB-2BB6-4EFF-BC4A-FE36AF46102A}"/>
              </a:ext>
            </a:extLst>
          </p:cNvPr>
          <p:cNvPicPr>
            <a:picLocks noChangeAspect="1"/>
          </p:cNvPicPr>
          <p:nvPr/>
        </p:nvPicPr>
        <p:blipFill>
          <a:blip r:embed="rId5"/>
          <a:stretch>
            <a:fillRect/>
          </a:stretch>
        </p:blipFill>
        <p:spPr>
          <a:xfrm>
            <a:off x="2818183" y="882371"/>
            <a:ext cx="4923809" cy="3742857"/>
          </a:xfrm>
          <a:prstGeom prst="rect">
            <a:avLst/>
          </a:prstGeom>
        </p:spPr>
      </p:pic>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3509</TotalTime>
  <Words>2638</Words>
  <Application>Microsoft Office PowerPoint</Application>
  <PresentationFormat>全屏显示(16:9)</PresentationFormat>
  <Paragraphs>251</Paragraphs>
  <Slides>43</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 Unicode MS</vt:lpstr>
      <vt:lpstr>等线</vt:lpstr>
      <vt:lpstr>华康俪金黑W8</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胡锦波</cp:lastModifiedBy>
  <cp:revision>197</cp:revision>
  <dcterms:modified xsi:type="dcterms:W3CDTF">2018-11-09T06:51:46Z</dcterms:modified>
</cp:coreProperties>
</file>