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9" r:id="rId3"/>
    <p:sldId id="257" r:id="rId4"/>
    <p:sldId id="258" r:id="rId5"/>
    <p:sldId id="259" r:id="rId6"/>
    <p:sldId id="260" r:id="rId7"/>
    <p:sldId id="261" r:id="rId8"/>
    <p:sldId id="268"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953" userDrawn="1">
          <p15:clr>
            <a:srgbClr val="A4A3A4"/>
          </p15:clr>
        </p15:guide>
        <p15:guide id="4" pos="3940" userDrawn="1">
          <p15:clr>
            <a:srgbClr val="A4A3A4"/>
          </p15:clr>
        </p15:guide>
        <p15:guide id="5" pos="4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4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66" d="100"/>
          <a:sy n="66" d="100"/>
        </p:scale>
        <p:origin x="668" y="-88"/>
      </p:cViewPr>
      <p:guideLst>
        <p:guide orient="horz" pos="2160"/>
        <p:guide pos="3840"/>
        <p:guide pos="3953"/>
        <p:guide pos="3940"/>
        <p:guide pos="40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5834" y="4522630"/>
            <a:ext cx="10383940" cy="1152092"/>
          </a:xfrm>
          <a:noFill/>
          <a:effectLst>
            <a:outerShdw blurRad="50800" dist="38100" dir="2700000" algn="tl" rotWithShape="0">
              <a:prstClr val="black">
                <a:alpha val="40000"/>
              </a:prstClr>
            </a:outerShdw>
          </a:effectLst>
        </p:spPr>
        <p:txBody>
          <a:bodyPr>
            <a:normAutofit/>
          </a:bodyPr>
          <a:lstStyle>
            <a:lvl1pPr algn="ctr">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992631" y="5674723"/>
            <a:ext cx="10396903" cy="1076772"/>
          </a:xfrm>
        </p:spPr>
        <p:txBody>
          <a:bodyPr>
            <a:normAutofit/>
          </a:bodyPr>
          <a:lstStyle>
            <a:lvl1pPr marL="0" indent="0" algn="ctr">
              <a:buNone/>
              <a:defRPr sz="3733" b="0" i="0">
                <a:solidFill>
                  <a:srgbClr val="33CCFF"/>
                </a:solidFill>
              </a:defRPr>
            </a:lvl1pPr>
            <a:lvl2pPr marL="609570" indent="0" algn="ctr">
              <a:buNone/>
              <a:defRPr>
                <a:solidFill>
                  <a:schemeClr val="tx1">
                    <a:tint val="75000"/>
                  </a:schemeClr>
                </a:solidFill>
              </a:defRPr>
            </a:lvl2pPr>
            <a:lvl3pPr marL="1219139"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7"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C2C750-3A10-456E-91C4-8B892F67706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324024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70" indent="0">
              <a:buNone/>
              <a:defRPr sz="3733"/>
            </a:lvl2pPr>
            <a:lvl3pPr marL="1219139" indent="0">
              <a:buNone/>
              <a:defRPr sz="3200"/>
            </a:lvl3pPr>
            <a:lvl4pPr marL="1828709" indent="0">
              <a:buNone/>
              <a:defRPr sz="2667"/>
            </a:lvl4pPr>
            <a:lvl5pPr marL="2438278" indent="0">
              <a:buNone/>
              <a:defRPr sz="2667"/>
            </a:lvl5pPr>
            <a:lvl6pPr marL="3047848" indent="0">
              <a:buNone/>
              <a:defRPr sz="2667"/>
            </a:lvl6pPr>
            <a:lvl7pPr marL="3657417" indent="0">
              <a:buNone/>
              <a:defRPr sz="2667"/>
            </a:lvl7pPr>
            <a:lvl8pPr marL="4266987" indent="0">
              <a:buNone/>
              <a:defRPr sz="2667"/>
            </a:lvl8pPr>
            <a:lvl9pPr marL="4876557" indent="0">
              <a:buNone/>
              <a:defRPr sz="2667"/>
            </a:lvl9pPr>
          </a:lstStyle>
          <a:p>
            <a:r>
              <a:rPr lang="en-US"/>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C2C750-3A10-456E-91C4-8B892F67706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266348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C2C750-3A10-456E-91C4-8B892F67706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137316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C2C750-3A10-456E-91C4-8B892F67706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00C32-B5BA-48F6-859D-7F03F84BBBAE}"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21"/>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56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74900"/>
            <a:ext cx="10972800" cy="1018035"/>
          </a:xfrm>
        </p:spPr>
        <p:txBody>
          <a:bodyPr>
            <a:normAutofit/>
          </a:bodyPr>
          <a:lstStyle>
            <a:lvl1pPr algn="ctr">
              <a:defRPr sz="4800" baseline="0">
                <a:solidFill>
                  <a:srgbClr val="33CC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0" y="1596540"/>
            <a:ext cx="10972800" cy="4759808"/>
          </a:xfrm>
        </p:spPr>
        <p:txBody>
          <a:bodyPr/>
          <a:lstStyle>
            <a:lvl1pPr algn="ctr">
              <a:defRPr sz="3733">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2C750-3A10-456E-91C4-8B892F67706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183629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49113" y="372352"/>
            <a:ext cx="8128000" cy="1018033"/>
          </a:xfrm>
        </p:spPr>
        <p:txBody>
          <a:bodyPr>
            <a:normAutofit/>
          </a:bodyPr>
          <a:lstStyle>
            <a:lvl1pPr algn="l">
              <a:defRPr sz="4800">
                <a:solidFill>
                  <a:srgbClr val="33CC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449113" y="1390384"/>
            <a:ext cx="8128000" cy="492626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C2C750-3A10-456E-91C4-8B892F67706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3665794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70" indent="0">
              <a:buNone/>
              <a:defRPr sz="2400">
                <a:solidFill>
                  <a:schemeClr val="tx1">
                    <a:tint val="75000"/>
                  </a:schemeClr>
                </a:solidFill>
              </a:defRPr>
            </a:lvl2pPr>
            <a:lvl3pPr marL="1219139"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7"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C2C750-3A10-456E-91C4-8B892F67706D}"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31273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C2C750-3A10-456E-91C4-8B892F67706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385330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74899"/>
            <a:ext cx="10972800" cy="1018033"/>
          </a:xfrm>
        </p:spPr>
        <p:txBody>
          <a:bodyPr>
            <a:normAutofit/>
          </a:bodyPr>
          <a:lstStyle>
            <a:lvl1pPr algn="ctr">
              <a:defRPr sz="4800" u="none" baseline="0">
                <a:solidFill>
                  <a:srgbClr val="33CC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09076" y="1876403"/>
            <a:ext cx="5386917" cy="758192"/>
          </a:xfrm>
        </p:spPr>
        <p:txBody>
          <a:bodyPr anchor="b"/>
          <a:lstStyle>
            <a:lvl1pPr marL="0" indent="0" algn="ctr">
              <a:buNone/>
              <a:defRPr sz="3200" b="1">
                <a:solidFill>
                  <a:schemeClr val="bg1"/>
                </a:solidFill>
              </a:defRPr>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p:nvPr>
        </p:nvSpPr>
        <p:spPr>
          <a:xfrm>
            <a:off x="706963" y="2634592"/>
            <a:ext cx="5389033" cy="3848505"/>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0" y="1876403"/>
            <a:ext cx="5389033" cy="758191"/>
          </a:xfrm>
        </p:spPr>
        <p:txBody>
          <a:bodyPr anchor="b"/>
          <a:lstStyle>
            <a:lvl1pPr marL="0" indent="0" algn="ctr">
              <a:buNone/>
              <a:defRPr sz="3200" b="1">
                <a:solidFill>
                  <a:schemeClr val="bg1"/>
                </a:solidFill>
              </a:defRPr>
            </a:lvl1pPr>
            <a:lvl2pPr marL="609570" indent="0">
              <a:buNone/>
              <a:defRPr sz="2667" b="1"/>
            </a:lvl2pPr>
            <a:lvl3pPr marL="1219139" indent="0">
              <a:buNone/>
              <a:defRPr sz="2400" b="1"/>
            </a:lvl3pPr>
            <a:lvl4pPr marL="1828709" indent="0">
              <a:buNone/>
              <a:defRPr sz="2133" b="1"/>
            </a:lvl4pPr>
            <a:lvl5pPr marL="2438278" indent="0">
              <a:buNone/>
              <a:defRPr sz="2133" b="1"/>
            </a:lvl5pPr>
            <a:lvl6pPr marL="3047848" indent="0">
              <a:buNone/>
              <a:defRPr sz="2133" b="1"/>
            </a:lvl6pPr>
            <a:lvl7pPr marL="3657417"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634593"/>
            <a:ext cx="5389033" cy="3848507"/>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C2C750-3A10-456E-91C4-8B892F67706D}"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277684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2C750-3A10-456E-91C4-8B892F67706D}"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405386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C2C750-3A10-456E-91C4-8B892F67706D}"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247723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4" y="273054"/>
            <a:ext cx="6815668"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4"/>
            <a:ext cx="4011084" cy="4691063"/>
          </a:xfrm>
        </p:spPr>
        <p:txBody>
          <a:bodyPr/>
          <a:lstStyle>
            <a:lvl1pPr marL="0" indent="0">
              <a:buNone/>
              <a:defRPr sz="1867"/>
            </a:lvl1pPr>
            <a:lvl2pPr marL="609570" indent="0">
              <a:buNone/>
              <a:defRPr sz="1600"/>
            </a:lvl2pPr>
            <a:lvl3pPr marL="1219139" indent="0">
              <a:buNone/>
              <a:defRPr sz="1333"/>
            </a:lvl3pPr>
            <a:lvl4pPr marL="1828709" indent="0">
              <a:buNone/>
              <a:defRPr sz="1200"/>
            </a:lvl4pPr>
            <a:lvl5pPr marL="2438278" indent="0">
              <a:buNone/>
              <a:defRPr sz="1200"/>
            </a:lvl5pPr>
            <a:lvl6pPr marL="3047848" indent="0">
              <a:buNone/>
              <a:defRPr sz="1200"/>
            </a:lvl6pPr>
            <a:lvl7pPr marL="3657417" indent="0">
              <a:buNone/>
              <a:defRPr sz="1200"/>
            </a:lvl7pPr>
            <a:lvl8pPr marL="4266987" indent="0">
              <a:buNone/>
              <a:defRPr sz="1200"/>
            </a:lvl8pPr>
            <a:lvl9pPr marL="487655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9C2C750-3A10-456E-91C4-8B892F67706D}"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500C32-B5BA-48F6-859D-7F03F84BBBAE}" type="slidenum">
              <a:rPr lang="en-IN" smtClean="0"/>
              <a:t>‹#›</a:t>
            </a:fld>
            <a:endParaRPr lang="en-IN"/>
          </a:p>
        </p:txBody>
      </p:sp>
    </p:spTree>
    <p:extLst>
      <p:ext uri="{BB962C8B-B14F-4D97-AF65-F5344CB8AC3E}">
        <p14:creationId xmlns:p14="http://schemas.microsoft.com/office/powerpoint/2010/main" val="310822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9C2C750-3A10-456E-91C4-8B892F67706D}" type="datetimeFigureOut">
              <a:rPr lang="en-IN" smtClean="0"/>
              <a:t>05-04-2024</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0500C32-B5BA-48F6-859D-7F03F84BBBAE}"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198"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51244532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defTabSz="1219139" rtl="0" eaLnBrk="1" latinLnBrk="0" hangingPunct="1">
        <a:spcBef>
          <a:spcPct val="0"/>
        </a:spcBef>
        <a:buNone/>
        <a:defRPr sz="5867"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E33C-2E34-9FA6-7F7B-97A90FE78F96}"/>
              </a:ext>
            </a:extLst>
          </p:cNvPr>
          <p:cNvSpPr>
            <a:spLocks noGrp="1"/>
          </p:cNvSpPr>
          <p:nvPr>
            <p:ph type="ctrTitle"/>
          </p:nvPr>
        </p:nvSpPr>
        <p:spPr>
          <a:xfrm>
            <a:off x="1287547" y="575686"/>
            <a:ext cx="9123948" cy="4503349"/>
          </a:xfrm>
        </p:spPr>
        <p:txBody>
          <a:bodyPr>
            <a:normAutofit/>
          </a:bodyPr>
          <a:lstStyle/>
          <a:p>
            <a:r>
              <a:rPr lang="en-US" sz="8000" b="1" dirty="0">
                <a:solidFill>
                  <a:srgbClr val="00B0F0"/>
                </a:solidFill>
                <a:effectLst>
                  <a:outerShdw blurRad="38100" dist="38100" dir="2700000" algn="tl">
                    <a:srgbClr val="000000">
                      <a:alpha val="43137"/>
                    </a:srgbClr>
                  </a:outerShdw>
                </a:effectLst>
              </a:rPr>
              <a:t>SMISHING</a:t>
            </a:r>
            <a:endParaRPr lang="en-IN" sz="8000" b="1" dirty="0">
              <a:solidFill>
                <a:srgbClr val="00B0F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7F44C7A-58EA-7D59-961A-74D5944D6142}"/>
              </a:ext>
            </a:extLst>
          </p:cNvPr>
          <p:cNvSpPr>
            <a:spLocks noGrp="1"/>
          </p:cNvSpPr>
          <p:nvPr>
            <p:ph type="subTitle" idx="1"/>
          </p:nvPr>
        </p:nvSpPr>
        <p:spPr>
          <a:xfrm>
            <a:off x="536824" y="4044957"/>
            <a:ext cx="10760149" cy="1595447"/>
          </a:xfrm>
        </p:spPr>
        <p:txBody>
          <a:bodyPr>
            <a:normAutofit/>
          </a:bodyPr>
          <a:lstStyle/>
          <a:p>
            <a:r>
              <a:rPr lang="en-US" sz="2000" dirty="0">
                <a:solidFill>
                  <a:srgbClr val="00B0F0"/>
                </a:solidFill>
                <a:latin typeface="Arial Black" panose="020B0A04020102020204" pitchFamily="34" charset="0"/>
              </a:rPr>
              <a:t>DONE BY:</a:t>
            </a:r>
          </a:p>
          <a:p>
            <a:r>
              <a:rPr lang="en-US" sz="2000" dirty="0">
                <a:solidFill>
                  <a:srgbClr val="00B0F0"/>
                </a:solidFill>
                <a:latin typeface="Arial Black" panose="020B0A04020102020204" pitchFamily="34" charset="0"/>
              </a:rPr>
              <a:t>YUVARAJ.G – AALIM MUHAMMED SALEGH COLLEGE OF ENGINEERING</a:t>
            </a:r>
          </a:p>
          <a:p>
            <a:r>
              <a:rPr lang="en-US" sz="2000" dirty="0">
                <a:solidFill>
                  <a:srgbClr val="00B0F0"/>
                </a:solidFill>
                <a:latin typeface="Arial Black" panose="020B0A04020102020204" pitchFamily="34" charset="0"/>
              </a:rPr>
              <a:t>COMPUTER SCIENCE &amp; ENGINEERING – III YEAR</a:t>
            </a:r>
            <a:endParaRPr lang="en-IN" sz="2000" dirty="0">
              <a:solidFill>
                <a:srgbClr val="00B0F0"/>
              </a:solidFill>
              <a:latin typeface="Arial Black" panose="020B0A04020102020204" pitchFamily="34" charset="0"/>
            </a:endParaRPr>
          </a:p>
        </p:txBody>
      </p:sp>
      <p:sp>
        <p:nvSpPr>
          <p:cNvPr id="6" name="Rectangle 5">
            <a:extLst>
              <a:ext uri="{FF2B5EF4-FFF2-40B4-BE49-F238E27FC236}">
                <a16:creationId xmlns:a16="http://schemas.microsoft.com/office/drawing/2014/main" id="{FCE4FF89-817A-C925-D7BC-C43D7B4BD9C3}"/>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13C0A1D-5A1A-1DE4-53B1-77F65A481B52}"/>
              </a:ext>
            </a:extLst>
          </p:cNvPr>
          <p:cNvSpPr txBox="1"/>
          <p:nvPr/>
        </p:nvSpPr>
        <p:spPr>
          <a:xfrm>
            <a:off x="1630241" y="755931"/>
            <a:ext cx="8931518" cy="923330"/>
          </a:xfrm>
          <a:prstGeom prst="rect">
            <a:avLst/>
          </a:prstGeom>
          <a:noFill/>
        </p:spPr>
        <p:txBody>
          <a:bodyPr wrap="square" rtlCol="0">
            <a:spAutoFit/>
          </a:bodyPr>
          <a:lstStyle/>
          <a:p>
            <a:r>
              <a:rPr lang="en-US" dirty="0">
                <a:solidFill>
                  <a:schemeClr val="bg1"/>
                </a:solidFill>
              </a:rPr>
              <a:t> </a:t>
            </a:r>
            <a:r>
              <a:rPr lang="en-US" sz="5400" b="1" dirty="0">
                <a:solidFill>
                  <a:srgbClr val="00B0F0"/>
                </a:solidFill>
              </a:rPr>
              <a:t>NAAN MUDHALVAN PROJECT</a:t>
            </a:r>
            <a:endParaRPr lang="en-IN" sz="5400" b="1" dirty="0">
              <a:solidFill>
                <a:srgbClr val="00B0F0"/>
              </a:solidFill>
            </a:endParaRPr>
          </a:p>
        </p:txBody>
      </p:sp>
    </p:spTree>
    <p:extLst>
      <p:ext uri="{BB962C8B-B14F-4D97-AF65-F5344CB8AC3E}">
        <p14:creationId xmlns:p14="http://schemas.microsoft.com/office/powerpoint/2010/main" val="4823748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D3D4C-BE1F-3E14-8025-0B386173B4C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08D795A-AC0B-4602-79AA-D942B21B6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893135"/>
            <a:ext cx="10972800" cy="5284381"/>
          </a:xfrm>
        </p:spPr>
      </p:pic>
      <p:sp>
        <p:nvSpPr>
          <p:cNvPr id="4" name="Rectangle 3">
            <a:extLst>
              <a:ext uri="{FF2B5EF4-FFF2-40B4-BE49-F238E27FC236}">
                <a16:creationId xmlns:a16="http://schemas.microsoft.com/office/drawing/2014/main" id="{BA240C19-F980-40BC-6B9D-1F51C5DE1DCD}"/>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6456208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60F0-C657-F100-05B9-B42685949F09}"/>
              </a:ext>
            </a:extLst>
          </p:cNvPr>
          <p:cNvSpPr>
            <a:spLocks noGrp="1"/>
          </p:cNvSpPr>
          <p:nvPr>
            <p:ph type="title"/>
          </p:nvPr>
        </p:nvSpPr>
        <p:spPr/>
        <p:txBody>
          <a:bodyPr/>
          <a:lstStyle/>
          <a:p>
            <a:pPr algn="l"/>
            <a:r>
              <a:rPr lang="en-US" b="1" dirty="0">
                <a:solidFill>
                  <a:srgbClr val="00B0F0"/>
                </a:solidFill>
                <a:effectLst>
                  <a:outerShdw blurRad="38100" dist="38100" dir="2700000" algn="tl">
                    <a:srgbClr val="000000">
                      <a:alpha val="43137"/>
                    </a:srgbClr>
                  </a:outerShdw>
                </a:effectLst>
              </a:rPr>
              <a:t>CONCLUSION</a:t>
            </a:r>
            <a:r>
              <a:rPr lang="en-US" b="1" dirty="0">
                <a:effectLst>
                  <a:outerShdw blurRad="38100" dist="38100" dir="2700000" algn="tl">
                    <a:srgbClr val="000000">
                      <a:alpha val="43137"/>
                    </a:srgbClr>
                  </a:outerShdw>
                </a:effectLst>
              </a:rPr>
              <a: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771FB8D-868F-4759-A79D-D96206E2A5A8}"/>
              </a:ext>
            </a:extLst>
          </p:cNvPr>
          <p:cNvSpPr>
            <a:spLocks noGrp="1"/>
          </p:cNvSpPr>
          <p:nvPr>
            <p:ph idx="1"/>
          </p:nvPr>
        </p:nvSpPr>
        <p:spPr>
          <a:xfrm>
            <a:off x="609600" y="1392935"/>
            <a:ext cx="10972800" cy="4963413"/>
          </a:xfrm>
        </p:spPr>
        <p:txBody>
          <a:bodyPr>
            <a:normAutofit/>
          </a:bodyPr>
          <a:lstStyle/>
          <a:p>
            <a:pPr marL="0" indent="0" algn="l">
              <a:buNone/>
            </a:pPr>
            <a:br>
              <a:rPr lang="en-US" sz="2400" dirty="0"/>
            </a:br>
            <a:r>
              <a:rPr lang="en-US" sz="2400" b="0" i="0" dirty="0">
                <a:solidFill>
                  <a:srgbClr val="ECECEC"/>
                </a:solidFill>
                <a:effectLst/>
                <a:latin typeface="Söhne"/>
              </a:rPr>
              <a:t>In conclusion, smishing represents a persistent and evolving threat to the security of SMS communications. To effectively combat this menace, a multifaceted approach combining advanced technological solutions, user education, and collaborative efforts among stakeholders is essential. By leveraging AI-driven detection algorithms, implementing sender reputation systems, and fostering user awareness, we can mitigate the risks posed by smishing and protect individuals and businesses from falling victim to fraudulent SMS messages. Continued vigilance, innovation, and cooperation will be key in staying ahead of smishing threats and ensuring the integrity of SMS communications.</a:t>
            </a:r>
            <a:endParaRPr lang="en-IN" sz="2400" dirty="0"/>
          </a:p>
        </p:txBody>
      </p:sp>
      <p:sp>
        <p:nvSpPr>
          <p:cNvPr id="5" name="Rectangle 4">
            <a:extLst>
              <a:ext uri="{FF2B5EF4-FFF2-40B4-BE49-F238E27FC236}">
                <a16:creationId xmlns:a16="http://schemas.microsoft.com/office/drawing/2014/main" id="{C9E49323-89A7-69E3-BA08-AA6FCCE64D9E}"/>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223024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4DCB-B510-64F4-347D-CCD337EDF42A}"/>
              </a:ext>
            </a:extLst>
          </p:cNvPr>
          <p:cNvSpPr>
            <a:spLocks noGrp="1"/>
          </p:cNvSpPr>
          <p:nvPr>
            <p:ph type="title"/>
          </p:nvPr>
        </p:nvSpPr>
        <p:spPr/>
        <p:txBody>
          <a:bodyPr/>
          <a:lstStyle/>
          <a:p>
            <a:pPr algn="l"/>
            <a:r>
              <a:rPr lang="en-US" b="1" dirty="0">
                <a:solidFill>
                  <a:srgbClr val="00B0F0"/>
                </a:solidFill>
              </a:rPr>
              <a:t>FUTURE</a:t>
            </a:r>
            <a:r>
              <a:rPr lang="en-US" b="1" dirty="0"/>
              <a:t> SCOPE:</a:t>
            </a:r>
            <a:endParaRPr lang="en-IN" b="1" dirty="0"/>
          </a:p>
        </p:txBody>
      </p:sp>
      <p:sp>
        <p:nvSpPr>
          <p:cNvPr id="3" name="Content Placeholder 2">
            <a:extLst>
              <a:ext uri="{FF2B5EF4-FFF2-40B4-BE49-F238E27FC236}">
                <a16:creationId xmlns:a16="http://schemas.microsoft.com/office/drawing/2014/main" id="{95015339-34A8-E3A6-D77A-671559FF0171}"/>
              </a:ext>
            </a:extLst>
          </p:cNvPr>
          <p:cNvSpPr>
            <a:spLocks noGrp="1"/>
          </p:cNvSpPr>
          <p:nvPr>
            <p:ph idx="1"/>
          </p:nvPr>
        </p:nvSpPr>
        <p:spPr/>
        <p:txBody>
          <a:bodyPr>
            <a:normAutofit/>
          </a:bodyPr>
          <a:lstStyle/>
          <a:p>
            <a:pPr algn="l">
              <a:buFont typeface="+mj-lt"/>
              <a:buAutoNum type="arabicPeriod"/>
            </a:pPr>
            <a:r>
              <a:rPr lang="en-US" sz="2400" b="1" i="0" dirty="0">
                <a:solidFill>
                  <a:srgbClr val="ECECEC"/>
                </a:solidFill>
                <a:effectLst/>
                <a:latin typeface="Söhne"/>
              </a:rPr>
              <a:t>AI-driven Attacks</a:t>
            </a:r>
            <a:r>
              <a:rPr lang="en-US" sz="2400" b="0" i="0" dirty="0">
                <a:solidFill>
                  <a:srgbClr val="ECECEC"/>
                </a:solidFill>
                <a:effectLst/>
                <a:latin typeface="Söhne"/>
              </a:rPr>
              <a:t>: Utilization of AI for crafting more sophisticated and personalized smishing messages.</a:t>
            </a:r>
          </a:p>
          <a:p>
            <a:pPr algn="l">
              <a:buFont typeface="+mj-lt"/>
              <a:buAutoNum type="arabicPeriod"/>
            </a:pPr>
            <a:r>
              <a:rPr lang="en-US" sz="2400" b="1" i="0" dirty="0">
                <a:solidFill>
                  <a:srgbClr val="ECECEC"/>
                </a:solidFill>
                <a:effectLst/>
                <a:latin typeface="Söhne"/>
              </a:rPr>
              <a:t>AR and VR Integration</a:t>
            </a:r>
            <a:r>
              <a:rPr lang="en-US" sz="2400" b="0" i="0" dirty="0">
                <a:solidFill>
                  <a:srgbClr val="ECECEC"/>
                </a:solidFill>
                <a:effectLst/>
                <a:latin typeface="Söhne"/>
              </a:rPr>
              <a:t>: Exploration of AR and VR technologies for immersive smishing experiences.</a:t>
            </a:r>
          </a:p>
          <a:p>
            <a:pPr algn="l">
              <a:buFont typeface="+mj-lt"/>
              <a:buAutoNum type="arabicPeriod"/>
            </a:pPr>
            <a:r>
              <a:rPr lang="en-US" sz="2400" b="1" i="0" dirty="0">
                <a:solidFill>
                  <a:srgbClr val="ECECEC"/>
                </a:solidFill>
                <a:effectLst/>
                <a:latin typeface="Söhne"/>
              </a:rPr>
              <a:t>IoT Exploitation</a:t>
            </a:r>
            <a:r>
              <a:rPr lang="en-US" sz="2400" b="0" i="0" dirty="0">
                <a:solidFill>
                  <a:srgbClr val="ECECEC"/>
                </a:solidFill>
                <a:effectLst/>
                <a:latin typeface="Söhne"/>
              </a:rPr>
              <a:t>: Targeting of IoT devices for smishing attacks due to increasing connectivity.</a:t>
            </a:r>
          </a:p>
          <a:p>
            <a:pPr algn="l">
              <a:buFont typeface="+mj-lt"/>
              <a:buAutoNum type="arabicPeriod"/>
            </a:pPr>
            <a:r>
              <a:rPr lang="en-US" sz="2400" b="1" i="0" dirty="0">
                <a:solidFill>
                  <a:srgbClr val="ECECEC"/>
                </a:solidFill>
                <a:effectLst/>
                <a:latin typeface="Söhne"/>
              </a:rPr>
              <a:t>Biometric Authentication Vulnerabilities</a:t>
            </a:r>
            <a:r>
              <a:rPr lang="en-US" sz="2400" b="0" i="0" dirty="0">
                <a:solidFill>
                  <a:srgbClr val="ECECEC"/>
                </a:solidFill>
                <a:effectLst/>
                <a:latin typeface="Söhne"/>
              </a:rPr>
              <a:t>: Exploitation of biometric authentication methods for smishing attacks.</a:t>
            </a:r>
          </a:p>
          <a:p>
            <a:pPr algn="l">
              <a:buFont typeface="+mj-lt"/>
              <a:buAutoNum type="arabicPeriod"/>
            </a:pPr>
            <a:r>
              <a:rPr lang="en-US" sz="2400" b="1" i="0" dirty="0">
                <a:solidFill>
                  <a:srgbClr val="ECECEC"/>
                </a:solidFill>
                <a:effectLst/>
                <a:latin typeface="Söhne"/>
              </a:rPr>
              <a:t>Blockchain-based Solutions</a:t>
            </a:r>
            <a:r>
              <a:rPr lang="en-US" sz="2400" b="0" i="0" dirty="0">
                <a:solidFill>
                  <a:srgbClr val="ECECEC"/>
                </a:solidFill>
                <a:effectLst/>
                <a:latin typeface="Söhne"/>
              </a:rPr>
              <a:t>: Integration of blockchain for secure verification of SMS message authenticity.</a:t>
            </a:r>
          </a:p>
          <a:p>
            <a:endParaRPr lang="en-IN" dirty="0"/>
          </a:p>
        </p:txBody>
      </p:sp>
      <p:sp>
        <p:nvSpPr>
          <p:cNvPr id="5" name="Rectangle 4">
            <a:extLst>
              <a:ext uri="{FF2B5EF4-FFF2-40B4-BE49-F238E27FC236}">
                <a16:creationId xmlns:a16="http://schemas.microsoft.com/office/drawing/2014/main" id="{DB87C4F6-CCD5-A04D-D459-A69621FF87BA}"/>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97422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A86F-AF29-9784-81FE-250BC7232780}"/>
              </a:ext>
            </a:extLst>
          </p:cNvPr>
          <p:cNvSpPr>
            <a:spLocks noGrp="1"/>
          </p:cNvSpPr>
          <p:nvPr>
            <p:ph type="title"/>
          </p:nvPr>
        </p:nvSpPr>
        <p:spPr/>
        <p:txBody>
          <a:bodyPr/>
          <a:lstStyle/>
          <a:p>
            <a:pPr algn="l"/>
            <a:r>
              <a:rPr lang="en-US" b="1" dirty="0">
                <a:solidFill>
                  <a:srgbClr val="00B0F0"/>
                </a:solidFill>
              </a:rPr>
              <a:t>REFERENCES</a:t>
            </a:r>
            <a:r>
              <a:rPr lang="en-US" b="1" dirty="0"/>
              <a:t>:</a:t>
            </a:r>
            <a:endParaRPr lang="en-IN" b="1" dirty="0"/>
          </a:p>
        </p:txBody>
      </p:sp>
      <p:sp>
        <p:nvSpPr>
          <p:cNvPr id="3" name="Content Placeholder 2">
            <a:extLst>
              <a:ext uri="{FF2B5EF4-FFF2-40B4-BE49-F238E27FC236}">
                <a16:creationId xmlns:a16="http://schemas.microsoft.com/office/drawing/2014/main" id="{1A0805B0-C5D4-A7CF-04CD-79BE931E6A25}"/>
              </a:ext>
            </a:extLst>
          </p:cNvPr>
          <p:cNvSpPr>
            <a:spLocks noGrp="1"/>
          </p:cNvSpPr>
          <p:nvPr>
            <p:ph idx="1"/>
          </p:nvPr>
        </p:nvSpPr>
        <p:spPr/>
        <p:txBody>
          <a:bodyPr>
            <a:normAutofit fontScale="85000" lnSpcReduction="10000"/>
          </a:bodyPr>
          <a:lstStyle/>
          <a:p>
            <a:pPr algn="l">
              <a:buFont typeface="+mj-lt"/>
              <a:buAutoNum type="arabicPeriod"/>
            </a:pPr>
            <a:r>
              <a:rPr lang="en-IN" sz="2600" b="0" i="0" dirty="0">
                <a:solidFill>
                  <a:srgbClr val="ECECEC"/>
                </a:solidFill>
                <a:effectLst/>
                <a:latin typeface="Söhne"/>
              </a:rPr>
              <a:t>Jakobsson, Markus, and Jacob </a:t>
            </a:r>
            <a:r>
              <a:rPr lang="en-IN" sz="2600" b="0" i="0" dirty="0" err="1">
                <a:solidFill>
                  <a:srgbClr val="ECECEC"/>
                </a:solidFill>
                <a:effectLst/>
                <a:latin typeface="Söhne"/>
              </a:rPr>
              <a:t>Ratkiewicz</a:t>
            </a:r>
            <a:r>
              <a:rPr lang="en-IN" sz="2600" b="0" i="0" dirty="0">
                <a:solidFill>
                  <a:srgbClr val="ECECEC"/>
                </a:solidFill>
                <a:effectLst/>
                <a:latin typeface="Söhne"/>
              </a:rPr>
              <a:t>. "Designing ethical phishing experiments: a study of (ROT13) </a:t>
            </a:r>
            <a:r>
              <a:rPr lang="en-IN" sz="2600" b="0" i="0" dirty="0" err="1">
                <a:solidFill>
                  <a:srgbClr val="ECECEC"/>
                </a:solidFill>
                <a:effectLst/>
                <a:latin typeface="Söhne"/>
              </a:rPr>
              <a:t>rOnl</a:t>
            </a:r>
            <a:r>
              <a:rPr lang="en-IN" sz="2600" b="0" i="0" dirty="0">
                <a:solidFill>
                  <a:srgbClr val="ECECEC"/>
                </a:solidFill>
                <a:effectLst/>
                <a:latin typeface="Söhne"/>
              </a:rPr>
              <a:t> Query Features." Financial Cryptography and Data Security. Springer, Berlin, Heidelberg, 2006.</a:t>
            </a:r>
          </a:p>
          <a:p>
            <a:pPr algn="l">
              <a:buFont typeface="+mj-lt"/>
              <a:buAutoNum type="arabicPeriod"/>
            </a:pPr>
            <a:r>
              <a:rPr lang="en-IN" sz="2600" b="0" i="0" dirty="0" err="1">
                <a:solidFill>
                  <a:srgbClr val="ECECEC"/>
                </a:solidFill>
                <a:effectLst/>
                <a:latin typeface="Söhne"/>
              </a:rPr>
              <a:t>Aljawarneh</a:t>
            </a:r>
            <a:r>
              <a:rPr lang="en-IN" sz="2600" b="0" i="0" dirty="0">
                <a:solidFill>
                  <a:srgbClr val="ECECEC"/>
                </a:solidFill>
                <a:effectLst/>
                <a:latin typeface="Söhne"/>
              </a:rPr>
              <a:t>, </a:t>
            </a:r>
            <a:r>
              <a:rPr lang="en-IN" sz="2600" b="0" i="0" dirty="0" err="1">
                <a:solidFill>
                  <a:srgbClr val="ECECEC"/>
                </a:solidFill>
                <a:effectLst/>
                <a:latin typeface="Söhne"/>
              </a:rPr>
              <a:t>Shadi</a:t>
            </a:r>
            <a:r>
              <a:rPr lang="en-IN" sz="2600" b="0" i="0" dirty="0">
                <a:solidFill>
                  <a:srgbClr val="ECECEC"/>
                </a:solidFill>
                <a:effectLst/>
                <a:latin typeface="Söhne"/>
              </a:rPr>
              <a:t>, et al. "A Review of Smishing Attack: Techniques, Challenges, and Open Issues." IEEE Access 9 (2021): 26879-26894.</a:t>
            </a:r>
          </a:p>
          <a:p>
            <a:pPr algn="l">
              <a:buFont typeface="+mj-lt"/>
              <a:buAutoNum type="arabicPeriod"/>
            </a:pPr>
            <a:r>
              <a:rPr lang="en-IN" sz="2600" b="0" i="0" dirty="0" err="1">
                <a:solidFill>
                  <a:srgbClr val="ECECEC"/>
                </a:solidFill>
                <a:effectLst/>
                <a:latin typeface="Söhne"/>
              </a:rPr>
              <a:t>Jagatic</a:t>
            </a:r>
            <a:r>
              <a:rPr lang="en-IN" sz="2600" b="0" i="0" dirty="0">
                <a:solidFill>
                  <a:srgbClr val="ECECEC"/>
                </a:solidFill>
                <a:effectLst/>
                <a:latin typeface="Söhne"/>
              </a:rPr>
              <a:t>, Tomasz N., et al. "Social phishing." Communications of the ACM 50.10 (2007): 94-100.</a:t>
            </a:r>
          </a:p>
          <a:p>
            <a:pPr algn="l">
              <a:buFont typeface="+mj-lt"/>
              <a:buAutoNum type="arabicPeriod"/>
            </a:pPr>
            <a:r>
              <a:rPr lang="en-IN" sz="2600" b="0" i="0" dirty="0" err="1">
                <a:solidFill>
                  <a:srgbClr val="ECECEC"/>
                </a:solidFill>
                <a:effectLst/>
                <a:latin typeface="Söhne"/>
              </a:rPr>
              <a:t>Scarfone</a:t>
            </a:r>
            <a:r>
              <a:rPr lang="en-IN" sz="2600" b="0" i="0" dirty="0">
                <a:solidFill>
                  <a:srgbClr val="ECECEC"/>
                </a:solidFill>
                <a:effectLst/>
                <a:latin typeface="Söhne"/>
              </a:rPr>
              <a:t>, Karen, and Peter Mell. "Guide to protecting the confidentiality of personally identifiable information (PII)." Special Publication 800-122 (2010): 1-38.</a:t>
            </a:r>
          </a:p>
          <a:p>
            <a:pPr algn="l">
              <a:buFont typeface="+mj-lt"/>
              <a:buAutoNum type="arabicPeriod"/>
            </a:pPr>
            <a:r>
              <a:rPr lang="en-IN" sz="2600" b="0" i="0" dirty="0" err="1">
                <a:solidFill>
                  <a:srgbClr val="ECECEC"/>
                </a:solidFill>
                <a:effectLst/>
                <a:latin typeface="Söhne"/>
              </a:rPr>
              <a:t>Vidas</a:t>
            </a:r>
            <a:r>
              <a:rPr lang="en-IN" sz="2600" b="0" i="0" dirty="0">
                <a:solidFill>
                  <a:srgbClr val="ECECEC"/>
                </a:solidFill>
                <a:effectLst/>
                <a:latin typeface="Söhne"/>
              </a:rPr>
              <a:t>, Timothy, and Nicolas Christin. "A first look at mobile smishing." Proceedings of the 2014 ACM SIGSAC Conference on Computer and Communications Security. 2014.</a:t>
            </a:r>
          </a:p>
          <a:p>
            <a:pPr algn="l">
              <a:buFont typeface="+mj-lt"/>
              <a:buAutoNum type="arabicPeriod"/>
            </a:pPr>
            <a:r>
              <a:rPr lang="en-IN" sz="2600" b="0" i="0" dirty="0">
                <a:solidFill>
                  <a:srgbClr val="ECECEC"/>
                </a:solidFill>
                <a:effectLst/>
                <a:latin typeface="Söhne"/>
              </a:rPr>
              <a:t>Sheng, Steve, et al. "Exploring </a:t>
            </a:r>
            <a:r>
              <a:rPr lang="en-IN" sz="2600" b="0" i="0" dirty="0" err="1">
                <a:solidFill>
                  <a:srgbClr val="ECECEC"/>
                </a:solidFill>
                <a:effectLst/>
                <a:latin typeface="Söhne"/>
              </a:rPr>
              <a:t>antiphishing</a:t>
            </a:r>
            <a:r>
              <a:rPr lang="en-IN" sz="2600" b="0" i="0" dirty="0">
                <a:solidFill>
                  <a:srgbClr val="ECECEC"/>
                </a:solidFill>
                <a:effectLst/>
                <a:latin typeface="Söhne"/>
              </a:rPr>
              <a:t> blacklists: better coverage, timeliness, and accuracy through </a:t>
            </a:r>
            <a:r>
              <a:rPr lang="en-IN" sz="2600" b="0" i="0" dirty="0" err="1">
                <a:solidFill>
                  <a:srgbClr val="ECECEC"/>
                </a:solidFill>
                <a:effectLst/>
                <a:latin typeface="Söhne"/>
              </a:rPr>
              <a:t>greylisting</a:t>
            </a:r>
            <a:r>
              <a:rPr lang="en-IN" sz="2600" b="0" i="0" dirty="0">
                <a:solidFill>
                  <a:srgbClr val="ECECEC"/>
                </a:solidFill>
                <a:effectLst/>
                <a:latin typeface="Söhne"/>
              </a:rPr>
              <a:t>." Proceedings of the 15th ACM conference on Computer and communications security. 2008.</a:t>
            </a:r>
          </a:p>
          <a:p>
            <a:endParaRPr lang="en-IN" dirty="0"/>
          </a:p>
        </p:txBody>
      </p:sp>
      <p:sp>
        <p:nvSpPr>
          <p:cNvPr id="5" name="Rectangle 4">
            <a:extLst>
              <a:ext uri="{FF2B5EF4-FFF2-40B4-BE49-F238E27FC236}">
                <a16:creationId xmlns:a16="http://schemas.microsoft.com/office/drawing/2014/main" id="{08775503-90DB-07B3-BD2E-4CEE6805C2FA}"/>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2C0CB376-3BB0-7C2C-8FCB-002FBBAEFDE8}"/>
              </a:ext>
            </a:extLst>
          </p:cNvPr>
          <p:cNvSpPr/>
          <p:nvPr/>
        </p:nvSpPr>
        <p:spPr>
          <a:xfrm>
            <a:off x="5394251" y="15240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525873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C419-A37F-1E94-F32A-61F2CA35BC8D}"/>
              </a:ext>
            </a:extLst>
          </p:cNvPr>
          <p:cNvSpPr>
            <a:spLocks noGrp="1"/>
          </p:cNvSpPr>
          <p:nvPr>
            <p:ph type="title"/>
          </p:nvPr>
        </p:nvSpPr>
        <p:spPr>
          <a:xfrm>
            <a:off x="609600" y="374900"/>
            <a:ext cx="10972800" cy="5981448"/>
          </a:xfrm>
        </p:spPr>
        <p:txBody>
          <a:bodyPr>
            <a:noAutofit/>
          </a:bodyPr>
          <a:lstStyle/>
          <a:p>
            <a:r>
              <a:rPr lang="en-US" sz="7200" b="1" dirty="0"/>
              <a:t>THANK YOU</a:t>
            </a:r>
            <a:endParaRPr lang="en-IN" sz="7200" b="1" dirty="0"/>
          </a:p>
        </p:txBody>
      </p:sp>
      <p:sp>
        <p:nvSpPr>
          <p:cNvPr id="9" name="Content Placeholder 8">
            <a:extLst>
              <a:ext uri="{FF2B5EF4-FFF2-40B4-BE49-F238E27FC236}">
                <a16:creationId xmlns:a16="http://schemas.microsoft.com/office/drawing/2014/main" id="{6C512DE6-90D3-825F-C298-7D99F13D992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5147034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6B81-7519-5DC4-1C6F-17AD74E8E108}"/>
              </a:ext>
            </a:extLst>
          </p:cNvPr>
          <p:cNvSpPr>
            <a:spLocks noGrp="1"/>
          </p:cNvSpPr>
          <p:nvPr>
            <p:ph type="ctrTitle"/>
          </p:nvPr>
        </p:nvSpPr>
        <p:spPr>
          <a:xfrm>
            <a:off x="891067" y="451144"/>
            <a:ext cx="10383940" cy="1152092"/>
          </a:xfrm>
        </p:spPr>
        <p:txBody>
          <a:bodyPr/>
          <a:lstStyle/>
          <a:p>
            <a:r>
              <a:rPr lang="en-US" b="1" dirty="0">
                <a:solidFill>
                  <a:srgbClr val="00B0F0"/>
                </a:solidFill>
                <a:effectLst>
                  <a:outerShdw blurRad="38100" dist="38100" dir="2700000" algn="tl">
                    <a:srgbClr val="000000">
                      <a:alpha val="43137"/>
                    </a:srgbClr>
                  </a:outerShdw>
                </a:effectLst>
              </a:rPr>
              <a:t>WHAT IS SMISHING?</a:t>
            </a:r>
            <a:endParaRPr lang="en-IN" b="1" dirty="0">
              <a:solidFill>
                <a:srgbClr val="00B0F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63C41D7C-DB1B-450D-F26F-B7BCA1147EF9}"/>
              </a:ext>
            </a:extLst>
          </p:cNvPr>
          <p:cNvSpPr>
            <a:spLocks noGrp="1"/>
          </p:cNvSpPr>
          <p:nvPr>
            <p:ph type="subTitle" idx="1"/>
          </p:nvPr>
        </p:nvSpPr>
        <p:spPr>
          <a:xfrm>
            <a:off x="309143" y="2071835"/>
            <a:ext cx="7040150" cy="3347186"/>
          </a:xfrm>
        </p:spPr>
        <p:txBody>
          <a:bodyPr>
            <a:noAutofit/>
          </a:bodyPr>
          <a:lstStyle/>
          <a:p>
            <a:r>
              <a:rPr lang="en-US" sz="2800" b="0" i="0" dirty="0">
                <a:solidFill>
                  <a:srgbClr val="E8EAED"/>
                </a:solidFill>
                <a:effectLst/>
                <a:latin typeface="Google Sans"/>
              </a:rPr>
              <a:t>Smishing is </a:t>
            </a:r>
            <a:r>
              <a:rPr lang="en-US" sz="2800" b="0" i="0" dirty="0">
                <a:solidFill>
                  <a:srgbClr val="E2EEFF"/>
                </a:solidFill>
                <a:effectLst/>
                <a:latin typeface="Google Sans"/>
              </a:rPr>
              <a:t>a social engineering attack that uses fake mobile text messages to trick people into downloading malware, sharing sensitive information or sending money to cybercriminals</a:t>
            </a:r>
            <a:r>
              <a:rPr lang="en-US" sz="2800" b="0" i="0" dirty="0">
                <a:solidFill>
                  <a:srgbClr val="E8EAED"/>
                </a:solidFill>
                <a:effectLst/>
                <a:latin typeface="Google Sans"/>
              </a:rPr>
              <a:t>. The term “smishing” is a combination of “SMS”—or “short message service,” the technology behind text messages—and “phishing.”</a:t>
            </a:r>
            <a:endParaRPr lang="en-IN" sz="2800" dirty="0"/>
          </a:p>
        </p:txBody>
      </p:sp>
      <p:pic>
        <p:nvPicPr>
          <p:cNvPr id="7" name="Picture 6">
            <a:extLst>
              <a:ext uri="{FF2B5EF4-FFF2-40B4-BE49-F238E27FC236}">
                <a16:creationId xmlns:a16="http://schemas.microsoft.com/office/drawing/2014/main" id="{70ABD05C-A2F1-5728-7247-7631957D1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5279" y="2332113"/>
            <a:ext cx="3927578" cy="2826631"/>
          </a:xfrm>
          <a:prstGeom prst="rect">
            <a:avLst/>
          </a:prstGeom>
        </p:spPr>
      </p:pic>
      <p:sp>
        <p:nvSpPr>
          <p:cNvPr id="8" name="Rectangle 7">
            <a:extLst>
              <a:ext uri="{FF2B5EF4-FFF2-40B4-BE49-F238E27FC236}">
                <a16:creationId xmlns:a16="http://schemas.microsoft.com/office/drawing/2014/main" id="{81E891BB-CFA5-F4C5-849B-58EDCAE77997}"/>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1456721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A914E-4212-DDC8-E609-64964E76EE9B}"/>
              </a:ext>
            </a:extLst>
          </p:cNvPr>
          <p:cNvSpPr>
            <a:spLocks noGrp="1"/>
          </p:cNvSpPr>
          <p:nvPr>
            <p:ph type="title"/>
          </p:nvPr>
        </p:nvSpPr>
        <p:spPr>
          <a:xfrm>
            <a:off x="609600" y="584790"/>
            <a:ext cx="10972800" cy="1011749"/>
          </a:xfrm>
        </p:spPr>
        <p:txBody>
          <a:bodyPr>
            <a:normAutofit fontScale="90000"/>
          </a:bodyPr>
          <a:lstStyle/>
          <a:p>
            <a:pPr algn="l"/>
            <a:r>
              <a:rPr lang="en-US" b="1" dirty="0">
                <a:solidFill>
                  <a:srgbClr val="00B0F0"/>
                </a:solidFill>
                <a:effectLst>
                  <a:outerShdw blurRad="38100" dist="38100" dir="2700000" algn="tl">
                    <a:srgbClr val="000000">
                      <a:alpha val="43137"/>
                    </a:srgbClr>
                  </a:outerShdw>
                </a:effectLst>
              </a:rPr>
              <a:t>OUTLINE:</a:t>
            </a:r>
            <a:br>
              <a:rPr lang="en-US"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CE463C-08E0-1076-BD31-7552DBBA4D20}"/>
              </a:ext>
            </a:extLst>
          </p:cNvPr>
          <p:cNvSpPr>
            <a:spLocks noGrp="1"/>
          </p:cNvSpPr>
          <p:nvPr>
            <p:ph idx="1"/>
          </p:nvPr>
        </p:nvSpPr>
        <p:spPr/>
        <p:txBody>
          <a:bodyPr>
            <a:normAutofit fontScale="92500" lnSpcReduction="10000"/>
          </a:bodyPr>
          <a:lstStyle/>
          <a:p>
            <a:pPr algn="l">
              <a:buFont typeface="Wingdings" panose="05000000000000000000" pitchFamily="2" charset="2"/>
              <a:buChar char="v"/>
            </a:pPr>
            <a:r>
              <a:rPr lang="en-US" dirty="0"/>
              <a:t>PROBLEM STATEMENT</a:t>
            </a:r>
          </a:p>
          <a:p>
            <a:pPr algn="l">
              <a:buFont typeface="Wingdings" panose="05000000000000000000" pitchFamily="2" charset="2"/>
              <a:buChar char="v"/>
            </a:pPr>
            <a:r>
              <a:rPr lang="en-US" dirty="0"/>
              <a:t>PROPOSED SYSTEM/SOLUTION</a:t>
            </a:r>
          </a:p>
          <a:p>
            <a:pPr algn="l">
              <a:buFont typeface="Wingdings" panose="05000000000000000000" pitchFamily="2" charset="2"/>
              <a:buChar char="v"/>
            </a:pPr>
            <a:r>
              <a:rPr lang="en-US" dirty="0"/>
              <a:t>SYSTEM DEVELOPMENT APPROACH</a:t>
            </a:r>
          </a:p>
          <a:p>
            <a:pPr algn="l">
              <a:buFont typeface="Wingdings" panose="05000000000000000000" pitchFamily="2" charset="2"/>
              <a:buChar char="v"/>
            </a:pPr>
            <a:r>
              <a:rPr lang="en-US" dirty="0"/>
              <a:t>ALGORITHM &amp; DEPLOYMENT</a:t>
            </a:r>
          </a:p>
          <a:p>
            <a:pPr algn="l">
              <a:buFont typeface="Wingdings" panose="05000000000000000000" pitchFamily="2" charset="2"/>
              <a:buChar char="v"/>
            </a:pPr>
            <a:r>
              <a:rPr lang="en-US" dirty="0"/>
              <a:t>RESULT</a:t>
            </a:r>
          </a:p>
          <a:p>
            <a:pPr algn="l">
              <a:buFont typeface="Wingdings" panose="05000000000000000000" pitchFamily="2" charset="2"/>
              <a:buChar char="v"/>
            </a:pPr>
            <a:r>
              <a:rPr lang="en-US" dirty="0"/>
              <a:t>CONCLUSION</a:t>
            </a:r>
          </a:p>
          <a:p>
            <a:pPr algn="l">
              <a:buFont typeface="Wingdings" panose="05000000000000000000" pitchFamily="2" charset="2"/>
              <a:buChar char="v"/>
            </a:pPr>
            <a:r>
              <a:rPr lang="en-US" dirty="0"/>
              <a:t>FUTURE SCOPE</a:t>
            </a:r>
          </a:p>
          <a:p>
            <a:pPr algn="l">
              <a:buFont typeface="Wingdings" panose="05000000000000000000" pitchFamily="2" charset="2"/>
              <a:buChar char="v"/>
            </a:pPr>
            <a:r>
              <a:rPr lang="en-US" dirty="0"/>
              <a:t>REFERENCES</a:t>
            </a:r>
          </a:p>
          <a:p>
            <a:pPr marL="0" indent="0">
              <a:buNone/>
            </a:pPr>
            <a:endParaRPr lang="en-IN" dirty="0"/>
          </a:p>
        </p:txBody>
      </p:sp>
      <p:sp>
        <p:nvSpPr>
          <p:cNvPr id="6" name="Rectangle 5">
            <a:extLst>
              <a:ext uri="{FF2B5EF4-FFF2-40B4-BE49-F238E27FC236}">
                <a16:creationId xmlns:a16="http://schemas.microsoft.com/office/drawing/2014/main" id="{8E442E16-C8E8-87B2-ECC0-DC7E6242067D}"/>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138316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FA71E-0F71-963A-26FC-98D90FD23C38}"/>
              </a:ext>
            </a:extLst>
          </p:cNvPr>
          <p:cNvSpPr>
            <a:spLocks noGrp="1"/>
          </p:cNvSpPr>
          <p:nvPr>
            <p:ph type="title"/>
          </p:nvPr>
        </p:nvSpPr>
        <p:spPr/>
        <p:txBody>
          <a:bodyPr/>
          <a:lstStyle/>
          <a:p>
            <a:pPr algn="l"/>
            <a:r>
              <a:rPr lang="en-US" b="1"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0FB74FE2-29DA-ECE7-72E2-9399323B6F55}"/>
              </a:ext>
            </a:extLst>
          </p:cNvPr>
          <p:cNvSpPr>
            <a:spLocks noGrp="1"/>
          </p:cNvSpPr>
          <p:nvPr>
            <p:ph idx="1"/>
          </p:nvPr>
        </p:nvSpPr>
        <p:spPr/>
        <p:txBody>
          <a:bodyPr>
            <a:normAutofit/>
          </a:bodyPr>
          <a:lstStyle/>
          <a:p>
            <a:pPr marL="0" indent="0" algn="l">
              <a:buNone/>
            </a:pPr>
            <a:endParaRPr lang="en-US" sz="2400" b="0" i="0" dirty="0">
              <a:solidFill>
                <a:srgbClr val="ECECEC"/>
              </a:solidFill>
              <a:effectLst/>
              <a:latin typeface="Söhne"/>
            </a:endParaRPr>
          </a:p>
          <a:p>
            <a:pPr marL="0" indent="0" algn="l">
              <a:buNone/>
            </a:pPr>
            <a:r>
              <a:rPr lang="en-US" sz="2400" b="0" i="0" dirty="0">
                <a:solidFill>
                  <a:srgbClr val="ECECEC"/>
                </a:solidFill>
                <a:effectLst/>
                <a:latin typeface="Söhne"/>
              </a:rPr>
              <a:t>Smishing, a portmanteau of "SMS" and "phishing," refers to fraudulent text messages sent to deceive individuals into disclosing sensitive information, downloading malware-infected attachments, or visiting malicious websites. As traditional email phishing defenses improve, cybercriminals increasingly turn to smishing due to its effectiveness and the widespread use of mobile devices. The problem lies in the difficulty of detecting and preventing smishing attacks, which can lead to compromised personal and financial information, identity theft, and other cybercrimes.</a:t>
            </a:r>
            <a:endParaRPr lang="en-IN" sz="2400" dirty="0"/>
          </a:p>
        </p:txBody>
      </p:sp>
      <p:sp>
        <p:nvSpPr>
          <p:cNvPr id="5" name="Rectangle 4">
            <a:extLst>
              <a:ext uri="{FF2B5EF4-FFF2-40B4-BE49-F238E27FC236}">
                <a16:creationId xmlns:a16="http://schemas.microsoft.com/office/drawing/2014/main" id="{744CACBD-8FBF-C5CD-F411-F3312E1D04F6}"/>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33118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9D66-FBDA-F357-264E-0BFF1BEE37AA}"/>
              </a:ext>
            </a:extLst>
          </p:cNvPr>
          <p:cNvSpPr>
            <a:spLocks noGrp="1"/>
          </p:cNvSpPr>
          <p:nvPr>
            <p:ph type="title"/>
          </p:nvPr>
        </p:nvSpPr>
        <p:spPr>
          <a:xfrm>
            <a:off x="609600" y="212652"/>
            <a:ext cx="10972800" cy="893134"/>
          </a:xfrm>
        </p:spPr>
        <p:txBody>
          <a:bodyPr/>
          <a:lstStyle/>
          <a:p>
            <a:pPr algn="l"/>
            <a:r>
              <a:rPr lang="en-US" b="1" dirty="0">
                <a:solidFill>
                  <a:srgbClr val="00B0F0"/>
                </a:solidFill>
              </a:rPr>
              <a:t>PROPOSED</a:t>
            </a:r>
            <a:r>
              <a:rPr lang="en-US" b="1" dirty="0"/>
              <a:t> SOLUTION:</a:t>
            </a:r>
            <a:endParaRPr lang="en-IN" b="1" dirty="0"/>
          </a:p>
        </p:txBody>
      </p:sp>
      <p:sp>
        <p:nvSpPr>
          <p:cNvPr id="3" name="Content Placeholder 2">
            <a:extLst>
              <a:ext uri="{FF2B5EF4-FFF2-40B4-BE49-F238E27FC236}">
                <a16:creationId xmlns:a16="http://schemas.microsoft.com/office/drawing/2014/main" id="{42A64082-91B4-C0D9-6AF6-3BB3788CE04F}"/>
              </a:ext>
            </a:extLst>
          </p:cNvPr>
          <p:cNvSpPr>
            <a:spLocks noGrp="1"/>
          </p:cNvSpPr>
          <p:nvPr>
            <p:ph idx="1"/>
          </p:nvPr>
        </p:nvSpPr>
        <p:spPr>
          <a:xfrm>
            <a:off x="609600" y="935664"/>
            <a:ext cx="10972800" cy="5624623"/>
          </a:xfrm>
        </p:spPr>
        <p:txBody>
          <a:bodyPr>
            <a:normAutofit/>
          </a:bodyPr>
          <a:lstStyle/>
          <a:p>
            <a:pPr marL="0" indent="0" algn="l">
              <a:buNone/>
            </a:pPr>
            <a:br>
              <a:rPr lang="en-US" sz="2000" dirty="0"/>
            </a:br>
            <a:r>
              <a:rPr lang="en-US" sz="2000" b="0" i="0" dirty="0">
                <a:solidFill>
                  <a:srgbClr val="ECECEC"/>
                </a:solidFill>
                <a:effectLst/>
                <a:latin typeface="Söhne"/>
              </a:rPr>
              <a:t>Addressing smishing requires a combination of technological solutions, user education, and industry collaboration. Here are some proposed solutions:</a:t>
            </a:r>
          </a:p>
          <a:p>
            <a:pPr marL="0" indent="0" algn="l">
              <a:buNone/>
            </a:pPr>
            <a:endParaRPr lang="en-US" sz="2000" b="0" i="0" dirty="0">
              <a:solidFill>
                <a:srgbClr val="ECECEC"/>
              </a:solidFill>
              <a:effectLst/>
              <a:latin typeface="Söhne"/>
            </a:endParaRPr>
          </a:p>
          <a:p>
            <a:pPr marL="0" indent="0" algn="l">
              <a:buNone/>
            </a:pPr>
            <a:r>
              <a:rPr lang="en-IN" sz="1800" b="1" i="0" dirty="0">
                <a:solidFill>
                  <a:srgbClr val="ECECEC"/>
                </a:solidFill>
                <a:effectLst/>
                <a:latin typeface="Söhne"/>
              </a:rPr>
              <a:t>1.Advanced Detection Algorithms:</a:t>
            </a:r>
            <a:endParaRPr lang="en-IN" sz="1800" b="0" i="0" dirty="0">
              <a:solidFill>
                <a:srgbClr val="ECECEC"/>
              </a:solidFill>
              <a:effectLst/>
              <a:latin typeface="Söhne"/>
            </a:endParaRPr>
          </a:p>
          <a:p>
            <a:pPr algn="l">
              <a:buFont typeface="Wingdings" panose="05000000000000000000" pitchFamily="2" charset="2"/>
              <a:buChar char="v"/>
            </a:pPr>
            <a:r>
              <a:rPr lang="en-IN" sz="1800" b="0" i="0" dirty="0">
                <a:solidFill>
                  <a:srgbClr val="ECECEC"/>
                </a:solidFill>
                <a:effectLst/>
                <a:latin typeface="Söhne"/>
              </a:rPr>
              <a:t>Develop AI-driven algorithms for real-time detection of smishing messages.</a:t>
            </a:r>
          </a:p>
          <a:p>
            <a:pPr algn="l">
              <a:buFont typeface="Wingdings" panose="05000000000000000000" pitchFamily="2" charset="2"/>
              <a:buChar char="v"/>
            </a:pPr>
            <a:r>
              <a:rPr lang="en-IN" sz="1800" b="0" i="0" dirty="0" err="1">
                <a:solidFill>
                  <a:srgbClr val="ECECEC"/>
                </a:solidFill>
                <a:effectLst/>
                <a:latin typeface="Söhne"/>
              </a:rPr>
              <a:t>Analyze</a:t>
            </a:r>
            <a:r>
              <a:rPr lang="en-IN" sz="1800" b="0" i="0" dirty="0">
                <a:solidFill>
                  <a:srgbClr val="ECECEC"/>
                </a:solidFill>
                <a:effectLst/>
                <a:latin typeface="Söhne"/>
              </a:rPr>
              <a:t> content, sender information, and </a:t>
            </a:r>
            <a:r>
              <a:rPr lang="en-IN" sz="1800" b="0" i="0" dirty="0" err="1">
                <a:solidFill>
                  <a:srgbClr val="ECECEC"/>
                </a:solidFill>
                <a:effectLst/>
                <a:latin typeface="Söhne"/>
              </a:rPr>
              <a:t>behavioral</a:t>
            </a:r>
            <a:r>
              <a:rPr lang="en-IN" sz="1800" b="0" i="0" dirty="0">
                <a:solidFill>
                  <a:srgbClr val="ECECEC"/>
                </a:solidFill>
                <a:effectLst/>
                <a:latin typeface="Söhne"/>
              </a:rPr>
              <a:t> patterns to identify suspicious messages.</a:t>
            </a:r>
          </a:p>
          <a:p>
            <a:pPr marL="0" indent="0" algn="l">
              <a:buNone/>
            </a:pPr>
            <a:endParaRPr lang="en-IN" sz="1800" b="0" i="0" dirty="0">
              <a:solidFill>
                <a:srgbClr val="ECECEC"/>
              </a:solidFill>
              <a:effectLst/>
              <a:latin typeface="Söhne"/>
            </a:endParaRPr>
          </a:p>
          <a:p>
            <a:pPr marL="0" indent="0" algn="l">
              <a:buNone/>
            </a:pPr>
            <a:r>
              <a:rPr lang="en-IN" sz="1800" dirty="0">
                <a:solidFill>
                  <a:srgbClr val="ECECEC"/>
                </a:solidFill>
                <a:latin typeface="Söhne"/>
              </a:rPr>
              <a:t>2.</a:t>
            </a:r>
            <a:r>
              <a:rPr lang="en-IN" sz="1000" b="1" i="0" dirty="0">
                <a:solidFill>
                  <a:srgbClr val="ECECEC"/>
                </a:solidFill>
                <a:effectLst/>
                <a:latin typeface="Söhne"/>
              </a:rPr>
              <a:t> </a:t>
            </a:r>
            <a:r>
              <a:rPr lang="en-IN" sz="1800" b="1" i="0" dirty="0">
                <a:solidFill>
                  <a:srgbClr val="ECECEC"/>
                </a:solidFill>
                <a:effectLst/>
                <a:latin typeface="Söhne"/>
              </a:rPr>
              <a:t>Integration with SMS Infrastructure:</a:t>
            </a:r>
          </a:p>
          <a:p>
            <a:pPr algn="l">
              <a:buFont typeface="Wingdings" panose="05000000000000000000" pitchFamily="2" charset="2"/>
              <a:buChar char="v"/>
            </a:pPr>
            <a:r>
              <a:rPr lang="en-US" sz="1800" b="0" i="0" dirty="0">
                <a:solidFill>
                  <a:srgbClr val="ECECEC"/>
                </a:solidFill>
                <a:effectLst/>
                <a:latin typeface="Söhne"/>
              </a:rPr>
              <a:t>Integrate detection algorithms into existing SMS gateways and mobile network infrastructure.</a:t>
            </a:r>
          </a:p>
          <a:p>
            <a:pPr algn="l">
              <a:buFont typeface="Wingdings" panose="05000000000000000000" pitchFamily="2" charset="2"/>
              <a:buChar char="v"/>
            </a:pPr>
            <a:r>
              <a:rPr lang="en-US" sz="1800" b="0" i="0" dirty="0">
                <a:solidFill>
                  <a:srgbClr val="ECECEC"/>
                </a:solidFill>
                <a:effectLst/>
                <a:latin typeface="Söhne"/>
              </a:rPr>
              <a:t>Ensure scalability and efficiency in processing large volumes of SMS messages.</a:t>
            </a:r>
          </a:p>
          <a:p>
            <a:pPr algn="l">
              <a:buFont typeface="Arial" panose="020B0604020202020204" pitchFamily="34" charset="0"/>
              <a:buChar char="•"/>
            </a:pPr>
            <a:endParaRPr lang="en-US" sz="1800" dirty="0">
              <a:solidFill>
                <a:srgbClr val="ECECEC"/>
              </a:solidFill>
              <a:latin typeface="Söhne"/>
            </a:endParaRPr>
          </a:p>
          <a:p>
            <a:pPr marL="0" indent="0" algn="l">
              <a:buNone/>
            </a:pPr>
            <a:r>
              <a:rPr lang="en-US" sz="1800" b="0" i="0" dirty="0">
                <a:solidFill>
                  <a:srgbClr val="ECECEC"/>
                </a:solidFill>
                <a:effectLst/>
                <a:latin typeface="Söhne"/>
              </a:rPr>
              <a:t>3.</a:t>
            </a:r>
            <a:r>
              <a:rPr lang="en-IN" sz="1800" b="1" i="0" dirty="0">
                <a:solidFill>
                  <a:srgbClr val="ECECEC"/>
                </a:solidFill>
                <a:effectLst/>
                <a:latin typeface="Söhne"/>
              </a:rPr>
              <a:t> User Education and Awareness:</a:t>
            </a:r>
            <a:endParaRPr lang="en-US" sz="1800" b="0" i="0" dirty="0">
              <a:solidFill>
                <a:srgbClr val="ECECEC"/>
              </a:solidFill>
              <a:effectLst/>
              <a:latin typeface="Söhne"/>
            </a:endParaRPr>
          </a:p>
          <a:p>
            <a:pPr algn="l">
              <a:buFont typeface="Wingdings" panose="05000000000000000000" pitchFamily="2" charset="2"/>
              <a:buChar char="v"/>
            </a:pPr>
            <a:r>
              <a:rPr lang="en-US" sz="1800" b="0" i="0" dirty="0">
                <a:solidFill>
                  <a:srgbClr val="ECECEC"/>
                </a:solidFill>
                <a:effectLst/>
                <a:latin typeface="Söhne"/>
              </a:rPr>
              <a:t>Launch educational campaigns to raise awareness about smishing risks and prevention methods.</a:t>
            </a:r>
          </a:p>
          <a:p>
            <a:pPr algn="l">
              <a:buFont typeface="Wingdings" panose="05000000000000000000" pitchFamily="2" charset="2"/>
              <a:buChar char="v"/>
            </a:pPr>
            <a:r>
              <a:rPr lang="en-US" sz="1800" b="0" i="0" dirty="0">
                <a:solidFill>
                  <a:srgbClr val="ECECEC"/>
                </a:solidFill>
                <a:effectLst/>
                <a:latin typeface="Söhne"/>
              </a:rPr>
              <a:t>Provide users with tools and guidelines for verifying message authenticity and reporting suspicious messages.</a:t>
            </a:r>
          </a:p>
          <a:p>
            <a:pPr marL="0" indent="0" algn="l">
              <a:buNone/>
            </a:pPr>
            <a:endParaRPr lang="en-IN" sz="1800" b="0" i="0" dirty="0">
              <a:solidFill>
                <a:srgbClr val="ECECEC"/>
              </a:solidFill>
              <a:effectLst/>
              <a:latin typeface="Söhne"/>
            </a:endParaRPr>
          </a:p>
          <a:p>
            <a:pPr algn="l"/>
            <a:endParaRPr lang="en-IN" sz="1800" dirty="0"/>
          </a:p>
        </p:txBody>
      </p:sp>
      <p:sp>
        <p:nvSpPr>
          <p:cNvPr id="5" name="Rectangle 4">
            <a:extLst>
              <a:ext uri="{FF2B5EF4-FFF2-40B4-BE49-F238E27FC236}">
                <a16:creationId xmlns:a16="http://schemas.microsoft.com/office/drawing/2014/main" id="{46BD736A-0D82-6A06-EBDF-7241943D9B4D}"/>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944201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D6D8-2856-F186-7316-FDC68667AEB1}"/>
              </a:ext>
            </a:extLst>
          </p:cNvPr>
          <p:cNvSpPr>
            <a:spLocks noGrp="1"/>
          </p:cNvSpPr>
          <p:nvPr>
            <p:ph type="title"/>
          </p:nvPr>
        </p:nvSpPr>
        <p:spPr>
          <a:xfrm>
            <a:off x="609600" y="-510364"/>
            <a:ext cx="10972800" cy="1012015"/>
          </a:xfrm>
        </p:spPr>
        <p:txBody>
          <a:bodyPr>
            <a:normAutofit/>
          </a:bodyPr>
          <a:lstStyle/>
          <a:p>
            <a:endParaRPr lang="en-IN" dirty="0"/>
          </a:p>
        </p:txBody>
      </p:sp>
      <p:sp>
        <p:nvSpPr>
          <p:cNvPr id="3" name="Content Placeholder 2">
            <a:extLst>
              <a:ext uri="{FF2B5EF4-FFF2-40B4-BE49-F238E27FC236}">
                <a16:creationId xmlns:a16="http://schemas.microsoft.com/office/drawing/2014/main" id="{907CAD25-3CF0-5A7F-8727-20936F548C12}"/>
              </a:ext>
            </a:extLst>
          </p:cNvPr>
          <p:cNvSpPr>
            <a:spLocks noGrp="1"/>
          </p:cNvSpPr>
          <p:nvPr>
            <p:ph idx="1"/>
          </p:nvPr>
        </p:nvSpPr>
        <p:spPr>
          <a:xfrm>
            <a:off x="609600" y="1095154"/>
            <a:ext cx="10972800" cy="5465134"/>
          </a:xfrm>
        </p:spPr>
        <p:txBody>
          <a:bodyPr>
            <a:normAutofit/>
          </a:bodyPr>
          <a:lstStyle/>
          <a:p>
            <a:pPr marL="0" indent="0" algn="l">
              <a:buNone/>
            </a:pPr>
            <a:r>
              <a:rPr lang="en-US" sz="1800" dirty="0"/>
              <a:t>4.</a:t>
            </a:r>
            <a:r>
              <a:rPr lang="en-IN" sz="1800" b="1" i="0" dirty="0">
                <a:solidFill>
                  <a:srgbClr val="ECECEC"/>
                </a:solidFill>
                <a:effectLst/>
                <a:latin typeface="Söhne"/>
              </a:rPr>
              <a:t> Collaboration with Stakeholders:</a:t>
            </a:r>
          </a:p>
          <a:p>
            <a:pPr algn="l">
              <a:buFont typeface="Wingdings" panose="05000000000000000000" pitchFamily="2" charset="2"/>
              <a:buChar char="v"/>
            </a:pPr>
            <a:r>
              <a:rPr lang="en-US" sz="1800" b="0" i="0" dirty="0">
                <a:solidFill>
                  <a:srgbClr val="ECECEC"/>
                </a:solidFill>
                <a:effectLst/>
                <a:latin typeface="Söhne"/>
              </a:rPr>
              <a:t>Partner with mobile network operators, regulatory bodies, and cybersecurity experts.</a:t>
            </a:r>
          </a:p>
          <a:p>
            <a:pPr algn="l">
              <a:buFont typeface="Wingdings" panose="05000000000000000000" pitchFamily="2" charset="2"/>
              <a:buChar char="v"/>
            </a:pPr>
            <a:r>
              <a:rPr lang="en-US" sz="1800" b="0" i="0" dirty="0">
                <a:solidFill>
                  <a:srgbClr val="ECECEC"/>
                </a:solidFill>
                <a:effectLst/>
                <a:latin typeface="Söhne"/>
              </a:rPr>
              <a:t>Establish industry-wide standards and best practices for combating smishing.</a:t>
            </a:r>
          </a:p>
          <a:p>
            <a:pPr marL="0" indent="0" algn="l">
              <a:buNone/>
            </a:pPr>
            <a:endParaRPr lang="en-IN" sz="1800" b="1" dirty="0">
              <a:solidFill>
                <a:srgbClr val="ECECEC"/>
              </a:solidFill>
              <a:latin typeface="Söhne"/>
            </a:endParaRPr>
          </a:p>
          <a:p>
            <a:pPr marL="0" indent="0" algn="l">
              <a:buNone/>
            </a:pPr>
            <a:r>
              <a:rPr lang="en-IN" sz="1800" b="1" dirty="0">
                <a:solidFill>
                  <a:srgbClr val="ECECEC"/>
                </a:solidFill>
                <a:latin typeface="Söhne"/>
              </a:rPr>
              <a:t>5.</a:t>
            </a:r>
            <a:r>
              <a:rPr lang="en-IN" sz="1800" b="1" i="0" dirty="0">
                <a:solidFill>
                  <a:srgbClr val="ECECEC"/>
                </a:solidFill>
                <a:effectLst/>
                <a:latin typeface="Söhne"/>
              </a:rPr>
              <a:t> Continuous Improvement and Updates:</a:t>
            </a:r>
          </a:p>
          <a:p>
            <a:pPr algn="l">
              <a:buFont typeface="Wingdings" panose="05000000000000000000" pitchFamily="2" charset="2"/>
              <a:buChar char="v"/>
            </a:pPr>
            <a:r>
              <a:rPr lang="en-US" sz="1800" b="0" i="0" dirty="0">
                <a:solidFill>
                  <a:srgbClr val="ECECEC"/>
                </a:solidFill>
                <a:effectLst/>
                <a:latin typeface="Söhne"/>
              </a:rPr>
              <a:t>Regularly update detection algorithms to adapt to evolving smishing tactics.</a:t>
            </a:r>
          </a:p>
          <a:p>
            <a:pPr algn="l">
              <a:buFont typeface="Wingdings" panose="05000000000000000000" pitchFamily="2" charset="2"/>
              <a:buChar char="v"/>
            </a:pPr>
            <a:r>
              <a:rPr lang="en-US" sz="1800" b="0" i="0" dirty="0">
                <a:solidFill>
                  <a:srgbClr val="ECECEC"/>
                </a:solidFill>
                <a:effectLst/>
                <a:latin typeface="Söhne"/>
              </a:rPr>
              <a:t>Monitor and analyze smishing trends to enhance detection capabilities and response strategies.</a:t>
            </a:r>
          </a:p>
          <a:p>
            <a:pPr marL="0" indent="0" algn="l">
              <a:buNone/>
            </a:pPr>
            <a:endParaRPr lang="en-IN" sz="1800" b="1" dirty="0">
              <a:solidFill>
                <a:srgbClr val="ECECEC"/>
              </a:solidFill>
              <a:latin typeface="Söhne"/>
            </a:endParaRPr>
          </a:p>
          <a:p>
            <a:pPr marL="0" indent="0" algn="l">
              <a:buNone/>
            </a:pPr>
            <a:r>
              <a:rPr lang="en-IN" sz="1800" b="1" dirty="0">
                <a:solidFill>
                  <a:srgbClr val="ECECEC"/>
                </a:solidFill>
                <a:latin typeface="Söhne"/>
              </a:rPr>
              <a:t>6.</a:t>
            </a:r>
            <a:r>
              <a:rPr lang="en-IN" sz="1800" b="1" i="0" dirty="0">
                <a:solidFill>
                  <a:srgbClr val="ECECEC"/>
                </a:solidFill>
                <a:effectLst/>
                <a:latin typeface="Söhne"/>
              </a:rPr>
              <a:t> Privacy and Compliance:</a:t>
            </a:r>
          </a:p>
          <a:p>
            <a:pPr algn="l">
              <a:buFont typeface="Wingdings" panose="05000000000000000000" pitchFamily="2" charset="2"/>
              <a:buChar char="v"/>
            </a:pPr>
            <a:r>
              <a:rPr lang="en-US" sz="1800" b="0" i="0" dirty="0">
                <a:solidFill>
                  <a:srgbClr val="ECECEC"/>
                </a:solidFill>
                <a:effectLst/>
                <a:latin typeface="Söhne"/>
              </a:rPr>
              <a:t>Ensure compliance with privacy regulations and data protection standards.</a:t>
            </a:r>
          </a:p>
          <a:p>
            <a:pPr algn="l">
              <a:buFont typeface="Wingdings" panose="05000000000000000000" pitchFamily="2" charset="2"/>
              <a:buChar char="v"/>
            </a:pPr>
            <a:r>
              <a:rPr lang="en-US" sz="1800" b="0" i="0" dirty="0">
                <a:solidFill>
                  <a:srgbClr val="ECECEC"/>
                </a:solidFill>
                <a:effectLst/>
                <a:latin typeface="Söhne"/>
              </a:rPr>
              <a:t>Implement measures to safeguard user data during detection and response processes.</a:t>
            </a:r>
          </a:p>
          <a:p>
            <a:pPr marL="0" indent="0" algn="l">
              <a:buNone/>
            </a:pPr>
            <a:endParaRPr lang="en-IN" sz="1800" dirty="0"/>
          </a:p>
        </p:txBody>
      </p:sp>
      <p:sp>
        <p:nvSpPr>
          <p:cNvPr id="5" name="Rectangle 4">
            <a:extLst>
              <a:ext uri="{FF2B5EF4-FFF2-40B4-BE49-F238E27FC236}">
                <a16:creationId xmlns:a16="http://schemas.microsoft.com/office/drawing/2014/main" id="{DFF9BBE8-8ECD-28C9-BC95-0C35F649E16C}"/>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930992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A814-DD9A-F029-E5A8-02A53AD1C5B6}"/>
              </a:ext>
            </a:extLst>
          </p:cNvPr>
          <p:cNvSpPr>
            <a:spLocks noGrp="1"/>
          </p:cNvSpPr>
          <p:nvPr>
            <p:ph type="title"/>
          </p:nvPr>
        </p:nvSpPr>
        <p:spPr/>
        <p:txBody>
          <a:bodyPr>
            <a:normAutofit/>
          </a:bodyPr>
          <a:lstStyle/>
          <a:p>
            <a:pPr algn="l"/>
            <a:r>
              <a:rPr lang="en-US" b="1" dirty="0"/>
              <a:t>SYSTEM APPROACH:</a:t>
            </a:r>
            <a:endParaRPr lang="en-IN" b="1" dirty="0"/>
          </a:p>
        </p:txBody>
      </p:sp>
      <p:sp>
        <p:nvSpPr>
          <p:cNvPr id="3" name="Content Placeholder 2">
            <a:extLst>
              <a:ext uri="{FF2B5EF4-FFF2-40B4-BE49-F238E27FC236}">
                <a16:creationId xmlns:a16="http://schemas.microsoft.com/office/drawing/2014/main" id="{55426E9D-6F31-F0F4-89A4-6A1A72098D2E}"/>
              </a:ext>
            </a:extLst>
          </p:cNvPr>
          <p:cNvSpPr>
            <a:spLocks noGrp="1"/>
          </p:cNvSpPr>
          <p:nvPr>
            <p:ph idx="1"/>
          </p:nvPr>
        </p:nvSpPr>
        <p:spPr>
          <a:xfrm>
            <a:off x="609600" y="1392936"/>
            <a:ext cx="10972800" cy="4963412"/>
          </a:xfrm>
        </p:spPr>
        <p:txBody>
          <a:bodyPr/>
          <a:lstStyle/>
          <a:p>
            <a:pPr marL="0" indent="0" algn="l">
              <a:buNone/>
            </a:pPr>
            <a:r>
              <a:rPr lang="en-IN" sz="2000" b="1" dirty="0">
                <a:ea typeface="+mn-lt"/>
                <a:cs typeface="+mn-lt"/>
              </a:rPr>
              <a:t>The "System Approach" section outlines the overall strategy and methodology for developing and implementing the rental bike prediction system. Here's a suggested structure for this section:</a:t>
            </a:r>
          </a:p>
          <a:p>
            <a:pPr marL="0" indent="0" algn="l">
              <a:buNone/>
            </a:pPr>
            <a:endParaRPr lang="en-IN" sz="2000" b="1" dirty="0">
              <a:ea typeface="+mn-lt"/>
              <a:cs typeface="+mn-lt"/>
            </a:endParaRPr>
          </a:p>
          <a:p>
            <a:pPr algn="l">
              <a:buFont typeface="Wingdings" panose="05000000000000000000" pitchFamily="2" charset="2"/>
              <a:buChar char="v"/>
            </a:pPr>
            <a:r>
              <a:rPr lang="en-US" sz="2000" b="0" i="0" dirty="0">
                <a:solidFill>
                  <a:srgbClr val="ECECEC"/>
                </a:solidFill>
                <a:effectLst/>
                <a:latin typeface="Söhne"/>
              </a:rPr>
              <a:t>Identify stakeholders involved in SMS ecosystem.</a:t>
            </a:r>
          </a:p>
          <a:p>
            <a:pPr algn="l">
              <a:buFont typeface="Wingdings" panose="05000000000000000000" pitchFamily="2" charset="2"/>
              <a:buChar char="v"/>
            </a:pPr>
            <a:r>
              <a:rPr lang="en-US" sz="2000" b="0" i="0" dirty="0">
                <a:solidFill>
                  <a:srgbClr val="ECECEC"/>
                </a:solidFill>
                <a:effectLst/>
                <a:latin typeface="Söhne"/>
              </a:rPr>
              <a:t>Analyze ecosystem for vulnerabilities and intervention points.</a:t>
            </a:r>
          </a:p>
          <a:p>
            <a:pPr algn="l">
              <a:buFont typeface="Wingdings" panose="05000000000000000000" pitchFamily="2" charset="2"/>
              <a:buChar char="v"/>
            </a:pPr>
            <a:r>
              <a:rPr lang="en-US" sz="2000" b="0" i="0" dirty="0">
                <a:solidFill>
                  <a:srgbClr val="ECECEC"/>
                </a:solidFill>
                <a:effectLst/>
                <a:latin typeface="Söhne"/>
              </a:rPr>
              <a:t>Conduct risk assessment to identify smishing threats.</a:t>
            </a:r>
          </a:p>
          <a:p>
            <a:pPr algn="l">
              <a:buFont typeface="Wingdings" panose="05000000000000000000" pitchFamily="2" charset="2"/>
              <a:buChar char="v"/>
            </a:pPr>
            <a:r>
              <a:rPr lang="en-US" sz="2000" b="0" i="0" dirty="0">
                <a:solidFill>
                  <a:srgbClr val="ECECEC"/>
                </a:solidFill>
                <a:effectLst/>
                <a:latin typeface="Söhne"/>
              </a:rPr>
              <a:t>Develop technical solutions like AI-driven detection algorithms.</a:t>
            </a:r>
          </a:p>
          <a:p>
            <a:pPr algn="l">
              <a:buFont typeface="Wingdings" panose="05000000000000000000" pitchFamily="2" charset="2"/>
              <a:buChar char="v"/>
            </a:pPr>
            <a:r>
              <a:rPr lang="en-US" sz="2000" b="0" i="0" dirty="0">
                <a:solidFill>
                  <a:srgbClr val="ECECEC"/>
                </a:solidFill>
                <a:effectLst/>
                <a:latin typeface="Söhne"/>
              </a:rPr>
              <a:t>Implement user education initiatives to raise awareness.</a:t>
            </a:r>
          </a:p>
          <a:p>
            <a:pPr algn="l">
              <a:buFont typeface="Wingdings" panose="05000000000000000000" pitchFamily="2" charset="2"/>
              <a:buChar char="v"/>
            </a:pPr>
            <a:r>
              <a:rPr lang="en-US" sz="2000" b="0" i="0" dirty="0">
                <a:solidFill>
                  <a:srgbClr val="ECECEC"/>
                </a:solidFill>
                <a:effectLst/>
                <a:latin typeface="Söhne"/>
              </a:rPr>
              <a:t>Foster collaboration among stakeholders for information sharing.</a:t>
            </a:r>
          </a:p>
          <a:p>
            <a:pPr algn="l">
              <a:buFont typeface="Wingdings" panose="05000000000000000000" pitchFamily="2" charset="2"/>
              <a:buChar char="v"/>
            </a:pPr>
            <a:r>
              <a:rPr lang="en-US" sz="2000" b="0" i="0" dirty="0">
                <a:solidFill>
                  <a:srgbClr val="ECECEC"/>
                </a:solidFill>
                <a:effectLst/>
                <a:latin typeface="Söhne"/>
              </a:rPr>
              <a:t>Continuously monitor and update systems for effectiveness.</a:t>
            </a:r>
          </a:p>
          <a:p>
            <a:pPr algn="l">
              <a:buFont typeface="Wingdings" panose="05000000000000000000" pitchFamily="2" charset="2"/>
              <a:buChar char="v"/>
            </a:pPr>
            <a:r>
              <a:rPr lang="en-US" sz="2000" b="0" i="0" dirty="0">
                <a:solidFill>
                  <a:srgbClr val="ECECEC"/>
                </a:solidFill>
                <a:effectLst/>
                <a:latin typeface="Söhne"/>
              </a:rPr>
              <a:t>Ensure compliance with privacy regulations and standards.</a:t>
            </a:r>
          </a:p>
          <a:p>
            <a:pPr algn="l">
              <a:buFont typeface="Wingdings" panose="05000000000000000000" pitchFamily="2" charset="2"/>
              <a:buChar char="v"/>
            </a:pPr>
            <a:r>
              <a:rPr lang="en-US" sz="2000" b="0" i="0" dirty="0">
                <a:solidFill>
                  <a:srgbClr val="ECECEC"/>
                </a:solidFill>
                <a:effectLst/>
                <a:latin typeface="Söhne"/>
              </a:rPr>
              <a:t>Establish feedback mechanisms for improvement.</a:t>
            </a:r>
          </a:p>
          <a:p>
            <a:pPr algn="l">
              <a:buFont typeface="Wingdings" panose="05000000000000000000" pitchFamily="2" charset="2"/>
              <a:buChar char="v"/>
            </a:pPr>
            <a:r>
              <a:rPr lang="en-US" sz="2000" b="0" i="0" dirty="0">
                <a:solidFill>
                  <a:srgbClr val="ECECEC"/>
                </a:solidFill>
                <a:effectLst/>
                <a:latin typeface="Söhne"/>
              </a:rPr>
              <a:t>Develop emergency response plans for large-scale incidents.</a:t>
            </a:r>
          </a:p>
          <a:p>
            <a:pPr algn="l">
              <a:buFont typeface="Wingdings" panose="05000000000000000000" pitchFamily="2" charset="2"/>
              <a:buChar char="v"/>
            </a:pPr>
            <a:endParaRPr lang="en-IN" sz="2000" dirty="0"/>
          </a:p>
        </p:txBody>
      </p:sp>
      <p:sp>
        <p:nvSpPr>
          <p:cNvPr id="5" name="Rectangle 4">
            <a:extLst>
              <a:ext uri="{FF2B5EF4-FFF2-40B4-BE49-F238E27FC236}">
                <a16:creationId xmlns:a16="http://schemas.microsoft.com/office/drawing/2014/main" id="{9BFB5B12-289D-99EB-4934-5205E03A3CF6}"/>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8008052A-0A09-6F19-3E07-6CD4FA0EBDAB}"/>
              </a:ext>
            </a:extLst>
          </p:cNvPr>
          <p:cNvSpPr/>
          <p:nvPr/>
        </p:nvSpPr>
        <p:spPr>
          <a:xfrm>
            <a:off x="5394251" y="15240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094556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F21E-949E-5A2C-9984-4B62CC79CA13}"/>
              </a:ext>
            </a:extLst>
          </p:cNvPr>
          <p:cNvSpPr>
            <a:spLocks noGrp="1"/>
          </p:cNvSpPr>
          <p:nvPr>
            <p:ph type="title"/>
          </p:nvPr>
        </p:nvSpPr>
        <p:spPr/>
        <p:txBody>
          <a:bodyPr/>
          <a:lstStyle/>
          <a:p>
            <a:pPr algn="l"/>
            <a:r>
              <a:rPr lang="en-US" b="1" dirty="0"/>
              <a:t>ALGORITHM &amp; DEPLOYMENT:</a:t>
            </a:r>
            <a:endParaRPr lang="en-IN" b="1" dirty="0"/>
          </a:p>
        </p:txBody>
      </p:sp>
      <p:sp>
        <p:nvSpPr>
          <p:cNvPr id="3" name="Content Placeholder 2">
            <a:extLst>
              <a:ext uri="{FF2B5EF4-FFF2-40B4-BE49-F238E27FC236}">
                <a16:creationId xmlns:a16="http://schemas.microsoft.com/office/drawing/2014/main" id="{C4FAF2E6-0B1F-D255-33F0-7E42D713C86E}"/>
              </a:ext>
            </a:extLst>
          </p:cNvPr>
          <p:cNvSpPr>
            <a:spLocks noGrp="1"/>
          </p:cNvSpPr>
          <p:nvPr>
            <p:ph idx="1"/>
          </p:nvPr>
        </p:nvSpPr>
        <p:spPr/>
        <p:txBody>
          <a:bodyPr/>
          <a:lstStyle/>
          <a:p>
            <a:pPr marL="0" indent="0">
              <a:buNone/>
            </a:pPr>
            <a:endParaRPr lang="en-IN" dirty="0"/>
          </a:p>
        </p:txBody>
      </p:sp>
      <p:sp>
        <p:nvSpPr>
          <p:cNvPr id="5" name="TextBox 4">
            <a:extLst>
              <a:ext uri="{FF2B5EF4-FFF2-40B4-BE49-F238E27FC236}">
                <a16:creationId xmlns:a16="http://schemas.microsoft.com/office/drawing/2014/main" id="{468189F5-4291-6516-7156-C48F7588FC8A}"/>
              </a:ext>
            </a:extLst>
          </p:cNvPr>
          <p:cNvSpPr txBox="1"/>
          <p:nvPr/>
        </p:nvSpPr>
        <p:spPr>
          <a:xfrm>
            <a:off x="1160188" y="3017453"/>
            <a:ext cx="3636335" cy="1754326"/>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rPr>
              <a:t>DATA ANALYSIS:</a:t>
            </a:r>
          </a:p>
          <a:p>
            <a:endParaRPr lang="en-US" dirty="0">
              <a:solidFill>
                <a:schemeClr val="bg1"/>
              </a:solidFill>
            </a:endParaRPr>
          </a:p>
          <a:p>
            <a:r>
              <a:rPr lang="en-US" dirty="0">
                <a:solidFill>
                  <a:schemeClr val="bg1"/>
                </a:solidFill>
              </a:rPr>
              <a:t>Continuously analyze SMS traffic patterns and content to identify suspicious activities and refine the detection algorithms.</a:t>
            </a:r>
            <a:endParaRPr lang="en-IN" dirty="0">
              <a:solidFill>
                <a:schemeClr val="bg1"/>
              </a:solidFill>
            </a:endParaRPr>
          </a:p>
        </p:txBody>
      </p:sp>
      <p:sp>
        <p:nvSpPr>
          <p:cNvPr id="9" name="TextBox 8">
            <a:extLst>
              <a:ext uri="{FF2B5EF4-FFF2-40B4-BE49-F238E27FC236}">
                <a16:creationId xmlns:a16="http://schemas.microsoft.com/office/drawing/2014/main" id="{E7CDADE7-E1E8-7795-0AE2-C5F3D70D3180}"/>
              </a:ext>
            </a:extLst>
          </p:cNvPr>
          <p:cNvSpPr txBox="1"/>
          <p:nvPr/>
        </p:nvSpPr>
        <p:spPr>
          <a:xfrm>
            <a:off x="8189461" y="3017453"/>
            <a:ext cx="2916454" cy="2308324"/>
          </a:xfrm>
          <a:prstGeom prst="rect">
            <a:avLst/>
          </a:prstGeom>
          <a:noFill/>
        </p:spPr>
        <p:txBody>
          <a:bodyPr wrap="square" rtlCol="0">
            <a:spAutoFit/>
          </a:bodyPr>
          <a:lstStyle/>
          <a:p>
            <a:r>
              <a:rPr lang="en-US" sz="1800" b="1" dirty="0">
                <a:solidFill>
                  <a:srgbClr val="00B0F0"/>
                </a:solidFill>
                <a:effectLst>
                  <a:outerShdw blurRad="38100" dist="38100" dir="2700000" algn="tl">
                    <a:srgbClr val="000000">
                      <a:alpha val="43137"/>
                    </a:srgbClr>
                  </a:outerShdw>
                </a:effectLst>
                <a:latin typeface="Instrument Sans" pitchFamily="34" charset="0"/>
                <a:ea typeface="Instrument Sans" pitchFamily="34" charset="-122"/>
                <a:cs typeface="Instrument Sans" pitchFamily="34" charset="-120"/>
              </a:rPr>
              <a:t>MACHINE LEARNING:</a:t>
            </a:r>
          </a:p>
          <a:p>
            <a:endParaRPr lang="en-US" sz="1800" dirty="0">
              <a:solidFill>
                <a:srgbClr val="CFD0D8"/>
              </a:solidFill>
              <a:latin typeface="Instrument Sans" pitchFamily="34" charset="0"/>
              <a:ea typeface="Instrument Sans" pitchFamily="34" charset="-122"/>
              <a:cs typeface="Instrument Sans" pitchFamily="34" charset="-120"/>
            </a:endParaRPr>
          </a:p>
          <a:p>
            <a:r>
              <a:rPr lang="en-US" sz="1800" dirty="0">
                <a:solidFill>
                  <a:srgbClr val="CFD0D8"/>
                </a:solidFill>
                <a:latin typeface="Instrument Sans" pitchFamily="34" charset="0"/>
                <a:ea typeface="Instrument Sans" pitchFamily="34" charset="-122"/>
                <a:cs typeface="Instrument Sans" pitchFamily="34" charset="-120"/>
              </a:rPr>
              <a:t>Leverage advanced machine learning techniques to improve the accuracy and responsiveness of the smishing detection system.</a:t>
            </a:r>
            <a:endParaRPr lang="en-US" sz="1800" dirty="0"/>
          </a:p>
          <a:p>
            <a:endParaRPr lang="en-IN" dirty="0"/>
          </a:p>
        </p:txBody>
      </p:sp>
      <p:sp>
        <p:nvSpPr>
          <p:cNvPr id="11" name="TextBox 10">
            <a:extLst>
              <a:ext uri="{FF2B5EF4-FFF2-40B4-BE49-F238E27FC236}">
                <a16:creationId xmlns:a16="http://schemas.microsoft.com/office/drawing/2014/main" id="{76C0C969-5C5B-729A-3304-F60C4CDD8F06}"/>
              </a:ext>
            </a:extLst>
          </p:cNvPr>
          <p:cNvSpPr txBox="1"/>
          <p:nvPr/>
        </p:nvSpPr>
        <p:spPr>
          <a:xfrm>
            <a:off x="4796523" y="3017453"/>
            <a:ext cx="2916453" cy="2585323"/>
          </a:xfrm>
          <a:prstGeom prst="rect">
            <a:avLst/>
          </a:prstGeom>
          <a:noFill/>
        </p:spPr>
        <p:txBody>
          <a:bodyPr wrap="square" rtlCol="0">
            <a:spAutoFit/>
          </a:bodyPr>
          <a:lstStyle/>
          <a:p>
            <a:r>
              <a:rPr lang="en-US" sz="1800" b="1" dirty="0">
                <a:solidFill>
                  <a:srgbClr val="00B0F0"/>
                </a:solidFill>
                <a:effectLst>
                  <a:outerShdw blurRad="38100" dist="38100" dir="2700000" algn="tl">
                    <a:srgbClr val="000000">
                      <a:alpha val="43137"/>
                    </a:srgbClr>
                  </a:outerShdw>
                </a:effectLst>
                <a:latin typeface="Instrument Sans" pitchFamily="34" charset="0"/>
                <a:ea typeface="Instrument Sans" pitchFamily="34" charset="-122"/>
                <a:cs typeface="Instrument Sans" pitchFamily="34" charset="-120"/>
              </a:rPr>
              <a:t>CLOUD DEPLOYMENT:</a:t>
            </a:r>
          </a:p>
          <a:p>
            <a:endParaRPr lang="en-US" dirty="0">
              <a:solidFill>
                <a:srgbClr val="CFD0D8"/>
              </a:solidFill>
              <a:latin typeface="Instrument Sans" pitchFamily="34" charset="0"/>
              <a:ea typeface="Instrument Sans" pitchFamily="34" charset="-122"/>
              <a:cs typeface="Instrument Sans" pitchFamily="34" charset="-120"/>
            </a:endParaRPr>
          </a:p>
          <a:p>
            <a:r>
              <a:rPr lang="en-US" sz="1800" dirty="0">
                <a:solidFill>
                  <a:srgbClr val="CFD0D8"/>
                </a:solidFill>
                <a:latin typeface="Instrument Sans" pitchFamily="34" charset="0"/>
                <a:ea typeface="Instrument Sans" pitchFamily="34" charset="-122"/>
                <a:cs typeface="Instrument Sans" pitchFamily="34" charset="-120"/>
              </a:rPr>
              <a:t>Deploy the smishing detection system in a scalable, cloud-based infrastructure to ensure high availability and efficient processing of SMS traffic.</a:t>
            </a:r>
            <a:endParaRPr lang="en-US" sz="1800" dirty="0"/>
          </a:p>
          <a:p>
            <a:endParaRPr lang="en-US" sz="1800" dirty="0"/>
          </a:p>
        </p:txBody>
      </p:sp>
      <p:pic>
        <p:nvPicPr>
          <p:cNvPr id="15" name="Picture 14">
            <a:extLst>
              <a:ext uri="{FF2B5EF4-FFF2-40B4-BE49-F238E27FC236}">
                <a16:creationId xmlns:a16="http://schemas.microsoft.com/office/drawing/2014/main" id="{9552FDE8-1622-DC54-A026-74B5879F4263}"/>
              </a:ext>
            </a:extLst>
          </p:cNvPr>
          <p:cNvPicPr>
            <a:picLocks noChangeAspect="1"/>
          </p:cNvPicPr>
          <p:nvPr/>
        </p:nvPicPr>
        <p:blipFill>
          <a:blip r:embed="rId2"/>
          <a:stretch>
            <a:fillRect/>
          </a:stretch>
        </p:blipFill>
        <p:spPr>
          <a:xfrm>
            <a:off x="1298666" y="2374898"/>
            <a:ext cx="445047" cy="438950"/>
          </a:xfrm>
          <a:prstGeom prst="rect">
            <a:avLst/>
          </a:prstGeom>
        </p:spPr>
      </p:pic>
      <p:pic>
        <p:nvPicPr>
          <p:cNvPr id="17" name="Image 2">
            <a:extLst>
              <a:ext uri="{FF2B5EF4-FFF2-40B4-BE49-F238E27FC236}">
                <a16:creationId xmlns:a16="http://schemas.microsoft.com/office/drawing/2014/main" id="{455B1331-E886-B554-B203-0791A4909787}"/>
              </a:ext>
            </a:extLst>
          </p:cNvPr>
          <p:cNvPicPr>
            <a:picLocks noChangeAspect="1"/>
          </p:cNvPicPr>
          <p:nvPr/>
        </p:nvPicPr>
        <p:blipFill>
          <a:blip r:embed="rId3"/>
          <a:stretch>
            <a:fillRect/>
          </a:stretch>
        </p:blipFill>
        <p:spPr>
          <a:xfrm>
            <a:off x="8404024" y="2369507"/>
            <a:ext cx="444341" cy="444341"/>
          </a:xfrm>
          <a:prstGeom prst="rect">
            <a:avLst/>
          </a:prstGeom>
        </p:spPr>
      </p:pic>
      <p:pic>
        <p:nvPicPr>
          <p:cNvPr id="19" name="Image 3">
            <a:extLst>
              <a:ext uri="{FF2B5EF4-FFF2-40B4-BE49-F238E27FC236}">
                <a16:creationId xmlns:a16="http://schemas.microsoft.com/office/drawing/2014/main" id="{20F90B48-34B3-F58E-D972-C8CB9242AE34}"/>
              </a:ext>
            </a:extLst>
          </p:cNvPr>
          <p:cNvPicPr>
            <a:picLocks noChangeAspect="1"/>
          </p:cNvPicPr>
          <p:nvPr/>
        </p:nvPicPr>
        <p:blipFill>
          <a:blip r:embed="rId4"/>
          <a:stretch>
            <a:fillRect/>
          </a:stretch>
        </p:blipFill>
        <p:spPr>
          <a:xfrm>
            <a:off x="4892307" y="2372202"/>
            <a:ext cx="444341" cy="444341"/>
          </a:xfrm>
          <a:prstGeom prst="rect">
            <a:avLst/>
          </a:prstGeom>
        </p:spPr>
      </p:pic>
      <p:sp>
        <p:nvSpPr>
          <p:cNvPr id="21" name="Rectangle 20">
            <a:extLst>
              <a:ext uri="{FF2B5EF4-FFF2-40B4-BE49-F238E27FC236}">
                <a16:creationId xmlns:a16="http://schemas.microsoft.com/office/drawing/2014/main" id="{7830EBF1-FF26-D94A-3CE4-A681EB2BE961}"/>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53085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3C40-E0D8-956F-2415-9AFA2EA0E16E}"/>
              </a:ext>
            </a:extLst>
          </p:cNvPr>
          <p:cNvSpPr>
            <a:spLocks noGrp="1"/>
          </p:cNvSpPr>
          <p:nvPr>
            <p:ph type="title"/>
          </p:nvPr>
        </p:nvSpPr>
        <p:spPr/>
        <p:txBody>
          <a:bodyPr/>
          <a:lstStyle/>
          <a:p>
            <a:pPr algn="l"/>
            <a:r>
              <a:rPr lang="en-US" b="1" dirty="0">
                <a:solidFill>
                  <a:srgbClr val="00B0F0"/>
                </a:solidFill>
              </a:rPr>
              <a:t>RESULT</a:t>
            </a:r>
            <a:r>
              <a:rPr lang="en-US" b="1" dirty="0"/>
              <a:t>:</a:t>
            </a:r>
            <a:endParaRPr lang="en-IN" b="1" dirty="0"/>
          </a:p>
        </p:txBody>
      </p:sp>
      <p:pic>
        <p:nvPicPr>
          <p:cNvPr id="5" name="Content Placeholder 4">
            <a:extLst>
              <a:ext uri="{FF2B5EF4-FFF2-40B4-BE49-F238E27FC236}">
                <a16:creationId xmlns:a16="http://schemas.microsoft.com/office/drawing/2014/main" id="{6312487C-DB86-C78F-E601-71EC2AEE0D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65210"/>
            <a:ext cx="10972800" cy="4622955"/>
          </a:xfrm>
        </p:spPr>
      </p:pic>
      <p:sp>
        <p:nvSpPr>
          <p:cNvPr id="4" name="Rectangle 3">
            <a:extLst>
              <a:ext uri="{FF2B5EF4-FFF2-40B4-BE49-F238E27FC236}">
                <a16:creationId xmlns:a16="http://schemas.microsoft.com/office/drawing/2014/main" id="{41F5186D-6AA1-D539-20EE-613DEC01B426}"/>
              </a:ext>
            </a:extLst>
          </p:cNvPr>
          <p:cNvSpPr/>
          <p:nvPr/>
        </p:nvSpPr>
        <p:spPr>
          <a:xfrm>
            <a:off x="5241851" y="0"/>
            <a:ext cx="1012899"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5806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162737-cybersecurity-template-16x9 (1)</Template>
  <TotalTime>1105</TotalTime>
  <Words>960</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Google Sans</vt:lpstr>
      <vt:lpstr>Instrument Sans</vt:lpstr>
      <vt:lpstr>Söhne</vt:lpstr>
      <vt:lpstr>Wingdings</vt:lpstr>
      <vt:lpstr>Office Theme</vt:lpstr>
      <vt:lpstr>SMISHING</vt:lpstr>
      <vt:lpstr>WHAT IS SMISHING?</vt:lpstr>
      <vt:lpstr>OUTLINE: </vt:lpstr>
      <vt:lpstr>PROBLEM STATEMENT:</vt:lpstr>
      <vt:lpstr>PROPOSED SOLUTION:</vt:lpstr>
      <vt:lpstr>PowerPoint Presentation</vt:lpstr>
      <vt:lpstr>SYSTEM APPROACH:</vt:lpstr>
      <vt:lpstr>ALGORITHM &amp; DEPLOYMENT:</vt:lpstr>
      <vt:lpstr>RESULT:</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SMISHING</dc:title>
  <dc:creator>Yuvaraj G</dc:creator>
  <cp:lastModifiedBy>Yuvaraj G</cp:lastModifiedBy>
  <cp:revision>3</cp:revision>
  <dcterms:created xsi:type="dcterms:W3CDTF">2024-04-04T15:04:47Z</dcterms:created>
  <dcterms:modified xsi:type="dcterms:W3CDTF">2024-04-05T10:27:10Z</dcterms:modified>
</cp:coreProperties>
</file>