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95" r:id="rId1"/>
  </p:sldMasterIdLst>
  <p:notesMasterIdLst>
    <p:notesMasterId r:id="rId22"/>
  </p:notesMasterIdLst>
  <p:sldIdLst>
    <p:sldId id="256" r:id="rId2"/>
    <p:sldId id="288" r:id="rId3"/>
    <p:sldId id="265" r:id="rId4"/>
    <p:sldId id="266" r:id="rId5"/>
    <p:sldId id="267" r:id="rId6"/>
    <p:sldId id="270" r:id="rId7"/>
    <p:sldId id="271" r:id="rId8"/>
    <p:sldId id="275" r:id="rId9"/>
    <p:sldId id="276" r:id="rId10"/>
    <p:sldId id="279" r:id="rId11"/>
    <p:sldId id="280" r:id="rId12"/>
    <p:sldId id="281" r:id="rId13"/>
    <p:sldId id="282" r:id="rId14"/>
    <p:sldId id="283" r:id="rId15"/>
    <p:sldId id="284" r:id="rId16"/>
    <p:sldId id="285" r:id="rId17"/>
    <p:sldId id="286" r:id="rId18"/>
    <p:sldId id="289" r:id="rId19"/>
    <p:sldId id="290" r:id="rId20"/>
    <p:sldId id="27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51" autoAdjust="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3E3324-65FC-4CFA-8562-3664AAC914C9}" type="datetimeFigureOut">
              <a:rPr lang="en-US" smtClean="0"/>
              <a:t>9/23/2025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D6426F-2E70-4077-B5C1-0C8BD15C839E}" type="slidenum">
              <a:rPr lang="en-US" smtClean="0"/>
              <a:t>‹#›</a:t>
            </a:fld>
            <a:endParaRPr lang="en-US"/>
          </a:p>
        </p:txBody>
      </p:sp>
    </p:spTree>
    <p:extLst>
      <p:ext uri="{BB962C8B-B14F-4D97-AF65-F5344CB8AC3E}">
        <p14:creationId xmlns:p14="http://schemas.microsoft.com/office/powerpoint/2010/main" val="41567071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D6426F-2E70-4077-B5C1-0C8BD15C839E}" type="slidenum">
              <a:rPr lang="en-US" smtClean="0"/>
              <a:t>4</a:t>
            </a:fld>
            <a:endParaRPr lang="en-US"/>
          </a:p>
        </p:txBody>
      </p:sp>
    </p:spTree>
    <p:extLst>
      <p:ext uri="{BB962C8B-B14F-4D97-AF65-F5344CB8AC3E}">
        <p14:creationId xmlns:p14="http://schemas.microsoft.com/office/powerpoint/2010/main" val="30521969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661E1DD-C69E-427B-AFF2-68849C11CA43}" type="datetimeFigureOut">
              <a:rPr lang="en-US" smtClean="0"/>
              <a:t>9/23/2025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1956AF40-B0B1-49E1-95BB-0441D54D099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38354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61E1DD-C69E-427B-AFF2-68849C11CA43}"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6AF40-B0B1-49E1-95BB-0441D54D099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368643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61E1DD-C69E-427B-AFF2-68849C11CA43}"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6AF40-B0B1-49E1-95BB-0441D54D099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1517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661E1DD-C69E-427B-AFF2-68849C11CA43}"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6AF40-B0B1-49E1-95BB-0441D54D099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9970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661E1DD-C69E-427B-AFF2-68849C11CA43}" type="datetimeFigureOut">
              <a:rPr lang="en-US" smtClean="0"/>
              <a:t>9/23/2025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56AF40-B0B1-49E1-95BB-0441D54D099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5645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661E1DD-C69E-427B-AFF2-68849C11CA43}" type="datetimeFigureOut">
              <a:rPr lang="en-US" smtClean="0"/>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6AF40-B0B1-49E1-95BB-0441D54D099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31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661E1DD-C69E-427B-AFF2-68849C11CA43}" type="datetimeFigureOut">
              <a:rPr lang="en-US" smtClean="0"/>
              <a:t>9/23/2025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56AF40-B0B1-49E1-95BB-0441D54D099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22791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661E1DD-C69E-427B-AFF2-68849C11CA43}" type="datetimeFigureOut">
              <a:rPr lang="en-US" smtClean="0"/>
              <a:t>9/23/2025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56AF40-B0B1-49E1-95BB-0441D54D099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80106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61E1DD-C69E-427B-AFF2-68849C11CA43}" type="datetimeFigureOut">
              <a:rPr lang="en-US" smtClean="0"/>
              <a:t>9/23/2025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56AF40-B0B1-49E1-95BB-0441D54D099B}" type="slidenum">
              <a:rPr lang="en-US" smtClean="0"/>
              <a:t>‹#›</a:t>
            </a:fld>
            <a:endParaRPr lang="en-US"/>
          </a:p>
        </p:txBody>
      </p:sp>
    </p:spTree>
    <p:extLst>
      <p:ext uri="{BB962C8B-B14F-4D97-AF65-F5344CB8AC3E}">
        <p14:creationId xmlns:p14="http://schemas.microsoft.com/office/powerpoint/2010/main" val="2465311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661E1DD-C69E-427B-AFF2-68849C11CA43}" type="datetimeFigureOut">
              <a:rPr lang="en-US" smtClean="0"/>
              <a:t>9/23/2025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56AF40-B0B1-49E1-95BB-0441D54D099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049321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661E1DD-C69E-427B-AFF2-68849C11CA43}" type="datetimeFigureOut">
              <a:rPr lang="en-US" smtClean="0"/>
              <a:t>9/23/2025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1956AF40-B0B1-49E1-95BB-0441D54D099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2887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661E1DD-C69E-427B-AFF2-68849C11CA43}" type="datetimeFigureOut">
              <a:rPr lang="en-US" smtClean="0"/>
              <a:t>9/23/2025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1956AF40-B0B1-49E1-95BB-0441D54D099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5621818"/>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D08118D-03F6-1082-585C-27E3519B9F30}"/>
              </a:ext>
            </a:extLst>
          </p:cNvPr>
          <p:cNvSpPr>
            <a:spLocks noGrp="1"/>
          </p:cNvSpPr>
          <p:nvPr>
            <p:ph type="ctrTitle"/>
          </p:nvPr>
        </p:nvSpPr>
        <p:spPr/>
        <p:txBody>
          <a:bodyPr/>
          <a:lstStyle/>
          <a:p>
            <a:r>
              <a:rPr lang="en-US" dirty="0"/>
              <a:t>MATLAB PRESENTATION</a:t>
            </a:r>
          </a:p>
        </p:txBody>
      </p:sp>
      <p:sp>
        <p:nvSpPr>
          <p:cNvPr id="3" name="Subtitle 2">
            <a:extLst>
              <a:ext uri="{FF2B5EF4-FFF2-40B4-BE49-F238E27FC236}">
                <a16:creationId xmlns="" xmlns:a16="http://schemas.microsoft.com/office/drawing/2014/main" id="{A7C20C53-85AA-BD56-37E4-4561636C3ECF}"/>
              </a:ext>
            </a:extLst>
          </p:cNvPr>
          <p:cNvSpPr>
            <a:spLocks noGrp="1"/>
          </p:cNvSpPr>
          <p:nvPr>
            <p:ph type="subTitle" idx="1"/>
          </p:nvPr>
        </p:nvSpPr>
        <p:spPr/>
        <p:txBody>
          <a:bodyPr/>
          <a:lstStyle/>
          <a:p>
            <a:r>
              <a:rPr lang="en-US" dirty="0" smtClean="0"/>
              <a:t>GROUP 3</a:t>
            </a:r>
            <a:endParaRPr lang="en-US" dirty="0"/>
          </a:p>
        </p:txBody>
      </p:sp>
    </p:spTree>
    <p:extLst>
      <p:ext uri="{BB962C8B-B14F-4D97-AF65-F5344CB8AC3E}">
        <p14:creationId xmlns:p14="http://schemas.microsoft.com/office/powerpoint/2010/main" val="760058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TWO</a:t>
            </a:r>
            <a:br>
              <a:rPr lang="en-US" dirty="0" smtClean="0"/>
            </a:br>
            <a:r>
              <a:rPr lang="en-US" dirty="0" smtClean="0"/>
              <a:t>A)</a:t>
            </a:r>
            <a:endParaRPr lang="en-US" dirty="0"/>
          </a:p>
        </p:txBody>
      </p:sp>
      <p:sp>
        <p:nvSpPr>
          <p:cNvPr id="3" name="Rectangle 2"/>
          <p:cNvSpPr/>
          <p:nvPr/>
        </p:nvSpPr>
        <p:spPr>
          <a:xfrm>
            <a:off x="2018096" y="1398410"/>
            <a:ext cx="6096000" cy="4707058"/>
          </a:xfrm>
          <a:prstGeom prst="rect">
            <a:avLst/>
          </a:prstGeom>
        </p:spPr>
        <p:txBody>
          <a:bodyPr>
            <a:spAutoFit/>
          </a:bodyPr>
          <a:lstStyle/>
          <a:p>
            <a:pPr>
              <a:lnSpc>
                <a:spcPct val="107000"/>
              </a:lnSpc>
              <a:spcAft>
                <a:spcPts val="0"/>
              </a:spcAft>
            </a:pPr>
            <a:r>
              <a:rPr lang="en-UG" sz="1400" dirty="0">
                <a:latin typeface="Calibri" panose="020F0502020204030204" pitchFamily="34" charset="0"/>
                <a:ea typeface="Calibri" panose="020F0502020204030204" pitchFamily="34" charset="0"/>
              </a:rPr>
              <a:t>2D Plots.</a:t>
            </a:r>
            <a:endParaRPr lang="en-US" sz="1400" dirty="0">
              <a:latin typeface="Calibri" panose="020F0502020204030204" pitchFamily="34" charset="0"/>
              <a:ea typeface="Calibri" panose="020F0502020204030204" pitchFamily="34" charset="0"/>
            </a:endParaRPr>
          </a:p>
          <a:p>
            <a:pPr>
              <a:lnSpc>
                <a:spcPct val="107000"/>
              </a:lnSpc>
              <a:spcAft>
                <a:spcPts val="0"/>
              </a:spcAft>
            </a:pPr>
            <a:r>
              <a:rPr lang="en-UG" sz="1400" dirty="0">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a:lnSpc>
                <a:spcPts val="1350"/>
              </a:lnSpc>
              <a:spcAft>
                <a:spcPts val="0"/>
              </a:spcAft>
            </a:pPr>
            <a:r>
              <a:rPr lang="en-UG" sz="1400" dirty="0">
                <a:solidFill>
                  <a:srgbClr val="008013"/>
                </a:solidFill>
                <a:latin typeface="Consolas" panose="020B0609020204030204" pitchFamily="49" charset="0"/>
                <a:ea typeface="Times New Roman" panose="02020603050405020304" pitchFamily="18" charset="0"/>
                <a:cs typeface="Times New Roman" panose="02020603050405020304" pitchFamily="18" charset="0"/>
              </a:rPr>
              <a:t>%1 . Linegraph, Scatterplots, Bargraph.</a:t>
            </a:r>
            <a:endParaRPr lang="en-US" sz="1400" dirty="0">
              <a:latin typeface="Calibri" panose="020F0502020204030204" pitchFamily="34" charset="0"/>
              <a:ea typeface="Calibri" panose="020F0502020204030204" pitchFamily="34" charset="0"/>
            </a:endParaRPr>
          </a:p>
          <a:p>
            <a:pPr>
              <a:lnSpc>
                <a:spcPts val="1350"/>
              </a:lnSpc>
              <a:spcAft>
                <a:spcPts val="0"/>
              </a:spcAft>
            </a:pP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figure(</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"Name"</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'Lineplots, Scater plots, and bargraph' </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'Position'</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,[100,100,1200,800]);</a:t>
            </a:r>
            <a:endParaRPr lang="en-US" sz="1400" dirty="0">
              <a:latin typeface="Calibri" panose="020F0502020204030204" pitchFamily="34" charset="0"/>
              <a:ea typeface="Calibri" panose="020F0502020204030204" pitchFamily="34" charset="0"/>
            </a:endParaRPr>
          </a:p>
          <a:p>
            <a:pPr>
              <a:lnSpc>
                <a:spcPct val="107000"/>
              </a:lnSpc>
              <a:spcAft>
                <a:spcPts val="0"/>
              </a:spcAft>
            </a:pPr>
            <a:r>
              <a:rPr lang="en-UG" sz="1400" dirty="0">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a:lnSpc>
                <a:spcPct val="107000"/>
              </a:lnSpc>
              <a:spcAft>
                <a:spcPts val="0"/>
              </a:spcAft>
            </a:pPr>
            <a:r>
              <a:rPr lang="en-UG" sz="1400" dirty="0">
                <a:latin typeface="Calibri" panose="020F0502020204030204" pitchFamily="34" charset="0"/>
                <a:ea typeface="Calibri" panose="020F0502020204030204" pitchFamily="34" charset="0"/>
              </a:rPr>
              <a:t>Sub-plot 1: line-plots</a:t>
            </a:r>
            <a:endParaRPr lang="en-US" sz="1400" dirty="0">
              <a:latin typeface="Calibri" panose="020F0502020204030204" pitchFamily="34" charset="0"/>
              <a:ea typeface="Calibri" panose="020F0502020204030204" pitchFamily="34" charset="0"/>
            </a:endParaRPr>
          </a:p>
          <a:p>
            <a:pPr>
              <a:lnSpc>
                <a:spcPct val="107000"/>
              </a:lnSpc>
              <a:spcAft>
                <a:spcPts val="0"/>
              </a:spcAft>
            </a:pPr>
            <a:r>
              <a:rPr lang="en-UG" sz="1400" dirty="0">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a:p>
            <a:pPr>
              <a:lnSpc>
                <a:spcPts val="1350"/>
              </a:lnSpc>
              <a:spcAft>
                <a:spcPts val="0"/>
              </a:spcAft>
            </a:pPr>
            <a:r>
              <a:rPr lang="en-UG" sz="1400" dirty="0">
                <a:solidFill>
                  <a:srgbClr val="008013"/>
                </a:solidFill>
                <a:latin typeface="Consolas" panose="020B0609020204030204" pitchFamily="49" charset="0"/>
                <a:ea typeface="Times New Roman" panose="02020603050405020304" pitchFamily="18" charset="0"/>
                <a:cs typeface="Times New Roman" panose="02020603050405020304" pitchFamily="18" charset="0"/>
              </a:rPr>
              <a:t>%subplot 1; Lineplots showing climate change from year 1983 to year 1987</a:t>
            </a:r>
            <a:endParaRPr lang="en-US" sz="1400" dirty="0">
              <a:latin typeface="Calibri" panose="020F0502020204030204" pitchFamily="34" charset="0"/>
              <a:ea typeface="Calibri" panose="020F0502020204030204" pitchFamily="34" charset="0"/>
            </a:endParaRPr>
          </a:p>
          <a:p>
            <a:pPr>
              <a:lnSpc>
                <a:spcPts val="1350"/>
              </a:lnSpc>
              <a:spcAft>
                <a:spcPts val="0"/>
              </a:spcAft>
            </a:pP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subplot(2,2,1)</a:t>
            </a:r>
            <a:endParaRPr lang="en-US" sz="1400" dirty="0">
              <a:latin typeface="Calibri" panose="020F0502020204030204" pitchFamily="34" charset="0"/>
              <a:ea typeface="Calibri" panose="020F0502020204030204" pitchFamily="34" charset="0"/>
            </a:endParaRPr>
          </a:p>
          <a:p>
            <a:pPr>
              <a:lnSpc>
                <a:spcPts val="1350"/>
              </a:lnSpc>
              <a:spcAft>
                <a:spcPts val="0"/>
              </a:spcAft>
            </a:pP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plot(T1983.Year, T1983.CO2 , </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"b *"</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endParaRPr>
          </a:p>
          <a:p>
            <a:pPr>
              <a:lnSpc>
                <a:spcPts val="1350"/>
              </a:lnSpc>
              <a:spcAft>
                <a:spcPts val="0"/>
              </a:spcAft>
            </a:pP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hold </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on</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endParaRPr>
          </a:p>
          <a:p>
            <a:pPr>
              <a:lnSpc>
                <a:spcPts val="1350"/>
              </a:lnSpc>
              <a:spcAft>
                <a:spcPts val="0"/>
              </a:spcAft>
            </a:pP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plot(T1984.Year, T1984.CO2 , </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"g-o"</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endParaRPr>
          </a:p>
          <a:p>
            <a:pPr>
              <a:lnSpc>
                <a:spcPts val="1350"/>
              </a:lnSpc>
              <a:spcAft>
                <a:spcPts val="0"/>
              </a:spcAft>
            </a:pP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plot(T1985.Year, T1985.CO2 ,</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"c--s"</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endParaRPr>
          </a:p>
          <a:p>
            <a:pPr>
              <a:lnSpc>
                <a:spcPts val="1350"/>
              </a:lnSpc>
              <a:spcAft>
                <a:spcPts val="0"/>
              </a:spcAft>
            </a:pP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plot(T1986.Year, T1986.CO2 , </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"r--s"</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endParaRPr>
          </a:p>
          <a:p>
            <a:pPr>
              <a:lnSpc>
                <a:spcPts val="1350"/>
              </a:lnSpc>
              <a:spcAft>
                <a:spcPts val="0"/>
              </a:spcAft>
            </a:pP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plot(T1987.Year, T1987.CO2 , </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"b--*"</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endParaRPr>
          </a:p>
          <a:p>
            <a:pPr>
              <a:lnSpc>
                <a:spcPts val="1350"/>
              </a:lnSpc>
              <a:spcAft>
                <a:spcPts val="0"/>
              </a:spcAft>
            </a:pP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legend(</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"T1983"</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"T1984"</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"T1985"</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"T1986"</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"T1987"</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endParaRPr>
          </a:p>
          <a:p>
            <a:pPr>
              <a:lnSpc>
                <a:spcPts val="1350"/>
              </a:lnSpc>
              <a:spcAft>
                <a:spcPts val="0"/>
              </a:spcAft>
            </a:pP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hold </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off</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endParaRPr>
          </a:p>
          <a:p>
            <a:pPr>
              <a:lnSpc>
                <a:spcPts val="1350"/>
              </a:lnSpc>
              <a:spcAft>
                <a:spcPts val="0"/>
              </a:spcAft>
            </a:pP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xlabel(</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'year'</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endParaRPr>
          </a:p>
          <a:p>
            <a:pPr>
              <a:lnSpc>
                <a:spcPts val="1350"/>
              </a:lnSpc>
              <a:spcAft>
                <a:spcPts val="0"/>
              </a:spcAft>
            </a:pP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ylabel(</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'CO2'</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endParaRPr>
          </a:p>
          <a:p>
            <a:pPr>
              <a:lnSpc>
                <a:spcPts val="1350"/>
              </a:lnSpc>
              <a:spcAft>
                <a:spcPts val="0"/>
              </a:spcAft>
            </a:pP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title(</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'Climate change per year'</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endParaRPr>
          </a:p>
          <a:p>
            <a:pPr>
              <a:lnSpc>
                <a:spcPts val="1350"/>
              </a:lnSpc>
              <a:spcAft>
                <a:spcPts val="0"/>
              </a:spcAft>
            </a:pP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grid </a:t>
            </a:r>
            <a:r>
              <a:rPr lang="en-UG" sz="14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on</a:t>
            </a:r>
            <a:r>
              <a:rPr lang="en-UG" sz="14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Calibri" panose="020F0502020204030204" pitchFamily="34" charset="0"/>
            </a:endParaRPr>
          </a:p>
          <a:p>
            <a:pPr>
              <a:lnSpc>
                <a:spcPct val="107000"/>
              </a:lnSpc>
              <a:spcAft>
                <a:spcPts val="0"/>
              </a:spcAft>
            </a:pPr>
            <a:r>
              <a:rPr lang="en-UG" sz="1400" dirty="0">
                <a:latin typeface="Calibri" panose="020F0502020204030204" pitchFamily="34" charset="0"/>
                <a:ea typeface="Calibri" panose="020F0502020204030204" pitchFamily="34" charset="0"/>
              </a:rPr>
              <a:t> </a:t>
            </a:r>
            <a:endParaRPr lang="en-US" sz="1400" dirty="0">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132045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Rectangle 3"/>
          <p:cNvSpPr/>
          <p:nvPr/>
        </p:nvSpPr>
        <p:spPr>
          <a:xfrm>
            <a:off x="1575334" y="1329136"/>
            <a:ext cx="6096000" cy="3312317"/>
          </a:xfrm>
          <a:prstGeom prst="rect">
            <a:avLst/>
          </a:prstGeom>
        </p:spPr>
        <p:txBody>
          <a:bodyPr>
            <a:spAutoFit/>
          </a:bodyPr>
          <a:lstStyle/>
          <a:p>
            <a:pPr>
              <a:lnSpc>
                <a:spcPct val="107000"/>
              </a:lnSpc>
              <a:spcAft>
                <a:spcPts val="0"/>
              </a:spcAft>
            </a:pPr>
            <a:r>
              <a:rPr lang="en-UG" sz="1600" dirty="0">
                <a:latin typeface="Calibri" panose="020F0502020204030204" pitchFamily="34" charset="0"/>
                <a:ea typeface="Calibri" panose="020F0502020204030204" pitchFamily="34" charset="0"/>
              </a:rPr>
              <a:t>Sub-plot 2: Scatter plots</a:t>
            </a:r>
            <a:endParaRPr lang="en-US" sz="1600" dirty="0">
              <a:latin typeface="Calibri" panose="020F0502020204030204" pitchFamily="34" charset="0"/>
              <a:ea typeface="Calibri" panose="020F0502020204030204" pitchFamily="34" charset="0"/>
            </a:endParaRPr>
          </a:p>
          <a:p>
            <a:pPr>
              <a:lnSpc>
                <a:spcPct val="107000"/>
              </a:lnSpc>
              <a:spcAft>
                <a:spcPts val="0"/>
              </a:spcAft>
            </a:pPr>
            <a:r>
              <a:rPr lang="en-UG" sz="1600" dirty="0">
                <a:latin typeface="Calibri" panose="020F0502020204030204" pitchFamily="34" charset="0"/>
                <a:ea typeface="Calibri" panose="020F0502020204030204" pitchFamily="34" charset="0"/>
              </a:rPr>
              <a:t> </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008013"/>
                </a:solidFill>
                <a:latin typeface="Consolas" panose="020B0609020204030204" pitchFamily="49" charset="0"/>
                <a:ea typeface="Times New Roman" panose="02020603050405020304" pitchFamily="18" charset="0"/>
                <a:cs typeface="Times New Roman" panose="02020603050405020304" pitchFamily="18" charset="0"/>
              </a:rPr>
              <a:t>%subplot 2; Scater plots showing climate change from year 1983 to year 1987</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subplot(2,2,2)</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plot(T1983.Month, T1983.MEI, </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"b*"</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hold </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on</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scatter(T1984.Month, T1984.MEI , </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"ks"</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scatter(T1985.Month, T1985.MEI ,</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"go"</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scatter(T1986.Month, T1986.MEI , </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"rs"</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scatter(T1987.Month, T1987.MEI , </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"b*"</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legend(</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"T1983"</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"T1984"</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"T1985"</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"T1986"</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"T1987"</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hold </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off</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xlabel(</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'Month'</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ylabel(</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'MEI'</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title(</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'Climate change per month'</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grid </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on</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774094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5701" y="96252"/>
            <a:ext cx="9603275" cy="933651"/>
          </a:xfrm>
        </p:spPr>
        <p:txBody>
          <a:bodyPr/>
          <a:lstStyle/>
          <a:p>
            <a:r>
              <a:rPr lang="en-US" dirty="0" smtClean="0"/>
              <a:t>PLOTS</a:t>
            </a:r>
            <a:endParaRPr lang="en-US" dirty="0"/>
          </a:p>
        </p:txBody>
      </p:sp>
      <p:sp>
        <p:nvSpPr>
          <p:cNvPr id="3" name="Rectangle 2"/>
          <p:cNvSpPr/>
          <p:nvPr/>
        </p:nvSpPr>
        <p:spPr>
          <a:xfrm>
            <a:off x="500514" y="1289784"/>
            <a:ext cx="7305575" cy="4904804"/>
          </a:xfrm>
          <a:prstGeom prst="rect">
            <a:avLst/>
          </a:prstGeom>
        </p:spPr>
        <p:txBody>
          <a:bodyPr wrap="square">
            <a:spAutoFit/>
          </a:bodyPr>
          <a:lstStyle/>
          <a:p>
            <a:pPr>
              <a:lnSpc>
                <a:spcPct val="107000"/>
              </a:lnSpc>
              <a:spcAft>
                <a:spcPts val="0"/>
              </a:spcAft>
            </a:pPr>
            <a:r>
              <a:rPr lang="en-UG" sz="1600" dirty="0">
                <a:latin typeface="Calibri" panose="020F0502020204030204" pitchFamily="34" charset="0"/>
                <a:ea typeface="Calibri" panose="020F0502020204030204" pitchFamily="34" charset="0"/>
              </a:rPr>
              <a:t>Sub-plot 3: Bar graph</a:t>
            </a:r>
            <a:endParaRPr lang="en-US" sz="1600" dirty="0">
              <a:latin typeface="Calibri" panose="020F0502020204030204" pitchFamily="34" charset="0"/>
              <a:ea typeface="Calibri" panose="020F0502020204030204" pitchFamily="34" charset="0"/>
            </a:endParaRPr>
          </a:p>
          <a:p>
            <a:pPr>
              <a:lnSpc>
                <a:spcPct val="107000"/>
              </a:lnSpc>
              <a:spcAft>
                <a:spcPts val="0"/>
              </a:spcAft>
            </a:pPr>
            <a:r>
              <a:rPr lang="en-UG" sz="1600" dirty="0">
                <a:latin typeface="Calibri" panose="020F0502020204030204" pitchFamily="34" charset="0"/>
                <a:ea typeface="Calibri" panose="020F0502020204030204" pitchFamily="34" charset="0"/>
              </a:rPr>
              <a:t> </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008013"/>
                </a:solidFill>
                <a:latin typeface="Consolas" panose="020B0609020204030204" pitchFamily="49" charset="0"/>
                <a:ea typeface="Times New Roman" panose="02020603050405020304" pitchFamily="18" charset="0"/>
                <a:cs typeface="Times New Roman" panose="02020603050405020304" pitchFamily="18" charset="0"/>
              </a:rPr>
              <a:t>%subplot 3; Bargraph showing climate change from year 1983 to year 1987</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subplot(2,2,3)</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x = categorical(T1983.CH4);</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y = (T1983.N2O);</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bar(x,y);</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xlabel(</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'CH4'</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ylabel(</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'N2O'</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title(</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'BAR GRAPH'</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grid </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on</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ct val="107000"/>
              </a:lnSpc>
              <a:spcAft>
                <a:spcPts val="0"/>
              </a:spcAft>
            </a:pPr>
            <a:r>
              <a:rPr lang="en-UG" sz="1600" dirty="0">
                <a:latin typeface="Calibri" panose="020F0502020204030204" pitchFamily="34" charset="0"/>
                <a:ea typeface="Calibri" panose="020F0502020204030204" pitchFamily="34" charset="0"/>
              </a:rPr>
              <a:t> </a:t>
            </a:r>
            <a:endParaRPr lang="en-US" sz="1600" dirty="0">
              <a:latin typeface="Calibri" panose="020F0502020204030204" pitchFamily="34" charset="0"/>
              <a:ea typeface="Calibri" panose="020F0502020204030204" pitchFamily="34" charset="0"/>
            </a:endParaRPr>
          </a:p>
          <a:p>
            <a:pPr>
              <a:lnSpc>
                <a:spcPct val="107000"/>
              </a:lnSpc>
              <a:spcAft>
                <a:spcPts val="0"/>
              </a:spcAft>
            </a:pPr>
            <a:r>
              <a:rPr lang="en-UG" sz="1600" dirty="0">
                <a:latin typeface="Calibri" panose="020F0502020204030204" pitchFamily="34" charset="0"/>
                <a:ea typeface="Calibri" panose="020F0502020204030204" pitchFamily="34" charset="0"/>
              </a:rPr>
              <a:t> </a:t>
            </a:r>
            <a:endParaRPr lang="en-US" sz="1600" dirty="0">
              <a:latin typeface="Calibri" panose="020F0502020204030204" pitchFamily="34" charset="0"/>
              <a:ea typeface="Calibri" panose="020F0502020204030204" pitchFamily="34" charset="0"/>
            </a:endParaRPr>
          </a:p>
          <a:p>
            <a:pPr>
              <a:lnSpc>
                <a:spcPct val="107000"/>
              </a:lnSpc>
              <a:spcAft>
                <a:spcPts val="0"/>
              </a:spcAft>
            </a:pPr>
            <a:r>
              <a:rPr lang="en-UG" sz="1600" dirty="0">
                <a:latin typeface="Calibri" panose="020F0502020204030204" pitchFamily="34" charset="0"/>
                <a:ea typeface="Calibri" panose="020F0502020204030204" pitchFamily="34" charset="0"/>
              </a:rPr>
              <a:t>Sub-plot 4: Line-plots showing relationship</a:t>
            </a:r>
            <a:endParaRPr lang="en-US" sz="1600" dirty="0">
              <a:latin typeface="Calibri" panose="020F0502020204030204" pitchFamily="34" charset="0"/>
              <a:ea typeface="Calibri" panose="020F0502020204030204" pitchFamily="34" charset="0"/>
            </a:endParaRPr>
          </a:p>
          <a:p>
            <a:pPr>
              <a:lnSpc>
                <a:spcPct val="107000"/>
              </a:lnSpc>
              <a:spcAft>
                <a:spcPts val="0"/>
              </a:spcAft>
            </a:pPr>
            <a:r>
              <a:rPr lang="en-UG" sz="1600" dirty="0">
                <a:latin typeface="Calibri" panose="020F0502020204030204" pitchFamily="34" charset="0"/>
                <a:ea typeface="Calibri" panose="020F0502020204030204" pitchFamily="34" charset="0"/>
              </a:rPr>
              <a:t> </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008013"/>
                </a:solidFill>
                <a:latin typeface="Consolas" panose="020B0609020204030204" pitchFamily="49" charset="0"/>
                <a:ea typeface="Times New Roman" panose="02020603050405020304" pitchFamily="18" charset="0"/>
                <a:cs typeface="Times New Roman" panose="02020603050405020304" pitchFamily="18" charset="0"/>
              </a:rPr>
              <a:t>%subplot 4; Lineplots showing relationship between Temp and TSI</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subplot(2,2,4)</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plot(T1983.Temp, T1983.TSI , LineWidth=2);</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xlabel(</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'Temp'</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ylabel(</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'TSI'</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title(</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'TEMP AGAINST TSI'</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grid </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on</a:t>
            </a: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600" dirty="0">
              <a:latin typeface="Calibri" panose="020F0502020204030204" pitchFamily="34" charset="0"/>
              <a:ea typeface="Calibri" panose="020F0502020204030204" pitchFamily="34" charset="0"/>
            </a:endParaRPr>
          </a:p>
          <a:p>
            <a:pPr>
              <a:lnSpc>
                <a:spcPts val="1350"/>
              </a:lnSpc>
              <a:spcAft>
                <a:spcPts val="0"/>
              </a:spcAft>
            </a:pPr>
            <a:r>
              <a:rPr lang="en-UG" sz="16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hold </a:t>
            </a:r>
            <a:r>
              <a:rPr lang="en-UG" sz="16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off</a:t>
            </a:r>
            <a:endParaRPr lang="en-US" sz="16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340919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descr="IMG_256"/>
          <p:cNvPicPr/>
          <p:nvPr/>
        </p:nvPicPr>
        <p:blipFill>
          <a:blip r:embed="rId2"/>
          <a:stretch>
            <a:fillRect/>
          </a:stretch>
        </p:blipFill>
        <p:spPr>
          <a:xfrm>
            <a:off x="1451579" y="194811"/>
            <a:ext cx="6330950" cy="5833110"/>
          </a:xfrm>
          <a:prstGeom prst="rect">
            <a:avLst/>
          </a:prstGeom>
          <a:noFill/>
          <a:ln w="9525">
            <a:noFill/>
          </a:ln>
        </p:spPr>
      </p:pic>
    </p:spTree>
    <p:extLst>
      <p:ext uri="{BB962C8B-B14F-4D97-AF65-F5344CB8AC3E}">
        <p14:creationId xmlns:p14="http://schemas.microsoft.com/office/powerpoint/2010/main" val="163234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1451579" y="1212783"/>
            <a:ext cx="8662737" cy="3953518"/>
          </a:xfrm>
          <a:prstGeom prst="rect">
            <a:avLst/>
          </a:prstGeom>
        </p:spPr>
        <p:txBody>
          <a:bodyPr wrap="square">
            <a:spAutoFit/>
          </a:bodyPr>
          <a:lstStyle/>
          <a:p>
            <a:pPr>
              <a:lnSpc>
                <a:spcPct val="107000"/>
              </a:lnSpc>
              <a:spcBef>
                <a:spcPts val="800"/>
              </a:spcBef>
              <a:spcAft>
                <a:spcPts val="400"/>
              </a:spcAft>
            </a:pPr>
            <a:r>
              <a:rPr lang="en-UG" sz="3200" b="1" dirty="0">
                <a:solidFill>
                  <a:srgbClr val="0F4761"/>
                </a:solidFill>
                <a:latin typeface="Aptos Display"/>
                <a:ea typeface="Times New Roman" panose="02020603050405020304" pitchFamily="18" charset="0"/>
                <a:cs typeface="Times New Roman" panose="02020603050405020304" pitchFamily="18" charset="0"/>
              </a:rPr>
              <a:t>3D GRAPHS</a:t>
            </a:r>
            <a:endParaRPr lang="en-US" sz="3200" b="1" dirty="0">
              <a:solidFill>
                <a:srgbClr val="0F4761"/>
              </a:solidFill>
              <a:latin typeface="Aptos Display"/>
              <a:ea typeface="Times New Roman" panose="02020603050405020304" pitchFamily="18" charset="0"/>
              <a:cs typeface="Times New Roman" panose="02020603050405020304" pitchFamily="18" charset="0"/>
            </a:endParaRPr>
          </a:p>
          <a:p>
            <a:pPr>
              <a:lnSpc>
                <a:spcPts val="1575"/>
              </a:lnSpc>
              <a:spcAft>
                <a:spcPts val="0"/>
              </a:spcAft>
            </a:pPr>
            <a:r>
              <a:rPr lang="en-UG" dirty="0">
                <a:solidFill>
                  <a:srgbClr val="212121"/>
                </a:solidFill>
                <a:latin typeface="Helvetica" panose="020B0604020202020204" pitchFamily="34" charset="0"/>
                <a:ea typeface="Times New Roman" panose="02020603050405020304" pitchFamily="18" charset="0"/>
              </a:rPr>
              <a:t> </a:t>
            </a:r>
            <a:endParaRPr lang="en-US" sz="2000" dirty="0">
              <a:latin typeface="Calibri" panose="020F0502020204030204" pitchFamily="34" charset="0"/>
              <a:ea typeface="Calibri" panose="020F0502020204030204" pitchFamily="34" charset="0"/>
            </a:endParaRPr>
          </a:p>
          <a:p>
            <a:pPr marL="342900" lvl="0" indent="-342900">
              <a:lnSpc>
                <a:spcPts val="1575"/>
              </a:lnSpc>
              <a:spcAft>
                <a:spcPts val="0"/>
              </a:spcAft>
              <a:buFont typeface="+mj-lt"/>
              <a:buAutoNum type="arabicPeriod"/>
            </a:pPr>
            <a:r>
              <a:rPr lang="en-UG" sz="2800" dirty="0">
                <a:solidFill>
                  <a:srgbClr val="212121"/>
                </a:solidFill>
                <a:latin typeface="Helvetica" panose="020B0604020202020204" pitchFamily="34" charset="0"/>
                <a:ea typeface="Times New Roman" panose="02020603050405020304" pitchFamily="18" charset="0"/>
              </a:rPr>
              <a:t>3D Stem3 Plot</a:t>
            </a:r>
            <a:endParaRPr lang="en-US" sz="2000" dirty="0">
              <a:latin typeface="Calibri" panose="020F0502020204030204" pitchFamily="34" charset="0"/>
              <a:ea typeface="Calibri" panose="020F0502020204030204" pitchFamily="34" charset="0"/>
            </a:endParaRPr>
          </a:p>
          <a:p>
            <a:pPr marL="228600">
              <a:lnSpc>
                <a:spcPts val="1575"/>
              </a:lnSpc>
              <a:spcAft>
                <a:spcPts val="0"/>
              </a:spcAft>
            </a:pPr>
            <a:r>
              <a:rPr lang="en-UG" dirty="0">
                <a:solidFill>
                  <a:srgbClr val="212121"/>
                </a:solidFill>
                <a:latin typeface="Helvetica" panose="020B0604020202020204" pitchFamily="34" charset="0"/>
                <a:ea typeface="Times New Roman" panose="02020603050405020304" pitchFamily="18" charset="0"/>
              </a:rPr>
              <a:t> </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008013"/>
                </a:solidFill>
                <a:latin typeface="Consolas" panose="020B0609020204030204" pitchFamily="49" charset="0"/>
                <a:ea typeface="Times New Roman" panose="02020603050405020304" pitchFamily="18" charset="0"/>
                <a:cs typeface="Times New Roman" panose="02020603050405020304" pitchFamily="18" charset="0"/>
              </a:rPr>
              <a:t>% 3D stem3 plot.</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figure(</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"Name"</a:t>
            </a: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"3D stem3 plot"</a:t>
            </a: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stem3(T1987.Temp,T1987.MEI,T1987.N2O, </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"filled"</a:t>
            </a: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xlabel(</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"Temp"</a:t>
            </a: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ylabel(</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"MEI"</a:t>
            </a: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zlabel(</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"N20"</a:t>
            </a: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title(</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"3Dstem3 plot"</a:t>
            </a: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grid </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on</a:t>
            </a:r>
            <a:endParaRPr lang="en-US" sz="2000" dirty="0">
              <a:latin typeface="Calibri" panose="020F0502020204030204" pitchFamily="34" charset="0"/>
              <a:ea typeface="Calibri" panose="020F0502020204030204" pitchFamily="34" charset="0"/>
            </a:endParaRPr>
          </a:p>
          <a:p>
            <a:pPr marL="228600">
              <a:lnSpc>
                <a:spcPts val="1575"/>
              </a:lnSpc>
              <a:spcAft>
                <a:spcPts val="0"/>
              </a:spcAft>
            </a:pPr>
            <a:r>
              <a:rPr lang="en-UG" dirty="0">
                <a:solidFill>
                  <a:srgbClr val="212121"/>
                </a:solidFill>
                <a:latin typeface="Helvetica" panose="020B0604020202020204" pitchFamily="34" charset="0"/>
                <a:ea typeface="Times New Roman" panose="02020603050405020304" pitchFamily="18" charset="0"/>
              </a:rPr>
              <a:t> </a:t>
            </a:r>
            <a:endParaRPr lang="en-US" sz="2000" dirty="0">
              <a:latin typeface="Calibri" panose="020F0502020204030204" pitchFamily="34" charset="0"/>
              <a:ea typeface="Calibri" panose="020F0502020204030204" pitchFamily="34" charset="0"/>
            </a:endParaRPr>
          </a:p>
          <a:p>
            <a:pPr marL="228600">
              <a:lnSpc>
                <a:spcPts val="1575"/>
              </a:lnSpc>
              <a:spcAft>
                <a:spcPts val="0"/>
              </a:spcAft>
            </a:pPr>
            <a:r>
              <a:rPr lang="en-UG" dirty="0">
                <a:solidFill>
                  <a:srgbClr val="212121"/>
                </a:solidFill>
                <a:latin typeface="Helvetica" panose="020B0604020202020204" pitchFamily="34" charset="0"/>
                <a:ea typeface="Times New Roman" panose="02020603050405020304" pitchFamily="18" charset="0"/>
              </a:rPr>
              <a:t> </a:t>
            </a:r>
            <a:endParaRPr lang="en-US" sz="2000" dirty="0">
              <a:latin typeface="Calibri" panose="020F0502020204030204" pitchFamily="34" charset="0"/>
              <a:ea typeface="Calibri" panose="020F0502020204030204" pitchFamily="34" charset="0"/>
            </a:endParaRPr>
          </a:p>
          <a:p>
            <a:pPr marL="228600">
              <a:lnSpc>
                <a:spcPts val="1575"/>
              </a:lnSpc>
              <a:spcAft>
                <a:spcPts val="0"/>
              </a:spcAft>
            </a:pPr>
            <a:r>
              <a:rPr lang="en-UG" dirty="0">
                <a:solidFill>
                  <a:srgbClr val="212121"/>
                </a:solidFill>
                <a:latin typeface="Helvetica" panose="020B0604020202020204" pitchFamily="34" charset="0"/>
                <a:ea typeface="Times New Roman" panose="02020603050405020304" pitchFamily="18" charset="0"/>
              </a:rPr>
              <a:t> </a:t>
            </a:r>
            <a:endParaRPr lang="en-US" sz="2000" dirty="0">
              <a:latin typeface="Calibri" panose="020F0502020204030204" pitchFamily="34" charset="0"/>
              <a:ea typeface="Calibri" panose="020F0502020204030204" pitchFamily="34" charset="0"/>
            </a:endParaRPr>
          </a:p>
          <a:p>
            <a:pPr marL="228600">
              <a:lnSpc>
                <a:spcPts val="1575"/>
              </a:lnSpc>
              <a:spcAft>
                <a:spcPts val="0"/>
              </a:spcAft>
            </a:pPr>
            <a:r>
              <a:rPr lang="en-UG" dirty="0">
                <a:solidFill>
                  <a:srgbClr val="212121"/>
                </a:solidFill>
                <a:latin typeface="Helvetica" panose="020B0604020202020204" pitchFamily="34" charset="0"/>
                <a:ea typeface="Times New Roman" panose="02020603050405020304" pitchFamily="18" charset="0"/>
              </a:rPr>
              <a:t> </a:t>
            </a:r>
            <a:endParaRPr lang="en-US" sz="2000" dirty="0">
              <a:latin typeface="Calibri" panose="020F0502020204030204" pitchFamily="34" charset="0"/>
              <a:ea typeface="Calibri" panose="020F0502020204030204" pitchFamily="34" charset="0"/>
            </a:endParaRPr>
          </a:p>
          <a:p>
            <a:pPr marL="228600">
              <a:lnSpc>
                <a:spcPts val="1575"/>
              </a:lnSpc>
              <a:spcAft>
                <a:spcPts val="0"/>
              </a:spcAft>
            </a:pPr>
            <a:r>
              <a:rPr lang="en-UG" dirty="0">
                <a:solidFill>
                  <a:srgbClr val="212121"/>
                </a:solidFill>
                <a:latin typeface="Helvetica" panose="020B0604020202020204" pitchFamily="34" charset="0"/>
                <a:ea typeface="Times New Roman" panose="02020603050405020304" pitchFamily="18" charset="0"/>
              </a:rPr>
              <a:t>As shown in the diagram below;</a:t>
            </a:r>
            <a:endParaRPr lang="en-US" sz="2000" dirty="0">
              <a:latin typeface="Calibri" panose="020F0502020204030204" pitchFamily="34" charset="0"/>
              <a:ea typeface="Calibri" panose="020F0502020204030204" pitchFamily="34" charset="0"/>
            </a:endParaRPr>
          </a:p>
          <a:p>
            <a:pPr marL="228600">
              <a:lnSpc>
                <a:spcPts val="1575"/>
              </a:lnSpc>
              <a:spcAft>
                <a:spcPts val="0"/>
              </a:spcAft>
            </a:pPr>
            <a:r>
              <a:rPr lang="en-UG" dirty="0">
                <a:solidFill>
                  <a:srgbClr val="212121"/>
                </a:solidFill>
                <a:latin typeface="Helvetica" panose="020B0604020202020204" pitchFamily="34" charset="0"/>
                <a:ea typeface="Times New Roman" panose="02020603050405020304" pitchFamily="18" charset="0"/>
              </a:rPr>
              <a:t> </a:t>
            </a:r>
            <a:endParaRPr lang="en-US"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1190103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 name="Picture 2" descr="IMG_256"/>
          <p:cNvPicPr/>
          <p:nvPr/>
        </p:nvPicPr>
        <p:blipFill>
          <a:blip r:embed="rId2"/>
          <a:stretch>
            <a:fillRect/>
          </a:stretch>
        </p:blipFill>
        <p:spPr>
          <a:xfrm>
            <a:off x="1337913" y="804520"/>
            <a:ext cx="7301580" cy="4696168"/>
          </a:xfrm>
          <a:prstGeom prst="rect">
            <a:avLst/>
          </a:prstGeom>
          <a:noFill/>
          <a:ln w="9525">
            <a:noFill/>
          </a:ln>
        </p:spPr>
      </p:pic>
    </p:spTree>
    <p:extLst>
      <p:ext uri="{BB962C8B-B14F-4D97-AF65-F5344CB8AC3E}">
        <p14:creationId xmlns:p14="http://schemas.microsoft.com/office/powerpoint/2010/main" val="59596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200" y="0"/>
            <a:ext cx="9603275" cy="1049235"/>
          </a:xfrm>
        </p:spPr>
        <p:txBody>
          <a:bodyPr/>
          <a:lstStyle/>
          <a:p>
            <a:pPr marL="457200" indent="-457200">
              <a:buFont typeface="Arial" panose="020B0604020202020204" pitchFamily="34" charset="0"/>
              <a:buChar char="•"/>
            </a:pPr>
            <a:r>
              <a:rPr lang="en-US" dirty="0" smtClean="0"/>
              <a:t>B)</a:t>
            </a:r>
            <a:endParaRPr lang="en-US" dirty="0"/>
          </a:p>
        </p:txBody>
      </p:sp>
      <p:sp>
        <p:nvSpPr>
          <p:cNvPr id="3" name="Rectangle 2"/>
          <p:cNvSpPr/>
          <p:nvPr/>
        </p:nvSpPr>
        <p:spPr>
          <a:xfrm>
            <a:off x="1307201" y="567891"/>
            <a:ext cx="7836800" cy="2786404"/>
          </a:xfrm>
          <a:prstGeom prst="rect">
            <a:avLst/>
          </a:prstGeom>
        </p:spPr>
        <p:txBody>
          <a:bodyPr wrap="square">
            <a:spAutoFit/>
          </a:bodyPr>
          <a:lstStyle/>
          <a:p>
            <a:pPr marL="342900" lvl="0" indent="-342900">
              <a:lnSpc>
                <a:spcPct val="107000"/>
              </a:lnSpc>
              <a:spcAft>
                <a:spcPts val="0"/>
              </a:spcAft>
              <a:buFont typeface="+mj-lt"/>
              <a:buAutoNum type="arabicPeriod"/>
            </a:pPr>
            <a:r>
              <a:rPr lang="en-UG" sz="3200" b="1" cap="small" spc="25" dirty="0">
                <a:solidFill>
                  <a:srgbClr val="0F4761"/>
                </a:solidFill>
                <a:latin typeface="Calibri" panose="020F0502020204030204" pitchFamily="34" charset="0"/>
                <a:ea typeface="Calibri" panose="020F0502020204030204" pitchFamily="34" charset="0"/>
              </a:rPr>
              <a:t>REPRESENTATION OF THE DATA ON A BAR GRAPH</a:t>
            </a:r>
            <a:endParaRPr lang="en-US" sz="2000" dirty="0">
              <a:latin typeface="Calibri" panose="020F0502020204030204" pitchFamily="34" charset="0"/>
              <a:ea typeface="Calibri" panose="020F0502020204030204" pitchFamily="34" charset="0"/>
            </a:endParaRPr>
          </a:p>
          <a:p>
            <a:pPr>
              <a:lnSpc>
                <a:spcPct val="107000"/>
              </a:lnSpc>
              <a:spcAft>
                <a:spcPts val="0"/>
              </a:spcAft>
            </a:pPr>
            <a:r>
              <a:rPr lang="en-UG" sz="2800" dirty="0">
                <a:latin typeface="Calibri" panose="020F0502020204030204" pitchFamily="34" charset="0"/>
                <a:ea typeface="Calibri" panose="020F0502020204030204" pitchFamily="34" charset="0"/>
              </a:rPr>
              <a:t> </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bar(GroupB.name,GroupB.age);</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xlabel(</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"name"</a:t>
            </a: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ylabel(</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"age"</a:t>
            </a: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title(</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"Bar graph"</a:t>
            </a: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endParaRPr>
          </a:p>
          <a:p>
            <a:pPr>
              <a:lnSpc>
                <a:spcPct val="107000"/>
              </a:lnSpc>
              <a:spcAft>
                <a:spcPts val="0"/>
              </a:spcAft>
            </a:pPr>
            <a:r>
              <a:rPr lang="en-UG" sz="2800" dirty="0">
                <a:latin typeface="Calibri" panose="020F0502020204030204" pitchFamily="34" charset="0"/>
                <a:ea typeface="Calibri" panose="020F0502020204030204" pitchFamily="34" charset="0"/>
              </a:rPr>
              <a:t> </a:t>
            </a:r>
            <a:endParaRPr lang="en-US"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4568540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885525" y="134753"/>
            <a:ext cx="8560870" cy="5265621"/>
          </a:xfrm>
          <a:prstGeom prst="rect">
            <a:avLst/>
          </a:prstGeom>
          <a:noFill/>
          <a:ln>
            <a:noFill/>
          </a:ln>
        </p:spPr>
      </p:pic>
    </p:spTree>
    <p:extLst>
      <p:ext uri="{BB962C8B-B14F-4D97-AF65-F5344CB8AC3E}">
        <p14:creationId xmlns:p14="http://schemas.microsoft.com/office/powerpoint/2010/main" val="8921973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Rectangle 2"/>
          <p:cNvSpPr/>
          <p:nvPr/>
        </p:nvSpPr>
        <p:spPr>
          <a:xfrm>
            <a:off x="1251284" y="1052484"/>
            <a:ext cx="7892716" cy="4753032"/>
          </a:xfrm>
          <a:prstGeom prst="rect">
            <a:avLst/>
          </a:prstGeom>
        </p:spPr>
        <p:txBody>
          <a:bodyPr wrap="square">
            <a:spAutoFit/>
          </a:bodyPr>
          <a:lstStyle/>
          <a:p>
            <a:pPr marL="342900" lvl="0" indent="-342900">
              <a:lnSpc>
                <a:spcPct val="107000"/>
              </a:lnSpc>
              <a:spcBef>
                <a:spcPts val="1800"/>
              </a:spcBef>
              <a:spcAft>
                <a:spcPts val="400"/>
              </a:spcAft>
              <a:buFont typeface="+mj-lt"/>
              <a:buAutoNum type="arabicPeriod"/>
            </a:pPr>
            <a:r>
              <a:rPr lang="en-UG" sz="4000" b="1" kern="0" dirty="0">
                <a:solidFill>
                  <a:srgbClr val="0F4761"/>
                </a:solidFill>
                <a:latin typeface="Aptos Display"/>
                <a:ea typeface="Times New Roman" panose="02020603050405020304" pitchFamily="18" charset="0"/>
                <a:cs typeface="Times New Roman" panose="02020603050405020304" pitchFamily="18" charset="0"/>
              </a:rPr>
              <a:t>PLOT3</a:t>
            </a:r>
            <a:endParaRPr lang="en-US" sz="4000" b="1" kern="0" dirty="0">
              <a:solidFill>
                <a:srgbClr val="0F4761"/>
              </a:solidFill>
              <a:latin typeface="Aptos Display"/>
              <a:ea typeface="Times New Roman" panose="02020603050405020304" pitchFamily="18" charset="0"/>
              <a:cs typeface="Times New Roman" panose="02020603050405020304" pitchFamily="18" charset="0"/>
            </a:endParaRPr>
          </a:p>
          <a:p>
            <a:pPr>
              <a:lnSpc>
                <a:spcPct val="107000"/>
              </a:lnSpc>
              <a:spcAft>
                <a:spcPts val="0"/>
              </a:spcAft>
            </a:pPr>
            <a:r>
              <a:rPr lang="en-UG" sz="2400" dirty="0">
                <a:latin typeface="Calibri" panose="020F0502020204030204" pitchFamily="34" charset="0"/>
                <a:ea typeface="Calibri" panose="020F0502020204030204" pitchFamily="34" charset="0"/>
              </a:rPr>
              <a:t> </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008013"/>
                </a:solidFill>
                <a:latin typeface="Consolas" panose="020B0609020204030204" pitchFamily="49" charset="0"/>
                <a:ea typeface="Times New Roman" panose="02020603050405020304" pitchFamily="18" charset="0"/>
                <a:cs typeface="Times New Roman" panose="02020603050405020304" pitchFamily="18" charset="0"/>
              </a:rPr>
              <a:t>%Plot3 </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figure(</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"name"</a:t>
            </a: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"plot3"</a:t>
            </a: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x = (age);</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y = sin(age);</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z = cos(age);</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plot3(x,y,z);</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xlabel(</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"x"</a:t>
            </a: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ylabel(</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"y"</a:t>
            </a: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zlabel(</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"z"</a:t>
            </a: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title(</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"Plot3"</a:t>
            </a: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alibri" panose="020F0502020204030204" pitchFamily="34" charset="0"/>
              <a:ea typeface="Calibri" panose="020F0502020204030204" pitchFamily="34" charset="0"/>
            </a:endParaRPr>
          </a:p>
          <a:p>
            <a:pPr>
              <a:lnSpc>
                <a:spcPts val="1350"/>
              </a:lnSpc>
              <a:spcAft>
                <a:spcPts val="0"/>
              </a:spcAft>
            </a:pPr>
            <a:r>
              <a:rPr lang="en-UG"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grid </a:t>
            </a:r>
            <a:r>
              <a:rPr lang="en-UG"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on</a:t>
            </a:r>
            <a:endParaRPr lang="en-US" sz="2000" dirty="0">
              <a:latin typeface="Calibri" panose="020F0502020204030204" pitchFamily="34" charset="0"/>
              <a:ea typeface="Calibri" panose="020F0502020204030204" pitchFamily="34" charset="0"/>
            </a:endParaRPr>
          </a:p>
          <a:p>
            <a:pPr>
              <a:lnSpc>
                <a:spcPct val="107000"/>
              </a:lnSpc>
              <a:spcAft>
                <a:spcPts val="0"/>
              </a:spcAft>
            </a:pPr>
            <a:r>
              <a:rPr lang="en-UG" sz="2400" dirty="0">
                <a:latin typeface="Calibri" panose="020F0502020204030204" pitchFamily="34" charset="0"/>
                <a:ea typeface="Calibri" panose="020F0502020204030204" pitchFamily="34" charset="0"/>
              </a:rPr>
              <a:t> </a:t>
            </a:r>
            <a:endParaRPr lang="en-US" sz="2000" dirty="0">
              <a:latin typeface="Calibri" panose="020F0502020204030204" pitchFamily="34" charset="0"/>
              <a:ea typeface="Calibri" panose="020F0502020204030204" pitchFamily="34" charset="0"/>
            </a:endParaRPr>
          </a:p>
          <a:p>
            <a:pPr>
              <a:lnSpc>
                <a:spcPct val="107000"/>
              </a:lnSpc>
              <a:spcAft>
                <a:spcPts val="0"/>
              </a:spcAft>
            </a:pPr>
            <a:r>
              <a:rPr lang="en-UG" sz="2400" dirty="0">
                <a:latin typeface="Calibri" panose="020F0502020204030204" pitchFamily="34" charset="0"/>
                <a:ea typeface="Calibri" panose="020F0502020204030204" pitchFamily="34" charset="0"/>
              </a:rPr>
              <a:t> </a:t>
            </a:r>
            <a:endParaRPr lang="en-US" sz="2000" dirty="0">
              <a:latin typeface="Calibri" panose="020F0502020204030204" pitchFamily="34" charset="0"/>
              <a:ea typeface="Calibri" panose="020F0502020204030204" pitchFamily="34" charset="0"/>
            </a:endParaRPr>
          </a:p>
          <a:p>
            <a:pPr>
              <a:lnSpc>
                <a:spcPct val="107000"/>
              </a:lnSpc>
              <a:spcAft>
                <a:spcPts val="0"/>
              </a:spcAft>
            </a:pPr>
            <a:r>
              <a:rPr lang="en-UG" sz="2400" dirty="0">
                <a:latin typeface="Calibri" panose="020F0502020204030204" pitchFamily="34" charset="0"/>
                <a:ea typeface="Calibri" panose="020F0502020204030204" pitchFamily="34" charset="0"/>
              </a:rPr>
              <a:t> </a:t>
            </a:r>
            <a:endParaRPr lang="en-US" sz="2000" dirty="0">
              <a:latin typeface="Calibri" panose="020F0502020204030204" pitchFamily="34" charset="0"/>
              <a:ea typeface="Calibri" panose="020F0502020204030204" pitchFamily="34" charset="0"/>
            </a:endParaRPr>
          </a:p>
          <a:p>
            <a:pPr>
              <a:lnSpc>
                <a:spcPct val="107000"/>
              </a:lnSpc>
              <a:spcAft>
                <a:spcPts val="0"/>
              </a:spcAft>
            </a:pPr>
            <a:r>
              <a:rPr lang="en-UG" sz="2400" dirty="0">
                <a:latin typeface="Calibri" panose="020F0502020204030204" pitchFamily="34" charset="0"/>
                <a:ea typeface="Calibri" panose="020F0502020204030204" pitchFamily="34" charset="0"/>
              </a:rPr>
              <a:t> </a:t>
            </a:r>
            <a:endParaRPr lang="en-US" sz="2000" dirty="0">
              <a:effectLst/>
              <a:latin typeface="Calibri" panose="020F0502020204030204" pitchFamily="34" charset="0"/>
              <a:ea typeface="Calibri" panose="020F0502020204030204" pitchFamily="34" charset="0"/>
            </a:endParaRPr>
          </a:p>
        </p:txBody>
      </p:sp>
    </p:spTree>
    <p:extLst>
      <p:ext uri="{BB962C8B-B14F-4D97-AF65-F5344CB8AC3E}">
        <p14:creationId xmlns:p14="http://schemas.microsoft.com/office/powerpoint/2010/main" val="2439083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p:nvPr/>
        </p:nvPicPr>
        <p:blipFill>
          <a:blip r:embed="rId2">
            <a:extLst>
              <a:ext uri="{28A0092B-C50C-407E-A947-70E740481C1C}">
                <a14:useLocalDpi xmlns:a14="http://schemas.microsoft.com/office/drawing/2010/main" val="0"/>
              </a:ext>
            </a:extLst>
          </a:blip>
          <a:srcRect/>
          <a:stretch>
            <a:fillRect/>
          </a:stretch>
        </p:blipFill>
        <p:spPr bwMode="auto">
          <a:xfrm>
            <a:off x="1049153" y="-182881"/>
            <a:ext cx="7967546" cy="6347561"/>
          </a:xfrm>
          <a:prstGeom prst="rect">
            <a:avLst/>
          </a:prstGeom>
          <a:noFill/>
          <a:ln>
            <a:noFill/>
          </a:ln>
        </p:spPr>
      </p:pic>
    </p:spTree>
    <p:extLst>
      <p:ext uri="{BB962C8B-B14F-4D97-AF65-F5344CB8AC3E}">
        <p14:creationId xmlns:p14="http://schemas.microsoft.com/office/powerpoint/2010/main" val="2907091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664785515"/>
              </p:ext>
            </p:extLst>
          </p:nvPr>
        </p:nvGraphicFramePr>
        <p:xfrm>
          <a:off x="471640" y="269509"/>
          <a:ext cx="10587789" cy="5523515"/>
        </p:xfrm>
        <a:graphic>
          <a:graphicData uri="http://schemas.openxmlformats.org/drawingml/2006/table">
            <a:tbl>
              <a:tblPr firstRow="1" firstCol="1" bandRow="1">
                <a:tableStyleId>{5C22544A-7EE6-4342-B048-85BDC9FD1C3A}</a:tableStyleId>
              </a:tblPr>
              <a:tblGrid>
                <a:gridCol w="2196819"/>
                <a:gridCol w="3526142"/>
                <a:gridCol w="4864828"/>
              </a:tblGrid>
              <a:tr h="661569">
                <a:tc>
                  <a:txBody>
                    <a:bodyPr/>
                    <a:lstStyle/>
                    <a:p>
                      <a:pPr>
                        <a:lnSpc>
                          <a:spcPct val="107000"/>
                        </a:lnSpc>
                        <a:spcAft>
                          <a:spcPts val="0"/>
                        </a:spcAft>
                      </a:pPr>
                      <a:r>
                        <a:rPr lang="en-UG" sz="700" kern="100" dirty="0">
                          <a:effectLst/>
                        </a:rPr>
                        <a:t>S/No.</a:t>
                      </a:r>
                      <a:endParaRPr lang="en-US"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G" sz="700" kern="100" dirty="0">
                          <a:effectLst/>
                        </a:rPr>
                        <a:t>NAME</a:t>
                      </a:r>
                      <a:endParaRPr lang="en-US"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G" sz="700" kern="100">
                          <a:effectLst/>
                        </a:rPr>
                        <a:t>REG No.</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r>
              <a:tr h="388955">
                <a:tc>
                  <a:txBody>
                    <a:bodyPr/>
                    <a:lstStyle/>
                    <a:p>
                      <a:pPr>
                        <a:lnSpc>
                          <a:spcPct val="107000"/>
                        </a:lnSpc>
                        <a:spcAft>
                          <a:spcPts val="0"/>
                        </a:spcAft>
                      </a:pPr>
                      <a:r>
                        <a:rPr lang="en-UG" sz="700" kern="100">
                          <a:effectLst/>
                        </a:rPr>
                        <a:t>1</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G" sz="700" kern="100">
                          <a:effectLst/>
                        </a:rPr>
                        <a:t>KAKONYA GERALD</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G" sz="700" kern="100">
                          <a:effectLst/>
                        </a:rPr>
                        <a:t>BU/UG/2024/2603</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r>
              <a:tr h="777911">
                <a:tc>
                  <a:txBody>
                    <a:bodyPr/>
                    <a:lstStyle/>
                    <a:p>
                      <a:pPr>
                        <a:lnSpc>
                          <a:spcPct val="107000"/>
                        </a:lnSpc>
                        <a:spcAft>
                          <a:spcPts val="0"/>
                        </a:spcAft>
                      </a:pPr>
                      <a:r>
                        <a:rPr lang="en-UG" sz="700" kern="100">
                          <a:effectLst/>
                        </a:rPr>
                        <a:t>2</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G" sz="700" kern="100">
                          <a:effectLst/>
                        </a:rPr>
                        <a:t>RUBANGAKENE GERALD OYET</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G" sz="700" kern="100">
                          <a:effectLst/>
                        </a:rPr>
                        <a:t>BU/UG/2024/2594</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r>
              <a:tr h="583434">
                <a:tc>
                  <a:txBody>
                    <a:bodyPr/>
                    <a:lstStyle/>
                    <a:p>
                      <a:pPr>
                        <a:lnSpc>
                          <a:spcPct val="107000"/>
                        </a:lnSpc>
                        <a:spcAft>
                          <a:spcPts val="0"/>
                        </a:spcAft>
                      </a:pPr>
                      <a:r>
                        <a:rPr lang="en-UG" sz="700" kern="100">
                          <a:effectLst/>
                        </a:rPr>
                        <a:t>3</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G" sz="700" kern="100">
                          <a:effectLst/>
                        </a:rPr>
                        <a:t>ALINDA MASIKA ROLPHINE</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G" sz="700" kern="100">
                          <a:effectLst/>
                        </a:rPr>
                        <a:t>BU/UP/2024/4329</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r>
              <a:tr h="388955">
                <a:tc>
                  <a:txBody>
                    <a:bodyPr/>
                    <a:lstStyle/>
                    <a:p>
                      <a:pPr>
                        <a:lnSpc>
                          <a:spcPct val="107000"/>
                        </a:lnSpc>
                        <a:spcAft>
                          <a:spcPts val="0"/>
                        </a:spcAft>
                      </a:pPr>
                      <a:r>
                        <a:rPr lang="en-UG" sz="700" kern="100">
                          <a:effectLst/>
                        </a:rPr>
                        <a:t>4</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G" sz="700" kern="100">
                          <a:effectLst/>
                        </a:rPr>
                        <a:t>NANTABA PATRICIA</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G" sz="700" kern="100">
                          <a:effectLst/>
                        </a:rPr>
                        <a:t>BU/UG/2024/2601</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r>
              <a:tr h="583434">
                <a:tc>
                  <a:txBody>
                    <a:bodyPr/>
                    <a:lstStyle/>
                    <a:p>
                      <a:pPr>
                        <a:lnSpc>
                          <a:spcPct val="107000"/>
                        </a:lnSpc>
                        <a:spcAft>
                          <a:spcPts val="0"/>
                        </a:spcAft>
                      </a:pPr>
                      <a:r>
                        <a:rPr lang="en-UG" sz="700" kern="100">
                          <a:effectLst/>
                        </a:rPr>
                        <a:t>5</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G" sz="700" kern="100">
                          <a:effectLst/>
                        </a:rPr>
                        <a:t>SEMAKULA GODFREY</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G" sz="700" kern="100">
                          <a:effectLst/>
                        </a:rPr>
                        <a:t>BU/UP/2024/3258</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r>
              <a:tr h="583434">
                <a:tc>
                  <a:txBody>
                    <a:bodyPr/>
                    <a:lstStyle/>
                    <a:p>
                      <a:pPr>
                        <a:lnSpc>
                          <a:spcPct val="107000"/>
                        </a:lnSpc>
                        <a:spcAft>
                          <a:spcPts val="0"/>
                        </a:spcAft>
                      </a:pPr>
                      <a:r>
                        <a:rPr lang="en-UG" sz="700" kern="100">
                          <a:effectLst/>
                        </a:rPr>
                        <a:t>6</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G" sz="700" kern="100">
                          <a:effectLst/>
                        </a:rPr>
                        <a:t>AYEBALE ELIAS </a:t>
                      </a:r>
                      <a:endParaRPr lang="en-US" sz="700" kern="100">
                        <a:effectLst/>
                      </a:endParaRPr>
                    </a:p>
                    <a:p>
                      <a:pPr>
                        <a:lnSpc>
                          <a:spcPct val="107000"/>
                        </a:lnSpc>
                        <a:spcAft>
                          <a:spcPts val="0"/>
                        </a:spcAft>
                      </a:pPr>
                      <a:r>
                        <a:rPr lang="en-UG" sz="700" kern="100">
                          <a:effectLst/>
                        </a:rPr>
                        <a:t> </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G" sz="700" kern="100">
                          <a:effectLst/>
                        </a:rPr>
                        <a:t>BU/UP/2024/0826</a:t>
                      </a:r>
                      <a:endParaRPr lang="en-US" sz="700" kern="100">
                        <a:effectLst/>
                      </a:endParaRPr>
                    </a:p>
                    <a:p>
                      <a:pPr>
                        <a:lnSpc>
                          <a:spcPct val="107000"/>
                        </a:lnSpc>
                        <a:spcAft>
                          <a:spcPts val="0"/>
                        </a:spcAft>
                      </a:pPr>
                      <a:r>
                        <a:rPr lang="en-UG" sz="700" kern="100">
                          <a:effectLst/>
                        </a:rPr>
                        <a:t> </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r>
              <a:tr h="583434">
                <a:tc>
                  <a:txBody>
                    <a:bodyPr/>
                    <a:lstStyle/>
                    <a:p>
                      <a:pPr>
                        <a:lnSpc>
                          <a:spcPct val="107000"/>
                        </a:lnSpc>
                        <a:spcAft>
                          <a:spcPts val="0"/>
                        </a:spcAft>
                      </a:pPr>
                      <a:r>
                        <a:rPr lang="en-UG" sz="700" kern="100">
                          <a:effectLst/>
                        </a:rPr>
                        <a:t>7</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G" sz="700" kern="100">
                          <a:effectLst/>
                        </a:rPr>
                        <a:t>Sikoria Aggrey Joshua </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G" sz="700" kern="100">
                          <a:effectLst/>
                        </a:rPr>
                        <a:t>BU/UP/2024/ 1070</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r>
              <a:tr h="388955">
                <a:tc>
                  <a:txBody>
                    <a:bodyPr/>
                    <a:lstStyle/>
                    <a:p>
                      <a:pPr>
                        <a:lnSpc>
                          <a:spcPct val="107000"/>
                        </a:lnSpc>
                        <a:spcAft>
                          <a:spcPts val="0"/>
                        </a:spcAft>
                      </a:pPr>
                      <a:r>
                        <a:rPr lang="en-UG" sz="700" kern="100">
                          <a:effectLst/>
                        </a:rPr>
                        <a:t>8</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S" sz="700" kern="100">
                          <a:effectLst/>
                        </a:rPr>
                        <a:t>ACHOM PEACE</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S" sz="700" kern="100">
                          <a:effectLst/>
                        </a:rPr>
                        <a:t>BU/UP/2024/4811</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r>
              <a:tr h="583434">
                <a:tc>
                  <a:txBody>
                    <a:bodyPr/>
                    <a:lstStyle/>
                    <a:p>
                      <a:pPr>
                        <a:lnSpc>
                          <a:spcPct val="107000"/>
                        </a:lnSpc>
                        <a:spcAft>
                          <a:spcPts val="0"/>
                        </a:spcAft>
                      </a:pPr>
                      <a:r>
                        <a:rPr lang="en-UG" sz="700" kern="100">
                          <a:effectLst/>
                        </a:rPr>
                        <a:t>9</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S" sz="700" kern="100">
                          <a:effectLst/>
                        </a:rPr>
                        <a:t>AMONGIN MIRIAM</a:t>
                      </a:r>
                      <a:endParaRPr lang="en-US" sz="700" kern="10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c>
                  <a:txBody>
                    <a:bodyPr/>
                    <a:lstStyle/>
                    <a:p>
                      <a:pPr>
                        <a:lnSpc>
                          <a:spcPct val="107000"/>
                        </a:lnSpc>
                        <a:spcAft>
                          <a:spcPts val="0"/>
                        </a:spcAft>
                      </a:pPr>
                      <a:r>
                        <a:rPr lang="en-US" sz="700" kern="100" dirty="0">
                          <a:effectLst/>
                        </a:rPr>
                        <a:t>BU/UP/2024/4448</a:t>
                      </a:r>
                      <a:endParaRPr lang="en-US" sz="7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46434" marR="46434" marT="0" marB="0"/>
                </a:tc>
              </a:tr>
            </a:tbl>
          </a:graphicData>
        </a:graphic>
      </p:graphicFrame>
    </p:spTree>
    <p:extLst>
      <p:ext uri="{BB962C8B-B14F-4D97-AF65-F5344CB8AC3E}">
        <p14:creationId xmlns:p14="http://schemas.microsoft.com/office/powerpoint/2010/main" val="2064393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1DCC45E-2D28-984E-BEDD-0D7FE1D77E70}"/>
              </a:ext>
            </a:extLst>
          </p:cNvPr>
          <p:cNvSpPr>
            <a:spLocks noGrp="1"/>
          </p:cNvSpPr>
          <p:nvPr>
            <p:ph type="title"/>
          </p:nvPr>
        </p:nvSpPr>
        <p:spPr>
          <a:xfrm>
            <a:off x="868680" y="320040"/>
            <a:ext cx="8214360" cy="845820"/>
          </a:xfrm>
        </p:spPr>
        <p:txBody>
          <a:bodyPr>
            <a:normAutofit fontScale="90000"/>
          </a:bodyPr>
          <a:lstStyle/>
          <a:p>
            <a:r>
              <a:rPr lang="en-US" dirty="0"/>
              <a:t>CONCLUSION</a:t>
            </a:r>
            <a:br>
              <a:rPr lang="en-US" dirty="0"/>
            </a:br>
            <a:r>
              <a:rPr lang="en-US" dirty="0"/>
              <a:t/>
            </a:r>
            <a:br>
              <a:rPr lang="en-US" dirty="0"/>
            </a:br>
            <a:r>
              <a:rPr lang="en-US" dirty="0"/>
              <a:t/>
            </a:r>
            <a:br>
              <a:rPr lang="en-US" dirty="0"/>
            </a:br>
            <a:r>
              <a:rPr lang="en-US" dirty="0"/>
              <a:t>The assignment was successful since there was maximum cooperation among group </a:t>
            </a:r>
            <a:r>
              <a:rPr lang="en-GB" dirty="0"/>
              <a:t>D</a:t>
            </a:r>
            <a:r>
              <a:rPr lang="en-US" dirty="0"/>
              <a:t> members. It exposed us to the different computation skills on how to import, retrieve and to compile large sums of data using MATLAB. It also exposed us to use different websites like Kaggle.com where we obtained our excel dataset for number one</a:t>
            </a:r>
            <a:br>
              <a:rPr lang="en-US" dirty="0"/>
            </a:br>
            <a:r>
              <a:rPr lang="en-GB" dirty="0"/>
              <a:t> </a:t>
            </a:r>
            <a:r>
              <a:rPr lang="en-US" dirty="0"/>
              <a:t/>
            </a:r>
            <a:br>
              <a:rPr lang="en-US" dirty="0"/>
            </a:br>
            <a:endParaRPr lang="en-US" dirty="0"/>
          </a:p>
        </p:txBody>
      </p:sp>
    </p:spTree>
    <p:extLst>
      <p:ext uri="{BB962C8B-B14F-4D97-AF65-F5344CB8AC3E}">
        <p14:creationId xmlns:p14="http://schemas.microsoft.com/office/powerpoint/2010/main" val="18819806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4B0CF9FC-B289-1A1A-C1C4-E0FF6EABFB01}"/>
              </a:ext>
            </a:extLst>
          </p:cNvPr>
          <p:cNvSpPr txBox="1"/>
          <p:nvPr/>
        </p:nvSpPr>
        <p:spPr>
          <a:xfrm>
            <a:off x="656524" y="404555"/>
            <a:ext cx="10584180" cy="4670509"/>
          </a:xfrm>
          <a:prstGeom prst="rect">
            <a:avLst/>
          </a:prstGeom>
          <a:noFill/>
        </p:spPr>
        <p:txBody>
          <a:bodyPr wrap="square">
            <a:spAutoFit/>
          </a:bodyPr>
          <a:lstStyle/>
          <a:p>
            <a:pPr marL="36195" indent="71755">
              <a:lnSpc>
                <a:spcPts val="1400"/>
              </a:lnSpc>
              <a:spcBef>
                <a:spcPts val="700"/>
              </a:spcBef>
              <a:buNone/>
            </a:pPr>
            <a:r>
              <a:rPr lang="en-GB" sz="1800" b="1" dirty="0" smtClean="0">
                <a:solidFill>
                  <a:srgbClr val="0070C0"/>
                </a:solidFill>
                <a:effectLst/>
                <a:latin typeface="Consolas" panose="020B0609020204030204" pitchFamily="49" charset="0"/>
                <a:ea typeface="Yu Gothic Medium" panose="020B0500000000000000" pitchFamily="34" charset="-128"/>
                <a:cs typeface="Times New Roman" panose="02020603050405020304" pitchFamily="18" charset="0"/>
              </a:rPr>
              <a:t>QUESTION ONE</a:t>
            </a:r>
          </a:p>
          <a:p>
            <a:pPr marL="36195" indent="71755">
              <a:lnSpc>
                <a:spcPts val="1400"/>
              </a:lnSpc>
              <a:spcBef>
                <a:spcPts val="700"/>
              </a:spcBef>
              <a:buNone/>
            </a:pPr>
            <a:r>
              <a:rPr lang="en-GB" sz="1800" dirty="0" smtClean="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Mat </a:t>
            </a:r>
            <a:r>
              <a:rPr lang="en-GB"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lab code for number one</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GB"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NUMBER ONE</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%reading an </a:t>
            </a:r>
            <a:r>
              <a:rPr lang="en-US" sz="1800" dirty="0" err="1">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excell</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 sheet into </a:t>
            </a:r>
            <a:r>
              <a:rPr lang="en-US" sz="1800" dirty="0" err="1">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matlab</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clc</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 clear;</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%reading of the table</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B=readtable(</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'C:\Users\Administrator\Desktop\archive (6)\BMW_Car_Sales_Classification.xlsx'</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'Sheet'</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'BMW_Car_Sales_Classification'</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'Range'</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'A1:K50001'</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 extraction of unique years(2024)</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T2024=B(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==2024,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years(2024)</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T2023=B(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==2023,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years(2023)</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T2022=B(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==2022,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years(2022)</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T2021=B(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==2021,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years(2021)</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T2020=B(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==2020,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years(2020)</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T2019=B(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==2019,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years(2019)</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T2018=B(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==2018,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years(2018)</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T2017=B(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==2017,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years(2017)</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T2016=B(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==2016,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years(2016)</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T2015=B(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==2015,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years(2015)</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T2014=B(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==2014,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years(2014)</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T2013=B(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==2013,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years(2013)</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T2012=B(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==2012,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years(2012)</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T2011=B(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==2011,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years(2011)</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spcAft>
                <a:spcPts val="700"/>
              </a:spcAft>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T2010=B(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==2010,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a:t>
            </a:r>
            <a:r>
              <a:rPr lang="en-US" sz="1800" dirty="0" smtClean="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years(2010)</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p:txBody>
      </p:sp>
    </p:spTree>
    <p:extLst>
      <p:ext uri="{BB962C8B-B14F-4D97-AF65-F5344CB8AC3E}">
        <p14:creationId xmlns:p14="http://schemas.microsoft.com/office/powerpoint/2010/main" val="32338442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CDFEF6A-965D-664F-D07E-0E3BA46C067B}"/>
              </a:ext>
            </a:extLst>
          </p:cNvPr>
          <p:cNvSpPr txBox="1"/>
          <p:nvPr/>
        </p:nvSpPr>
        <p:spPr>
          <a:xfrm>
            <a:off x="434871" y="-349532"/>
            <a:ext cx="12054840" cy="6749668"/>
          </a:xfrm>
          <a:prstGeom prst="rect">
            <a:avLst/>
          </a:prstGeom>
          <a:noFill/>
        </p:spPr>
        <p:txBody>
          <a:bodyPr wrap="square">
            <a:spAutoFit/>
          </a:bodyPr>
          <a:lstStyle/>
          <a:p>
            <a:pPr marL="36195" indent="71755">
              <a:lnSpc>
                <a:spcPts val="1400"/>
              </a:lnSpc>
              <a:spcBef>
                <a:spcPts val="700"/>
              </a:spcBef>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 %</a:t>
            </a:r>
            <a:r>
              <a:rPr lang="en-US" sz="1400" dirty="0" err="1">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coversion</a:t>
            </a: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 of tables into struct</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T2024</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S2024=table2struct(T2024);</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T2023</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S2023=table2struct(T2023);</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T2022</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S2022=table2struct(T2022);</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T2021</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S2021=table2struct(T2021);</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T2020</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S2020=table2struct(T2020);</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T2019</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S2019=table2struct(T2019);</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T2018</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S2018=table2struct(T2018);</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T2017</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S2017=table2struct(T2017);</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T2016</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S2016=table2struct(T2016);</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T2015</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S2015=table2struct(T2015);</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T2014</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S2014=table2struct(T2014);</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T2013</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S2013=table2struct(T2013);</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T2012</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S2012=table2struct(T2012);</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T2011</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S2011=table2struct(T2011);</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T2010</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S2010=table2struct(T2010);</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 </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 %generation of a workbook</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outputFile</a:t>
            </a: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 = </a:t>
            </a:r>
            <a:r>
              <a:rPr lang="en-US" sz="14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'C:\Users\Administrator\Desktop\archive (6)\ALL_TABLES.xlsx’</a:t>
            </a: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p>
          <a:p>
            <a:pPr marL="36195" indent="71755">
              <a:lnSpc>
                <a:spcPts val="1400"/>
              </a:lnSpc>
              <a:buNone/>
            </a:pPr>
            <a:endPar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pPr>
            <a:r>
              <a:rPr lang="en-GB" sz="1400" b="1" dirty="0"/>
              <a:t>The above code we wrote was written with addition of comments for example, part (</a:t>
            </a:r>
            <a:r>
              <a:rPr lang="en-GB" sz="1400" b="1" dirty="0" err="1"/>
              <a:t>i</a:t>
            </a:r>
            <a:r>
              <a:rPr lang="en-GB" sz="1400" b="1" dirty="0"/>
              <a:t>) of question one</a:t>
            </a:r>
            <a:endParaRPr lang="en-US" sz="1400" dirty="0"/>
          </a:p>
          <a:p>
            <a:pPr marL="36195" indent="71755">
              <a:lnSpc>
                <a:spcPts val="1400"/>
              </a:lnSpc>
              <a:buNone/>
            </a:pP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p:txBody>
      </p:sp>
    </p:spTree>
    <p:extLst>
      <p:ext uri="{BB962C8B-B14F-4D97-AF65-F5344CB8AC3E}">
        <p14:creationId xmlns:p14="http://schemas.microsoft.com/office/powerpoint/2010/main" val="11899527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C43E2C79-2398-A7F0-783F-4ED364A9B848}"/>
              </a:ext>
            </a:extLst>
          </p:cNvPr>
          <p:cNvSpPr txBox="1"/>
          <p:nvPr/>
        </p:nvSpPr>
        <p:spPr>
          <a:xfrm>
            <a:off x="609600" y="1080600"/>
            <a:ext cx="10614660" cy="4696799"/>
          </a:xfrm>
          <a:prstGeom prst="rect">
            <a:avLst/>
          </a:prstGeom>
          <a:noFill/>
        </p:spPr>
        <p:txBody>
          <a:bodyPr wrap="square">
            <a:spAutoFit/>
          </a:bodyPr>
          <a:lstStyle/>
          <a:p>
            <a:pPr marL="36195" indent="71755">
              <a:lnSpc>
                <a:spcPts val="1400"/>
              </a:lnSpc>
              <a:spcBef>
                <a:spcPts val="700"/>
              </a:spcBef>
              <a:buNone/>
            </a:pP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 extraction of unique years(2024)</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T2024=B(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==2024,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years(2024)</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T2023=B(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==2023,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years(2023)</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T2022=B(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==2022,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years(2022)</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T2021=B(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==2021,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years(2021)</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T2020=B(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==2020,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years(2020)</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T2019=B(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==2019,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years(2019)</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T2018=B(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==2018,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years(2018)</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T2017=B(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==2017,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years(2017)</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T2016=B(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==2016,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years(2016)</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T2015=B(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==2015,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years(2015)</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T2014=B(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==2014,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years(2014)</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T2013=B(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==2013,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years(2013)</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T2012=B(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==2012,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years(2012)</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T2011=B(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==2011,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years(2011)</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spcAft>
                <a:spcPts val="700"/>
              </a:spcAft>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T2010=B(</a:t>
            </a: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B.Year</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==2010, : );</a:t>
            </a: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%extraction of unique years(2010)</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a:lnSpc>
                <a:spcPct val="107000"/>
              </a:lnSpc>
              <a:spcAft>
                <a:spcPts val="800"/>
              </a:spcAft>
              <a:buNone/>
            </a:pPr>
            <a:r>
              <a:rPr lang="en-GB" sz="2800" dirty="0">
                <a:solidFill>
                  <a:srgbClr val="000000"/>
                </a:solidFill>
                <a:effectLst/>
                <a:latin typeface="Calibri Light" panose="020F0302020204030204" pitchFamily="34" charset="0"/>
                <a:ea typeface="Times New Roman" panose="02020603050405020304" pitchFamily="18" charset="0"/>
                <a:cs typeface="Times New Roman" panose="02020603050405020304" pitchFamily="18" charset="0"/>
              </a:rPr>
              <a:t>The code was to check the column having a variable name Year and choose that specific year and display it separately from other years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4039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9EFE166-2E68-E1E6-5E5B-089DF7224691}"/>
              </a:ext>
            </a:extLst>
          </p:cNvPr>
          <p:cNvSpPr txBox="1"/>
          <p:nvPr/>
        </p:nvSpPr>
        <p:spPr>
          <a:xfrm>
            <a:off x="83820" y="1"/>
            <a:ext cx="11948160" cy="6871946"/>
          </a:xfrm>
          <a:prstGeom prst="rect">
            <a:avLst/>
          </a:prstGeom>
          <a:noFill/>
        </p:spPr>
        <p:txBody>
          <a:bodyPr wrap="square">
            <a:spAutoFit/>
          </a:bodyPr>
          <a:lstStyle/>
          <a:p>
            <a:pPr>
              <a:lnSpc>
                <a:spcPct val="107000"/>
              </a:lnSpc>
              <a:spcBef>
                <a:spcPts val="200"/>
              </a:spcBef>
              <a:buNone/>
            </a:pPr>
            <a:r>
              <a:rPr lang="en-GB" sz="2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Pa</a:t>
            </a:r>
            <a:r>
              <a:rPr lang="en-GB" sz="14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rt (ii) of question one</a:t>
            </a:r>
            <a:endParaRPr lang="en-US" sz="1400" b="1" dirty="0">
              <a:solidFill>
                <a:srgbClr val="2E74B5"/>
              </a:solidFill>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Bef>
                <a:spcPts val="200"/>
              </a:spcBef>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 %</a:t>
            </a:r>
            <a:r>
              <a:rPr lang="en-US" sz="1400" dirty="0" err="1">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coversion</a:t>
            </a: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 of tables into struct</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T2024</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S2024=table2struct(T2024);</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T2023</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S2023=table2struct(T2023);</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T2022</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S2022=table2struct(T2022);</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T2021</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S2021=table2struct(T2021);</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T2020</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S2020=table2struct(T2020);</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T2019</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S2019=table2struct(T2019);</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T2018</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S2018=table2struct(T2018);</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T2017</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S2017=table2struct(T2017);</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T2016</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S2016=table2struct(T2016);</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T2015</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S2015=table2struct(T2015);</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T2014</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S2014=table2struct(T2014);</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T2013</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S2013=table2struct(T2013);</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T2012</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S2012=table2struct(T2012);</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T2011</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S2011=table2struct(T2011);</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4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%for T2010</a:t>
            </a:r>
            <a:endParaRPr lang="en-US" sz="14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spcAft>
                <a:spcPts val="700"/>
              </a:spcAft>
              <a:buNone/>
            </a:pPr>
            <a:r>
              <a:rPr lang="en-US" sz="14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S2010=table2struct(T2010);</a:t>
            </a:r>
          </a:p>
          <a:p>
            <a:pPr marL="36195" indent="71755">
              <a:lnSpc>
                <a:spcPts val="1400"/>
              </a:lnSpc>
              <a:spcAft>
                <a:spcPts val="700"/>
              </a:spcAft>
              <a:buNone/>
            </a:pPr>
            <a:endParaRPr lang="en-GB" sz="28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07000"/>
              </a:lnSpc>
              <a:spcAft>
                <a:spcPts val="800"/>
              </a:spcAft>
              <a:buNone/>
            </a:pPr>
            <a:r>
              <a:rPr lang="en-US"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1894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0A74CA2-2B10-44C9-E6A9-4C28598D8D59}"/>
              </a:ext>
            </a:extLst>
          </p:cNvPr>
          <p:cNvSpPr txBox="1"/>
          <p:nvPr/>
        </p:nvSpPr>
        <p:spPr>
          <a:xfrm>
            <a:off x="400050" y="638550"/>
            <a:ext cx="11391900" cy="5305620"/>
          </a:xfrm>
          <a:prstGeom prst="rect">
            <a:avLst/>
          </a:prstGeom>
          <a:noFill/>
        </p:spPr>
        <p:txBody>
          <a:bodyPr wrap="square">
            <a:spAutoFit/>
          </a:bodyPr>
          <a:lstStyle/>
          <a:p>
            <a:pPr>
              <a:lnSpc>
                <a:spcPct val="107000"/>
              </a:lnSpc>
              <a:spcAft>
                <a:spcPts val="800"/>
              </a:spcAft>
              <a:buNone/>
            </a:pPr>
            <a:r>
              <a:rPr lang="en-GB" sz="2800" dirty="0">
                <a:effectLst/>
                <a:latin typeface="Calibri" panose="020F0502020204030204" pitchFamily="34" charset="0"/>
                <a:ea typeface="Times New Roman" panose="02020603050405020304" pitchFamily="18" charset="0"/>
                <a:cs typeface="Calibri" panose="020F0502020204030204" pitchFamily="34" charset="0"/>
              </a:rPr>
              <a:t>In the code above  we commanded </a:t>
            </a:r>
            <a:r>
              <a:rPr lang="en-GB" sz="2800" dirty="0" err="1">
                <a:effectLst/>
                <a:latin typeface="Calibri" panose="020F0502020204030204" pitchFamily="34" charset="0"/>
                <a:ea typeface="Times New Roman" panose="02020603050405020304" pitchFamily="18" charset="0"/>
                <a:cs typeface="Calibri" panose="020F0502020204030204" pitchFamily="34" charset="0"/>
              </a:rPr>
              <a:t>matlab</a:t>
            </a:r>
            <a:r>
              <a:rPr lang="en-GB" sz="2800" dirty="0">
                <a:effectLst/>
                <a:latin typeface="Calibri" panose="020F0502020204030204" pitchFamily="34" charset="0"/>
                <a:ea typeface="Times New Roman" panose="02020603050405020304" pitchFamily="18" charset="0"/>
                <a:cs typeface="Calibri" panose="020F0502020204030204" pitchFamily="34" charset="0"/>
              </a:rPr>
              <a:t> to convert the above tables into structural arrays using x=table2struct(valuable of the table)</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6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200"/>
              </a:spcBef>
              <a:buNone/>
            </a:pPr>
            <a:r>
              <a:rPr lang="en-GB" sz="2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rPr>
              <a:t>Part (iii)</a:t>
            </a:r>
            <a:endParaRPr lang="en-US" sz="2800" b="1" dirty="0">
              <a:solidFill>
                <a:srgbClr val="2E74B5"/>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6195" indent="71755">
              <a:lnSpc>
                <a:spcPts val="1400"/>
              </a:lnSpc>
              <a:spcBef>
                <a:spcPts val="700"/>
              </a:spcBef>
              <a:buNone/>
            </a:pP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 %generation of a workbook</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err="1">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outputFile</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 = </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'C:\Users\Administrator\Desktop\archive (6)\ALL_TABLES.xlsx'</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8013"/>
                </a:solidFill>
                <a:effectLst/>
                <a:latin typeface="Consolas" panose="020B0609020204030204" pitchFamily="49" charset="0"/>
                <a:ea typeface="Yu Gothic Medium" panose="020B0500000000000000" pitchFamily="34" charset="-128"/>
                <a:cs typeface="Times New Roman" panose="02020603050405020304" pitchFamily="18" charset="0"/>
              </a:rPr>
              <a:t>%writing each table to a different sheet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writetable(T2024,outputFile,</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'Sheet'</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'T2024'</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writetable(T2023,outputFile,</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'Sheet'</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'T2023'</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writetable(T2022,outputFile,</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'Sheet'</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'T2022'</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writetable(T2021,outputFile,</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'Sheet'</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'T2021'</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writetable(T2020,outputFile,</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'Sheet'</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'T2020'</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writetable(T2019,outputFile,</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'Sheet'</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'T2019'</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writetable(T2018,outputFile,</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'Sheet'</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'T2018'</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writetable(T2017,outputFile,</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'Sheet'</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'T2017'</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writetable(T2016,outputFile,</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'Sheet'</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'T2016'</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writetable(T2015,outputFile,</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'Sheet'</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'T2015'</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writetable(T2014,outputFile,</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'Sheet'</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'T2014'</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writetable(T2013,outputFile,</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'Sheet'</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'T2013'</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writetable(T2012,outputFile,</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'Sheet'</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'T2012'</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writetable(T2011,outputFile,</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'Sheet'</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'T2011'</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a:p>
            <a:pPr marL="36195" indent="71755">
              <a:lnSpc>
                <a:spcPts val="1400"/>
              </a:lnSpc>
              <a:spcAft>
                <a:spcPts val="700"/>
              </a:spcAft>
              <a:buNone/>
            </a:pP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writetable(T2010,outputFile,</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'Sheet'</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r>
              <a:rPr lang="en-US" sz="1800" dirty="0">
                <a:solidFill>
                  <a:srgbClr val="A709F5"/>
                </a:solidFill>
                <a:effectLst/>
                <a:latin typeface="Consolas" panose="020B0609020204030204" pitchFamily="49" charset="0"/>
                <a:ea typeface="Yu Gothic Medium" panose="020B0500000000000000" pitchFamily="34" charset="-128"/>
                <a:cs typeface="Times New Roman" panose="02020603050405020304" pitchFamily="18" charset="0"/>
              </a:rPr>
              <a:t>'T2010'</a:t>
            </a:r>
            <a:r>
              <a:rPr lang="en-US" sz="1800" dirty="0">
                <a:solidFill>
                  <a:srgbClr val="000000"/>
                </a:solidFill>
                <a:effectLst/>
                <a:latin typeface="Consolas" panose="020B0609020204030204" pitchFamily="49" charset="0"/>
                <a:ea typeface="Yu Gothic Medium" panose="020B0500000000000000" pitchFamily="34" charset="-128"/>
                <a:cs typeface="Times New Roman" panose="02020603050405020304" pitchFamily="18" charset="0"/>
              </a:rPr>
              <a:t>);</a:t>
            </a:r>
            <a:endParaRPr lang="en-US" sz="1800" dirty="0">
              <a:effectLst/>
              <a:latin typeface="Consolas" panose="020B0609020204030204" pitchFamily="49" charset="0"/>
              <a:ea typeface="Yu Gothic Medium" panose="020B0500000000000000" pitchFamily="34" charset="-128"/>
              <a:cs typeface="Times New Roman" panose="02020603050405020304" pitchFamily="18" charset="0"/>
            </a:endParaRPr>
          </a:p>
        </p:txBody>
      </p:sp>
    </p:spTree>
    <p:extLst>
      <p:ext uri="{BB962C8B-B14F-4D97-AF65-F5344CB8AC3E}">
        <p14:creationId xmlns:p14="http://schemas.microsoft.com/office/powerpoint/2010/main" val="3860288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2A86AF36-145E-1E78-5883-65EFB08F1353}"/>
              </a:ext>
            </a:extLst>
          </p:cNvPr>
          <p:cNvSpPr txBox="1"/>
          <p:nvPr/>
        </p:nvSpPr>
        <p:spPr>
          <a:xfrm>
            <a:off x="0" y="0"/>
            <a:ext cx="12639631" cy="5697072"/>
          </a:xfrm>
          <a:prstGeom prst="rect">
            <a:avLst/>
          </a:prstGeom>
          <a:noFill/>
        </p:spPr>
        <p:txBody>
          <a:bodyPr wrap="square">
            <a:spAutoFit/>
          </a:bodyPr>
          <a:lstStyle/>
          <a:p>
            <a:pPr>
              <a:lnSpc>
                <a:spcPct val="107000"/>
              </a:lnSpc>
              <a:spcBef>
                <a:spcPts val="200"/>
              </a:spcBef>
              <a:buNone/>
            </a:pPr>
            <a:r>
              <a:rPr lang="en-GB" sz="14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t>QUESTION TWO</a:t>
            </a:r>
            <a:endParaRPr lang="en-US" sz="14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buNone/>
            </a:pP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%creation of table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err="1">
                <a:effectLst/>
                <a:latin typeface="Consolas" panose="020B0609020204030204" pitchFamily="49" charset="0"/>
                <a:ea typeface="Times New Roman" panose="02020603050405020304" pitchFamily="18" charset="0"/>
                <a:cs typeface="Times New Roman" panose="02020603050405020304" pitchFamily="18" charset="0"/>
              </a:rPr>
              <a:t>clc</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clear;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T= table(</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'Size'</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,[0 9],</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'VariableTypes'</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US" sz="1400" dirty="0" err="1">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US" sz="1400" dirty="0" err="1">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'double'</a:t>
            </a:r>
            <a:r>
              <a:rPr lang="en-US" sz="1400" dirty="0" err="1">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US" sz="1400" dirty="0" err="1">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US" sz="1400" dirty="0" err="1">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US" sz="1400" dirty="0" err="1">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800"/>
              </a:spcAft>
              <a:buNone/>
            </a:pP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US" sz="1400" dirty="0" err="1">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'string</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VariableNames</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'NAME'</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'TRIBE'</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'AGE'</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'INTERESTS’</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p>
          <a:p>
            <a:pPr>
              <a:lnSpc>
                <a:spcPct val="107000"/>
              </a:lnSpc>
              <a:spcAft>
                <a:spcPts val="800"/>
              </a:spcAft>
              <a:buNone/>
            </a:pP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'VILLAGE'</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'DISTRICT'</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'RELLIGION'</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'COURSES'</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'FACIAL_REPRESENTATION'</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%number of group members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n=input(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'How many members are you in your group: '</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for </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k=1:n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 </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NAME=input(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name: '</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TRIBE=input(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tribe: '</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AGE=input(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age: '</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INTERESTS=input(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interests: '</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VILLAGE=input(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village: '</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DISTRICT=input(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home district: '</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4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4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615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0A85332-7939-1FC2-AB08-BACAF602CFED}"/>
              </a:ext>
            </a:extLst>
          </p:cNvPr>
          <p:cNvSpPr txBox="1"/>
          <p:nvPr/>
        </p:nvSpPr>
        <p:spPr>
          <a:xfrm>
            <a:off x="662940" y="1189444"/>
            <a:ext cx="10515600" cy="4479111"/>
          </a:xfrm>
          <a:prstGeom prst="rect">
            <a:avLst/>
          </a:prstGeom>
          <a:noFill/>
        </p:spPr>
        <p:txBody>
          <a:bodyPr wrap="square">
            <a:spAutoFit/>
          </a:bodyPr>
          <a:lstStyle/>
          <a:p>
            <a:pPr>
              <a:lnSpc>
                <a:spcPct val="107000"/>
              </a:lnSpc>
              <a:spcAft>
                <a:spcPts val="800"/>
              </a:spcAft>
              <a:buNone/>
            </a:pP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RELLIGION=input(</a:t>
            </a:r>
            <a:r>
              <a:rPr lang="en-US" sz="18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a:t>
            </a:r>
            <a:r>
              <a:rPr lang="en-US" sz="1800" dirty="0" err="1">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relligion</a:t>
            </a:r>
            <a:r>
              <a:rPr lang="en-US" sz="18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 '</a:t>
            </a: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COURSES=input(</a:t>
            </a:r>
            <a:r>
              <a:rPr lang="en-US" sz="18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course offered: '</a:t>
            </a: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FACIAL_REPRESENTATION=input(</a:t>
            </a:r>
            <a:r>
              <a:rPr lang="en-US" sz="18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'Enter facial representation: '</a:t>
            </a: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a:t>
            </a:r>
            <a:r>
              <a:rPr lang="en-US" sz="1800" dirty="0">
                <a:solidFill>
                  <a:srgbClr val="A709F5"/>
                </a:solidFill>
                <a:effectLst/>
                <a:latin typeface="Consolas" panose="020B0609020204030204" pitchFamily="49" charset="0"/>
                <a:ea typeface="Times New Roman" panose="02020603050405020304" pitchFamily="18" charset="0"/>
                <a:cs typeface="Times New Roman" panose="02020603050405020304" pitchFamily="18" charset="0"/>
              </a:rPr>
              <a:t>'s'</a:t>
            </a: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8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%storing into table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T(k,:)={string(NAME),string(TRIBE),</a:t>
            </a:r>
            <a:r>
              <a:rPr lang="en-US" sz="1800" dirty="0" err="1">
                <a:effectLst/>
                <a:latin typeface="Consolas" panose="020B0609020204030204" pitchFamily="49" charset="0"/>
                <a:ea typeface="Times New Roman" panose="02020603050405020304" pitchFamily="18" charset="0"/>
                <a:cs typeface="Times New Roman" panose="02020603050405020304" pitchFamily="18" charset="0"/>
              </a:rPr>
              <a:t>AGE,string</a:t>
            </a: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(INTERESTS),string(VILLAGE),string(DISTRICT),string(RELLIGION),string(COURSES),string(FACIAL_REPRESENTATION)};</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800" dirty="0">
                <a:solidFill>
                  <a:srgbClr val="0E00FF"/>
                </a:solidFill>
                <a:effectLst/>
                <a:latin typeface="Consolas" panose="020B0609020204030204" pitchFamily="49" charset="0"/>
                <a:ea typeface="Times New Roman" panose="02020603050405020304" pitchFamily="18" charset="0"/>
                <a:cs typeface="Times New Roman" panose="02020603050405020304" pitchFamily="18" charset="0"/>
              </a:rPr>
              <a:t>end</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800" dirty="0">
                <a:solidFill>
                  <a:srgbClr val="008013"/>
                </a:solidFill>
                <a:effectLst/>
                <a:latin typeface="Consolas" panose="020B0609020204030204" pitchFamily="49" charset="0"/>
                <a:ea typeface="Times New Roman" panose="02020603050405020304" pitchFamily="18" charset="0"/>
                <a:cs typeface="Times New Roman" panose="02020603050405020304" pitchFamily="18" charset="0"/>
              </a:rPr>
              <a:t>%showing final table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US" sz="1800" dirty="0" err="1">
                <a:effectLst/>
                <a:latin typeface="Consolas" panose="020B0609020204030204" pitchFamily="49" charset="0"/>
                <a:ea typeface="Times New Roman" panose="02020603050405020304" pitchFamily="18" charset="0"/>
                <a:cs typeface="Times New Roman" panose="02020603050405020304" pitchFamily="18" charset="0"/>
              </a:rPr>
              <a:t>disp</a:t>
            </a:r>
            <a:r>
              <a:rPr lang="en-US" sz="1800" dirty="0">
                <a:effectLst/>
                <a:latin typeface="Consolas" panose="020B0609020204030204" pitchFamily="49" charset="0"/>
                <a:ea typeface="Times New Roman" panose="02020603050405020304" pitchFamily="18" charset="0"/>
                <a:cs typeface="Times New Roman" panose="02020603050405020304" pitchFamily="18" charset="0"/>
              </a:rPr>
              <a:t>(T);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89535">
              <a:lnSpc>
                <a:spcPct val="107000"/>
              </a:lnSpc>
              <a:spcAft>
                <a:spcPts val="20"/>
              </a:spcAft>
              <a:buNone/>
            </a:pPr>
            <a:r>
              <a:rPr lang="en-US" sz="24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buNone/>
            </a:pPr>
            <a:r>
              <a:rPr lang="en-GB" sz="3200" dirty="0">
                <a:effectLst/>
                <a:latin typeface="Calibri" panose="020F0502020204030204" pitchFamily="34" charset="0"/>
                <a:ea typeface="Times New Roman" panose="02020603050405020304" pitchFamily="18" charset="0"/>
                <a:cs typeface="Calibri" panose="020F0502020204030204" pitchFamily="34"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269880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209</TotalTime>
  <Words>870</Words>
  <Application>Microsoft Office PowerPoint</Application>
  <PresentationFormat>Widescreen</PresentationFormat>
  <Paragraphs>301</Paragraphs>
  <Slides>20</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Yu Gothic Medium</vt:lpstr>
      <vt:lpstr>Aptos Display</vt:lpstr>
      <vt:lpstr>Arial</vt:lpstr>
      <vt:lpstr>Calibri</vt:lpstr>
      <vt:lpstr>Calibri Light</vt:lpstr>
      <vt:lpstr>Consolas</vt:lpstr>
      <vt:lpstr>Gill Sans MT</vt:lpstr>
      <vt:lpstr>Helvetica</vt:lpstr>
      <vt:lpstr>Times New Roman</vt:lpstr>
      <vt:lpstr>Gallery</vt:lpstr>
      <vt:lpstr>MATLAB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ASSIGNMENT TWO A)</vt:lpstr>
      <vt:lpstr>PowerPoint Presentation</vt:lpstr>
      <vt:lpstr>PLOTS</vt:lpstr>
      <vt:lpstr>PowerPoint Presentation</vt:lpstr>
      <vt:lpstr>PowerPoint Presentation</vt:lpstr>
      <vt:lpstr>PowerPoint Presentation</vt:lpstr>
      <vt:lpstr>B)</vt:lpstr>
      <vt:lpstr>PowerPoint Presentation</vt:lpstr>
      <vt:lpstr>PowerPoint Presentation</vt:lpstr>
      <vt:lpstr>PowerPoint Presentation</vt:lpstr>
      <vt:lpstr>CONCLUSION   The assignment was successful since there was maximum cooperation among group D members. It exposed us to the different computation skills on how to import, retrieve and to compile large sums of data using MATLAB. It also exposed us to use different websites like Kaggle.com where we obtained our excel dataset for number one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MATLAB PRESENTATION</dc:title>
  <dc:creator>nicholasbinywera00@gmail.com</dc:creator>
  <cp:lastModifiedBy>Microsoft account</cp:lastModifiedBy>
  <cp:revision>10</cp:revision>
  <dcterms:created xsi:type="dcterms:W3CDTF">2025-09-10T05:11:29Z</dcterms:created>
  <dcterms:modified xsi:type="dcterms:W3CDTF">2025-09-23T14:29:40Z</dcterms:modified>
</cp:coreProperties>
</file>