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9" r:id="rId2"/>
    <p:sldId id="301" r:id="rId3"/>
    <p:sldId id="300" r:id="rId4"/>
    <p:sldId id="302" r:id="rId5"/>
    <p:sldId id="303" r:id="rId6"/>
    <p:sldId id="304" r:id="rId7"/>
    <p:sldId id="305" r:id="rId8"/>
    <p:sldId id="262" r:id="rId9"/>
    <p:sldId id="306" r:id="rId10"/>
    <p:sldId id="266" r:id="rId11"/>
    <p:sldId id="267" r:id="rId12"/>
    <p:sldId id="307" r:id="rId13"/>
    <p:sldId id="308" r:id="rId14"/>
    <p:sldId id="269" r:id="rId15"/>
    <p:sldId id="282" r:id="rId16"/>
    <p:sldId id="309" r:id="rId17"/>
    <p:sldId id="313" r:id="rId18"/>
    <p:sldId id="283" r:id="rId19"/>
    <p:sldId id="312" r:id="rId20"/>
    <p:sldId id="311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B6960-7253-4BED-AB0E-85D40D6049D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212B6-FD09-4484-BBFD-D2B6CC832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13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D965-051F-39EB-F2CE-9CAD78A92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4B712-8449-F4AB-43BF-1DCE3A84F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DFAA6-2807-639F-D5C5-31443AD2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AD46-7958-4B51-A713-AB53D5061388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29228-981C-EBCA-DEFC-CCA4972C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E0F24-7A2D-7D66-4B0A-7442F2A9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785A-3454-4433-83A1-667F4F84B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58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9312-C09A-6535-163C-5D6EFFE6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83C0A-D358-2295-665F-83C1E758A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C50DC-3C17-298E-87C2-FB510A22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AD46-7958-4B51-A713-AB53D5061388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49C68-9164-FA7E-BB21-9124066A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AF2E3-AB28-8E3D-A099-EEC52B8E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785A-3454-4433-83A1-667F4F84B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97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ACE13-77CE-B382-926C-46AB11EA0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92CD3-C4BF-BE19-54E5-5CA621EBC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14DA6-EE30-84EE-D2F4-441AF60A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AD46-7958-4B51-A713-AB53D5061388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E8B6-D67B-96F0-B6B9-42BE3F02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CCAD5-11D7-5478-7CBF-0E53E9ED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785A-3454-4433-83A1-667F4F84B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71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6FFE-A5AC-FDD7-7058-036520B1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0CE3D-D361-452B-9470-02D5F9528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EDEC2-4D13-8E6F-F86C-9DEF1486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AD46-7958-4B51-A713-AB53D5061388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49D9-0401-41C3-A798-BEA777D0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5CBDC-F7AF-6A12-E0CA-048C948C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785A-3454-4433-83A1-667F4F84B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16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772B-ADB7-67DF-34E1-1F2F8F3D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15B31-D859-488F-6785-5E418202C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E8449-9F50-05D8-BC36-485BCC3D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AD46-7958-4B51-A713-AB53D5061388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CFFAA-CC3D-BC11-B92A-74619888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54340-88A6-2D11-CAEC-9E9A95C5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785A-3454-4433-83A1-667F4F84B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63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2C9E-CB41-7EFD-13C3-A7C0F42E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429CF-9864-DDA0-405A-EFE3469B0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3C825-9933-A585-A183-A48B71EF6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1B89C-0568-8879-9281-DFA6B5C4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AD46-7958-4B51-A713-AB53D5061388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A38FD-5DE2-6A98-3CE7-89B4CEC4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E5B06-F66F-4F4C-5041-5E41B587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785A-3454-4433-83A1-667F4F84B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09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DDD6-78DD-8E2C-609A-C7714106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268E6-D150-9133-9035-BA3BD0CAB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CD605-8FC6-8113-DC00-DB204F088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63E7F-F822-FC13-2F50-C1A9F2B53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0F2E4-F94D-8C0E-059B-DAB2F9544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CD251-AED4-350B-519B-97904317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AD46-7958-4B51-A713-AB53D5061388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20D6D-95A8-23A2-9BD2-B10B040B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37786-875F-D55C-B5BA-128CF646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785A-3454-4433-83A1-667F4F84B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35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2CD-036A-9D83-BBF8-4EB77B6E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9F6F4-9A77-A5F5-DA8D-04BFB113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AD46-7958-4B51-A713-AB53D5061388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92A2E-FE4A-4AEC-013D-EBAB97F2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D1F9E-60C6-FC07-5DED-40A6D1CB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785A-3454-4433-83A1-667F4F84B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93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63C58-9929-74C4-5833-D0CEB470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AD46-7958-4B51-A713-AB53D5061388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0C73E-8099-A991-1F00-84522EB4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7752A-930B-5665-130D-A313CFF1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785A-3454-4433-83A1-667F4F84B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06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CEB7-8337-DBDD-AB73-B1C26ED6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57C6-6ED9-FE2C-44CF-8373090AD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7E8C6-509B-22A9-9DA2-A04807793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4E66C-3672-01BB-A956-F4A5C0F4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AD46-7958-4B51-A713-AB53D5061388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334BE-44EC-92AE-1881-EB86C912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4A036-5ADC-D7FE-DA87-AFE975E4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785A-3454-4433-83A1-667F4F84B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08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DBD6-BA10-32E0-AE6A-CFA4B93A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5F9F2-9B45-1A1C-859D-FA3F8C84C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E35C8-641C-0F5C-7657-53F22FAC5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979E2-4B16-845D-57B0-66A88DB2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AD46-7958-4B51-A713-AB53D5061388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05691-BB4B-2648-F5CA-B0EBC63F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46B8D-5298-7EC6-C5E5-5E45B1C6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785A-3454-4433-83A1-667F4F84B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66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ACFB8-E809-5B64-A1C9-7DA03EC3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100F9-23C0-6426-3306-B31DE2506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7C53-4858-D15E-E132-308FC20FD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AD46-7958-4B51-A713-AB53D5061388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50286-40DF-15CE-EAC1-6A8308465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40A27-DA13-08C4-7B23-09B976E68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785A-3454-4433-83A1-667F4F84B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72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10.0.2.5:5001/contribution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10.0.2.15:5002/contribution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10.0.2.5:5001/contribution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10.0.2.15:5002/contributio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C9E3B3-6AC9-9B5D-20EE-50ACADAF2066}"/>
              </a:ext>
            </a:extLst>
          </p:cNvPr>
          <p:cNvSpPr txBox="1"/>
          <p:nvPr/>
        </p:nvSpPr>
        <p:spPr>
          <a:xfrm>
            <a:off x="535031" y="4855969"/>
            <a:ext cx="114191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0" i="0" dirty="0">
                <a:solidFill>
                  <a:srgbClr val="202124"/>
                </a:solidFill>
                <a:effectLst/>
                <a:latin typeface="Google Sans"/>
              </a:rPr>
              <a:t>Use VirtualBox to Create Multiple VMs, Connect These VMs, and Host One Microservice-Based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6709B-F809-A837-5B30-195A5742C744}"/>
              </a:ext>
            </a:extLst>
          </p:cNvPr>
          <p:cNvSpPr txBox="1"/>
          <p:nvPr/>
        </p:nvSpPr>
        <p:spPr>
          <a:xfrm>
            <a:off x="4144190" y="4000500"/>
            <a:ext cx="47788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u="sng" dirty="0"/>
              <a:t>Assignment-1</a:t>
            </a:r>
            <a:endParaRPr lang="en-IN" sz="48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0CE245-D97C-3881-313B-043C62DD713A}"/>
              </a:ext>
            </a:extLst>
          </p:cNvPr>
          <p:cNvSpPr txBox="1"/>
          <p:nvPr/>
        </p:nvSpPr>
        <p:spPr>
          <a:xfrm>
            <a:off x="7344590" y="6122353"/>
            <a:ext cx="5573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202124"/>
                </a:solidFill>
                <a:latin typeface="Google Sans"/>
              </a:rPr>
              <a:t>-- Prof. </a:t>
            </a:r>
            <a:r>
              <a:rPr lang="en-IN" sz="4400" dirty="0">
                <a:solidFill>
                  <a:srgbClr val="202124"/>
                </a:solidFill>
                <a:latin typeface="Google Sans"/>
              </a:rPr>
              <a:t>Sumit Kalra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A9B64-12CC-ABB8-41C4-B4D37A6C1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90" y="161651"/>
            <a:ext cx="3482610" cy="384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9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A8C12-6B2E-01D4-3A51-FB6762A2A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D635A7-328B-F145-2CD9-DA735CFE0793}"/>
              </a:ext>
            </a:extLst>
          </p:cNvPr>
          <p:cNvSpPr txBox="1"/>
          <p:nvPr/>
        </p:nvSpPr>
        <p:spPr>
          <a:xfrm>
            <a:off x="348343" y="10876"/>
            <a:ext cx="12179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3C4043"/>
                </a:solidFill>
                <a:latin typeface="Roboto" panose="02000000000000000000" pitchFamily="2" charset="0"/>
              </a:rPr>
              <a:t>4.3 Configuring Virtual Machine 4/4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F687C2-6938-99BC-C011-51F19F428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3" y="657207"/>
            <a:ext cx="5802085" cy="61329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013930-5859-EA30-0F71-903D39D6D075}"/>
              </a:ext>
            </a:extLst>
          </p:cNvPr>
          <p:cNvSpPr txBox="1"/>
          <p:nvPr/>
        </p:nvSpPr>
        <p:spPr>
          <a:xfrm>
            <a:off x="6006193" y="657207"/>
            <a:ext cx="62647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page is the </a:t>
            </a:r>
            <a:r>
              <a:rPr lang="en-US" b="1" dirty="0"/>
              <a:t>VirtualBox Manager interface</a:t>
            </a:r>
            <a:r>
              <a:rPr lang="en-US" dirty="0"/>
              <a:t>, showing the details of a created but currently powered-off virtual machine (</a:t>
            </a:r>
            <a:r>
              <a:rPr lang="en-US" b="1" dirty="0"/>
              <a:t>Virtual Machine -1</a:t>
            </a:r>
            <a:r>
              <a:rPr lang="en-US" dirty="0"/>
              <a:t>). It provides an overview of the VM's configuration, including:</a:t>
            </a:r>
            <a:endParaRPr lang="en-IN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8A030C9-5019-8AFA-51C5-731060835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857536"/>
            <a:ext cx="5233639" cy="447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VM Name: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Virtual Machine -1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Type: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Linux 2.4 (64-bit)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 Allocation: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2048 MB (2GB) RAM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Boot Order: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Floppy, Optical, Hard Disk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2GB Virtual Disk (VDI) with an empty optical drive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16MB Video Memory, VMSVGA Graphics Controller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Intel PRO/1000 MT Desktop (NAT mode)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ICH AC97 Controller (Default)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USB Support: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OHCI, EHCI (0 active filters)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Available Actions: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New, Add, Settings, Discard, Start </a:t>
            </a:r>
          </a:p>
        </p:txBody>
      </p:sp>
    </p:spTree>
    <p:extLst>
      <p:ext uri="{BB962C8B-B14F-4D97-AF65-F5344CB8AC3E}">
        <p14:creationId xmlns:p14="http://schemas.microsoft.com/office/powerpoint/2010/main" val="267607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53222-6ED5-F5F3-112B-25A71F1B6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C5FCC1-E5FF-4418-839B-15B66A169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1" y="3617270"/>
            <a:ext cx="6044483" cy="31823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79D704-C887-22A5-D9AE-29D0E13ABBDE}"/>
              </a:ext>
            </a:extLst>
          </p:cNvPr>
          <p:cNvSpPr txBox="1"/>
          <p:nvPr/>
        </p:nvSpPr>
        <p:spPr>
          <a:xfrm>
            <a:off x="348343" y="10876"/>
            <a:ext cx="12179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3C4043"/>
                </a:solidFill>
                <a:latin typeface="Roboto" panose="02000000000000000000" pitchFamily="2" charset="0"/>
              </a:rPr>
              <a:t>4.4 Configuring Virtual Machine – VM2 and VM3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4A316-9D00-922E-9254-D88FD7885E93}"/>
              </a:ext>
            </a:extLst>
          </p:cNvPr>
          <p:cNvSpPr txBox="1"/>
          <p:nvPr/>
        </p:nvSpPr>
        <p:spPr>
          <a:xfrm>
            <a:off x="189907" y="1013854"/>
            <a:ext cx="57972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Deploying 2 another Virtual Machines – 2 and 3 using VirtualBox.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Using same Ubuntu 24.04.1 LTS ISO image file for all three VMs for deploying OS.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Configure RAM (4GB or more), Storage (25GB or more), and Ubuntu (64-bit) settings.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C481B2-FBBB-E786-4938-C27CB5F34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60" y="732860"/>
            <a:ext cx="5935624" cy="60668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B2C161-F6DA-2E25-F493-7FA4FF0036E2}"/>
              </a:ext>
            </a:extLst>
          </p:cNvPr>
          <p:cNvSpPr txBox="1"/>
          <p:nvPr/>
        </p:nvSpPr>
        <p:spPr>
          <a:xfrm>
            <a:off x="6139544" y="3429000"/>
            <a:ext cx="26561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All three VMs will appear in Oracle VirtualBox Manager.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All three will be in Power Off mode and we need to click start individually for the deployment of virtual machines with Ubuntu 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Explained in later slides 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64961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812CC2-1714-1CCD-66F5-188530349CBD}"/>
              </a:ext>
            </a:extLst>
          </p:cNvPr>
          <p:cNvSpPr txBox="1"/>
          <p:nvPr/>
        </p:nvSpPr>
        <p:spPr>
          <a:xfrm>
            <a:off x="348343" y="10876"/>
            <a:ext cx="1217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4043"/>
                </a:solidFill>
                <a:latin typeface="Roboto" panose="02000000000000000000" pitchFamily="2" charset="0"/>
              </a:rPr>
              <a:t>5. </a:t>
            </a:r>
            <a:r>
              <a:rPr lang="en-US" sz="3600" dirty="0"/>
              <a:t>Starting Deployment of Virtual Machines with Ubuntu OS</a:t>
            </a:r>
            <a:endParaRPr lang="en-US" sz="3600" dirty="0">
              <a:solidFill>
                <a:srgbClr val="3C4043"/>
              </a:solidFill>
              <a:latin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D9F9A-9859-9C20-7D9D-4CFFB3E12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60" y="695732"/>
            <a:ext cx="5017654" cy="2929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AB2C07-2829-95BD-EC6E-D2FAFD24C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59" y="3624944"/>
            <a:ext cx="5017653" cy="315309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CB231E1-7948-FFE7-BDD3-34E0C81629E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508169" y="652622"/>
            <a:ext cx="5987144" cy="5944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On VM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Boot process starts.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GRUB Loads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Ubuntu kernel initializes.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Services Start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Essential processes run.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 Screen Appears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GUI or terminal ready.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Pre-installed Apps Available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Default Ubuntu tools ready.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Detected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Interface activation begins.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 Assigned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DHCP (dynamic) or static IP applied.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Internet Access Checked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Connection established if enabled.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Verifies Connectivity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en-US" altLang="en-US" dirty="0">
                <a:latin typeface="Arial" panose="020B0604020202020204" pitchFamily="34" charset="0"/>
              </a:rPr>
              <a:t>ping or curl test.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Ready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Fully operational.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highlight>
                  <a:srgbClr val="FFFF00"/>
                </a:highlight>
                <a:latin typeface="Arial" panose="020B0604020202020204" pitchFamily="34" charset="0"/>
              </a:rPr>
              <a:t>Note: Same steps will be followed for all three VMs</a:t>
            </a:r>
          </a:p>
        </p:txBody>
      </p:sp>
    </p:spTree>
    <p:extLst>
      <p:ext uri="{BB962C8B-B14F-4D97-AF65-F5344CB8AC3E}">
        <p14:creationId xmlns:p14="http://schemas.microsoft.com/office/powerpoint/2010/main" val="3819609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20F83-C978-7105-926B-2296D1352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25F533-16EE-116A-C849-ED742BD3E8DA}"/>
              </a:ext>
            </a:extLst>
          </p:cNvPr>
          <p:cNvSpPr txBox="1"/>
          <p:nvPr/>
        </p:nvSpPr>
        <p:spPr>
          <a:xfrm>
            <a:off x="348343" y="10876"/>
            <a:ext cx="1255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4043"/>
                </a:solidFill>
                <a:latin typeface="Roboto" panose="02000000000000000000" pitchFamily="2" charset="0"/>
              </a:rPr>
              <a:t>6. Internal connectivity of VMs through static IPv4</a:t>
            </a:r>
            <a:endParaRPr lang="en-US" sz="36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036AE-C47B-7872-D3CB-D235497C0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3" y="1158809"/>
            <a:ext cx="6772588" cy="366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91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725BE-9C50-F6A7-E85A-099D2464E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5CFE15-7BAB-5031-F655-18695B26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190" y="1200035"/>
            <a:ext cx="7207620" cy="44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5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A4054-38D9-72CB-A6D8-48D4EF0A6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51E72-5F40-B38A-8568-9E033FF358AE}"/>
              </a:ext>
            </a:extLst>
          </p:cNvPr>
          <p:cNvSpPr txBox="1"/>
          <p:nvPr/>
        </p:nvSpPr>
        <p:spPr>
          <a:xfrm>
            <a:off x="348343" y="10876"/>
            <a:ext cx="1255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4043"/>
                </a:solidFill>
                <a:latin typeface="Roboto" panose="02000000000000000000" pitchFamily="2" charset="0"/>
              </a:rPr>
              <a:t>6.1 Ping Results – VM1(Self) </a:t>
            </a:r>
            <a:r>
              <a:rPr lang="en-US" sz="3600" dirty="0">
                <a:solidFill>
                  <a:srgbClr val="3C4043"/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 VM2 and VM3</a:t>
            </a:r>
            <a:endParaRPr lang="en-US" sz="36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4FD89D-9894-BB8D-2A40-69C383D3D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19" y="764628"/>
            <a:ext cx="7623063" cy="59115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A313F3-2407-6A23-85D2-9A48CAE54E5A}"/>
              </a:ext>
            </a:extLst>
          </p:cNvPr>
          <p:cNvSpPr txBox="1"/>
          <p:nvPr/>
        </p:nvSpPr>
        <p:spPr>
          <a:xfrm>
            <a:off x="7914082" y="764628"/>
            <a:ext cx="419345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screenshot shows successful ping tests from VM-1 (10.0.2.4) to three other VMs: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Ping to 10.0.2.4 (itself) – Successful, indicating the network interface is active.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Ping to 10.0.2.5 – Successful, confirming connectivity to VM-2.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Ping to 10.0.2.15 – Successful, confirming connectivity to VM-3.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All VMs are reachable, and the internal network is properly configured with no packet loss.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Latency values are low, showing a healthy local network setup.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694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63CD8-7450-0F4E-8D6B-2F2421052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EA9BAD-B727-201C-11CA-CF2C72434098}"/>
              </a:ext>
            </a:extLst>
          </p:cNvPr>
          <p:cNvSpPr txBox="1"/>
          <p:nvPr/>
        </p:nvSpPr>
        <p:spPr>
          <a:xfrm>
            <a:off x="348343" y="10876"/>
            <a:ext cx="1255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4043"/>
                </a:solidFill>
                <a:latin typeface="Roboto" panose="02000000000000000000" pitchFamily="2" charset="0"/>
              </a:rPr>
              <a:t>6.2 Ping Results – VM2(Self) </a:t>
            </a:r>
            <a:r>
              <a:rPr lang="en-US" sz="3600" dirty="0">
                <a:solidFill>
                  <a:srgbClr val="3C4043"/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 VM1 and VM3</a:t>
            </a:r>
            <a:endParaRPr lang="en-US" sz="36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312164-97E5-79C8-F191-76DEB6B5F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19" y="764628"/>
            <a:ext cx="7591012" cy="59953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06E4F2-F8CB-AFE4-2C81-926627C4A133}"/>
              </a:ext>
            </a:extLst>
          </p:cNvPr>
          <p:cNvSpPr txBox="1"/>
          <p:nvPr/>
        </p:nvSpPr>
        <p:spPr>
          <a:xfrm>
            <a:off x="7914082" y="764628"/>
            <a:ext cx="419345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screenshot shows successful ping tests from VM-2 (10.0.2.5) to three other VMs: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Ping to 10.0.2.5 (itself) – Successful, indicating the network interface is active.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Ping to 10.0.2.4 – Successful, confirming connectivity to VM-1.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Ping to 10.0.2.15 – Successful, confirming connectivity to VM-3.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All VMs are reachable, and the internal network is properly configured with no packet loss.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Latency values are low, showing a healthy local network setup.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569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4D5C0-578E-216F-4E19-987D0508C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03D4F5-E79E-7CD1-A3B8-5DE40E7FA48E}"/>
              </a:ext>
            </a:extLst>
          </p:cNvPr>
          <p:cNvSpPr txBox="1"/>
          <p:nvPr/>
        </p:nvSpPr>
        <p:spPr>
          <a:xfrm>
            <a:off x="348343" y="10876"/>
            <a:ext cx="1255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4043"/>
                </a:solidFill>
                <a:latin typeface="Roboto" panose="02000000000000000000" pitchFamily="2" charset="0"/>
              </a:rPr>
              <a:t>6.3 Ping Results – VM3(Self) </a:t>
            </a:r>
            <a:r>
              <a:rPr lang="en-US" sz="3600" dirty="0">
                <a:solidFill>
                  <a:srgbClr val="3C4043"/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 VM1 and VM3</a:t>
            </a:r>
            <a:endParaRPr lang="en-US" sz="36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2F76BC-32FC-D8F3-A4E2-972DD6F79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18" y="764628"/>
            <a:ext cx="7591012" cy="59953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A1EE2C-34FE-5E4E-E794-F2D91F7DFAB4}"/>
              </a:ext>
            </a:extLst>
          </p:cNvPr>
          <p:cNvSpPr txBox="1"/>
          <p:nvPr/>
        </p:nvSpPr>
        <p:spPr>
          <a:xfrm>
            <a:off x="7914082" y="764628"/>
            <a:ext cx="419345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screenshot shows successful ping tests from VM-3 (10.0.2.15) to three other VMs: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Ping to 10.0.2.15 (itself) – Successful, indicating the network interface is active.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Ping to 10.0.2.4 – Successful, confirming connectivity to VM-1.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Ping to 10.0.2.5 – Successful, confirming connectivity to VM-2.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All VMs are reachable, and the internal network is properly configured with no packet loss.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Latency values are low, showing a healthy local network setup.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499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41FF3-57A5-63DF-061F-526CE9FB2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37ADB-0767-FCE1-6D86-9DF4BE15B48E}"/>
              </a:ext>
            </a:extLst>
          </p:cNvPr>
          <p:cNvSpPr txBox="1"/>
          <p:nvPr/>
        </p:nvSpPr>
        <p:spPr>
          <a:xfrm>
            <a:off x="348343" y="10876"/>
            <a:ext cx="1255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4043"/>
                </a:solidFill>
                <a:latin typeface="Roboto" panose="02000000000000000000" pitchFamily="2" charset="0"/>
              </a:rPr>
              <a:t>7. </a:t>
            </a:r>
            <a:r>
              <a:rPr lang="en-US" sz="3600" dirty="0"/>
              <a:t>Flask-Based Microservice Deployment Across Three VMs</a:t>
            </a:r>
            <a:endParaRPr lang="en-US" sz="36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02897-547D-2903-A104-55FB962279AA}"/>
              </a:ext>
            </a:extLst>
          </p:cNvPr>
          <p:cNvSpPr txBox="1"/>
          <p:nvPr/>
        </p:nvSpPr>
        <p:spPr>
          <a:xfrm>
            <a:off x="425904" y="1025137"/>
            <a:ext cx="11340192" cy="4481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test the connectivity and functionality of three VMs using a simple microservice, </a:t>
            </a:r>
          </a:p>
          <a:p>
            <a:endParaRPr lang="en-IN" b="1" dirty="0"/>
          </a:p>
          <a:p>
            <a:r>
              <a:rPr lang="en-IN" dirty="0"/>
              <a:t>We will deploy a simple </a:t>
            </a:r>
            <a:r>
              <a:rPr lang="en-IN" b="1" dirty="0"/>
              <a:t>Flask-based microservice</a:t>
            </a:r>
            <a:r>
              <a:rPr lang="en-IN" dirty="0"/>
              <a:t> across three interconnected Ubuntu VMs:</a:t>
            </a:r>
          </a:p>
          <a:p>
            <a:endParaRPr lang="en-I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VM-1 (10.0.2.4)</a:t>
            </a:r>
            <a:r>
              <a:rPr lang="en-IN" dirty="0"/>
              <a:t> → </a:t>
            </a:r>
            <a:r>
              <a:rPr lang="en-IN" b="1" dirty="0"/>
              <a:t>API Gateway</a:t>
            </a:r>
            <a:r>
              <a:rPr lang="en-IN" dirty="0"/>
              <a:t> (Main service that aggregates responses from worker VMs)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VM-2 (10.0.2.5)</a:t>
            </a:r>
            <a:r>
              <a:rPr lang="en-IN" dirty="0"/>
              <a:t> → </a:t>
            </a:r>
            <a:r>
              <a:rPr lang="en-IN" b="1" dirty="0"/>
              <a:t>Worker Node 1</a:t>
            </a:r>
            <a:r>
              <a:rPr lang="en-IN" dirty="0"/>
              <a:t> (Provides a data processing service)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VM-3 (10.0.2.15)</a:t>
            </a:r>
            <a:r>
              <a:rPr lang="en-IN" dirty="0"/>
              <a:t> → </a:t>
            </a:r>
            <a:r>
              <a:rPr lang="en-IN" b="1" dirty="0"/>
              <a:t>Worker Node 2</a:t>
            </a:r>
            <a:r>
              <a:rPr lang="en-IN" dirty="0"/>
              <a:t> (Provides a log management service)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b="1" dirty="0"/>
              <a:t>Note: </a:t>
            </a:r>
            <a:r>
              <a:rPr lang="en-US" dirty="0"/>
              <a:t>After installing three VMs, my laptop became extremely slow and started hanging continuously. Due to this, I decided to install a </a:t>
            </a:r>
            <a:r>
              <a:rPr lang="en-US" b="1" dirty="0"/>
              <a:t>small </a:t>
            </a:r>
            <a:r>
              <a:rPr lang="en-IN" b="1" dirty="0"/>
              <a:t>RESTful APIs based </a:t>
            </a:r>
            <a:r>
              <a:rPr lang="en-US" b="1" dirty="0"/>
              <a:t>microservice</a:t>
            </a:r>
            <a:r>
              <a:rPr lang="en-US" dirty="0"/>
              <a:t> that fulfills the objective of my assignment while also enabling me to understand this topic effectively.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140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5CCAB5-9BA1-3B06-CAD7-FA2984FC7974}"/>
              </a:ext>
            </a:extLst>
          </p:cNvPr>
          <p:cNvSpPr txBox="1"/>
          <p:nvPr/>
        </p:nvSpPr>
        <p:spPr>
          <a:xfrm>
            <a:off x="348343" y="10876"/>
            <a:ext cx="1255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4043"/>
                </a:solidFill>
                <a:latin typeface="Roboto" panose="02000000000000000000" pitchFamily="2" charset="0"/>
              </a:rPr>
              <a:t>7.1 </a:t>
            </a:r>
            <a:r>
              <a:rPr lang="en-US" sz="3600" b="1" i="0" dirty="0">
                <a:solidFill>
                  <a:srgbClr val="0D0D0D"/>
                </a:solidFill>
                <a:effectLst/>
                <a:latin typeface="ui-sans-serif"/>
              </a:rPr>
              <a:t>Architecture Diagram of Microservice on 3 VMs</a:t>
            </a:r>
            <a:endParaRPr lang="en-US" sz="36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A87F82-AC77-5D4B-54E9-5795F8E52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21" y="745342"/>
            <a:ext cx="7921953" cy="59529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9D1851-E45D-39C9-7036-07AAB045BBAE}"/>
              </a:ext>
            </a:extLst>
          </p:cNvPr>
          <p:cNvSpPr txBox="1"/>
          <p:nvPr/>
        </p:nvSpPr>
        <p:spPr>
          <a:xfrm>
            <a:off x="7912832" y="604511"/>
            <a:ext cx="427916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sends a request to the API Gateway (VM-1) via the /status API.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VM-1 (API Gateway) forwards requests to the worker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VM-2 (Worker Node 1) handles data processing and responds via /contribution.</a:t>
            </a:r>
          </a:p>
          <a:p>
            <a:pPr marL="400050" indent="-400050">
              <a:buFont typeface="+mj-lt"/>
              <a:buAutoNum type="romanLcPeriod"/>
            </a:pPr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VM-3 (Worker Node 2) manages log    management and responds via /contribution.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VM-1 collects responses from VM-2 and VM-3, aggregates them, and returns the combined response to the client.</a:t>
            </a:r>
          </a:p>
          <a:p>
            <a:endParaRPr lang="en-US" dirty="0"/>
          </a:p>
          <a:p>
            <a:r>
              <a:rPr lang="en-US" dirty="0"/>
              <a:t>This setup ensures modularity, fault tolerance,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8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BA37C0-A846-A653-B867-FBC596BAA51C}"/>
              </a:ext>
            </a:extLst>
          </p:cNvPr>
          <p:cNvSpPr txBox="1"/>
          <p:nvPr/>
        </p:nvSpPr>
        <p:spPr>
          <a:xfrm>
            <a:off x="348343" y="10876"/>
            <a:ext cx="11571514" cy="1680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b="0" i="0" u="sng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Index</a:t>
            </a:r>
          </a:p>
          <a:p>
            <a:pPr algn="just"/>
            <a:endParaRPr lang="en-IN" sz="1200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pPr marL="457200" indent="-457200" algn="just">
              <a:buAutoNum type="arabicPeriod"/>
            </a:pPr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</a:rPr>
              <a:t>Objective</a:t>
            </a:r>
          </a:p>
          <a:p>
            <a:pPr marL="457200" indent="-457200" algn="just">
              <a:buAutoNum type="arabicPeriod"/>
            </a:pPr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</a:rPr>
              <a:t>Installation of VirtualBox</a:t>
            </a:r>
          </a:p>
          <a:p>
            <a:pPr lvl="1" algn="just"/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</a:rPr>
              <a:t>2.1 Various Steps Involved During Installation</a:t>
            </a:r>
          </a:p>
          <a:p>
            <a:pPr marL="457200" indent="-457200" algn="just">
              <a:buAutoNum type="arabicPeriod"/>
            </a:pPr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</a:rPr>
              <a:t>Downloading Ubuntu 24.04.1 LTS File For Installation </a:t>
            </a:r>
          </a:p>
          <a:p>
            <a:pPr algn="just"/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</a:rPr>
              <a:t>4. Creation of Virtual Machine-1 – 1/4</a:t>
            </a:r>
          </a:p>
          <a:p>
            <a:pPr lvl="1" algn="just"/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</a:rPr>
              <a:t>4.1 Configuring Virtual Machine – 2/4</a:t>
            </a:r>
          </a:p>
          <a:p>
            <a:pPr lvl="1" algn="just"/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</a:rPr>
              <a:t>4.2 Configuring Virtual Machine – 3/4</a:t>
            </a:r>
          </a:p>
          <a:p>
            <a:pPr lvl="1" algn="just"/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</a:rPr>
              <a:t>4.3 Configuring Virtual Machine – 4/4</a:t>
            </a:r>
          </a:p>
          <a:p>
            <a:pPr lvl="1" algn="just"/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</a:rPr>
              <a:t>4.4 Configuring Virtual Machine – VM2 and VM3</a:t>
            </a:r>
          </a:p>
          <a:p>
            <a:pPr algn="just"/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</a:rPr>
              <a:t>5. Starting Deployment of Virtual Machines with Ubuntu OS</a:t>
            </a:r>
          </a:p>
          <a:p>
            <a:pPr algn="just"/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</a:rPr>
              <a:t>6. Internal connectivity of VMs through static IPv4</a:t>
            </a:r>
          </a:p>
          <a:p>
            <a:pPr algn="just"/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</a:rPr>
              <a:t>          6.1 Ping Results – VM1(Self) </a:t>
            </a:r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 VM2 and VM3</a:t>
            </a:r>
          </a:p>
          <a:p>
            <a:pPr algn="just"/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</a:rPr>
              <a:t>          6.2 Pin Results – VM2(Self) </a:t>
            </a:r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 VM1 and VM3</a:t>
            </a:r>
          </a:p>
          <a:p>
            <a:pPr algn="just"/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</a:rPr>
              <a:t>          6.3 Ping Results – VM3(Self) </a:t>
            </a:r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 VM1 and VM3</a:t>
            </a:r>
          </a:p>
          <a:p>
            <a:pPr algn="just"/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</a:rPr>
              <a:t>7. Flask-Based Microservice Deployment Across Three VMs</a:t>
            </a:r>
          </a:p>
          <a:p>
            <a:pPr algn="just"/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</a:rPr>
              <a:t>         7.1 Architecture Diagram of Microservice on 3 VMs</a:t>
            </a:r>
          </a:p>
          <a:p>
            <a:pPr algn="just"/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</a:rPr>
              <a:t>         7.2 </a:t>
            </a:r>
            <a:r>
              <a:rPr lang="en-IN" sz="1400" dirty="0">
                <a:solidFill>
                  <a:srgbClr val="3C4043"/>
                </a:solidFill>
                <a:latin typeface="Roboto" panose="02000000000000000000" pitchFamily="2" charset="0"/>
              </a:rPr>
              <a:t>API Gateway (VM-1 - 10.0.2.4)</a:t>
            </a:r>
          </a:p>
          <a:p>
            <a:pPr algn="just"/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</a:rPr>
              <a:t>         7.3 </a:t>
            </a:r>
            <a:r>
              <a:rPr lang="en-IN" sz="1400" dirty="0">
                <a:solidFill>
                  <a:srgbClr val="3C4043"/>
                </a:solidFill>
                <a:latin typeface="Roboto" panose="02000000000000000000" pitchFamily="2" charset="0"/>
              </a:rPr>
              <a:t>API Gateway (VM-1 - 10.0.2.4) – Cont.</a:t>
            </a:r>
          </a:p>
          <a:p>
            <a:pPr algn="just"/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</a:rPr>
              <a:t>         7.4 </a:t>
            </a:r>
            <a:r>
              <a:rPr lang="en-IN" sz="1400" dirty="0">
                <a:solidFill>
                  <a:srgbClr val="3C4043"/>
                </a:solidFill>
                <a:latin typeface="Roboto" panose="02000000000000000000" pitchFamily="2" charset="0"/>
              </a:rPr>
              <a:t>Worker Node 1 (VM-2 - 10.0.2.5)</a:t>
            </a:r>
          </a:p>
          <a:p>
            <a:pPr algn="just"/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</a:rPr>
              <a:t>         7.5 </a:t>
            </a:r>
            <a:r>
              <a:rPr lang="en-IN" sz="1400" dirty="0">
                <a:solidFill>
                  <a:srgbClr val="3C4043"/>
                </a:solidFill>
                <a:latin typeface="Roboto" panose="02000000000000000000" pitchFamily="2" charset="0"/>
              </a:rPr>
              <a:t>Worker Node 2 (VM-3 - 10.0.2.15)</a:t>
            </a:r>
          </a:p>
          <a:p>
            <a:pPr algn="just"/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</a:rPr>
              <a:t>8. </a:t>
            </a:r>
            <a:r>
              <a:rPr lang="en-IN" sz="1400" dirty="0">
                <a:solidFill>
                  <a:srgbClr val="3C4043"/>
                </a:solidFill>
                <a:latin typeface="Roboto" panose="02000000000000000000" pitchFamily="2" charset="0"/>
              </a:rPr>
              <a:t>How They Work Together</a:t>
            </a:r>
          </a:p>
          <a:p>
            <a:pPr algn="just"/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</a:rPr>
              <a:t>9. </a:t>
            </a:r>
            <a:r>
              <a:rPr lang="en-IN" sz="1400" dirty="0">
                <a:solidFill>
                  <a:srgbClr val="3C4043"/>
                </a:solidFill>
                <a:latin typeface="Roboto" panose="02000000000000000000" pitchFamily="2" charset="0"/>
              </a:rPr>
              <a:t>Step-by-Step Implementation – 1/6</a:t>
            </a:r>
          </a:p>
          <a:p>
            <a:pPr algn="just"/>
            <a:r>
              <a:rPr lang="en-IN" sz="1400" dirty="0">
                <a:solidFill>
                  <a:srgbClr val="3C4043"/>
                </a:solidFill>
                <a:latin typeface="Roboto" panose="02000000000000000000" pitchFamily="2" charset="0"/>
              </a:rPr>
              <a:t>         </a:t>
            </a:r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</a:rPr>
              <a:t>9.1 </a:t>
            </a:r>
            <a:r>
              <a:rPr lang="en-IN" sz="1400" dirty="0">
                <a:solidFill>
                  <a:srgbClr val="3C4043"/>
                </a:solidFill>
                <a:latin typeface="Roboto" panose="02000000000000000000" pitchFamily="2" charset="0"/>
              </a:rPr>
              <a:t>Step-by-Step Implementation – 2/6</a:t>
            </a:r>
          </a:p>
          <a:p>
            <a:pPr algn="just"/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</a:rPr>
              <a:t>         9.2 </a:t>
            </a:r>
            <a:r>
              <a:rPr lang="en-IN" sz="1400" dirty="0">
                <a:solidFill>
                  <a:srgbClr val="3C4043"/>
                </a:solidFill>
                <a:latin typeface="Roboto" panose="02000000000000000000" pitchFamily="2" charset="0"/>
              </a:rPr>
              <a:t>Step-by-Step Implementation – 3/6</a:t>
            </a:r>
          </a:p>
          <a:p>
            <a:pPr algn="just"/>
            <a:r>
              <a:rPr lang="en-IN" sz="1400" dirty="0">
                <a:solidFill>
                  <a:srgbClr val="3C4043"/>
                </a:solidFill>
                <a:latin typeface="Roboto" panose="02000000000000000000" pitchFamily="2" charset="0"/>
              </a:rPr>
              <a:t>         </a:t>
            </a:r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</a:rPr>
              <a:t>9.3 </a:t>
            </a:r>
            <a:r>
              <a:rPr lang="en-IN" sz="1400" dirty="0">
                <a:solidFill>
                  <a:srgbClr val="3C4043"/>
                </a:solidFill>
                <a:latin typeface="Roboto" panose="02000000000000000000" pitchFamily="2" charset="0"/>
              </a:rPr>
              <a:t>Step-by-Step Implementation – 4/6</a:t>
            </a:r>
          </a:p>
          <a:p>
            <a:pPr algn="just"/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</a:rPr>
              <a:t>         9.4 </a:t>
            </a:r>
            <a:r>
              <a:rPr lang="en-IN" sz="1400" dirty="0">
                <a:solidFill>
                  <a:srgbClr val="3C4043"/>
                </a:solidFill>
                <a:latin typeface="Roboto" panose="02000000000000000000" pitchFamily="2" charset="0"/>
              </a:rPr>
              <a:t>Step-by-Step Implementation – 5/6</a:t>
            </a:r>
            <a:endParaRPr lang="en-US" sz="1400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pPr algn="just"/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</a:rPr>
              <a:t>         9.5 </a:t>
            </a:r>
            <a:r>
              <a:rPr lang="en-IN" sz="1400" dirty="0">
                <a:solidFill>
                  <a:srgbClr val="3C4043"/>
                </a:solidFill>
                <a:latin typeface="Roboto" panose="02000000000000000000" pitchFamily="2" charset="0"/>
              </a:rPr>
              <a:t>Step-by-Step Implementation – 6/6</a:t>
            </a:r>
            <a:endParaRPr lang="en-US" sz="1400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pPr algn="just"/>
            <a:endParaRPr lang="en-US" sz="14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algn="just"/>
            <a:endParaRPr lang="en-US" sz="14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algn="just"/>
            <a:endParaRPr lang="en-US" sz="14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algn="just"/>
            <a:endParaRPr lang="en-US" sz="14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algn="just"/>
            <a:endParaRPr lang="en-US" sz="14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algn="just"/>
            <a:endParaRPr lang="en-US" sz="14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algn="just"/>
            <a:endParaRPr lang="en-US" sz="14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algn="just"/>
            <a:endParaRPr lang="en-US" sz="14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algn="just"/>
            <a:endParaRPr lang="en-US" sz="140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algn="just"/>
            <a:endParaRPr lang="en-US" sz="14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algn="just"/>
            <a:endParaRPr lang="en-US" sz="24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algn="just"/>
            <a:endParaRPr lang="en-US" sz="24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algn="just"/>
            <a:endParaRPr lang="en-US" sz="24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marL="457200" indent="-457200" algn="just">
              <a:buFontTx/>
              <a:buAutoNum type="arabicPeriod" startAt="5"/>
            </a:pPr>
            <a:endParaRPr lang="en-US" sz="24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marL="457200" indent="-457200" algn="just">
              <a:buAutoNum type="arabicPeriod" startAt="5"/>
            </a:pPr>
            <a:endParaRPr lang="en-US" sz="2400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pPr lvl="1" algn="just"/>
            <a:endParaRPr lang="en-US" sz="2400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pPr lvl="1" algn="just"/>
            <a:endParaRPr lang="en-US" sz="2400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pPr lvl="1" algn="just"/>
            <a:endParaRPr lang="en-US" sz="2400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pPr lvl="1" algn="just"/>
            <a:endParaRPr lang="en-US" sz="2400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pPr lvl="1" algn="just"/>
            <a:endParaRPr lang="en-US" sz="2400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pPr lvl="1" algn="just"/>
            <a:endParaRPr lang="en-US" sz="2400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pPr marL="457200" indent="-457200" algn="just">
              <a:buAutoNum type="arabicPeriod"/>
            </a:pPr>
            <a:endParaRPr lang="en-US" sz="2400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pPr marL="457200" indent="-457200" algn="just">
              <a:buAutoNum type="arabicPeriod"/>
            </a:pPr>
            <a:endParaRPr lang="en-US" sz="24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2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Configuration of network settings to connect the VMs.</a:t>
            </a:r>
          </a:p>
          <a:p>
            <a:pPr marL="457200" indent="-457200" algn="just">
              <a:buFontTx/>
              <a:buAutoNum type="arabicPeriod"/>
            </a:pPr>
            <a:r>
              <a:rPr lang="en-US" sz="2400" dirty="0">
                <a:solidFill>
                  <a:srgbClr val="3C4043"/>
                </a:solidFill>
                <a:latin typeface="Roboto" panose="02000000000000000000" pitchFamily="2" charset="0"/>
              </a:rPr>
              <a:t>Configuring the internal connectivity of all three VMs through static IPv4.</a:t>
            </a:r>
            <a:endParaRPr lang="en-US" sz="24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2400" dirty="0">
                <a:solidFill>
                  <a:srgbClr val="3C4043"/>
                </a:solidFill>
                <a:latin typeface="Roboto" panose="02000000000000000000" pitchFamily="2" charset="0"/>
              </a:rPr>
              <a:t>Testing the connectivity of multiple VMs by Ping Test.</a:t>
            </a:r>
          </a:p>
          <a:p>
            <a:pPr marL="457200" indent="-457200" algn="just">
              <a:buFontTx/>
              <a:buAutoNum type="arabicPeriod"/>
            </a:pPr>
            <a:r>
              <a:rPr lang="en-US" sz="2400" dirty="0">
                <a:solidFill>
                  <a:srgbClr val="3C4043"/>
                </a:solidFill>
                <a:latin typeface="Roboto" panose="02000000000000000000" pitchFamily="2" charset="0"/>
              </a:rPr>
              <a:t>Testing the connectivity </a:t>
            </a:r>
            <a:r>
              <a:rPr lang="en-US" sz="2400" dirty="0"/>
              <a:t>and functionality of three VMs using </a:t>
            </a:r>
            <a:r>
              <a:rPr lang="en-US" sz="2400" b="1" dirty="0"/>
              <a:t>Flask-based microservice.</a:t>
            </a:r>
          </a:p>
          <a:p>
            <a:pPr marL="457200" indent="-457200" algn="just">
              <a:buFontTx/>
              <a:buAutoNum type="arabicPeriod"/>
            </a:pPr>
            <a:r>
              <a:rPr lang="en-US" sz="2400" dirty="0">
                <a:solidFill>
                  <a:srgbClr val="3C4043"/>
                </a:solidFill>
                <a:latin typeface="Roboto" panose="02000000000000000000" pitchFamily="2" charset="0"/>
              </a:rPr>
              <a:t>Conclusion of Microservice testing.</a:t>
            </a:r>
          </a:p>
          <a:p>
            <a:pPr marL="457200" indent="-457200" algn="just">
              <a:buAutoNum type="arabicPeriod"/>
            </a:pPr>
            <a:endParaRPr lang="en-US" sz="24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marL="742950" indent="-742950" algn="just">
              <a:buAutoNum type="arabicPeriod"/>
            </a:pP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0EDFE-0E47-D203-377D-338DD637C51B}"/>
              </a:ext>
            </a:extLst>
          </p:cNvPr>
          <p:cNvSpPr txBox="1"/>
          <p:nvPr/>
        </p:nvSpPr>
        <p:spPr>
          <a:xfrm>
            <a:off x="7293429" y="5473005"/>
            <a:ext cx="4898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Completed By: </a:t>
            </a:r>
            <a:r>
              <a:rPr lang="en-US" sz="2800" dirty="0"/>
              <a:t>Nitin Awasthi</a:t>
            </a:r>
          </a:p>
          <a:p>
            <a:r>
              <a:rPr lang="en-US" sz="2800" b="1" dirty="0"/>
              <a:t>            Roll No: </a:t>
            </a:r>
            <a:r>
              <a:rPr lang="en-US" sz="2800" dirty="0"/>
              <a:t>G24AI1009</a:t>
            </a:r>
          </a:p>
          <a:p>
            <a:r>
              <a:rPr lang="en-US" sz="2800" b="1" dirty="0"/>
              <a:t>           Contact: </a:t>
            </a:r>
            <a:r>
              <a:rPr lang="en-US" sz="2800" dirty="0"/>
              <a:t>+91-9599089475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93713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F4E9D-9530-3C66-74D1-046A18A9B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DAE352-B2B2-556F-644F-426C6CFE2B18}"/>
              </a:ext>
            </a:extLst>
          </p:cNvPr>
          <p:cNvSpPr txBox="1"/>
          <p:nvPr/>
        </p:nvSpPr>
        <p:spPr>
          <a:xfrm>
            <a:off x="348343" y="10876"/>
            <a:ext cx="1255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4043"/>
                </a:solidFill>
                <a:latin typeface="Roboto" panose="02000000000000000000" pitchFamily="2" charset="0"/>
              </a:rPr>
              <a:t>7.2 </a:t>
            </a:r>
            <a:r>
              <a:rPr lang="en-IN" sz="3600" dirty="0"/>
              <a:t>API Gateway (VM-1 - 10.0.2.4)</a:t>
            </a:r>
            <a:endParaRPr lang="en-US" sz="36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B8423-B468-5F41-0F5C-B7007EF0AEAC}"/>
              </a:ext>
            </a:extLst>
          </p:cNvPr>
          <p:cNvSpPr txBox="1"/>
          <p:nvPr/>
        </p:nvSpPr>
        <p:spPr>
          <a:xfrm>
            <a:off x="425904" y="807423"/>
            <a:ext cx="11340192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API Gateway is the central point that: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Collects responses from Worker Node 1 (VM-2) and Worker Node 2 (VM-3).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Aggregates the responses and returns a combined result to the client.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Handles failures (e.g., if a worker node is down, it still returns partial results).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u="sng" dirty="0"/>
              <a:t>Example Workflow for API Gateway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 user sends a request to VM-1 (10.0.2.4) on port 5000.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gateway fetches data from: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VM-2 (10.0.2.5:5001) → Data Processing Service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VM-3 (10.0.2.15:5002) → Log Management Service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It combines the responses and sends back a unified response.</a:t>
            </a:r>
          </a:p>
        </p:txBody>
      </p:sp>
    </p:spTree>
    <p:extLst>
      <p:ext uri="{BB962C8B-B14F-4D97-AF65-F5344CB8AC3E}">
        <p14:creationId xmlns:p14="http://schemas.microsoft.com/office/powerpoint/2010/main" val="2632287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F667E-6CD1-7913-7687-8E2CA3FF6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E1E4C-6014-6813-30C6-96554CA4244C}"/>
              </a:ext>
            </a:extLst>
          </p:cNvPr>
          <p:cNvSpPr txBox="1"/>
          <p:nvPr/>
        </p:nvSpPr>
        <p:spPr>
          <a:xfrm>
            <a:off x="348343" y="10876"/>
            <a:ext cx="1255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4043"/>
                </a:solidFill>
                <a:latin typeface="Roboto" panose="02000000000000000000" pitchFamily="2" charset="0"/>
              </a:rPr>
              <a:t>7.3 </a:t>
            </a:r>
            <a:r>
              <a:rPr lang="en-IN" sz="3600" dirty="0"/>
              <a:t>API Gateway (VM-1 - 10.0.2.4) – Cont.</a:t>
            </a:r>
            <a:endParaRPr lang="en-US" sz="36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5FDCF-67F3-09BA-F97E-F9F49C3329FD}"/>
              </a:ext>
            </a:extLst>
          </p:cNvPr>
          <p:cNvSpPr txBox="1"/>
          <p:nvPr/>
        </p:nvSpPr>
        <p:spPr>
          <a:xfrm>
            <a:off x="1167493" y="2730783"/>
            <a:ext cx="644978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{</a:t>
            </a:r>
          </a:p>
          <a:p>
            <a:r>
              <a:rPr lang="en-IN" b="1" dirty="0"/>
              <a:t>    "Main VM": "VM-1",</a:t>
            </a:r>
          </a:p>
          <a:p>
            <a:r>
              <a:rPr lang="en-IN" b="1" dirty="0"/>
              <a:t>    "Worker Contributions": [</a:t>
            </a:r>
          </a:p>
          <a:p>
            <a:r>
              <a:rPr lang="en-IN" b="1" dirty="0"/>
              <a:t>        {</a:t>
            </a:r>
          </a:p>
          <a:p>
            <a:r>
              <a:rPr lang="en-IN" b="1" dirty="0"/>
              <a:t>            "VM": "VM-2",</a:t>
            </a:r>
          </a:p>
          <a:p>
            <a:r>
              <a:rPr lang="en-IN" b="1" dirty="0"/>
              <a:t>            "Contribution": "Processing Sensor Data"</a:t>
            </a:r>
          </a:p>
          <a:p>
            <a:r>
              <a:rPr lang="en-IN" b="1" dirty="0"/>
              <a:t>        },</a:t>
            </a:r>
          </a:p>
          <a:p>
            <a:r>
              <a:rPr lang="en-IN" b="1" dirty="0"/>
              <a:t>        {</a:t>
            </a:r>
          </a:p>
          <a:p>
            <a:r>
              <a:rPr lang="en-IN" b="1" dirty="0"/>
              <a:t>            "VM": "VM-3",</a:t>
            </a:r>
          </a:p>
          <a:p>
            <a:r>
              <a:rPr lang="en-IN" b="1" dirty="0"/>
              <a:t>            "Contribution": "Managing System Logs"</a:t>
            </a:r>
          </a:p>
          <a:p>
            <a:r>
              <a:rPr lang="en-IN" b="1" dirty="0"/>
              <a:t>        }</a:t>
            </a:r>
          </a:p>
          <a:p>
            <a:r>
              <a:rPr lang="en-IN" b="1" dirty="0"/>
              <a:t>    ]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56A85-992B-69B5-733F-C54E7CD62F44}"/>
              </a:ext>
            </a:extLst>
          </p:cNvPr>
          <p:cNvSpPr txBox="1"/>
          <p:nvPr/>
        </p:nvSpPr>
        <p:spPr>
          <a:xfrm>
            <a:off x="634093" y="2095891"/>
            <a:ext cx="6449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/>
              <a:t>Example Response: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BAA4DB-E177-0335-E7B7-717C31532FA8}"/>
              </a:ext>
            </a:extLst>
          </p:cNvPr>
          <p:cNvSpPr txBox="1"/>
          <p:nvPr/>
        </p:nvSpPr>
        <p:spPr>
          <a:xfrm>
            <a:off x="547007" y="690331"/>
            <a:ext cx="644978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u="sng" dirty="0"/>
              <a:t>Example Request</a:t>
            </a:r>
            <a:r>
              <a:rPr lang="en-IN" dirty="0"/>
              <a:t>:  </a:t>
            </a:r>
          </a:p>
          <a:p>
            <a:pPr>
              <a:lnSpc>
                <a:spcPct val="150000"/>
              </a:lnSpc>
            </a:pPr>
            <a:r>
              <a:rPr lang="en-IN" b="1" dirty="0"/>
              <a:t>curl http://10.0.2.4:5000/status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1154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179BE-A585-B50C-D59E-52846F36C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97DC2-879A-819B-7266-08F048086ABF}"/>
              </a:ext>
            </a:extLst>
          </p:cNvPr>
          <p:cNvSpPr txBox="1"/>
          <p:nvPr/>
        </p:nvSpPr>
        <p:spPr>
          <a:xfrm>
            <a:off x="348343" y="10876"/>
            <a:ext cx="1255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4043"/>
                </a:solidFill>
                <a:latin typeface="Roboto" panose="02000000000000000000" pitchFamily="2" charset="0"/>
              </a:rPr>
              <a:t>7.4 </a:t>
            </a:r>
            <a:r>
              <a:rPr lang="en-IN" sz="3600" dirty="0"/>
              <a:t>Worker Node 1 (VM-2 - 10.0.2.5)</a:t>
            </a:r>
            <a:endParaRPr lang="en-US" sz="36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4BAFE74-21A4-2A50-173D-7C6D510E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869145"/>
            <a:ext cx="8680581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node acts as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marR="0" lvl="0" indent="-4000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performs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sensor data processing, real-time calculations).</a:t>
            </a:r>
          </a:p>
          <a:p>
            <a:pPr marL="400050" marR="0" lvl="0" indent="-4000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exposes an API endpoint </a:t>
            </a:r>
            <a:r>
              <a:rPr lang="en-US" altLang="en-US" dirty="0">
                <a:latin typeface="Arial" panose="020B0604020202020204" pitchFamily="34" charset="0"/>
              </a:rPr>
              <a:t>(/contribution) to return its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0C78B-EBA1-36E3-0C3B-611738D2122F}"/>
              </a:ext>
            </a:extLst>
          </p:cNvPr>
          <p:cNvSpPr txBox="1"/>
          <p:nvPr/>
        </p:nvSpPr>
        <p:spPr>
          <a:xfrm>
            <a:off x="348342" y="2694295"/>
            <a:ext cx="961090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Example Request to Worker Node 1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r>
              <a:rPr lang="en-IN" b="1" dirty="0"/>
              <a:t>curl </a:t>
            </a:r>
            <a:r>
              <a:rPr lang="en-IN" b="1" dirty="0">
                <a:hlinkClick r:id="rId2"/>
              </a:rPr>
              <a:t>http://10.0.2.5:5001/contribution</a:t>
            </a:r>
            <a:endParaRPr lang="en-IN" b="1" dirty="0"/>
          </a:p>
          <a:p>
            <a:endParaRPr lang="en-IN" b="1" dirty="0"/>
          </a:p>
          <a:p>
            <a:r>
              <a:rPr lang="en-IN" u="sng" dirty="0"/>
              <a:t>Example Response</a:t>
            </a:r>
            <a:r>
              <a:rPr lang="en-IN" b="1" u="sng" dirty="0"/>
              <a:t>:</a:t>
            </a:r>
          </a:p>
          <a:p>
            <a:endParaRPr lang="en-IN" b="1" u="sng" dirty="0"/>
          </a:p>
          <a:p>
            <a:r>
              <a:rPr lang="en-IN" b="1" dirty="0"/>
              <a:t>{ "VM": "VM-2", "Contribution": "Processing Sensor Data" }</a:t>
            </a:r>
          </a:p>
          <a:p>
            <a:endParaRPr lang="en-IN" b="1" dirty="0"/>
          </a:p>
          <a:p>
            <a:r>
              <a:rPr lang="en-US" dirty="0"/>
              <a:t>This response is collected by the API Gateway and included in the final output.</a:t>
            </a:r>
            <a:endParaRPr lang="en-IN" b="1" dirty="0"/>
          </a:p>
          <a:p>
            <a:endParaRPr lang="en-IN" b="1" dirty="0"/>
          </a:p>
          <a:p>
            <a:r>
              <a:rPr lang="en-US" b="1" dirty="0"/>
              <a:t>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94972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3D40D-45F8-2586-47F8-EF49C8585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9884BC-4245-8A48-55DD-AAC43C07B44A}"/>
              </a:ext>
            </a:extLst>
          </p:cNvPr>
          <p:cNvSpPr txBox="1"/>
          <p:nvPr/>
        </p:nvSpPr>
        <p:spPr>
          <a:xfrm>
            <a:off x="348343" y="10876"/>
            <a:ext cx="1255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4043"/>
                </a:solidFill>
                <a:latin typeface="Roboto" panose="02000000000000000000" pitchFamily="2" charset="0"/>
              </a:rPr>
              <a:t>7.5 </a:t>
            </a:r>
            <a:r>
              <a:rPr lang="en-IN" sz="3600" dirty="0"/>
              <a:t>Worker Node 2 (VM-3 - 10.0.2.15)</a:t>
            </a:r>
            <a:endParaRPr lang="en-US" sz="36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0505D73-104A-C959-2175-2D21D83EF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3" y="862791"/>
            <a:ext cx="10338018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This node acts as a log manager:</a:t>
            </a:r>
          </a:p>
          <a:p>
            <a:pPr marL="400050" marR="0" lvl="0" indent="-4000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lang="en-US" altLang="en-US" dirty="0">
                <a:latin typeface="Arial" panose="020B0604020202020204" pitchFamily="34" charset="0"/>
              </a:rPr>
              <a:t>It handles logging (e.g., system logs, debugging, monitoring).</a:t>
            </a:r>
          </a:p>
          <a:p>
            <a:pPr marL="400050" marR="0" lvl="0" indent="-4000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lang="en-US" altLang="en-US" dirty="0">
                <a:latin typeface="Arial" panose="020B0604020202020204" pitchFamily="34" charset="0"/>
              </a:rPr>
              <a:t>It exposes an (/contribution) to return its status.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F15FF-3DA2-7B89-5E37-B844D9471639}"/>
              </a:ext>
            </a:extLst>
          </p:cNvPr>
          <p:cNvSpPr txBox="1"/>
          <p:nvPr/>
        </p:nvSpPr>
        <p:spPr>
          <a:xfrm>
            <a:off x="348342" y="2676353"/>
            <a:ext cx="854226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Example Request to Worker Node 2:</a:t>
            </a:r>
          </a:p>
          <a:p>
            <a:endParaRPr lang="en-US" u="sng" dirty="0"/>
          </a:p>
          <a:p>
            <a:r>
              <a:rPr lang="en-IN" b="1" dirty="0"/>
              <a:t>curl </a:t>
            </a:r>
            <a:r>
              <a:rPr lang="en-IN" b="1" dirty="0">
                <a:hlinkClick r:id="rId2"/>
              </a:rPr>
              <a:t>http://10.0.2.15:5002/contribution</a:t>
            </a:r>
            <a:endParaRPr lang="en-IN" b="1" dirty="0"/>
          </a:p>
          <a:p>
            <a:endParaRPr lang="en-IN" b="1" u="sng" dirty="0"/>
          </a:p>
          <a:p>
            <a:r>
              <a:rPr lang="en-IN" u="sng" dirty="0"/>
              <a:t>Example Response</a:t>
            </a:r>
            <a:r>
              <a:rPr lang="en-IN" b="1" u="sng" dirty="0"/>
              <a:t>:</a:t>
            </a:r>
          </a:p>
          <a:p>
            <a:endParaRPr lang="en-IN" b="1" u="sng" dirty="0"/>
          </a:p>
          <a:p>
            <a:r>
              <a:rPr lang="en-US" b="1" dirty="0"/>
              <a:t>{ "VM": "VM-3", "Contribution": "Managing System Logs" }</a:t>
            </a:r>
          </a:p>
          <a:p>
            <a:endParaRPr lang="en-US" b="1" u="sng" dirty="0"/>
          </a:p>
          <a:p>
            <a:r>
              <a:rPr lang="en-US" dirty="0"/>
              <a:t>Like Worker Node 1, this response is sent to the API Gateway for aggregation.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802057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ED5E2-712A-438B-8DBD-2FA4AB903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E34BD3-5EC1-14CD-2B07-1A5468F95E82}"/>
              </a:ext>
            </a:extLst>
          </p:cNvPr>
          <p:cNvSpPr txBox="1"/>
          <p:nvPr/>
        </p:nvSpPr>
        <p:spPr>
          <a:xfrm>
            <a:off x="348343" y="10876"/>
            <a:ext cx="1255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4043"/>
                </a:solidFill>
                <a:latin typeface="Roboto" panose="02000000000000000000" pitchFamily="2" charset="0"/>
              </a:rPr>
              <a:t>8. </a:t>
            </a:r>
            <a:r>
              <a:rPr lang="en-IN" sz="3600" dirty="0"/>
              <a:t>How They Work Together</a:t>
            </a:r>
            <a:endParaRPr lang="en-US" sz="36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8BCEC37-C85B-7469-E2A7-A8BDC7310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706" y="494915"/>
            <a:ext cx="11362587" cy="613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u="sng" dirty="0">
                <a:latin typeface="Arial" panose="020B0604020202020204" pitchFamily="34" charset="0"/>
              </a:rPr>
              <a:t>Scenario 1: Everything Works: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A request to VM-1 (10.0.2.4:5000/status) will return contributions from both workers.</a:t>
            </a:r>
            <a:endParaRPr lang="en-US" altLang="en-US" u="sng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u="sng" dirty="0">
                <a:latin typeface="Arial" panose="020B0604020202020204" pitchFamily="34" charset="0"/>
              </a:rPr>
              <a:t>Scenario 2: VM-2 (Worker Node 1) Fails: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The API Gateway will detect failure and return: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    "Main VM": "VM-1",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    "Worker Contributions":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    [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              {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                     "VM": "VM-2",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                     "Contribution": "Error connecting"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             },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            {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                    "VM": "VM-3",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                   "Contribution": "Managing System Logs“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            }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 ]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This setup ensures fault tolerance and scalability in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distributed microservice system</a:t>
            </a:r>
          </a:p>
        </p:txBody>
      </p:sp>
    </p:spTree>
    <p:extLst>
      <p:ext uri="{BB962C8B-B14F-4D97-AF65-F5344CB8AC3E}">
        <p14:creationId xmlns:p14="http://schemas.microsoft.com/office/powerpoint/2010/main" val="3503162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0ABCE-DDE6-14C2-D255-6211B5964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29F158-A11B-45D6-A880-B69156D2E27D}"/>
              </a:ext>
            </a:extLst>
          </p:cNvPr>
          <p:cNvSpPr txBox="1"/>
          <p:nvPr/>
        </p:nvSpPr>
        <p:spPr>
          <a:xfrm>
            <a:off x="348343" y="10876"/>
            <a:ext cx="1255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4043"/>
                </a:solidFill>
                <a:latin typeface="Roboto" panose="02000000000000000000" pitchFamily="2" charset="0"/>
              </a:rPr>
              <a:t>9. </a:t>
            </a:r>
            <a:r>
              <a:rPr lang="en-IN" sz="3600" dirty="0"/>
              <a:t>Step-by-Step Implementation – 1/6</a:t>
            </a:r>
            <a:endParaRPr lang="en-US" sz="36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FC8F5-4584-63F1-8CF1-661B04CC652B}"/>
              </a:ext>
            </a:extLst>
          </p:cNvPr>
          <p:cNvSpPr txBox="1"/>
          <p:nvPr/>
        </p:nvSpPr>
        <p:spPr>
          <a:xfrm>
            <a:off x="348343" y="647106"/>
            <a:ext cx="7815156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Step : 1 Install Flask on All VMs</a:t>
            </a:r>
          </a:p>
          <a:p>
            <a:endParaRPr lang="en-IN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apt update &amp;&amp; </a:t>
            </a:r>
            <a:r>
              <a:rPr lang="en-US" dirty="0" err="1"/>
              <a:t>sudo</a:t>
            </a:r>
            <a:r>
              <a:rPr lang="en-US" dirty="0"/>
              <a:t> apt install python3-pip –y</a:t>
            </a:r>
            <a:endParaRPr lang="en-IN" dirty="0"/>
          </a:p>
          <a:p>
            <a:pPr lvl="1"/>
            <a:r>
              <a:rPr lang="en-IN" dirty="0"/>
              <a:t>pip3 install flask requests</a:t>
            </a:r>
          </a:p>
          <a:p>
            <a:endParaRPr lang="en-IN" dirty="0"/>
          </a:p>
          <a:p>
            <a:r>
              <a:rPr lang="en-IN" b="1" dirty="0"/>
              <a:t>Step : 2 Deploy Microservice on VM-2 (10.0.2.5)</a:t>
            </a:r>
          </a:p>
          <a:p>
            <a:endParaRPr lang="en-IN" dirty="0"/>
          </a:p>
          <a:p>
            <a:pPr lvl="1"/>
            <a:r>
              <a:rPr lang="en-US" dirty="0"/>
              <a:t>On VM-2, create the file worker_vm2.py:</a:t>
            </a:r>
          </a:p>
          <a:p>
            <a:pPr lvl="1"/>
            <a:endParaRPr lang="en-US" dirty="0"/>
          </a:p>
          <a:p>
            <a:pPr lvl="1"/>
            <a:r>
              <a:rPr lang="en-IN" dirty="0"/>
              <a:t>nano worker_vm2.py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IN" dirty="0"/>
              <a:t>from flask import Flask, </a:t>
            </a:r>
            <a:r>
              <a:rPr lang="en-IN" dirty="0" err="1"/>
              <a:t>jsonify</a:t>
            </a:r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app = Flask(__name__)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@app.route('/contribution', methods=['GET'])</a:t>
            </a:r>
          </a:p>
          <a:p>
            <a:pPr lvl="1"/>
            <a:r>
              <a:rPr lang="en-IN" dirty="0"/>
              <a:t>def contribution():</a:t>
            </a:r>
          </a:p>
          <a:p>
            <a:pPr lvl="1"/>
            <a:r>
              <a:rPr lang="en-IN" dirty="0"/>
              <a:t>    return </a:t>
            </a:r>
            <a:r>
              <a:rPr lang="en-IN" dirty="0" err="1"/>
              <a:t>jsonify</a:t>
            </a:r>
            <a:r>
              <a:rPr lang="en-IN" dirty="0"/>
              <a:t>({"VM": "VM-2", "Contribution": "Data Processing"})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if __name__ == '__main__':</a:t>
            </a:r>
          </a:p>
          <a:p>
            <a:pPr lvl="1"/>
            <a:r>
              <a:rPr lang="en-IN" dirty="0"/>
              <a:t>    </a:t>
            </a:r>
            <a:r>
              <a:rPr lang="en-IN" dirty="0" err="1"/>
              <a:t>app.run</a:t>
            </a:r>
            <a:r>
              <a:rPr lang="en-IN" dirty="0"/>
              <a:t>(host='0.0.0.0', port=5001)</a:t>
            </a:r>
          </a:p>
          <a:p>
            <a:r>
              <a:rPr lang="en-US" b="1" dirty="0"/>
              <a:t>Save and exit (CTRL+X, then Y, then Enter).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092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9F25C-B463-A4EF-FF98-986A73A9D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739DC9-1828-942C-1CF1-7B417D06E743}"/>
              </a:ext>
            </a:extLst>
          </p:cNvPr>
          <p:cNvSpPr txBox="1"/>
          <p:nvPr/>
        </p:nvSpPr>
        <p:spPr>
          <a:xfrm>
            <a:off x="348343" y="10876"/>
            <a:ext cx="1255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4043"/>
                </a:solidFill>
                <a:latin typeface="Roboto" panose="02000000000000000000" pitchFamily="2" charset="0"/>
              </a:rPr>
              <a:t>9.1 </a:t>
            </a:r>
            <a:r>
              <a:rPr lang="en-IN" sz="3600" dirty="0"/>
              <a:t>Step-by-Step Implementation – 2/6</a:t>
            </a:r>
            <a:endParaRPr lang="en-US" sz="36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00B50-8EBC-E215-FD15-777180F8C981}"/>
              </a:ext>
            </a:extLst>
          </p:cNvPr>
          <p:cNvSpPr txBox="1"/>
          <p:nvPr/>
        </p:nvSpPr>
        <p:spPr>
          <a:xfrm>
            <a:off x="194107" y="1305341"/>
            <a:ext cx="94456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US" b="1" dirty="0"/>
              <a:t>Step 3: Run the Microservice by </a:t>
            </a:r>
            <a:r>
              <a:rPr lang="en-IN" b="1" dirty="0"/>
              <a:t>executing the following command:</a:t>
            </a:r>
          </a:p>
          <a:p>
            <a:r>
              <a:rPr lang="en-IN" dirty="0"/>
              <a:t>	</a:t>
            </a:r>
            <a:r>
              <a:rPr lang="en-IN" b="1" dirty="0"/>
              <a:t>python3 worker_vm2.py</a:t>
            </a:r>
          </a:p>
          <a:p>
            <a:endParaRPr lang="en-IN" b="1" dirty="0"/>
          </a:p>
          <a:p>
            <a:pPr lvl="1"/>
            <a:r>
              <a:rPr lang="en-US" dirty="0"/>
              <a:t>This starts the Flask server on </a:t>
            </a:r>
            <a:r>
              <a:rPr lang="en-US" b="1" dirty="0"/>
              <a:t>port 5001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making it accessible inside the internal </a:t>
            </a:r>
            <a:r>
              <a:rPr lang="en-US" dirty="0" err="1"/>
              <a:t>netwok</a:t>
            </a:r>
            <a:r>
              <a:rPr lang="en-US" dirty="0"/>
              <a:t>.</a:t>
            </a:r>
          </a:p>
          <a:p>
            <a:pPr lvl="1"/>
            <a:endParaRPr lang="en-US" b="1" dirty="0"/>
          </a:p>
          <a:p>
            <a:r>
              <a:rPr lang="en-US" b="1" dirty="0"/>
              <a:t>Step 4: Test the Microservice</a:t>
            </a:r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dirty="0"/>
              <a:t> From </a:t>
            </a:r>
            <a:r>
              <a:rPr lang="en-US" b="1" dirty="0"/>
              <a:t>VM-1</a:t>
            </a:r>
            <a:r>
              <a:rPr lang="en-US" dirty="0"/>
              <a:t> or </a:t>
            </a:r>
            <a:r>
              <a:rPr lang="en-US" b="1" dirty="0"/>
              <a:t>VM-3</a:t>
            </a:r>
            <a:r>
              <a:rPr lang="en-US" dirty="0"/>
              <a:t>, test the microservice using: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IN" dirty="0"/>
              <a:t> curl </a:t>
            </a:r>
            <a:r>
              <a:rPr lang="en-IN" dirty="0">
                <a:hlinkClick r:id="rId2"/>
              </a:rPr>
              <a:t>http://10.0.2.5:5001/contribution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	 {"VM": "VM-2", "Contribution": "Data Processing"}</a:t>
            </a:r>
          </a:p>
          <a:p>
            <a:endParaRPr lang="en-US" b="1" dirty="0"/>
          </a:p>
          <a:p>
            <a:endParaRPr lang="en-IN" b="1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3F4452-A384-58DA-AF0B-B53BDFCE0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891" y="1681776"/>
            <a:ext cx="5277348" cy="301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0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488E3-E63D-C9F5-A02E-3DDD5AB2C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EB5410-FEFE-5BF4-E780-1044FC26631B}"/>
              </a:ext>
            </a:extLst>
          </p:cNvPr>
          <p:cNvSpPr txBox="1"/>
          <p:nvPr/>
        </p:nvSpPr>
        <p:spPr>
          <a:xfrm>
            <a:off x="261650" y="738373"/>
            <a:ext cx="609783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Step 5: Create the Microservice File</a:t>
            </a:r>
          </a:p>
          <a:p>
            <a:endParaRPr lang="en-IN" b="1" dirty="0"/>
          </a:p>
          <a:p>
            <a:r>
              <a:rPr lang="en-IN" b="1" dirty="0"/>
              <a:t>	</a:t>
            </a:r>
            <a:r>
              <a:rPr lang="en-US" b="1" dirty="0"/>
              <a:t>On VM-3, create the file worker_vm3.py:</a:t>
            </a:r>
          </a:p>
          <a:p>
            <a:r>
              <a:rPr lang="en-US" b="1" dirty="0"/>
              <a:t>	</a:t>
            </a:r>
            <a:r>
              <a:rPr lang="en-IN" dirty="0"/>
              <a:t> nano worker_vm3.py</a:t>
            </a:r>
            <a:endParaRPr lang="en-US" b="1" dirty="0"/>
          </a:p>
          <a:p>
            <a:endParaRPr lang="en-IN" dirty="0"/>
          </a:p>
          <a:p>
            <a:pPr lvl="2"/>
            <a:r>
              <a:rPr lang="en-IN" dirty="0"/>
              <a:t>from flask import Flask, </a:t>
            </a:r>
            <a:r>
              <a:rPr lang="en-IN" dirty="0" err="1"/>
              <a:t>jsonify</a:t>
            </a:r>
            <a:endParaRPr lang="en-IN" dirty="0"/>
          </a:p>
          <a:p>
            <a:pPr lvl="2"/>
            <a:endParaRPr lang="en-IN" dirty="0"/>
          </a:p>
          <a:p>
            <a:pPr lvl="2"/>
            <a:r>
              <a:rPr lang="en-IN" dirty="0"/>
              <a:t>app = Flask(__name__)</a:t>
            </a:r>
          </a:p>
          <a:p>
            <a:pPr lvl="2"/>
            <a:endParaRPr lang="en-IN" dirty="0"/>
          </a:p>
          <a:p>
            <a:pPr lvl="2"/>
            <a:r>
              <a:rPr lang="en-IN" dirty="0"/>
              <a:t>@app.route('/contribution', methods=['GET'])</a:t>
            </a:r>
          </a:p>
          <a:p>
            <a:pPr lvl="2"/>
            <a:r>
              <a:rPr lang="en-IN" dirty="0"/>
              <a:t>def contribution():</a:t>
            </a:r>
          </a:p>
          <a:p>
            <a:pPr lvl="2"/>
            <a:r>
              <a:rPr lang="en-IN" dirty="0"/>
              <a:t>    return </a:t>
            </a:r>
            <a:r>
              <a:rPr lang="en-IN" dirty="0" err="1"/>
              <a:t>jsonify</a:t>
            </a:r>
            <a:r>
              <a:rPr lang="en-IN" dirty="0"/>
              <a:t>({"VM": "VM-3", "Contribution": "Log Management"})</a:t>
            </a:r>
          </a:p>
          <a:p>
            <a:pPr lvl="2"/>
            <a:endParaRPr lang="en-IN" dirty="0"/>
          </a:p>
          <a:p>
            <a:pPr lvl="2"/>
            <a:r>
              <a:rPr lang="en-IN" dirty="0"/>
              <a:t>if __name__ == '__main__':</a:t>
            </a:r>
          </a:p>
          <a:p>
            <a:pPr lvl="2"/>
            <a:r>
              <a:rPr lang="en-IN" dirty="0"/>
              <a:t>    </a:t>
            </a:r>
            <a:r>
              <a:rPr lang="en-IN" dirty="0" err="1"/>
              <a:t>app.run</a:t>
            </a:r>
            <a:r>
              <a:rPr lang="en-IN" dirty="0"/>
              <a:t>(host='0.0.0.0', port=5002)</a:t>
            </a:r>
          </a:p>
          <a:p>
            <a:r>
              <a:rPr lang="en-IN" dirty="0"/>
              <a:t>	</a:t>
            </a:r>
          </a:p>
          <a:p>
            <a:r>
              <a:rPr lang="en-US" b="1" dirty="0"/>
              <a:t>Save and exit (CTRL+X, then Y, then Enter).</a:t>
            </a:r>
          </a:p>
          <a:p>
            <a:endParaRPr lang="en-US" b="1" dirty="0"/>
          </a:p>
          <a:p>
            <a:r>
              <a:rPr lang="en-US" dirty="0"/>
              <a:t>Execute the following command to start the service:</a:t>
            </a:r>
            <a:endParaRPr lang="en-US" b="1" dirty="0"/>
          </a:p>
          <a:p>
            <a:r>
              <a:rPr lang="en-US" b="1" dirty="0"/>
              <a:t>	python3 worker_vm3.py</a:t>
            </a:r>
          </a:p>
          <a:p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F7E38-BAE2-07D4-48F1-E1178EB56C0E}"/>
              </a:ext>
            </a:extLst>
          </p:cNvPr>
          <p:cNvSpPr txBox="1"/>
          <p:nvPr/>
        </p:nvSpPr>
        <p:spPr>
          <a:xfrm>
            <a:off x="348343" y="10876"/>
            <a:ext cx="1255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4043"/>
                </a:solidFill>
                <a:latin typeface="Roboto" panose="02000000000000000000" pitchFamily="2" charset="0"/>
              </a:rPr>
              <a:t>9.2 </a:t>
            </a:r>
            <a:r>
              <a:rPr lang="en-IN" sz="3600" dirty="0"/>
              <a:t>Step-by-Step Implementation – 3/6</a:t>
            </a:r>
            <a:endParaRPr lang="en-US" sz="36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B6F8F-E8DA-431E-DFD0-A130272C9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08" y="643663"/>
            <a:ext cx="5683542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6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B516F-22F3-41B8-4CB3-3B08D94EC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E89C4-499C-04D8-9236-8B5B0A58AE18}"/>
              </a:ext>
            </a:extLst>
          </p:cNvPr>
          <p:cNvSpPr txBox="1"/>
          <p:nvPr/>
        </p:nvSpPr>
        <p:spPr>
          <a:xfrm>
            <a:off x="348343" y="10876"/>
            <a:ext cx="1255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4043"/>
                </a:solidFill>
                <a:latin typeface="Roboto" panose="02000000000000000000" pitchFamily="2" charset="0"/>
              </a:rPr>
              <a:t>9.3 </a:t>
            </a:r>
            <a:r>
              <a:rPr lang="en-IN" sz="3600" dirty="0"/>
              <a:t>Step-by-Step Implementation – 4/6</a:t>
            </a:r>
            <a:endParaRPr lang="en-US" sz="36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295E5-F909-0297-BD97-6520E70CE9A9}"/>
              </a:ext>
            </a:extLst>
          </p:cNvPr>
          <p:cNvSpPr txBox="1"/>
          <p:nvPr/>
        </p:nvSpPr>
        <p:spPr>
          <a:xfrm>
            <a:off x="348343" y="1043714"/>
            <a:ext cx="64503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 6: Test the Microservice</a:t>
            </a:r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dirty="0"/>
              <a:t>From </a:t>
            </a:r>
            <a:r>
              <a:rPr lang="en-US" b="1" dirty="0"/>
              <a:t>VM-1</a:t>
            </a:r>
            <a:r>
              <a:rPr lang="en-US" dirty="0"/>
              <a:t> or </a:t>
            </a:r>
            <a:r>
              <a:rPr lang="en-US" b="1" dirty="0"/>
              <a:t>VM-2</a:t>
            </a:r>
            <a:r>
              <a:rPr lang="en-US" dirty="0"/>
              <a:t>, run:</a:t>
            </a:r>
          </a:p>
          <a:p>
            <a:r>
              <a:rPr lang="en-US" b="1" dirty="0"/>
              <a:t>	</a:t>
            </a:r>
            <a:r>
              <a:rPr lang="en-IN" dirty="0"/>
              <a:t>curl </a:t>
            </a:r>
            <a:r>
              <a:rPr lang="en-IN" dirty="0">
                <a:hlinkClick r:id="rId2"/>
              </a:rPr>
              <a:t>http://10.0.2.15:5002/contribution</a:t>
            </a:r>
            <a:endParaRPr lang="en-IN" dirty="0"/>
          </a:p>
          <a:p>
            <a:endParaRPr lang="en-IN" b="1" dirty="0"/>
          </a:p>
          <a:p>
            <a:r>
              <a:rPr lang="en-US" b="1" dirty="0"/>
              <a:t>	</a:t>
            </a:r>
            <a:r>
              <a:rPr lang="fr-FR" b="1" dirty="0"/>
              <a:t>{"VM": "VM-3", "Contribution": "Log Management"}</a:t>
            </a:r>
          </a:p>
          <a:p>
            <a:endParaRPr lang="en-US" b="1" dirty="0"/>
          </a:p>
          <a:p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93ECB-0BA2-C083-4023-44147F041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09" y="2956044"/>
            <a:ext cx="8011589" cy="17371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92C568-AD66-AAD1-658B-D3BE3C407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08" y="4909364"/>
            <a:ext cx="7853227" cy="18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18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CB116-30A9-BE16-2ED0-18CEB16A0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D970C4-D8C2-52DB-22ED-FA5B3D3723F2}"/>
              </a:ext>
            </a:extLst>
          </p:cNvPr>
          <p:cNvSpPr txBox="1"/>
          <p:nvPr/>
        </p:nvSpPr>
        <p:spPr>
          <a:xfrm>
            <a:off x="348343" y="10876"/>
            <a:ext cx="1255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4043"/>
                </a:solidFill>
                <a:latin typeface="Roboto" panose="02000000000000000000" pitchFamily="2" charset="0"/>
              </a:rPr>
              <a:t>9.4 </a:t>
            </a:r>
            <a:r>
              <a:rPr lang="en-IN" sz="3600" dirty="0"/>
              <a:t>Step-by-Step Implementation – 5/6</a:t>
            </a:r>
            <a:endParaRPr lang="en-US" sz="36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59206-23EE-997B-D300-761CBECCFB37}"/>
              </a:ext>
            </a:extLst>
          </p:cNvPr>
          <p:cNvSpPr txBox="1"/>
          <p:nvPr/>
        </p:nvSpPr>
        <p:spPr>
          <a:xfrm>
            <a:off x="173581" y="779309"/>
            <a:ext cx="645037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 7: Deploy API Gateway on VM-1 (Aggregator</a:t>
            </a:r>
            <a:r>
              <a:rPr lang="en-US" dirty="0"/>
              <a:t>)</a:t>
            </a:r>
          </a:p>
          <a:p>
            <a:r>
              <a:rPr lang="en-US" b="1" dirty="0"/>
              <a:t>	File: </a:t>
            </a:r>
            <a:r>
              <a:rPr lang="en-IN" dirty="0"/>
              <a:t>main_api_gateway.py</a:t>
            </a:r>
          </a:p>
          <a:p>
            <a:r>
              <a:rPr lang="en-IN" dirty="0"/>
              <a:t>	from flask import Flask, </a:t>
            </a:r>
            <a:r>
              <a:rPr lang="en-IN" dirty="0" err="1"/>
              <a:t>jsonify</a:t>
            </a:r>
            <a:endParaRPr lang="en-IN" dirty="0"/>
          </a:p>
          <a:p>
            <a:r>
              <a:rPr lang="en-IN" dirty="0"/>
              <a:t>import requests</a:t>
            </a:r>
          </a:p>
          <a:p>
            <a:endParaRPr lang="en-IN" dirty="0"/>
          </a:p>
          <a:p>
            <a:r>
              <a:rPr lang="en-IN" dirty="0"/>
              <a:t>app = Flask(__name__)</a:t>
            </a:r>
          </a:p>
          <a:p>
            <a:endParaRPr lang="en-IN" dirty="0"/>
          </a:p>
          <a:p>
            <a:r>
              <a:rPr lang="en-IN" dirty="0"/>
              <a:t>WORKER_NODES = {</a:t>
            </a:r>
          </a:p>
          <a:p>
            <a:r>
              <a:rPr lang="en-IN" dirty="0"/>
              <a:t>    "VM-2": "http://10.0.2.5:5001/contribution",</a:t>
            </a:r>
          </a:p>
          <a:p>
            <a:r>
              <a:rPr lang="en-IN" dirty="0"/>
              <a:t>    "VM-3": "http://10.0.2.15:5002/contribution"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@app.route('/status', methods=['GET'])</a:t>
            </a:r>
          </a:p>
          <a:p>
            <a:r>
              <a:rPr lang="en-IN" dirty="0"/>
              <a:t>def status():</a:t>
            </a:r>
          </a:p>
          <a:p>
            <a:r>
              <a:rPr lang="en-IN" dirty="0"/>
              <a:t>    contributions = []</a:t>
            </a:r>
          </a:p>
          <a:p>
            <a:r>
              <a:rPr lang="en-IN" dirty="0"/>
              <a:t>    for </a:t>
            </a:r>
            <a:r>
              <a:rPr lang="en-IN" dirty="0" err="1"/>
              <a:t>vm</a:t>
            </a:r>
            <a:r>
              <a:rPr lang="en-IN" dirty="0"/>
              <a:t>, </a:t>
            </a:r>
            <a:r>
              <a:rPr lang="en-IN" dirty="0" err="1"/>
              <a:t>url</a:t>
            </a:r>
            <a:r>
              <a:rPr lang="en-IN" dirty="0"/>
              <a:t> in </a:t>
            </a:r>
            <a:r>
              <a:rPr lang="en-IN" dirty="0" err="1"/>
              <a:t>WORKER_NODES.items</a:t>
            </a:r>
            <a:r>
              <a:rPr lang="en-IN" dirty="0"/>
              <a:t>():</a:t>
            </a:r>
          </a:p>
          <a:p>
            <a:r>
              <a:rPr lang="en-IN" dirty="0"/>
              <a:t>        try:</a:t>
            </a:r>
          </a:p>
          <a:p>
            <a:r>
              <a:rPr lang="en-IN" dirty="0"/>
              <a:t>            response = </a:t>
            </a:r>
            <a:r>
              <a:rPr lang="en-IN" dirty="0" err="1"/>
              <a:t>requests.get</a:t>
            </a:r>
            <a:r>
              <a:rPr lang="en-IN" dirty="0"/>
              <a:t>(</a:t>
            </a:r>
            <a:r>
              <a:rPr lang="en-IN" dirty="0" err="1"/>
              <a:t>url</a:t>
            </a:r>
            <a:r>
              <a:rPr lang="en-IN" dirty="0"/>
              <a:t>, timeout=2)</a:t>
            </a:r>
          </a:p>
          <a:p>
            <a:r>
              <a:rPr lang="en-IN" dirty="0"/>
              <a:t>            if </a:t>
            </a:r>
            <a:r>
              <a:rPr lang="en-IN" dirty="0" err="1"/>
              <a:t>response.status_code</a:t>
            </a:r>
            <a:r>
              <a:rPr lang="en-IN" dirty="0"/>
              <a:t> == 200:</a:t>
            </a:r>
          </a:p>
          <a:p>
            <a:r>
              <a:rPr lang="en-IN" dirty="0"/>
              <a:t>                </a:t>
            </a:r>
            <a:r>
              <a:rPr lang="en-IN" dirty="0" err="1"/>
              <a:t>contributions.append</a:t>
            </a:r>
            <a:r>
              <a:rPr lang="en-IN" dirty="0"/>
              <a:t>(</a:t>
            </a:r>
            <a:r>
              <a:rPr lang="en-IN" dirty="0" err="1"/>
              <a:t>response.json</a:t>
            </a:r>
            <a:r>
              <a:rPr lang="en-IN" dirty="0"/>
              <a:t>())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048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2C8F1F-064D-19E9-A565-C7020D0E1793}"/>
              </a:ext>
            </a:extLst>
          </p:cNvPr>
          <p:cNvSpPr txBox="1"/>
          <p:nvPr/>
        </p:nvSpPr>
        <p:spPr>
          <a:xfrm>
            <a:off x="348343" y="10876"/>
            <a:ext cx="11571514" cy="294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1. Objective </a:t>
            </a:r>
          </a:p>
          <a:p>
            <a:pPr algn="just"/>
            <a:endParaRPr lang="en-IN" sz="1200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Create and configure multiple Virtual Machines (VMs) using VirtualBox, 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3C4043"/>
                </a:solidFill>
                <a:latin typeface="Roboto" panose="02000000000000000000" pitchFamily="2" charset="0"/>
              </a:rPr>
              <a:t>E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stablish a network between them. 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3C4043"/>
                </a:solidFill>
                <a:latin typeface="Roboto" panose="02000000000000000000" pitchFamily="2" charset="0"/>
              </a:rPr>
              <a:t>D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eploy a microservice-based application across the connected VMs.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642471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53669-5501-B7DA-2473-044065EF9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EFFE8-70C9-8A9A-1367-331CC8AC7DEE}"/>
              </a:ext>
            </a:extLst>
          </p:cNvPr>
          <p:cNvSpPr txBox="1"/>
          <p:nvPr/>
        </p:nvSpPr>
        <p:spPr>
          <a:xfrm>
            <a:off x="348343" y="10876"/>
            <a:ext cx="1255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4043"/>
                </a:solidFill>
                <a:latin typeface="Roboto" panose="02000000000000000000" pitchFamily="2" charset="0"/>
              </a:rPr>
              <a:t>9.5 </a:t>
            </a:r>
            <a:r>
              <a:rPr lang="en-IN" sz="3600" dirty="0"/>
              <a:t>Step-by-Step Implementation – 6/6</a:t>
            </a:r>
            <a:endParaRPr lang="en-US" sz="36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3B67EC-E433-53E1-33A4-0F3841E52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3" y="4627525"/>
            <a:ext cx="9455636" cy="2057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F9644E-7066-9684-7178-82387B24ED83}"/>
              </a:ext>
            </a:extLst>
          </p:cNvPr>
          <p:cNvSpPr txBox="1"/>
          <p:nvPr/>
        </p:nvSpPr>
        <p:spPr>
          <a:xfrm>
            <a:off x="665798" y="772150"/>
            <a:ext cx="645223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else:</a:t>
            </a:r>
          </a:p>
          <a:p>
            <a:r>
              <a:rPr lang="en-IN" dirty="0"/>
              <a:t>                </a:t>
            </a:r>
            <a:r>
              <a:rPr lang="en-IN" dirty="0" err="1"/>
              <a:t>contributions.append</a:t>
            </a:r>
            <a:r>
              <a:rPr lang="en-IN" dirty="0"/>
              <a:t>({"VM": </a:t>
            </a:r>
            <a:r>
              <a:rPr lang="en-IN" dirty="0" err="1"/>
              <a:t>vm</a:t>
            </a:r>
            <a:r>
              <a:rPr lang="en-IN" dirty="0"/>
              <a:t>, "Contribution": "Unavailable"})</a:t>
            </a:r>
          </a:p>
          <a:p>
            <a:r>
              <a:rPr lang="en-IN" dirty="0"/>
              <a:t>        except </a:t>
            </a:r>
            <a:r>
              <a:rPr lang="en-IN" dirty="0" err="1"/>
              <a:t>requests.exceptions.RequestException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contributions.append</a:t>
            </a:r>
            <a:r>
              <a:rPr lang="en-IN" dirty="0"/>
              <a:t>({"VM": </a:t>
            </a:r>
            <a:r>
              <a:rPr lang="en-IN" dirty="0" err="1"/>
              <a:t>vm</a:t>
            </a:r>
            <a:r>
              <a:rPr lang="en-IN" dirty="0"/>
              <a:t>, "Contribution": "Error connecting"})</a:t>
            </a:r>
          </a:p>
          <a:p>
            <a:endParaRPr lang="en-IN" dirty="0"/>
          </a:p>
          <a:p>
            <a:r>
              <a:rPr lang="en-IN" dirty="0"/>
              <a:t>    return </a:t>
            </a:r>
            <a:r>
              <a:rPr lang="en-IN" dirty="0" err="1"/>
              <a:t>jsonify</a:t>
            </a:r>
            <a:r>
              <a:rPr lang="en-IN" dirty="0"/>
              <a:t>({"Main VM": "VM-1", "Worker Contributions": contributions})</a:t>
            </a:r>
          </a:p>
          <a:p>
            <a:endParaRPr lang="en-IN" dirty="0"/>
          </a:p>
          <a:p>
            <a:r>
              <a:rPr lang="en-IN" dirty="0"/>
              <a:t>if __name__ == '__main__':</a:t>
            </a:r>
          </a:p>
          <a:p>
            <a:r>
              <a:rPr lang="en-IN" dirty="0"/>
              <a:t>    </a:t>
            </a:r>
            <a:r>
              <a:rPr lang="en-IN" dirty="0" err="1"/>
              <a:t>app.run</a:t>
            </a:r>
            <a:r>
              <a:rPr lang="en-IN" dirty="0"/>
              <a:t>(host='0.0.0.0', port=5000)</a:t>
            </a:r>
          </a:p>
          <a:p>
            <a:endParaRPr lang="en-IN" dirty="0"/>
          </a:p>
          <a:p>
            <a:r>
              <a:rPr lang="en-IN" b="1" dirty="0"/>
              <a:t>Run: </a:t>
            </a:r>
            <a:r>
              <a:rPr lang="en-US" b="1" dirty="0"/>
              <a:t>python3 main_api_gateway.py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0361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CC4FA2-FE39-66F2-55F3-B23F8E90DFE6}"/>
              </a:ext>
            </a:extLst>
          </p:cNvPr>
          <p:cNvSpPr txBox="1"/>
          <p:nvPr/>
        </p:nvSpPr>
        <p:spPr>
          <a:xfrm>
            <a:off x="348343" y="10876"/>
            <a:ext cx="1157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rgbClr val="3C4043"/>
                </a:solidFill>
                <a:latin typeface="Roboto" panose="02000000000000000000" pitchFamily="2" charset="0"/>
              </a:rPr>
              <a:t>2. Installation of VirtualBox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41412F0-982D-B51E-FF5B-005CC636B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64" y="542094"/>
            <a:ext cx="555172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Visit the official website: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https://www.virtualbox.org/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 on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"Downloads"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section.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 the appropriate version for your operating system (Windows, macOS, or Linux).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the downloaded installer file (.exe for Windows, .dmg for macOS, .deb or .rpm for Linux)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 the on-screen instructions in the setup wizard.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Accept the default settings unless you need custom configurations.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>
                <a:latin typeface="Arial" panose="020B0604020202020204" pitchFamily="34" charset="0"/>
              </a:rPr>
              <a:t>Various steps involved in the installation are shown in the next slide.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5366CE-10DB-62D2-F815-DF2090E16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384" y="867901"/>
            <a:ext cx="6428186" cy="558350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968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6721F04-BA9B-A180-73FF-FECA98E28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62" y="3595028"/>
            <a:ext cx="3486205" cy="2859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D4BE97-B2AF-1452-9DFA-3E2244202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083" y="3545784"/>
            <a:ext cx="2704802" cy="20712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7194DD-C080-46EC-1DD0-5FEDE4EE0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942" y="1174945"/>
            <a:ext cx="5046001" cy="5046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7955A6-FCDD-C082-EBA3-D520C44F1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57" y="1173720"/>
            <a:ext cx="3486204" cy="23164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38974A-F1C1-D99D-337E-17C86D0C6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967" y="1190522"/>
            <a:ext cx="3341547" cy="23879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5A02691-91B2-EF38-4F5E-0155DF3E4850}"/>
              </a:ext>
            </a:extLst>
          </p:cNvPr>
          <p:cNvSpPr/>
          <p:nvPr/>
        </p:nvSpPr>
        <p:spPr>
          <a:xfrm>
            <a:off x="99767" y="1938920"/>
            <a:ext cx="2249766" cy="2939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030EE7-44D0-D003-D61F-153E4915275A}"/>
              </a:ext>
            </a:extLst>
          </p:cNvPr>
          <p:cNvSpPr/>
          <p:nvPr/>
        </p:nvSpPr>
        <p:spPr>
          <a:xfrm flipV="1">
            <a:off x="2474745" y="6220946"/>
            <a:ext cx="518826" cy="2721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3DA594-2E38-13C7-1A2F-3BA5B8B773AC}"/>
              </a:ext>
            </a:extLst>
          </p:cNvPr>
          <p:cNvSpPr txBox="1"/>
          <p:nvPr/>
        </p:nvSpPr>
        <p:spPr>
          <a:xfrm>
            <a:off x="348343" y="10876"/>
            <a:ext cx="1157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rgbClr val="3C4043"/>
                </a:solidFill>
                <a:latin typeface="Roboto" panose="02000000000000000000" pitchFamily="2" charset="0"/>
              </a:rPr>
              <a:t>2.1 Various Steps Involved During Installation</a:t>
            </a:r>
          </a:p>
        </p:txBody>
      </p:sp>
    </p:spTree>
    <p:extLst>
      <p:ext uri="{BB962C8B-B14F-4D97-AF65-F5344CB8AC3E}">
        <p14:creationId xmlns:p14="http://schemas.microsoft.com/office/powerpoint/2010/main" val="203544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9DFBD8-D9EA-46B2-9015-A95039A24B13}"/>
              </a:ext>
            </a:extLst>
          </p:cNvPr>
          <p:cNvSpPr txBox="1"/>
          <p:nvPr/>
        </p:nvSpPr>
        <p:spPr>
          <a:xfrm>
            <a:off x="348343" y="10876"/>
            <a:ext cx="1217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4043"/>
                </a:solidFill>
                <a:latin typeface="Roboto" panose="02000000000000000000" pitchFamily="2" charset="0"/>
              </a:rPr>
              <a:t>3.Downloading Ubuntu 24.04.1 LTS File For Installation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12DC2F-E0DA-F921-3897-07D5C3C91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391"/>
            <a:ext cx="12179926" cy="55057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45B3ED-7FD7-CACB-7A09-AE7D84E6F507}"/>
              </a:ext>
            </a:extLst>
          </p:cNvPr>
          <p:cNvSpPr txBox="1"/>
          <p:nvPr/>
        </p:nvSpPr>
        <p:spPr>
          <a:xfrm>
            <a:off x="0" y="845410"/>
            <a:ext cx="11265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Ubuntu 24.04.1 LTS ISO file is needed to install and boot the OS inside the VM.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FCDEBB-52E7-181B-38BD-40BE335E6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52" y="3085460"/>
            <a:ext cx="3444804" cy="280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6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A19267-E14B-DA28-3B80-CC99E3C02FF9}"/>
              </a:ext>
            </a:extLst>
          </p:cNvPr>
          <p:cNvSpPr txBox="1"/>
          <p:nvPr/>
        </p:nvSpPr>
        <p:spPr>
          <a:xfrm>
            <a:off x="348343" y="10876"/>
            <a:ext cx="1217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4043"/>
                </a:solidFill>
                <a:latin typeface="Roboto" panose="02000000000000000000" pitchFamily="2" charset="0"/>
              </a:rPr>
              <a:t>4. Creation of Virtual Machine-1 – 1/4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EEA728-D3A5-84EF-3F8C-353AE7D7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3" y="657207"/>
            <a:ext cx="5802085" cy="61329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3C295F-317A-6E92-D500-B8D4F81CEFF2}"/>
              </a:ext>
            </a:extLst>
          </p:cNvPr>
          <p:cNvSpPr txBox="1"/>
          <p:nvPr/>
        </p:nvSpPr>
        <p:spPr>
          <a:xfrm>
            <a:off x="6150428" y="612844"/>
            <a:ext cx="580208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page is the </a:t>
            </a:r>
            <a:r>
              <a:rPr lang="en-US" b="1" dirty="0"/>
              <a:t>welcome screen of Oracle VirtualBox Manager</a:t>
            </a:r>
            <a:r>
              <a:rPr lang="en-US" dirty="0"/>
              <a:t>, which provides an introduction and guidance for first-time users. It includes the following key elements: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Introduction to VirtualBox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Explains that VirtualBox is a tool for managing virtual machines.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Mentions that users can </a:t>
            </a:r>
            <a:r>
              <a:rPr lang="en-US" b="1" dirty="0"/>
              <a:t>import, add, and create new VMs</a:t>
            </a:r>
            <a:r>
              <a:rPr lang="en-US" dirty="0"/>
              <a:t> using toolbar buttons.</a:t>
            </a:r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Experience Mode Selection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Offers two modes for users: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Basic Mode</a:t>
            </a:r>
            <a:r>
              <a:rPr lang="en-US" dirty="0"/>
              <a:t>: A simplified interface with fewer options.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Expert Mode</a:t>
            </a:r>
            <a:r>
              <a:rPr lang="en-US" dirty="0"/>
              <a:t>: A more advanced interface with full functionality.</a:t>
            </a:r>
          </a:p>
          <a:p>
            <a:pPr lvl="2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Toolbar Options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Provides options like </a:t>
            </a:r>
            <a:r>
              <a:rPr lang="en-US" b="1" dirty="0"/>
              <a:t>Preferences, Import, Export, New, and Add</a:t>
            </a:r>
            <a:r>
              <a:rPr lang="en-US" dirty="0"/>
              <a:t> for VM management.</a:t>
            </a:r>
          </a:p>
        </p:txBody>
      </p:sp>
    </p:spTree>
    <p:extLst>
      <p:ext uri="{BB962C8B-B14F-4D97-AF65-F5344CB8AC3E}">
        <p14:creationId xmlns:p14="http://schemas.microsoft.com/office/powerpoint/2010/main" val="374964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3FC56D-AABD-4299-2114-7172997AD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3" y="645780"/>
            <a:ext cx="5823857" cy="30325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ED3A2C-A1D3-703E-D737-5E4F37637AF4}"/>
              </a:ext>
            </a:extLst>
          </p:cNvPr>
          <p:cNvSpPr txBox="1"/>
          <p:nvPr/>
        </p:nvSpPr>
        <p:spPr>
          <a:xfrm>
            <a:off x="348343" y="10876"/>
            <a:ext cx="12179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3C4043"/>
                </a:solidFill>
                <a:latin typeface="Roboto" panose="02000000000000000000" pitchFamily="2" charset="0"/>
              </a:rPr>
              <a:t>4.1 Configuring Virtual Machine – 2/4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860E6C-02D6-0BF3-50A4-A083989E0B6B}"/>
              </a:ext>
            </a:extLst>
          </p:cNvPr>
          <p:cNvSpPr txBox="1"/>
          <p:nvPr/>
        </p:nvSpPr>
        <p:spPr>
          <a:xfrm>
            <a:off x="6095999" y="718762"/>
            <a:ext cx="582385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Steps to Create a Virtual Machine in VirtualBox (Based on Image)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Enter VM Name – Provide a name (e.g., “Virtual Machine-1").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default or dedicated folder as save location.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an ISO image of Ubuntu 24.04.1 LTS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OS Type – Choose Linux as the Type.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OS Version – Select Ubuntu 64-bit (or the appropriate Linux version).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"Next" – Proceed to the next configuration step.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Base Memory “4096 MB” for Ubuntu OS.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Consider Default Processor settings in my case.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98A101-F133-C7B1-40F3-5AD869D48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2" y="3732249"/>
            <a:ext cx="5823857" cy="30216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502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1275B-6482-75AB-ECE6-B32DE68F9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31877A-C0B5-9C6F-20A8-316395C21942}"/>
              </a:ext>
            </a:extLst>
          </p:cNvPr>
          <p:cNvSpPr txBox="1"/>
          <p:nvPr/>
        </p:nvSpPr>
        <p:spPr>
          <a:xfrm>
            <a:off x="6096000" y="718762"/>
            <a:ext cx="564484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Select "Create a Virtual Hard Disk Now" – This will create a new virtual disk for the VM.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Disk Size – Adjust the disk size (e.g., 25GB recommended, but at least 2GB as shown in the image).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Pre-allocation (Optional) – Tick "Pre-allocate Full Size" for better performance or leave it unchecked for dynamic allocation.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"Next" – Confirm the disk settings and proceed.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Complete VM Creation – Click "Finish" to finalize the Virtual Machine setup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27913-AE5F-E7F5-0ADD-E29F427F79C7}"/>
              </a:ext>
            </a:extLst>
          </p:cNvPr>
          <p:cNvSpPr txBox="1"/>
          <p:nvPr/>
        </p:nvSpPr>
        <p:spPr>
          <a:xfrm>
            <a:off x="348343" y="10876"/>
            <a:ext cx="12179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3C4043"/>
                </a:solidFill>
                <a:latin typeface="Roboto" panose="02000000000000000000" pitchFamily="2" charset="0"/>
              </a:rPr>
              <a:t>4.2 Configuring Virtual Machine – 3/4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905C7E-CF41-8394-500C-39A55D5C5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3" y="3729867"/>
            <a:ext cx="5823856" cy="3095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D32C55-AC00-DEEF-0657-0997EEC75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2" y="609810"/>
            <a:ext cx="5823857" cy="3095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132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2753</Words>
  <Application>Microsoft Office PowerPoint</Application>
  <PresentationFormat>Widescreen</PresentationFormat>
  <Paragraphs>399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Google Sans</vt:lpstr>
      <vt:lpstr>Roboto</vt:lpstr>
      <vt:lpstr>ui-sans-serif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 Awasthi</dc:creator>
  <cp:lastModifiedBy>Vijay Awasthi</cp:lastModifiedBy>
  <cp:revision>65</cp:revision>
  <dcterms:created xsi:type="dcterms:W3CDTF">2025-02-08T09:42:01Z</dcterms:created>
  <dcterms:modified xsi:type="dcterms:W3CDTF">2025-02-10T20:33:39Z</dcterms:modified>
</cp:coreProperties>
</file>