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94660"/>
  </p:normalViewPr>
  <p:slideViewPr>
    <p:cSldViewPr snapToGrid="0">
      <p:cViewPr varScale="1">
        <p:scale>
          <a:sx n="98" d="100"/>
          <a:sy n="98" d="100"/>
        </p:scale>
        <p:origin x="27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908F-437B-487D-85E6-79F7C32B4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3F5D66-6D78-3217-E7FE-8539E737E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BAB993-2EF0-5267-E985-73FE18DA88D9}"/>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DC9AB4B4-E062-EF38-7367-1925A08A9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6AB64-DE5C-C690-4EC6-B7649E9284E1}"/>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211357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31E6-F854-BBF4-55C6-B2524E306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501615-8E7A-0FFC-672D-FADC52B08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86D76-4756-C598-6D08-2D9402E8B245}"/>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223FB22B-B63C-957F-A279-E95D7979D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B92C2-471E-0B7D-89A6-C8CE6CE8D8F9}"/>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240038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9EB113-366E-3153-E97D-D8A146AB7D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2FBDDE-12B5-B8E4-2E32-984B59CD5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A63C3-16B7-EC48-97E1-3EE0C9EC683A}"/>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3310B549-E31E-EEA6-2247-EBC15663E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AD4E3-D353-E980-9BF7-DB7EE6EC1275}"/>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387401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FEB-1FD2-FBE7-D1D7-8DB0E1F54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DA16B-E3CA-91EF-AABC-8249C87A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09FA0-09C0-86EA-09AF-30F2634F52B6}"/>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F73050CD-8EBD-1A7F-19D2-D9E0CD619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66BE8-4725-5223-6F34-2576B0AB7B8A}"/>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337395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D589-9823-3CE8-C91C-E03D46244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7C5481-BAF6-1092-32E6-01AF6035F3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23E59-58BF-E3D5-2CC0-5A1D57C8E44B}"/>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D86E1A31-CBFB-7A8E-B19F-01A4E0AE6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1D8FE-A548-9C0E-FED8-9C8E2AEF32F8}"/>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160538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3342-3AC6-5A63-6C8C-12904A7BE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336BA9-F199-FD6F-4758-201ABCC19A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C6AC4C-A803-CC42-1096-F690EB06C1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E3A1A6-E469-4693-76B6-1E51A445164F}"/>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6" name="Footer Placeholder 5">
            <a:extLst>
              <a:ext uri="{FF2B5EF4-FFF2-40B4-BE49-F238E27FC236}">
                <a16:creationId xmlns:a16="http://schemas.microsoft.com/office/drawing/2014/main" id="{AC6A3F5A-11AD-AC43-E668-CFBB1E895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4FC45-5062-C21F-3A6C-C9A4F3B15996}"/>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89958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A92F-D5F8-9938-F438-CF9925C187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E79D0-B999-10D2-AA78-185EF4397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93B508-7764-6364-BA7B-25041A47D7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458DB1-5F4A-FBBC-69AD-28DD5F0FF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43F146-4860-296D-0AF3-CDD92E61F0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7F8111-7191-D5A2-1607-A86FC58CE809}"/>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8" name="Footer Placeholder 7">
            <a:extLst>
              <a:ext uri="{FF2B5EF4-FFF2-40B4-BE49-F238E27FC236}">
                <a16:creationId xmlns:a16="http://schemas.microsoft.com/office/drawing/2014/main" id="{C31E7787-E374-BB7E-E27D-81B158717B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792FD-C247-7637-EDD9-0CD273C57D9C}"/>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127672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DDBB-010F-9BB8-4254-F348430A33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B16BDD-134D-99A9-C118-98E589E974E7}"/>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4" name="Footer Placeholder 3">
            <a:extLst>
              <a:ext uri="{FF2B5EF4-FFF2-40B4-BE49-F238E27FC236}">
                <a16:creationId xmlns:a16="http://schemas.microsoft.com/office/drawing/2014/main" id="{D20C370B-4875-4D67-0734-10BDAFB2B1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1335CF-31D4-74DD-1562-64C9882E79AF}"/>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598317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97CC9-83E8-45F1-30D7-55264BD4B72D}"/>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3" name="Footer Placeholder 2">
            <a:extLst>
              <a:ext uri="{FF2B5EF4-FFF2-40B4-BE49-F238E27FC236}">
                <a16:creationId xmlns:a16="http://schemas.microsoft.com/office/drawing/2014/main" id="{734B593C-3214-3CEE-2946-8AC713F62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EDC8B-B4A7-3982-2729-E4DE2FEB430C}"/>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1319686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01E1-0C10-F9CE-208E-3D5D16727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ECC97A-4BBB-BD7F-DDA3-E1F4068956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B27F30-AF60-995A-6C1C-51C54338E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3DD59-01F3-AFDD-69A9-6492BBB650E5}"/>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6" name="Footer Placeholder 5">
            <a:extLst>
              <a:ext uri="{FF2B5EF4-FFF2-40B4-BE49-F238E27FC236}">
                <a16:creationId xmlns:a16="http://schemas.microsoft.com/office/drawing/2014/main" id="{DFB90559-8EE0-1510-BF81-D44F60FEA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FF454-6071-33EC-0AE0-F7FD1774FCC3}"/>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427519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06C1-1E6A-749B-CDD8-7FE7D32E8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BB6664-B595-85DE-FA89-3A9A30188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7DF7E8-4F3E-9F8D-BF5E-0BB2016F1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E59D5-F7AE-480A-AA25-10A93C9198A9}"/>
              </a:ext>
            </a:extLst>
          </p:cNvPr>
          <p:cNvSpPr>
            <a:spLocks noGrp="1"/>
          </p:cNvSpPr>
          <p:nvPr>
            <p:ph type="dt" sz="half" idx="10"/>
          </p:nvPr>
        </p:nvSpPr>
        <p:spPr/>
        <p:txBody>
          <a:bodyPr/>
          <a:lstStyle/>
          <a:p>
            <a:fld id="{F75F41B9-ECB9-4D3B-B9A4-B6EEE2432206}" type="datetimeFigureOut">
              <a:rPr lang="en-US" smtClean="0"/>
              <a:t>1/18/2025</a:t>
            </a:fld>
            <a:endParaRPr lang="en-US"/>
          </a:p>
        </p:txBody>
      </p:sp>
      <p:sp>
        <p:nvSpPr>
          <p:cNvPr id="6" name="Footer Placeholder 5">
            <a:extLst>
              <a:ext uri="{FF2B5EF4-FFF2-40B4-BE49-F238E27FC236}">
                <a16:creationId xmlns:a16="http://schemas.microsoft.com/office/drawing/2014/main" id="{7875B0FD-C600-900B-5E4A-E70E8C918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36082-80FB-1FE1-54BD-E15FA6E9E018}"/>
              </a:ext>
            </a:extLst>
          </p:cNvPr>
          <p:cNvSpPr>
            <a:spLocks noGrp="1"/>
          </p:cNvSpPr>
          <p:nvPr>
            <p:ph type="sldNum" sz="quarter" idx="12"/>
          </p:nvPr>
        </p:nvSpPr>
        <p:spPr/>
        <p:txBody>
          <a:bodyPr/>
          <a:lstStyle/>
          <a:p>
            <a:fld id="{2EC48870-4A00-462F-88A8-1F33CF32A74C}" type="slidenum">
              <a:rPr lang="en-US" smtClean="0"/>
              <a:t>‹#›</a:t>
            </a:fld>
            <a:endParaRPr lang="en-US"/>
          </a:p>
        </p:txBody>
      </p:sp>
    </p:spTree>
    <p:extLst>
      <p:ext uri="{BB962C8B-B14F-4D97-AF65-F5344CB8AC3E}">
        <p14:creationId xmlns:p14="http://schemas.microsoft.com/office/powerpoint/2010/main" val="21535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ACB08-5624-1385-8F92-FF5EA0783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EC150B-D83B-F9DC-FF84-264C119DC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FC548-C17B-F74C-CF54-6E96347A5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5F41B9-ECB9-4D3B-B9A4-B6EEE2432206}" type="datetimeFigureOut">
              <a:rPr lang="en-US" smtClean="0"/>
              <a:t>1/18/2025</a:t>
            </a:fld>
            <a:endParaRPr lang="en-US"/>
          </a:p>
        </p:txBody>
      </p:sp>
      <p:sp>
        <p:nvSpPr>
          <p:cNvPr id="5" name="Footer Placeholder 4">
            <a:extLst>
              <a:ext uri="{FF2B5EF4-FFF2-40B4-BE49-F238E27FC236}">
                <a16:creationId xmlns:a16="http://schemas.microsoft.com/office/drawing/2014/main" id="{1B29C745-6B2C-D5FD-ACDE-7241443E5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05A57E-DB1B-A992-4694-A8348212D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C48870-4A00-462F-88A8-1F33CF32A74C}" type="slidenum">
              <a:rPr lang="en-US" smtClean="0"/>
              <a:t>‹#›</a:t>
            </a:fld>
            <a:endParaRPr lang="en-US"/>
          </a:p>
        </p:txBody>
      </p:sp>
    </p:spTree>
    <p:extLst>
      <p:ext uri="{BB962C8B-B14F-4D97-AF65-F5344CB8AC3E}">
        <p14:creationId xmlns:p14="http://schemas.microsoft.com/office/powerpoint/2010/main" val="2199551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2HJei/tdd-birthday-emai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mary.ann@fooba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eta.cyber-dojo.org/" TargetMode="External"/><Relationship Id="rId2" Type="http://schemas.openxmlformats.org/officeDocument/2006/relationships/hyperlink" Target="https://www.youtube.com/@ContinuousDelivery" TargetMode="External"/><Relationship Id="rId1" Type="http://schemas.openxmlformats.org/officeDocument/2006/relationships/slideLayout" Target="../slideLayouts/slideLayout2.xml"/><Relationship Id="rId5" Type="http://schemas.openxmlformats.org/officeDocument/2006/relationships/hyperlink" Target="https://www.amazon.com/Test-Driven-Development-Kent-Beck/dp/0321146530" TargetMode="External"/><Relationship Id="rId4" Type="http://schemas.openxmlformats.org/officeDocument/2006/relationships/hyperlink" Target="https://www.amazon.co.uk/gp/product/B09GG6XKS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C5F5-EFF3-5E71-4AA5-8588C2F6F296}"/>
              </a:ext>
            </a:extLst>
          </p:cNvPr>
          <p:cNvSpPr>
            <a:spLocks noGrp="1"/>
          </p:cNvSpPr>
          <p:nvPr>
            <p:ph type="ctrTitle"/>
          </p:nvPr>
        </p:nvSpPr>
        <p:spPr/>
        <p:txBody>
          <a:bodyPr/>
          <a:lstStyle/>
          <a:p>
            <a:r>
              <a:rPr lang="en-US" dirty="0"/>
              <a:t>Test-Driven Development </a:t>
            </a:r>
            <a:br>
              <a:rPr lang="en-US" dirty="0"/>
            </a:br>
            <a:r>
              <a:rPr lang="en-US" dirty="0"/>
              <a:t>In Action</a:t>
            </a:r>
          </a:p>
        </p:txBody>
      </p:sp>
      <p:sp>
        <p:nvSpPr>
          <p:cNvPr id="3" name="Subtitle 2">
            <a:extLst>
              <a:ext uri="{FF2B5EF4-FFF2-40B4-BE49-F238E27FC236}">
                <a16:creationId xmlns:a16="http://schemas.microsoft.com/office/drawing/2014/main" id="{62F727DF-D96F-06A9-7D64-32231ED657CA}"/>
              </a:ext>
            </a:extLst>
          </p:cNvPr>
          <p:cNvSpPr>
            <a:spLocks noGrp="1"/>
          </p:cNvSpPr>
          <p:nvPr>
            <p:ph type="subTitle" idx="1"/>
          </p:nvPr>
        </p:nvSpPr>
        <p:spPr/>
        <p:txBody>
          <a:bodyPr/>
          <a:lstStyle/>
          <a:p>
            <a:r>
              <a:rPr lang="en-US" dirty="0"/>
              <a:t>20/01/2025</a:t>
            </a:r>
          </a:p>
        </p:txBody>
      </p:sp>
    </p:spTree>
    <p:extLst>
      <p:ext uri="{BB962C8B-B14F-4D97-AF65-F5344CB8AC3E}">
        <p14:creationId xmlns:p14="http://schemas.microsoft.com/office/powerpoint/2010/main" val="222116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57799-1433-B931-235E-5BA1039C64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E4EAC-8D9B-3B63-F059-D0498CA7D90E}"/>
              </a:ext>
            </a:extLst>
          </p:cNvPr>
          <p:cNvSpPr>
            <a:spLocks noGrp="1"/>
          </p:cNvSpPr>
          <p:nvPr>
            <p:ph idx="1"/>
          </p:nvPr>
        </p:nvSpPr>
        <p:spPr/>
        <p:txBody>
          <a:bodyPr/>
          <a:lstStyle/>
          <a:p>
            <a:endParaRPr lang="en-US" dirty="0"/>
          </a:p>
          <a:p>
            <a:r>
              <a:rPr lang="en-US" dirty="0"/>
              <a:t>What is TDD?</a:t>
            </a:r>
          </a:p>
          <a:p>
            <a:r>
              <a:rPr lang="en-US" dirty="0"/>
              <a:t>Design Through Testing</a:t>
            </a:r>
          </a:p>
          <a:p>
            <a:r>
              <a:rPr lang="en-US" dirty="0"/>
              <a:t>Red &gt; Green &gt; Refactor!</a:t>
            </a:r>
          </a:p>
          <a:p>
            <a:r>
              <a:rPr lang="en-US" dirty="0"/>
              <a:t>TDD Tools – Mockito stubs, mocks, fakes, spies and more</a:t>
            </a:r>
          </a:p>
          <a:p>
            <a:r>
              <a:rPr lang="en-US" dirty="0"/>
              <a:t>TDD Pitfalls (when </a:t>
            </a:r>
            <a:r>
              <a:rPr lang="en-US" dirty="0" err="1"/>
              <a:t>tdd</a:t>
            </a:r>
            <a:r>
              <a:rPr lang="en-US" dirty="0"/>
              <a:t> goes wrong)</a:t>
            </a:r>
          </a:p>
        </p:txBody>
      </p:sp>
    </p:spTree>
    <p:extLst>
      <p:ext uri="{BB962C8B-B14F-4D97-AF65-F5344CB8AC3E}">
        <p14:creationId xmlns:p14="http://schemas.microsoft.com/office/powerpoint/2010/main" val="339051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1A2D3-BD84-49E0-C2E5-2A6A6CC9BD24}"/>
              </a:ext>
            </a:extLst>
          </p:cNvPr>
          <p:cNvSpPr>
            <a:spLocks noGrp="1"/>
          </p:cNvSpPr>
          <p:nvPr>
            <p:ph idx="1"/>
          </p:nvPr>
        </p:nvSpPr>
        <p:spPr/>
        <p:txBody>
          <a:bodyPr/>
          <a:lstStyle/>
          <a:p>
            <a:r>
              <a:rPr lang="en-US" dirty="0"/>
              <a:t>Download project from </a:t>
            </a:r>
          </a:p>
          <a:p>
            <a:pPr marL="457200" lvl="1" indent="0">
              <a:buNone/>
            </a:pPr>
            <a:r>
              <a:rPr lang="en-US" dirty="0">
                <a:hlinkClick r:id="rId2"/>
              </a:rPr>
              <a:t>https://github.com/G2HJei/tdd-birthday-emails</a:t>
            </a:r>
            <a:r>
              <a:rPr lang="en-US" dirty="0"/>
              <a:t> </a:t>
            </a:r>
          </a:p>
          <a:p>
            <a:endParaRPr lang="en-US" dirty="0"/>
          </a:p>
          <a:p>
            <a:r>
              <a:rPr lang="en-US" dirty="0"/>
              <a:t>Includes </a:t>
            </a:r>
          </a:p>
          <a:p>
            <a:pPr lvl="1"/>
            <a:r>
              <a:rPr lang="en-US" dirty="0"/>
              <a:t>Mockito &amp; JUnit 5</a:t>
            </a:r>
          </a:p>
          <a:p>
            <a:pPr lvl="1"/>
            <a:r>
              <a:rPr lang="en-US" dirty="0"/>
              <a:t>Coding kata</a:t>
            </a:r>
          </a:p>
          <a:p>
            <a:pPr lvl="1"/>
            <a:r>
              <a:rPr lang="en-US" dirty="0"/>
              <a:t>This presentation</a:t>
            </a:r>
          </a:p>
          <a:p>
            <a:pPr lvl="1"/>
            <a:endParaRPr lang="en-US" dirty="0"/>
          </a:p>
          <a:p>
            <a:r>
              <a:rPr lang="en-US" dirty="0"/>
              <a:t>The goal is to complete the coding kata using TDD principles</a:t>
            </a:r>
          </a:p>
        </p:txBody>
      </p:sp>
      <p:sp>
        <p:nvSpPr>
          <p:cNvPr id="6" name="Title 1">
            <a:extLst>
              <a:ext uri="{FF2B5EF4-FFF2-40B4-BE49-F238E27FC236}">
                <a16:creationId xmlns:a16="http://schemas.microsoft.com/office/drawing/2014/main" id="{12E8C127-B201-08E0-A5F5-ACA2E462C714}"/>
              </a:ext>
            </a:extLst>
          </p:cNvPr>
          <p:cNvSpPr txBox="1">
            <a:spLocks/>
          </p:cNvSpPr>
          <p:nvPr/>
        </p:nvSpPr>
        <p:spPr>
          <a:xfrm>
            <a:off x="838200" y="1358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TDD Practice</a:t>
            </a:r>
          </a:p>
        </p:txBody>
      </p:sp>
    </p:spTree>
    <p:extLst>
      <p:ext uri="{BB962C8B-B14F-4D97-AF65-F5344CB8AC3E}">
        <p14:creationId xmlns:p14="http://schemas.microsoft.com/office/powerpoint/2010/main" val="387280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24AAE-5557-E613-751D-53ACFCBE673E}"/>
              </a:ext>
            </a:extLst>
          </p:cNvPr>
          <p:cNvSpPr>
            <a:spLocks noGrp="1"/>
          </p:cNvSpPr>
          <p:nvPr>
            <p:ph type="title"/>
          </p:nvPr>
        </p:nvSpPr>
        <p:spPr>
          <a:xfrm>
            <a:off x="838200" y="135893"/>
            <a:ext cx="10515600" cy="1325563"/>
          </a:xfrm>
        </p:spPr>
        <p:txBody>
          <a:bodyPr/>
          <a:lstStyle/>
          <a:p>
            <a:r>
              <a:rPr lang="en-US" dirty="0"/>
              <a:t>TDD Coding Kata: Birthday Emails		</a:t>
            </a:r>
            <a:r>
              <a:rPr lang="en-US" i="1" dirty="0"/>
              <a:t>1/2</a:t>
            </a:r>
          </a:p>
        </p:txBody>
      </p:sp>
      <p:sp>
        <p:nvSpPr>
          <p:cNvPr id="3" name="Content Placeholder 2">
            <a:extLst>
              <a:ext uri="{FF2B5EF4-FFF2-40B4-BE49-F238E27FC236}">
                <a16:creationId xmlns:a16="http://schemas.microsoft.com/office/drawing/2014/main" id="{9BFA6C86-BA87-AFD1-E677-B13D35CD6FA2}"/>
              </a:ext>
            </a:extLst>
          </p:cNvPr>
          <p:cNvSpPr>
            <a:spLocks noGrp="1"/>
          </p:cNvSpPr>
          <p:nvPr>
            <p:ph idx="1"/>
          </p:nvPr>
        </p:nvSpPr>
        <p:spPr>
          <a:xfrm>
            <a:off x="838200" y="1414020"/>
            <a:ext cx="10515600" cy="5363851"/>
          </a:xfrm>
        </p:spPr>
        <p:txBody>
          <a:bodyPr>
            <a:normAutofit lnSpcReduction="10000"/>
          </a:bodyPr>
          <a:lstStyle/>
          <a:p>
            <a:r>
              <a:rPr lang="en-US" sz="2000" dirty="0"/>
              <a:t>Write a program that</a:t>
            </a:r>
          </a:p>
          <a:p>
            <a:pPr lvl="1"/>
            <a:r>
              <a:rPr lang="en-US" sz="1800" dirty="0"/>
              <a:t>Loads a set of employee records from a flat file</a:t>
            </a:r>
          </a:p>
          <a:p>
            <a:pPr lvl="1"/>
            <a:r>
              <a:rPr lang="en-US" sz="1800" dirty="0"/>
              <a:t>Sends a greetings email to all employees whose birthday is today</a:t>
            </a:r>
          </a:p>
          <a:p>
            <a:pPr lvl="1"/>
            <a:r>
              <a:rPr lang="en-US" sz="1800" dirty="0"/>
              <a:t>The flat file is a sequence of records, separated by newlines; this are the first few lines:</a:t>
            </a:r>
          </a:p>
          <a:p>
            <a:pPr marL="914400" lvl="2" indent="0">
              <a:buNone/>
            </a:pPr>
            <a:endParaRPr lang="en-US" sz="1400" dirty="0">
              <a:latin typeface="Cascadia Mono ExtraLight" panose="020B0609020000020004" pitchFamily="49" charset="0"/>
              <a:ea typeface="Cascadia Mono ExtraLight" panose="020B0609020000020004" pitchFamily="49" charset="0"/>
              <a:cs typeface="Cascadia Mono ExtraLight" panose="020B0609020000020004" pitchFamily="49" charset="0"/>
            </a:endParaRPr>
          </a:p>
          <a:p>
            <a:pPr marL="914400" lvl="2" indent="0">
              <a:buNone/>
            </a:pPr>
            <a:endParaRPr lang="en-US" dirty="0"/>
          </a:p>
          <a:p>
            <a:pPr marL="914400" lvl="2" indent="0">
              <a:buNone/>
            </a:pPr>
            <a:endParaRPr lang="en-US" dirty="0"/>
          </a:p>
          <a:p>
            <a:pPr marL="914400" lvl="2" indent="0">
              <a:buNone/>
            </a:pPr>
            <a:endParaRPr lang="en-US" dirty="0"/>
          </a:p>
          <a:p>
            <a:pPr lvl="1"/>
            <a:endParaRPr lang="en-US" sz="1800" dirty="0"/>
          </a:p>
          <a:p>
            <a:pPr lvl="1"/>
            <a:r>
              <a:rPr lang="en-US" sz="1800" dirty="0"/>
              <a:t>The greetings email contains the following text:</a:t>
            </a:r>
          </a:p>
          <a:p>
            <a:pPr lvl="1"/>
            <a:endParaRPr lang="en-US" sz="1800" dirty="0"/>
          </a:p>
          <a:p>
            <a:pPr marL="914400" lvl="2" indent="0">
              <a:buNone/>
            </a:pPr>
            <a:endParaRPr lang="en-US" sz="1400" dirty="0">
              <a:latin typeface="Cascadia Code Light" panose="020B0609020000020004" pitchFamily="49" charset="0"/>
              <a:ea typeface="Cascadia Code Light" panose="020B0609020000020004" pitchFamily="49" charset="0"/>
              <a:cs typeface="Cascadia Code Light" panose="020B0609020000020004" pitchFamily="49" charset="0"/>
            </a:endParaRPr>
          </a:p>
          <a:p>
            <a:pPr marL="914400" lvl="2" indent="0">
              <a:buNone/>
            </a:pPr>
            <a:endParaRPr lang="en-US" sz="1400" dirty="0">
              <a:latin typeface="Cascadia Code Light" panose="020B0609020000020004" pitchFamily="49" charset="0"/>
              <a:ea typeface="Cascadia Code Light" panose="020B0609020000020004" pitchFamily="49" charset="0"/>
              <a:cs typeface="Cascadia Code Light" panose="020B0609020000020004" pitchFamily="49" charset="0"/>
            </a:endParaRPr>
          </a:p>
          <a:p>
            <a:pPr marL="914400" lvl="2" indent="0">
              <a:buNone/>
            </a:pPr>
            <a:endParaRPr lang="en-US" sz="1400" dirty="0">
              <a:latin typeface="Cascadia Code Light" panose="020B0609020000020004" pitchFamily="49" charset="0"/>
              <a:ea typeface="Cascadia Code Light" panose="020B0609020000020004" pitchFamily="49" charset="0"/>
              <a:cs typeface="Cascadia Code Light" panose="020B0609020000020004" pitchFamily="49" charset="0"/>
            </a:endParaRPr>
          </a:p>
          <a:p>
            <a:pPr marL="457200" lvl="1" indent="0">
              <a:buNone/>
            </a:pPr>
            <a:r>
              <a:rPr lang="en-US" sz="1800" dirty="0"/>
              <a:t>	with the first name of the employee substituted for “John”.</a:t>
            </a:r>
          </a:p>
          <a:p>
            <a:pPr lvl="1"/>
            <a:endParaRPr lang="en-US" sz="1800" dirty="0"/>
          </a:p>
          <a:p>
            <a:pPr lvl="1"/>
            <a:r>
              <a:rPr lang="en-US" sz="1800" dirty="0"/>
              <a:t>People born on a 29th of February should be sent greetings on the 28th of February, except in leap years, when they will get their greetings on the 29th.</a:t>
            </a:r>
          </a:p>
        </p:txBody>
      </p:sp>
      <p:sp>
        <p:nvSpPr>
          <p:cNvPr id="6" name="TextBox 5">
            <a:extLst>
              <a:ext uri="{FF2B5EF4-FFF2-40B4-BE49-F238E27FC236}">
                <a16:creationId xmlns:a16="http://schemas.microsoft.com/office/drawing/2014/main" id="{9CD6E773-9736-4411-074C-9305FBEC6537}"/>
              </a:ext>
            </a:extLst>
          </p:cNvPr>
          <p:cNvSpPr txBox="1"/>
          <p:nvPr/>
        </p:nvSpPr>
        <p:spPr>
          <a:xfrm>
            <a:off x="1781667" y="4344498"/>
            <a:ext cx="4854804" cy="923330"/>
          </a:xfrm>
          <a:prstGeom prst="rect">
            <a:avLst/>
          </a:prstGeom>
          <a:solidFill>
            <a:schemeClr val="bg1">
              <a:lumMod val="95000"/>
            </a:schemeClr>
          </a:solidFill>
        </p:spPr>
        <p:txBody>
          <a:bodyPr wrap="square" rtlCol="0">
            <a:spAutoFit/>
          </a:bodyPr>
          <a:lstStyle/>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Subject: Happy birthday!</a:t>
            </a:r>
          </a:p>
          <a:p>
            <a:endParaRPr lang="en-US"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Happy birthday, dear John!</a:t>
            </a:r>
          </a:p>
        </p:txBody>
      </p:sp>
      <p:sp>
        <p:nvSpPr>
          <p:cNvPr id="8" name="TextBox 7">
            <a:extLst>
              <a:ext uri="{FF2B5EF4-FFF2-40B4-BE49-F238E27FC236}">
                <a16:creationId xmlns:a16="http://schemas.microsoft.com/office/drawing/2014/main" id="{A2718869-C526-929F-C3D1-1115A1259F5E}"/>
              </a:ext>
            </a:extLst>
          </p:cNvPr>
          <p:cNvSpPr txBox="1"/>
          <p:nvPr/>
        </p:nvSpPr>
        <p:spPr>
          <a:xfrm>
            <a:off x="1687399" y="2834455"/>
            <a:ext cx="6947554" cy="923330"/>
          </a:xfrm>
          <a:prstGeom prst="rect">
            <a:avLst/>
          </a:prstGeom>
          <a:solidFill>
            <a:schemeClr val="bg1">
              <a:lumMod val="95000"/>
            </a:schemeClr>
          </a:solidFill>
        </p:spPr>
        <p:txBody>
          <a:bodyPr wrap="square" rtlCol="0">
            <a:spAutoFit/>
          </a:bodyPr>
          <a:lstStyle/>
          <a:p>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last_name</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first_name</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date_of_birth</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email</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Doe, John, 1982/10/08, john.doe@foobar.com</a:t>
            </a:r>
          </a:p>
          <a:p>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Ann, Mary, 1975/09/11, </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hlinkClick r:id="rId2"/>
              </a:rPr>
              <a:t>mary.ann@foobar.com</a:t>
            </a:r>
            <a:endParaRPr lang="en-US" dirty="0">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82624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7BBA3-FCA0-5FAE-57DF-E91F7F97E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F9CC6-0F90-6611-F073-F26E9584511D}"/>
              </a:ext>
            </a:extLst>
          </p:cNvPr>
          <p:cNvSpPr>
            <a:spLocks noGrp="1"/>
          </p:cNvSpPr>
          <p:nvPr>
            <p:ph type="title"/>
          </p:nvPr>
        </p:nvSpPr>
        <p:spPr>
          <a:xfrm>
            <a:off x="838200" y="135893"/>
            <a:ext cx="10515600" cy="1325563"/>
          </a:xfrm>
        </p:spPr>
        <p:txBody>
          <a:bodyPr/>
          <a:lstStyle/>
          <a:p>
            <a:r>
              <a:rPr lang="en-US" dirty="0"/>
              <a:t>TDD Coding Kata: Birthday Emails 		</a:t>
            </a:r>
            <a:r>
              <a:rPr lang="en-US" i="1" dirty="0"/>
              <a:t>2/2</a:t>
            </a:r>
          </a:p>
        </p:txBody>
      </p:sp>
      <p:sp>
        <p:nvSpPr>
          <p:cNvPr id="3" name="Content Placeholder 2">
            <a:extLst>
              <a:ext uri="{FF2B5EF4-FFF2-40B4-BE49-F238E27FC236}">
                <a16:creationId xmlns:a16="http://schemas.microsoft.com/office/drawing/2014/main" id="{11FBF625-48B3-665A-9F70-28EC177CEC29}"/>
              </a:ext>
            </a:extLst>
          </p:cNvPr>
          <p:cNvSpPr>
            <a:spLocks noGrp="1"/>
          </p:cNvSpPr>
          <p:nvPr>
            <p:ph idx="1"/>
          </p:nvPr>
        </p:nvSpPr>
        <p:spPr>
          <a:xfrm>
            <a:off x="838200" y="1414020"/>
            <a:ext cx="10515600" cy="5363851"/>
          </a:xfrm>
        </p:spPr>
        <p:txBody>
          <a:bodyPr>
            <a:normAutofit fontScale="85000" lnSpcReduction="10000"/>
          </a:bodyPr>
          <a:lstStyle/>
          <a:p>
            <a:pPr marL="0" indent="0">
              <a:buNone/>
            </a:pPr>
            <a:r>
              <a:rPr lang="en-US" sz="2200" b="1" dirty="0"/>
              <a:t>Tips</a:t>
            </a:r>
          </a:p>
          <a:p>
            <a:pPr marL="0" indent="0">
              <a:buNone/>
            </a:pPr>
            <a:r>
              <a:rPr lang="en-US" sz="1800" dirty="0"/>
              <a:t>The program should be invoked by a main program like this one: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Note that the collaborators of the </a:t>
            </a:r>
            <a:r>
              <a:rPr lang="en-US" sz="18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a:t>
            </a:r>
            <a:r>
              <a:rPr lang="en-US" sz="1800" dirty="0"/>
              <a:t> objects are injected in it. Ideally domain code should never use the new operator. The new operator is called from outside the domain code, to set up an aggregate of objects that work together.</a:t>
            </a:r>
          </a:p>
          <a:p>
            <a:pPr marL="0" indent="0">
              <a:buNone/>
            </a:pPr>
            <a:endParaRPr lang="en-US" sz="1800" dirty="0"/>
          </a:p>
          <a:p>
            <a:pPr marL="0" indent="0">
              <a:buNone/>
            </a:pPr>
            <a:r>
              <a:rPr lang="en-US" sz="2200" b="1" dirty="0"/>
              <a:t>Goals</a:t>
            </a:r>
          </a:p>
          <a:p>
            <a:pPr marL="0" indent="0">
              <a:buNone/>
            </a:pPr>
            <a:r>
              <a:rPr lang="en-US" sz="1800" dirty="0"/>
              <a:t>The goal of this exercise is to produce a solution that is</a:t>
            </a:r>
          </a:p>
          <a:p>
            <a:pPr marL="0" indent="0">
              <a:buNone/>
            </a:pPr>
            <a:endParaRPr lang="en-US" sz="1800" dirty="0"/>
          </a:p>
          <a:p>
            <a:r>
              <a:rPr lang="en-US" sz="1800" dirty="0"/>
              <a:t>Testable; we should be able to test the internal application logic with no need to ever send a real email.</a:t>
            </a:r>
          </a:p>
          <a:p>
            <a:r>
              <a:rPr lang="en-US" sz="1800" dirty="0"/>
              <a:t>Flexible: we anticipate that the data source in the future could change from a flat file to a relational database, or perhaps a web service. We also anticipate that the email service could soon be replaced with a service that sends greetings through Facebook or some other social network.</a:t>
            </a:r>
          </a:p>
          <a:p>
            <a:r>
              <a:rPr lang="en-US" sz="1800" dirty="0"/>
              <a:t>Well-designed: separate clearly the business logic from the infrastructure.</a:t>
            </a:r>
          </a:p>
        </p:txBody>
      </p:sp>
      <p:sp>
        <p:nvSpPr>
          <p:cNvPr id="5" name="TextBox 4">
            <a:extLst>
              <a:ext uri="{FF2B5EF4-FFF2-40B4-BE49-F238E27FC236}">
                <a16:creationId xmlns:a16="http://schemas.microsoft.com/office/drawing/2014/main" id="{FBAE679C-B281-5B11-F707-39A8338B0C6A}"/>
              </a:ext>
            </a:extLst>
          </p:cNvPr>
          <p:cNvSpPr txBox="1"/>
          <p:nvPr/>
        </p:nvSpPr>
        <p:spPr>
          <a:xfrm>
            <a:off x="908901" y="2105561"/>
            <a:ext cx="10444899" cy="1323439"/>
          </a:xfrm>
          <a:prstGeom prst="rect">
            <a:avLst/>
          </a:prstGeom>
          <a:solidFill>
            <a:schemeClr val="bg1">
              <a:lumMod val="95000"/>
            </a:schemeClr>
          </a:solidFill>
        </p:spPr>
        <p:txBody>
          <a:bodyPr wrap="square" rtlCol="0">
            <a:spAutoFit/>
          </a:bodyPr>
          <a:lstStyle/>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public static void main(String[]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args</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var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 new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employeeRepository</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emailService</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1600" dirty="0" err="1">
                <a:latin typeface="Cascadia Code Light" panose="020B0609020000020004" pitchFamily="49" charset="0"/>
                <a:ea typeface="Cascadia Code Light" panose="020B0609020000020004" pitchFamily="49" charset="0"/>
                <a:cs typeface="Cascadia Code Light" panose="020B0609020000020004" pitchFamily="49" charset="0"/>
              </a:rPr>
              <a:t>birthdayService.sendGreetings</a:t>
            </a: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(today());</a:t>
            </a:r>
          </a:p>
          <a:p>
            <a:pPr marL="0" indent="0">
              <a:buNone/>
            </a:pPr>
            <a:r>
              <a:rPr lang="en-US" sz="1600" dirty="0">
                <a:latin typeface="Cascadia Code Light" panose="020B0609020000020004" pitchFamily="49" charset="0"/>
                <a:ea typeface="Cascadia Code Light" panose="020B0609020000020004" pitchFamily="49" charset="0"/>
                <a:cs typeface="Cascadia Code Light" panose="020B0609020000020004" pitchFamily="49" charset="0"/>
              </a:rPr>
              <a:t>}</a:t>
            </a:r>
          </a:p>
        </p:txBody>
      </p:sp>
    </p:spTree>
    <p:extLst>
      <p:ext uri="{BB962C8B-B14F-4D97-AF65-F5344CB8AC3E}">
        <p14:creationId xmlns:p14="http://schemas.microsoft.com/office/powerpoint/2010/main" val="179800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99E4C-CB73-070E-F878-C20B5CFD0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67112-4358-A988-D41B-0F36CF031BBA}"/>
              </a:ext>
            </a:extLst>
          </p:cNvPr>
          <p:cNvSpPr>
            <a:spLocks noGrp="1"/>
          </p:cNvSpPr>
          <p:nvPr>
            <p:ph type="title"/>
          </p:nvPr>
        </p:nvSpPr>
        <p:spPr>
          <a:xfrm>
            <a:off x="838200" y="135893"/>
            <a:ext cx="10515600" cy="1325563"/>
          </a:xfrm>
        </p:spPr>
        <p:txBody>
          <a:bodyPr/>
          <a:lstStyle/>
          <a:p>
            <a:r>
              <a:rPr lang="en-US" dirty="0"/>
              <a:t>Additional Resources</a:t>
            </a:r>
            <a:endParaRPr lang="en-US" i="1" dirty="0"/>
          </a:p>
        </p:txBody>
      </p:sp>
      <p:sp>
        <p:nvSpPr>
          <p:cNvPr id="3" name="Content Placeholder 2">
            <a:extLst>
              <a:ext uri="{FF2B5EF4-FFF2-40B4-BE49-F238E27FC236}">
                <a16:creationId xmlns:a16="http://schemas.microsoft.com/office/drawing/2014/main" id="{A7511FF8-F787-F926-C107-2C868BF1FE88}"/>
              </a:ext>
            </a:extLst>
          </p:cNvPr>
          <p:cNvSpPr>
            <a:spLocks noGrp="1"/>
          </p:cNvSpPr>
          <p:nvPr>
            <p:ph idx="1"/>
          </p:nvPr>
        </p:nvSpPr>
        <p:spPr>
          <a:xfrm>
            <a:off x="838200" y="1414020"/>
            <a:ext cx="10624794" cy="5363851"/>
          </a:xfrm>
        </p:spPr>
        <p:txBody>
          <a:bodyPr>
            <a:normAutofit/>
          </a:bodyPr>
          <a:lstStyle/>
          <a:p>
            <a:r>
              <a:rPr lang="en-US" sz="1800" dirty="0">
                <a:hlinkClick r:id="rId2"/>
              </a:rPr>
              <a:t>Continuous Delivery </a:t>
            </a:r>
            <a:r>
              <a:rPr lang="en-US" sz="1800" dirty="0" err="1">
                <a:hlinkClick r:id="rId2"/>
              </a:rPr>
              <a:t>Youtube</a:t>
            </a:r>
            <a:r>
              <a:rPr lang="en-US" sz="1800" dirty="0">
                <a:hlinkClick r:id="rId2"/>
              </a:rPr>
              <a:t> Channel</a:t>
            </a:r>
            <a:r>
              <a:rPr lang="en-US" sz="1800" dirty="0"/>
              <a:t> – TDD and CI/CD </a:t>
            </a:r>
          </a:p>
          <a:p>
            <a:r>
              <a:rPr lang="en-US" sz="1800" dirty="0">
                <a:hlinkClick r:id="rId3"/>
              </a:rPr>
              <a:t>Cyber Dojo </a:t>
            </a:r>
            <a:r>
              <a:rPr lang="en-US" sz="1800" dirty="0"/>
              <a:t>– Online platform for TDD practice</a:t>
            </a:r>
          </a:p>
          <a:p>
            <a:r>
              <a:rPr lang="en-US" sz="1800" dirty="0">
                <a:hlinkClick r:id="rId4"/>
              </a:rPr>
              <a:t>“Modern Software Engineering: Doing What Works to Build Better Software </a:t>
            </a:r>
            <a:r>
              <a:rPr lang="en-US" sz="1800" dirty="0" err="1">
                <a:hlinkClick r:id="rId4"/>
              </a:rPr>
              <a:t>Faster”</a:t>
            </a:r>
            <a:r>
              <a:rPr lang="en-US" sz="1800" dirty="0" err="1"/>
              <a:t>,Dave</a:t>
            </a:r>
            <a:r>
              <a:rPr lang="en-US" sz="1800" dirty="0"/>
              <a:t> Farley</a:t>
            </a:r>
          </a:p>
          <a:p>
            <a:r>
              <a:rPr lang="en-US" sz="1800" dirty="0">
                <a:hlinkClick r:id="rId5"/>
              </a:rPr>
              <a:t>“Test Driven Development: By Example”</a:t>
            </a:r>
            <a:r>
              <a:rPr lang="en-US" sz="1800" dirty="0"/>
              <a:t>, Kent Beck</a:t>
            </a:r>
          </a:p>
          <a:p>
            <a:pPr marL="457200" lvl="1" indent="0">
              <a:buNone/>
            </a:pPr>
            <a:endParaRPr lang="en-US" sz="1400" dirty="0"/>
          </a:p>
        </p:txBody>
      </p:sp>
    </p:spTree>
    <p:extLst>
      <p:ext uri="{BB962C8B-B14F-4D97-AF65-F5344CB8AC3E}">
        <p14:creationId xmlns:p14="http://schemas.microsoft.com/office/powerpoint/2010/main" val="189441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991</TotalTime>
  <Words>477</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Cascadia Code Light</vt:lpstr>
      <vt:lpstr>Cascadia Mono ExtraLight</vt:lpstr>
      <vt:lpstr>Office Theme</vt:lpstr>
      <vt:lpstr>Test-Driven Development  In Action</vt:lpstr>
      <vt:lpstr>PowerPoint Presentation</vt:lpstr>
      <vt:lpstr>PowerPoint Presentation</vt:lpstr>
      <vt:lpstr>TDD Coding Kata: Birthday Emails  1/2</vt:lpstr>
      <vt:lpstr>TDD Coding Kata: Birthday Emails   2/2</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Boyan Zlatanov</dc:creator>
  <cp:lastModifiedBy>Boyan Zlatanov</cp:lastModifiedBy>
  <cp:revision>11</cp:revision>
  <dcterms:created xsi:type="dcterms:W3CDTF">2025-01-18T11:36:17Z</dcterms:created>
  <dcterms:modified xsi:type="dcterms:W3CDTF">2025-01-19T11:29:11Z</dcterms:modified>
</cp:coreProperties>
</file>