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66" r:id="rId5"/>
    <p:sldId id="265" r:id="rId6"/>
    <p:sldId id="267" r:id="rId7"/>
    <p:sldId id="270" r:id="rId8"/>
    <p:sldId id="271" r:id="rId9"/>
    <p:sldId id="269" r:id="rId10"/>
    <p:sldId id="272" r:id="rId11"/>
    <p:sldId id="268" r:id="rId12"/>
    <p:sldId id="264" r:id="rId13"/>
    <p:sldId id="259" r:id="rId14"/>
    <p:sldId id="263" r:id="rId15"/>
    <p:sldId id="260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3B3BE-31FB-40ED-9CC9-F5CDD4F7A7A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BE4B5-17F7-49B0-9E7D-4A9B238F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76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 testing is about testing</a:t>
            </a:r>
          </a:p>
          <a:p>
            <a:r>
              <a:rPr lang="en-US" dirty="0"/>
              <a:t>TDD is about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BE4B5-17F7-49B0-9E7D-4A9B238F79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4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A0598-D74D-74B1-C4E9-42381A81E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A6FAAF-3314-9EA0-2422-D46B549478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C6C939-D333-A0D5-9043-36E89D9C9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0070B-E146-CE8F-DF35-E7B9EB459B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BE4B5-17F7-49B0-9E7D-4A9B238F79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42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BE4B5-17F7-49B0-9E7D-4A9B238F79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7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908F-437B-487D-85E6-79F7C32B4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F5D66-6D78-3217-E7FE-8539E737E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AB993-2EF0-5267-E985-73FE18DA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1B9-ECB9-4D3B-B9A4-B6EEE243220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B4B4-E062-EF38-7367-1925A08A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6AB64-DE5C-C690-4EC6-B7649E92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8870-4A00-462F-88A8-1F33CF32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7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31E6-F854-BBF4-55C6-B2524E30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01615-8E7A-0FFC-672D-FADC52B08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86D76-4756-C598-6D08-2D9402E8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1B9-ECB9-4D3B-B9A4-B6EEE243220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FB22B-B63C-957F-A279-E95D7979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B92C2-471E-0B7D-89A6-C8CE6CE8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8870-4A00-462F-88A8-1F33CF32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8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EB113-366E-3153-E97D-D8A146AB7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FBDDE-12B5-B8E4-2E32-984B59CD5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A63C3-16B7-EC48-97E1-3EE0C9EC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1B9-ECB9-4D3B-B9A4-B6EEE243220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0B549-E31E-EEA6-2247-EBC15663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AD4E3-D353-E980-9BF7-DB7EE6E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8870-4A00-462F-88A8-1F33CF32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1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3FEB-1FD2-FBE7-D1D7-8DB0E1F5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DA16B-E3CA-91EF-AABC-8249C87AE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09FA0-09C0-86EA-09AF-30F2634F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1B9-ECB9-4D3B-B9A4-B6EEE243220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050CD-8EBD-1A7F-19D2-D9E0CD61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66BE8-4725-5223-6F34-2576B0AB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8870-4A00-462F-88A8-1F33CF32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5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D589-9823-3CE8-C91C-E03D4624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C5481-BAF6-1092-32E6-01AF6035F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23E59-58BF-E3D5-2CC0-5A1D57C8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1B9-ECB9-4D3B-B9A4-B6EEE243220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E1A31-CBFB-7A8E-B19F-01A4E0AE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1D8FE-A548-9C0E-FED8-9C8E2AEF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8870-4A00-462F-88A8-1F33CF32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8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3342-3AC6-5A63-6C8C-12904A7B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36BA9-F199-FD6F-4758-201ABCC19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6AC4C-A803-CC42-1096-F690EB06C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3A1A6-E469-4693-76B6-1E51A445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1B9-ECB9-4D3B-B9A4-B6EEE243220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A3F5A-11AD-AC43-E668-CFBB1E89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4FC45-5062-C21F-3A6C-C9A4F3B1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8870-4A00-462F-88A8-1F33CF32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8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A92F-D5F8-9938-F438-CF9925C1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E79D0-B999-10D2-AA78-185EF4397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3B508-7764-6364-BA7B-25041A47D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58DB1-5F4A-FBBC-69AD-28DD5F0FF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3F146-4860-296D-0AF3-CDD92E61F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F8111-7191-D5A2-1607-A86FC58C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1B9-ECB9-4D3B-B9A4-B6EEE243220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E7787-E374-BB7E-E27D-81B15871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792FD-C247-7637-EDD9-0CD273C5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8870-4A00-462F-88A8-1F33CF32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DDBB-010F-9BB8-4254-F348430A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16BDD-134D-99A9-C118-98E589E9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1B9-ECB9-4D3B-B9A4-B6EEE243220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C370B-4875-4D67-0734-10BDAFB2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335CF-31D4-74DD-1562-64C9882E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8870-4A00-462F-88A8-1F33CF32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1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97CC9-83E8-45F1-30D7-55264BD4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1B9-ECB9-4D3B-B9A4-B6EEE243220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B593C-3214-3CEE-2946-8AC713F6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EDC8B-B4A7-3982-2729-E4DE2FEB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8870-4A00-462F-88A8-1F33CF32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8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01E1-0C10-F9CE-208E-3D5D1672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CC97A-4BBB-BD7F-DDA3-E1F406895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27F30-AF60-995A-6C1C-51C54338E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3DD59-01F3-AFDD-69A9-6492BBB6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1B9-ECB9-4D3B-B9A4-B6EEE243220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90559-8EE0-1510-BF81-D44F60FE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FF454-6071-33EC-0AE0-F7FD1774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8870-4A00-462F-88A8-1F33CF32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9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06C1-1E6A-749B-CDD8-7FE7D32E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B6664-B595-85DE-FA89-3A9A30188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DF7E8-4F3E-9F8D-BF5E-0BB2016F1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E59D5-F7AE-480A-AA25-10A93C91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1B9-ECB9-4D3B-B9A4-B6EEE243220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5B0FD-C600-900B-5E4A-E70E8C91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36082-80FB-1FE1-54BD-E15FA6E9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8870-4A00-462F-88A8-1F33CF32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ACB08-5624-1385-8F92-FF5EA078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C150B-D83B-F9DC-FF84-264C119DC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FC548-C17B-F74C-CF54-6E96347A5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5F41B9-ECB9-4D3B-B9A4-B6EEE243220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9C745-6B2C-D5FD-ACDE-7241443E5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A57E-DB1B-A992-4694-A8348212D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C48870-4A00-462F-88A8-1F33CF32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5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2HJei/tdd-worksho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.cyber-dojo.org/" TargetMode="External"/><Relationship Id="rId2" Type="http://schemas.openxmlformats.org/officeDocument/2006/relationships/hyperlink" Target="https://www.youtube.com/@ContinuousDelive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eldung.com/mockito-series" TargetMode="External"/><Relationship Id="rId5" Type="http://schemas.openxmlformats.org/officeDocument/2006/relationships/hyperlink" Target="https://www.amazon.com/Test-Driven-Development-Kent-Beck/dp/0321146530" TargetMode="External"/><Relationship Id="rId4" Type="http://schemas.openxmlformats.org/officeDocument/2006/relationships/hyperlink" Target="https://www.amazon.co.uk/gp/product/B09GG6XKS4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C5F5-EFF3-5E71-4AA5-8588C2F6F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Test-Driven Development </a:t>
            </a:r>
            <a:br>
              <a:rPr lang="en-US" dirty="0"/>
            </a:br>
            <a:r>
              <a:rPr lang="en-US" dirty="0"/>
              <a:t>In 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727DF-D96F-06A9-7D64-32231ED65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20/01/2025</a:t>
            </a:r>
          </a:p>
        </p:txBody>
      </p:sp>
    </p:spTree>
    <p:extLst>
      <p:ext uri="{BB962C8B-B14F-4D97-AF65-F5344CB8AC3E}">
        <p14:creationId xmlns:p14="http://schemas.microsoft.com/office/powerpoint/2010/main" val="2221160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A9C86-9F41-C4A5-8989-299C934DF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57405-045F-560C-0709-5B652E304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613571" cy="5468776"/>
          </a:xfrm>
        </p:spPr>
        <p:txBody>
          <a:bodyPr>
            <a:normAutofit/>
          </a:bodyPr>
          <a:lstStyle/>
          <a:p>
            <a:r>
              <a:rPr lang="en-US" dirty="0"/>
              <a:t>Mocks</a:t>
            </a:r>
          </a:p>
          <a:p>
            <a:r>
              <a:rPr lang="en-US" dirty="0"/>
              <a:t>Stubs</a:t>
            </a:r>
          </a:p>
          <a:p>
            <a:r>
              <a:rPr lang="en-US" dirty="0"/>
              <a:t>Fakes</a:t>
            </a:r>
          </a:p>
          <a:p>
            <a:r>
              <a:rPr lang="en-US" dirty="0"/>
              <a:t>Spies</a:t>
            </a:r>
          </a:p>
          <a:p>
            <a:r>
              <a:rPr lang="en-US" dirty="0"/>
              <a:t>Assertions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DFA932-7720-BB26-49C2-67257769C6A6}"/>
              </a:ext>
            </a:extLst>
          </p:cNvPr>
          <p:cNvSpPr txBox="1">
            <a:spLocks/>
          </p:cNvSpPr>
          <p:nvPr/>
        </p:nvSpPr>
        <p:spPr>
          <a:xfrm>
            <a:off x="838200" y="135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Common Testing Terminology</a:t>
            </a:r>
          </a:p>
        </p:txBody>
      </p:sp>
    </p:spTree>
    <p:extLst>
      <p:ext uri="{BB962C8B-B14F-4D97-AF65-F5344CB8AC3E}">
        <p14:creationId xmlns:p14="http://schemas.microsoft.com/office/powerpoint/2010/main" val="109529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7D0F6-6232-C99A-2132-4FF6148F8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51D52-C042-1219-D1E4-A9C25161B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383"/>
            <a:ext cx="3968932" cy="5468776"/>
          </a:xfrm>
        </p:spPr>
        <p:txBody>
          <a:bodyPr>
            <a:normAutofit/>
          </a:bodyPr>
          <a:lstStyle/>
          <a:p>
            <a:r>
              <a:rPr lang="en-US" dirty="0"/>
              <a:t>Testing frameworks: </a:t>
            </a:r>
          </a:p>
          <a:p>
            <a:pPr lvl="1"/>
            <a:r>
              <a:rPr lang="en-US" dirty="0"/>
              <a:t>JUnit </a:t>
            </a:r>
          </a:p>
          <a:p>
            <a:pPr lvl="1"/>
            <a:r>
              <a:rPr lang="en-US" dirty="0"/>
              <a:t>Spock</a:t>
            </a:r>
          </a:p>
          <a:p>
            <a:pPr lvl="1"/>
            <a:r>
              <a:rPr lang="en-US" dirty="0"/>
              <a:t>TestNG</a:t>
            </a:r>
          </a:p>
          <a:p>
            <a:pPr lvl="1"/>
            <a:endParaRPr lang="en-US" dirty="0"/>
          </a:p>
          <a:p>
            <a:r>
              <a:rPr lang="en-US" dirty="0"/>
              <a:t>Mocking frameworks</a:t>
            </a:r>
          </a:p>
          <a:p>
            <a:pPr lvl="1"/>
            <a:r>
              <a:rPr lang="en-US" dirty="0"/>
              <a:t>Mockito</a:t>
            </a:r>
          </a:p>
          <a:p>
            <a:pPr lvl="1"/>
            <a:r>
              <a:rPr lang="en-US" dirty="0" err="1"/>
              <a:t>PowerMock</a:t>
            </a:r>
            <a:endParaRPr lang="en-US" dirty="0"/>
          </a:p>
          <a:p>
            <a:pPr lvl="1"/>
            <a:r>
              <a:rPr lang="en-US" dirty="0" err="1"/>
              <a:t>EasyMock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2ED64C-BE6C-9AF6-A9EB-5F3A3FE1B264}"/>
              </a:ext>
            </a:extLst>
          </p:cNvPr>
          <p:cNvSpPr txBox="1">
            <a:spLocks/>
          </p:cNvSpPr>
          <p:nvPr/>
        </p:nvSpPr>
        <p:spPr>
          <a:xfrm>
            <a:off x="838200" y="135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TDD Java Tools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F0EF66E-9FF4-0FDE-6E23-B08C5E7C6B8D}"/>
              </a:ext>
            </a:extLst>
          </p:cNvPr>
          <p:cNvSpPr txBox="1">
            <a:spLocks/>
          </p:cNvSpPr>
          <p:nvPr/>
        </p:nvSpPr>
        <p:spPr>
          <a:xfrm>
            <a:off x="6633754" y="1610383"/>
            <a:ext cx="3968932" cy="5468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Assertion libraries</a:t>
            </a:r>
          </a:p>
          <a:p>
            <a:pPr lvl="1"/>
            <a:r>
              <a:rPr lang="en-US" dirty="0" err="1"/>
              <a:t>AssertJ</a:t>
            </a:r>
            <a:endParaRPr lang="en-US" dirty="0"/>
          </a:p>
          <a:p>
            <a:pPr lvl="1"/>
            <a:r>
              <a:rPr lang="en-US" dirty="0" err="1"/>
              <a:t>Hamcrest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Integration testing</a:t>
            </a:r>
          </a:p>
          <a:p>
            <a:pPr lvl="1"/>
            <a:r>
              <a:rPr lang="en-US" dirty="0"/>
              <a:t>Spring Test</a:t>
            </a:r>
          </a:p>
          <a:p>
            <a:pPr lvl="1"/>
            <a:r>
              <a:rPr lang="en-US" dirty="0" err="1"/>
              <a:t>Testcontainers</a:t>
            </a:r>
            <a:endParaRPr lang="en-US" dirty="0"/>
          </a:p>
          <a:p>
            <a:pPr lvl="1"/>
            <a:r>
              <a:rPr lang="en-US" dirty="0" err="1"/>
              <a:t>WireMock</a:t>
            </a:r>
            <a:endParaRPr lang="en-US" dirty="0"/>
          </a:p>
          <a:p>
            <a:pPr lvl="1"/>
            <a:r>
              <a:rPr lang="en-US" dirty="0" err="1"/>
              <a:t>RestAssured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7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B4D78-0760-7459-A18D-C4173E22D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AAA0-1FC0-03A8-A1B0-8404D0039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project from </a:t>
            </a:r>
            <a:r>
              <a:rPr lang="en-US" dirty="0">
                <a:hlinkClick r:id="rId2"/>
              </a:rPr>
              <a:t>https://github.com/G2HJei/tdd-workshop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Includes </a:t>
            </a:r>
          </a:p>
          <a:p>
            <a:pPr lvl="1"/>
            <a:r>
              <a:rPr lang="en-US" dirty="0"/>
              <a:t>Mockito &amp; JUnit 5</a:t>
            </a:r>
          </a:p>
          <a:p>
            <a:pPr lvl="1"/>
            <a:r>
              <a:rPr lang="en-US" dirty="0"/>
              <a:t>Coding kata</a:t>
            </a:r>
          </a:p>
          <a:p>
            <a:pPr lvl="1"/>
            <a:r>
              <a:rPr lang="en-US" dirty="0"/>
              <a:t>This presentation</a:t>
            </a:r>
          </a:p>
          <a:p>
            <a:pPr lvl="1"/>
            <a:endParaRPr lang="en-US" dirty="0"/>
          </a:p>
          <a:p>
            <a:r>
              <a:rPr lang="en-US" dirty="0"/>
              <a:t>The goal is to complete the coding kata using TDD principles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5EE9AF3-8258-591C-2D4A-829CA357CFCF}"/>
              </a:ext>
            </a:extLst>
          </p:cNvPr>
          <p:cNvSpPr txBox="1">
            <a:spLocks/>
          </p:cNvSpPr>
          <p:nvPr/>
        </p:nvSpPr>
        <p:spPr>
          <a:xfrm>
            <a:off x="838200" y="135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TDD In Practice</a:t>
            </a:r>
          </a:p>
        </p:txBody>
      </p:sp>
    </p:spTree>
    <p:extLst>
      <p:ext uri="{BB962C8B-B14F-4D97-AF65-F5344CB8AC3E}">
        <p14:creationId xmlns:p14="http://schemas.microsoft.com/office/powerpoint/2010/main" val="1238871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4AAE-5557-E613-751D-53ACFCBE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893"/>
            <a:ext cx="10515600" cy="1325563"/>
          </a:xfrm>
        </p:spPr>
        <p:txBody>
          <a:bodyPr/>
          <a:lstStyle/>
          <a:p>
            <a:r>
              <a:rPr lang="en-US" dirty="0"/>
              <a:t>TDD Coding Kata: Haiku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6C86-BA87-AFD1-E677-B13D35CD6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8860"/>
            <a:ext cx="12192000" cy="3577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Haiku is an ancient form of Japanese poetry. A haiku is a three-line poem with seventeen syllables, where the first and third lines must contain 5 syllables each, while the second line must contain 7. The lines do not have to rhyme. For example: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Write a program that will review a haiku and check that each line contains the correct number of syllables. </a:t>
            </a:r>
          </a:p>
          <a:p>
            <a:pPr marL="0" indent="0">
              <a:buNone/>
            </a:pPr>
            <a:r>
              <a:rPr lang="en-US" sz="1800" dirty="0"/>
              <a:t>The input string has at least one row. Each row is a single haiku with exactly 2 slashes separating the haiku lines.</a:t>
            </a:r>
          </a:p>
          <a:p>
            <a:pPr marL="0" indent="0">
              <a:buNone/>
            </a:pPr>
            <a:r>
              <a:rPr lang="en-US" sz="1800" dirty="0"/>
              <a:t>A haiku will contain only lowercase ‘a’-’z’ letters, forward slashes and spaces.</a:t>
            </a:r>
          </a:p>
          <a:p>
            <a:pPr marL="0" indent="0">
              <a:buNone/>
            </a:pPr>
            <a:r>
              <a:rPr lang="en-US" sz="1800" dirty="0"/>
              <a:t>A syllable is every continuous sequence of one or more vowels, where the vowels are ‘a’, ‘e’, ‘I’, ‘o’, ‘u’ and ‘y’. Every word will contain at least one syllable.</a:t>
            </a:r>
          </a:p>
          <a:p>
            <a:pPr marL="0" indent="0">
              <a:buNone/>
            </a:pPr>
            <a:r>
              <a:rPr lang="en-US" sz="1800" dirty="0"/>
              <a:t>For each haiku output a comma-separated single line that contains the number of syllables in each haiku, together with the letter ‘Y’ if the row is a haiku or ‘N’ if it is not a haiku. For example: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6E773-9736-4411-074C-9305FBEC6537}"/>
              </a:ext>
            </a:extLst>
          </p:cNvPr>
          <p:cNvSpPr txBox="1"/>
          <p:nvPr/>
        </p:nvSpPr>
        <p:spPr>
          <a:xfrm>
            <a:off x="86548" y="4658075"/>
            <a:ext cx="11453566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INPUT</a:t>
            </a:r>
          </a:p>
          <a:p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happy purple frog/eating bugs in the marshes/get indigestion</a:t>
            </a:r>
          </a:p>
          <a:p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computer programs/the bugs try to eat my code/</a:t>
            </a:r>
            <a:r>
              <a:rPr lang="en-US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will not let them</a:t>
            </a:r>
          </a:p>
          <a:p>
            <a:endParaRPr lang="en-US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OUTPUT</a:t>
            </a:r>
          </a:p>
          <a:p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5,7,5,Y</a:t>
            </a:r>
          </a:p>
          <a:p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5,8,5,N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18869-C526-929F-C3D1-1115A1259F5E}"/>
              </a:ext>
            </a:extLst>
          </p:cNvPr>
          <p:cNvSpPr txBox="1"/>
          <p:nvPr/>
        </p:nvSpPr>
        <p:spPr>
          <a:xfrm>
            <a:off x="86548" y="1770477"/>
            <a:ext cx="91880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computer programs/bugs try to eat my code/</a:t>
            </a:r>
            <a:r>
              <a:rPr lang="en-US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must not let them</a:t>
            </a:r>
          </a:p>
        </p:txBody>
      </p:sp>
    </p:spTree>
    <p:extLst>
      <p:ext uri="{BB962C8B-B14F-4D97-AF65-F5344CB8AC3E}">
        <p14:creationId xmlns:p14="http://schemas.microsoft.com/office/powerpoint/2010/main" val="182624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2EA39-279F-8E77-63CD-48BC849EC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EF0D-6389-C348-92D9-97466A3F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893"/>
            <a:ext cx="10515600" cy="1325563"/>
          </a:xfrm>
        </p:spPr>
        <p:txBody>
          <a:bodyPr/>
          <a:lstStyle/>
          <a:p>
            <a:r>
              <a:rPr lang="en-US" dirty="0"/>
              <a:t>TDD Coding Kata: Birthday Emails		</a:t>
            </a:r>
            <a:r>
              <a:rPr lang="en-US" i="1" dirty="0"/>
              <a:t>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4A455-FE24-3C40-E74D-A7DA83ECE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0"/>
            <a:ext cx="10515600" cy="536385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Write a program that</a:t>
            </a:r>
          </a:p>
          <a:p>
            <a:pPr lvl="1"/>
            <a:r>
              <a:rPr lang="en-US" sz="1800" dirty="0"/>
              <a:t>Loads a set of employee records from a flat file</a:t>
            </a:r>
          </a:p>
          <a:p>
            <a:pPr lvl="1"/>
            <a:r>
              <a:rPr lang="en-US" sz="1800" dirty="0"/>
              <a:t>Sends a greetings email to all employees whose birthday is today</a:t>
            </a:r>
          </a:p>
          <a:p>
            <a:pPr lvl="1"/>
            <a:r>
              <a:rPr lang="en-US" sz="1800" dirty="0"/>
              <a:t>The flat file is a sequence of records, separated by newlines; this are the first few lines:</a:t>
            </a:r>
          </a:p>
          <a:p>
            <a:pPr marL="914400" lvl="2" indent="0">
              <a:buNone/>
            </a:pPr>
            <a:endParaRPr lang="en-US" sz="1400" dirty="0">
              <a:latin typeface="Cascadia Mono ExtraLight" panose="020B0609020000020004" pitchFamily="49" charset="0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The greetings email contains the following text:</a:t>
            </a:r>
          </a:p>
          <a:p>
            <a:pPr lvl="1"/>
            <a:endParaRPr lang="en-US" sz="1800" dirty="0"/>
          </a:p>
          <a:p>
            <a:pPr marL="914400" lvl="2" indent="0">
              <a:buNone/>
            </a:pPr>
            <a:endParaRPr lang="en-US" sz="14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914400" lvl="2" indent="0">
              <a:buNone/>
            </a:pPr>
            <a:endParaRPr lang="en-US" sz="14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914400" lvl="2" indent="0">
              <a:buNone/>
            </a:pPr>
            <a:endParaRPr lang="en-US" sz="14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800" dirty="0"/>
              <a:t>	with the first name of the employee substituted for “John”.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People born on a 29th of February should be sent greetings on the 28th of February, except in leap years, when they will get their greetings on the 29th.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CCB24-4A2E-BF30-A011-218BA9AC5C39}"/>
              </a:ext>
            </a:extLst>
          </p:cNvPr>
          <p:cNvSpPr txBox="1"/>
          <p:nvPr/>
        </p:nvSpPr>
        <p:spPr>
          <a:xfrm>
            <a:off x="1781667" y="4344498"/>
            <a:ext cx="485480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Subject: Happy birthday!</a:t>
            </a:r>
          </a:p>
          <a:p>
            <a:endParaRPr lang="en-US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Happy birthday, dear John!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2DBCF-E98E-F1F2-E3AD-75627242E0BD}"/>
              </a:ext>
            </a:extLst>
          </p:cNvPr>
          <p:cNvSpPr txBox="1"/>
          <p:nvPr/>
        </p:nvSpPr>
        <p:spPr>
          <a:xfrm>
            <a:off x="1687399" y="2834455"/>
            <a:ext cx="694755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last_name</a:t>
            </a:r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first_name</a:t>
            </a:r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date_of_birth</a:t>
            </a:r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email</a:t>
            </a:r>
          </a:p>
          <a:p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Doe, John, 1982/10/08, john.doe@foobar.com</a:t>
            </a:r>
          </a:p>
          <a:p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Ann, Mary, 1975/09/11, mary.ann@mail.co.uk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FAE839-F3C9-E1A3-5DA6-D179E2972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Ann, Mary, 1975/09/11, mary.ann@mail.co.uk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847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7BBA3-FCA0-5FAE-57DF-E91F7F97E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9CC6-0F90-6611-F073-F26E9584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893"/>
            <a:ext cx="10515600" cy="1325563"/>
          </a:xfrm>
        </p:spPr>
        <p:txBody>
          <a:bodyPr/>
          <a:lstStyle/>
          <a:p>
            <a:r>
              <a:rPr lang="en-US" dirty="0"/>
              <a:t>TDD Coding Kata: Birthday Emails 		</a:t>
            </a:r>
            <a:r>
              <a:rPr lang="en-US" i="1" dirty="0"/>
              <a:t>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BF625-48B3-665A-9F70-28EC177CE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0"/>
            <a:ext cx="10515600" cy="53638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/>
              <a:t>Tips</a:t>
            </a:r>
          </a:p>
          <a:p>
            <a:pPr marL="0" indent="0">
              <a:buNone/>
            </a:pPr>
            <a:r>
              <a:rPr lang="en-US" sz="1800" dirty="0"/>
              <a:t>The program should be invoked by a main program like this one: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Note that the collaborators of the </a:t>
            </a:r>
            <a:r>
              <a:rPr lang="en-US" sz="18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birthdayService</a:t>
            </a:r>
            <a:r>
              <a:rPr lang="en-US" sz="1800" dirty="0"/>
              <a:t> objects are injected in it.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200" b="1" dirty="0"/>
              <a:t>Goals</a:t>
            </a:r>
          </a:p>
          <a:p>
            <a:pPr marL="0" indent="0">
              <a:buNone/>
            </a:pPr>
            <a:r>
              <a:rPr lang="en-US" sz="1800" dirty="0"/>
              <a:t>The goal of this exercise is to produce a solution that is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Testable; we should be able to test the internal application logic with no need to ever send a real email.</a:t>
            </a:r>
          </a:p>
          <a:p>
            <a:r>
              <a:rPr lang="en-US" sz="1800" dirty="0"/>
              <a:t>Flexible: we anticipate that the data source in the future could change from a flat file to a relational database, or perhaps a web service. We also anticipate that the email service could soon be replaced with a service that sends greetings through Facebook or some other social network.</a:t>
            </a:r>
          </a:p>
          <a:p>
            <a:r>
              <a:rPr lang="en-US" sz="1800" dirty="0"/>
              <a:t>Well-designed: separate clearly the business logic from the infrastructure.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E679C-B281-5B11-F707-39A8338B0C6A}"/>
              </a:ext>
            </a:extLst>
          </p:cNvPr>
          <p:cNvSpPr txBox="1"/>
          <p:nvPr/>
        </p:nvSpPr>
        <p:spPr>
          <a:xfrm>
            <a:off x="908901" y="2105561"/>
            <a:ext cx="10444899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public static void main(String[] </a:t>
            </a:r>
            <a:r>
              <a:rPr lang="en-US" sz="16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args</a:t>
            </a:r>
            <a:r>
              <a:rPr lang="en-US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var </a:t>
            </a:r>
            <a:r>
              <a:rPr lang="en-US" sz="16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birthdayService</a:t>
            </a:r>
            <a:r>
              <a:rPr lang="en-US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= new </a:t>
            </a:r>
            <a:r>
              <a:rPr lang="en-US" sz="16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BirthdayService</a:t>
            </a:r>
            <a:r>
              <a:rPr lang="en-US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16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employeeRepository</a:t>
            </a:r>
            <a:r>
              <a:rPr lang="en-US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emailService</a:t>
            </a:r>
            <a:r>
              <a:rPr lang="en-US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</a:t>
            </a:r>
            <a:r>
              <a:rPr lang="en-US" sz="16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birthdayService.sendGreetings</a:t>
            </a:r>
            <a:r>
              <a:rPr lang="en-US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(today());</a:t>
            </a:r>
          </a:p>
          <a:p>
            <a:pPr marL="0" indent="0">
              <a:buNone/>
            </a:pPr>
            <a:r>
              <a:rPr lang="en-US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8009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99E4C-CB73-070E-F878-C20B5CFD0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7112-4358-A988-D41B-0F36CF03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893"/>
            <a:ext cx="10515600" cy="1325563"/>
          </a:xfrm>
        </p:spPr>
        <p:txBody>
          <a:bodyPr/>
          <a:lstStyle/>
          <a:p>
            <a:r>
              <a:rPr lang="en-US" dirty="0"/>
              <a:t>Additional Resources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11FF8-F787-F926-C107-2C868BF1F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0"/>
            <a:ext cx="10624794" cy="5363851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Continuous Delivery </a:t>
            </a:r>
            <a:r>
              <a:rPr lang="en-US" sz="1800" dirty="0" err="1">
                <a:hlinkClick r:id="rId2"/>
              </a:rPr>
              <a:t>Youtube</a:t>
            </a:r>
            <a:r>
              <a:rPr lang="en-US" sz="1800" dirty="0">
                <a:hlinkClick r:id="rId2"/>
              </a:rPr>
              <a:t> Channel</a:t>
            </a:r>
            <a:r>
              <a:rPr lang="en-US" sz="1800" dirty="0"/>
              <a:t> – TDD and CI/CD </a:t>
            </a:r>
          </a:p>
          <a:p>
            <a:r>
              <a:rPr lang="en-US" sz="1800" dirty="0">
                <a:hlinkClick r:id="rId3"/>
              </a:rPr>
              <a:t>Cyber Dojo </a:t>
            </a:r>
            <a:r>
              <a:rPr lang="en-US" sz="1800" dirty="0"/>
              <a:t>– Online platform for TDD practice</a:t>
            </a:r>
          </a:p>
          <a:p>
            <a:r>
              <a:rPr lang="en-US" sz="1800" dirty="0">
                <a:hlinkClick r:id="rId4"/>
              </a:rPr>
              <a:t>“Modern Software Engineering: Doing What Works to Build Better Software </a:t>
            </a:r>
            <a:r>
              <a:rPr lang="en-US" sz="1800" dirty="0" err="1">
                <a:hlinkClick r:id="rId4"/>
              </a:rPr>
              <a:t>Faster”</a:t>
            </a:r>
            <a:r>
              <a:rPr lang="en-US" sz="1800" dirty="0" err="1"/>
              <a:t>,Dave</a:t>
            </a:r>
            <a:r>
              <a:rPr lang="en-US" sz="1800" dirty="0"/>
              <a:t> Farley</a:t>
            </a:r>
          </a:p>
          <a:p>
            <a:r>
              <a:rPr lang="en-US" sz="1800" dirty="0">
                <a:hlinkClick r:id="rId5"/>
              </a:rPr>
              <a:t>“Test Driven Development: By Example”</a:t>
            </a:r>
            <a:r>
              <a:rPr lang="en-US" sz="1800" dirty="0"/>
              <a:t>, Kent Beck</a:t>
            </a:r>
          </a:p>
          <a:p>
            <a:r>
              <a:rPr lang="en-US" sz="1800" dirty="0">
                <a:hlinkClick r:id="rId6"/>
              </a:rPr>
              <a:t>Mockito Series @ baeldung.com</a:t>
            </a:r>
            <a:endParaRPr lang="en-US" sz="1800" dirty="0"/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9441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7799-1433-B931-235E-5BA1039C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4EAC-8D9B-3B63-F059-D0498CA7D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What is TDD?</a:t>
            </a:r>
          </a:p>
          <a:p>
            <a:r>
              <a:rPr lang="en-US" dirty="0"/>
              <a:t>Effects and Properties of Testable Code</a:t>
            </a:r>
          </a:p>
          <a:p>
            <a:r>
              <a:rPr lang="en-US" dirty="0"/>
              <a:t>Why TDD?</a:t>
            </a:r>
          </a:p>
          <a:p>
            <a:r>
              <a:rPr lang="en-US" dirty="0"/>
              <a:t>Red &gt; Green &gt; Refactor</a:t>
            </a:r>
          </a:p>
          <a:p>
            <a:r>
              <a:rPr lang="en-US" dirty="0"/>
              <a:t>TDD and CI/CD </a:t>
            </a:r>
          </a:p>
          <a:p>
            <a:r>
              <a:rPr lang="en-US" dirty="0"/>
              <a:t>TDD Pitfalls</a:t>
            </a:r>
          </a:p>
          <a:p>
            <a:r>
              <a:rPr lang="en-US" dirty="0"/>
              <a:t>Common Testing Terminology</a:t>
            </a:r>
          </a:p>
          <a:p>
            <a:r>
              <a:rPr lang="en-US" dirty="0"/>
              <a:t>TDD </a:t>
            </a:r>
            <a:r>
              <a:rPr lang="en-US"/>
              <a:t>Java Tools</a:t>
            </a:r>
            <a:endParaRPr lang="en-US" dirty="0"/>
          </a:p>
          <a:p>
            <a:r>
              <a:rPr lang="en-US" dirty="0"/>
              <a:t>TDD In Practice</a:t>
            </a:r>
          </a:p>
        </p:txBody>
      </p:sp>
    </p:spTree>
    <p:extLst>
      <p:ext uri="{BB962C8B-B14F-4D97-AF65-F5344CB8AC3E}">
        <p14:creationId xmlns:p14="http://schemas.microsoft.com/office/powerpoint/2010/main" val="339051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1A2D3-BD84-49E0-C2E5-2A6A6CC9B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613571" cy="5468776"/>
          </a:xfrm>
        </p:spPr>
        <p:txBody>
          <a:bodyPr>
            <a:normAutofit/>
          </a:bodyPr>
          <a:lstStyle/>
          <a:p>
            <a:r>
              <a:rPr lang="en-US" dirty="0"/>
              <a:t>Like accountant’s double bookkeeping, TDD verifies our codes match our intent</a:t>
            </a:r>
          </a:p>
          <a:p>
            <a:r>
              <a:rPr lang="en-US" dirty="0"/>
              <a:t>Express intent in the form of a test</a:t>
            </a:r>
          </a:p>
          <a:p>
            <a:r>
              <a:rPr lang="en-US" dirty="0"/>
              <a:t>Test the test making sure it </a:t>
            </a:r>
            <a:r>
              <a:rPr lang="en-US" dirty="0">
                <a:solidFill>
                  <a:srgbClr val="FF0000"/>
                </a:solidFill>
              </a:rPr>
              <a:t>fail</a:t>
            </a:r>
          </a:p>
          <a:p>
            <a:r>
              <a:rPr lang="en-US" dirty="0"/>
              <a:t>Create minimum code to see the test </a:t>
            </a:r>
            <a:r>
              <a:rPr lang="en-US" dirty="0">
                <a:solidFill>
                  <a:schemeClr val="accent6"/>
                </a:solidFill>
              </a:rPr>
              <a:t>pass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Refactor</a:t>
            </a:r>
            <a:r>
              <a:rPr lang="en-US" dirty="0"/>
              <a:t> the code, keeping the test pass</a:t>
            </a:r>
          </a:p>
          <a:p>
            <a:r>
              <a:rPr lang="en-US" dirty="0"/>
              <a:t>More powerful than simple unit testing</a:t>
            </a:r>
          </a:p>
          <a:p>
            <a:r>
              <a:rPr lang="en-US" dirty="0"/>
              <a:t>Design through testing</a:t>
            </a:r>
          </a:p>
          <a:p>
            <a:r>
              <a:rPr lang="en-US" dirty="0"/>
              <a:t>Drive development from tests</a:t>
            </a:r>
          </a:p>
          <a:p>
            <a:r>
              <a:rPr lang="en-US" dirty="0"/>
              <a:t>Check that the code works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E8C127-B201-08E0-A5F5-ACA2E462C714}"/>
              </a:ext>
            </a:extLst>
          </p:cNvPr>
          <p:cNvSpPr txBox="1">
            <a:spLocks/>
          </p:cNvSpPr>
          <p:nvPr/>
        </p:nvSpPr>
        <p:spPr>
          <a:xfrm>
            <a:off x="838200" y="135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TDD?</a:t>
            </a:r>
          </a:p>
        </p:txBody>
      </p:sp>
    </p:spTree>
    <p:extLst>
      <p:ext uri="{BB962C8B-B14F-4D97-AF65-F5344CB8AC3E}">
        <p14:creationId xmlns:p14="http://schemas.microsoft.com/office/powerpoint/2010/main" val="387280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1D32A-6F6A-F031-C38C-281E419C0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63A8-368F-1A53-893A-925EE3B51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23"/>
            <a:ext cx="4386943" cy="546877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SzPts val="2200"/>
              <a:buNone/>
            </a:pPr>
            <a:r>
              <a:rPr lang="en-US" sz="2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Effects of high-quality code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SzPts val="2200"/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Easy to read</a:t>
            </a:r>
            <a:endParaRPr lang="en-US" sz="2800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sz="2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Testable</a:t>
            </a:r>
            <a:endParaRPr lang="en-US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sz="2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Ease to change</a:t>
            </a:r>
            <a:endParaRPr lang="en-US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sz="2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Simplicity</a:t>
            </a:r>
            <a:endParaRPr lang="en-US" dirty="0">
              <a:effectLst/>
            </a:endParaRPr>
          </a:p>
          <a:p>
            <a:r>
              <a:rPr lang="en-US" sz="2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Efficiency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769429-FEAD-A38A-6A86-400E626696CD}"/>
              </a:ext>
            </a:extLst>
          </p:cNvPr>
          <p:cNvSpPr txBox="1">
            <a:spLocks/>
          </p:cNvSpPr>
          <p:nvPr/>
        </p:nvSpPr>
        <p:spPr>
          <a:xfrm>
            <a:off x="838200" y="135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Effects and Properties of Testable Code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0308BE-A71D-B129-596C-E788D0F4C913}"/>
              </a:ext>
            </a:extLst>
          </p:cNvPr>
          <p:cNvSpPr txBox="1">
            <a:spLocks/>
          </p:cNvSpPr>
          <p:nvPr/>
        </p:nvSpPr>
        <p:spPr>
          <a:xfrm>
            <a:off x="5754189" y="1549423"/>
            <a:ext cx="4160520" cy="5468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Properties of good code</a:t>
            </a:r>
          </a:p>
          <a:p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Modular</a:t>
            </a:r>
          </a:p>
          <a:p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Loosely coupled</a:t>
            </a:r>
          </a:p>
          <a:p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Cohesion</a:t>
            </a:r>
          </a:p>
          <a:p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Separation of concerns</a:t>
            </a:r>
          </a:p>
          <a:p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Encapsulation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08CC1-D8FB-D9B8-E8E4-EF210E887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D7C1D-6E6C-F9A8-9ECE-785A7AB38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613571" cy="5468776"/>
          </a:xfrm>
        </p:spPr>
        <p:txBody>
          <a:bodyPr/>
          <a:lstStyle/>
          <a:p>
            <a:r>
              <a:rPr lang="en-US" dirty="0"/>
              <a:t>Computer code is abstract and fragile</a:t>
            </a:r>
          </a:p>
          <a:p>
            <a:r>
              <a:rPr lang="en-US" dirty="0"/>
              <a:t>Humans are very good at making mistakes</a:t>
            </a:r>
          </a:p>
          <a:p>
            <a:r>
              <a:rPr lang="en-US" dirty="0"/>
              <a:t>58% of critical system failures are due to simple programming mistakes that could be avoided if any testing existed</a:t>
            </a:r>
          </a:p>
          <a:p>
            <a:r>
              <a:rPr lang="en-US" dirty="0"/>
              <a:t>Test-driven development can reduce production bugs by up to 90%</a:t>
            </a:r>
          </a:p>
          <a:p>
            <a:r>
              <a:rPr lang="en-US" dirty="0"/>
              <a:t>Makes a good programmer better and a bad one… less bad</a:t>
            </a:r>
          </a:p>
          <a:p>
            <a:r>
              <a:rPr lang="en-US" dirty="0"/>
              <a:t>Helps the programmer write well-designed high-quality code</a:t>
            </a:r>
          </a:p>
          <a:p>
            <a:r>
              <a:rPr lang="en-US" dirty="0"/>
              <a:t>Dramatically increases long-term project maintainability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FF536F-4C6B-BB8A-F84E-2858272A96EA}"/>
              </a:ext>
            </a:extLst>
          </p:cNvPr>
          <p:cNvSpPr txBox="1">
            <a:spLocks/>
          </p:cNvSpPr>
          <p:nvPr/>
        </p:nvSpPr>
        <p:spPr>
          <a:xfrm>
            <a:off x="838200" y="135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TDD?</a:t>
            </a:r>
          </a:p>
        </p:txBody>
      </p:sp>
    </p:spTree>
    <p:extLst>
      <p:ext uri="{BB962C8B-B14F-4D97-AF65-F5344CB8AC3E}">
        <p14:creationId xmlns:p14="http://schemas.microsoft.com/office/powerpoint/2010/main" val="387701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162B6-4884-4C0A-F1C3-794FEB8AF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0F535A3-B810-096F-FEDC-59EA37280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426" y="670697"/>
            <a:ext cx="6144482" cy="5830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72234-2094-E5F4-92DD-A884EF573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372"/>
            <a:ext cx="4839226" cy="5025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tri-color TDD hat:</a:t>
            </a:r>
          </a:p>
          <a:p>
            <a:r>
              <a:rPr lang="en-US" dirty="0">
                <a:solidFill>
                  <a:srgbClr val="FF5050"/>
                </a:solidFill>
              </a:rPr>
              <a:t>Design </a:t>
            </a:r>
            <a:r>
              <a:rPr lang="en-US" dirty="0"/>
              <a:t>– focus on design and testability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Implement </a:t>
            </a:r>
            <a:r>
              <a:rPr lang="en-US" dirty="0"/>
              <a:t>– focus on validity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Improve </a:t>
            </a:r>
            <a:r>
              <a:rPr lang="en-US" dirty="0"/>
              <a:t>– focus on quality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E78B1E4-C248-048E-3CD7-0135F8BF2EF8}"/>
              </a:ext>
            </a:extLst>
          </p:cNvPr>
          <p:cNvSpPr txBox="1">
            <a:spLocks/>
          </p:cNvSpPr>
          <p:nvPr/>
        </p:nvSpPr>
        <p:spPr>
          <a:xfrm>
            <a:off x="838200" y="135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Red &gt; Green &gt; Refactor</a:t>
            </a:r>
          </a:p>
        </p:txBody>
      </p:sp>
    </p:spTree>
    <p:extLst>
      <p:ext uri="{BB962C8B-B14F-4D97-AF65-F5344CB8AC3E}">
        <p14:creationId xmlns:p14="http://schemas.microsoft.com/office/powerpoint/2010/main" val="277451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862DD-E2CB-9AB0-6898-9B32B26A0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84F18C5-2418-64D1-FBC1-9F2D70A73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411" y="246727"/>
            <a:ext cx="7087589" cy="661127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70EB419-2865-E0FE-D256-77E9E5D50D06}"/>
              </a:ext>
            </a:extLst>
          </p:cNvPr>
          <p:cNvSpPr txBox="1">
            <a:spLocks/>
          </p:cNvSpPr>
          <p:nvPr/>
        </p:nvSpPr>
        <p:spPr>
          <a:xfrm>
            <a:off x="838200" y="135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TDD and CI/CD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007B3-8A47-9F2A-3A05-65B09A8F7E62}"/>
              </a:ext>
            </a:extLst>
          </p:cNvPr>
          <p:cNvSpPr txBox="1"/>
          <p:nvPr/>
        </p:nvSpPr>
        <p:spPr>
          <a:xfrm>
            <a:off x="409303" y="1384663"/>
            <a:ext cx="48419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CI/CD Pipeline stages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Commit stage (&lt;5 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Acceptance stage (&lt;60 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Release stage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Test-Driven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Promotes small, iterative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fast feedback for the commit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80% confidence of code releasability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6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ADD1E-C712-E2D5-DCC0-5F9B10C8B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5517-55F2-3398-7B10-83578A475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613571" cy="546877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10FB29-A7C3-884A-01D1-59ADFCA4ECD3}"/>
              </a:ext>
            </a:extLst>
          </p:cNvPr>
          <p:cNvSpPr txBox="1">
            <a:spLocks/>
          </p:cNvSpPr>
          <p:nvPr/>
        </p:nvSpPr>
        <p:spPr>
          <a:xfrm>
            <a:off x="838200" y="135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TDD Pitfalls</a:t>
            </a:r>
          </a:p>
        </p:txBody>
      </p:sp>
    </p:spTree>
    <p:extLst>
      <p:ext uri="{BB962C8B-B14F-4D97-AF65-F5344CB8AC3E}">
        <p14:creationId xmlns:p14="http://schemas.microsoft.com/office/powerpoint/2010/main" val="250186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1A72E-F0A7-6382-431E-F20B897EE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E745D-E382-D4A6-4355-ECB5B319E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613571" cy="5468776"/>
          </a:xfrm>
        </p:spPr>
        <p:txBody>
          <a:bodyPr>
            <a:normAutofit/>
          </a:bodyPr>
          <a:lstStyle/>
          <a:p>
            <a:r>
              <a:rPr lang="en-US" dirty="0"/>
              <a:t>Test Scenario</a:t>
            </a:r>
          </a:p>
          <a:p>
            <a:pPr lvl="1"/>
            <a:r>
              <a:rPr lang="en-US" dirty="0"/>
              <a:t>Expresses a business case with domain terminology</a:t>
            </a:r>
          </a:p>
          <a:p>
            <a:pPr lvl="1"/>
            <a:r>
              <a:rPr lang="en-US" dirty="0"/>
              <a:t>Sets up some starting conditions (given)</a:t>
            </a:r>
          </a:p>
          <a:p>
            <a:pPr lvl="1"/>
            <a:r>
              <a:rPr lang="en-US" dirty="0"/>
              <a:t>Executes some business action (when)</a:t>
            </a:r>
          </a:p>
          <a:p>
            <a:pPr lvl="1"/>
            <a:r>
              <a:rPr lang="en-US" dirty="0"/>
              <a:t>Verifies the result’s correctness (then)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1A3932-1480-2FFE-D8C4-F66ED4D6D02D}"/>
              </a:ext>
            </a:extLst>
          </p:cNvPr>
          <p:cNvSpPr txBox="1">
            <a:spLocks/>
          </p:cNvSpPr>
          <p:nvPr/>
        </p:nvSpPr>
        <p:spPr>
          <a:xfrm>
            <a:off x="838200" y="135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Common Testing Terminology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C54E3-C71F-2489-D11C-B4F6D7EB7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160" y="2114366"/>
            <a:ext cx="2581635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0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</TotalTime>
  <Words>1048</Words>
  <Application>Microsoft Office PowerPoint</Application>
  <PresentationFormat>Widescreen</PresentationFormat>
  <Paragraphs>177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Cascadia Code Light</vt:lpstr>
      <vt:lpstr>Cascadia Mono ExtraLight</vt:lpstr>
      <vt:lpstr>JetBrains Mono</vt:lpstr>
      <vt:lpstr>Office Theme</vt:lpstr>
      <vt:lpstr>Test-Driven Development  In Action</vt:lpstr>
      <vt:lpstr>Workshop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TDD Coding Kata: Haiku</vt:lpstr>
      <vt:lpstr>TDD Coding Kata: Birthday Emails  1/2</vt:lpstr>
      <vt:lpstr>TDD Coding Kata: Birthday Emails   2/2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Boyan Zlatanov</dc:creator>
  <cp:lastModifiedBy>Boyan Zlatanov</cp:lastModifiedBy>
  <cp:revision>27</cp:revision>
  <dcterms:created xsi:type="dcterms:W3CDTF">2025-01-18T11:36:17Z</dcterms:created>
  <dcterms:modified xsi:type="dcterms:W3CDTF">2025-01-20T09:57:48Z</dcterms:modified>
</cp:coreProperties>
</file>