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wis, Marissa (CA - Toronto)" initials="LM(-T" lastIdx="7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8C86"/>
    <a:srgbClr val="DFECE9"/>
    <a:srgbClr val="E2F0D9"/>
    <a:srgbClr val="92D400"/>
    <a:srgbClr val="80AEAA"/>
    <a:srgbClr val="C9DCDA"/>
    <a:srgbClr val="3E5F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63" autoAdjust="0"/>
    <p:restoredTop sz="94675"/>
  </p:normalViewPr>
  <p:slideViewPr>
    <p:cSldViewPr snapToGrid="0" snapToObjects="1">
      <p:cViewPr>
        <p:scale>
          <a:sx n="96" d="100"/>
          <a:sy n="96" d="100"/>
        </p:scale>
        <p:origin x="432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commentAuthors" Target="commentAuthors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C543B-295D-134A-91ED-E1B3D2A5499B}" type="datetimeFigureOut">
              <a:rPr lang="en-US" smtClean="0"/>
              <a:t>8/30/17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D980A-E578-454F-BB56-9B3B8DF7E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52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EEEF1-8F6C-45CC-BF41-8820816F3A83}" type="slidenum">
              <a:rPr lang="en-CA" smtClean="0"/>
              <a:t>1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hi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10234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9C7B-F4EF-EA4E-8379-2493FE010BF0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2865-22CD-414A-A10E-36EF4328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97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9C7B-F4EF-EA4E-8379-2493FE010BF0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2865-22CD-414A-A10E-36EF4328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9C7B-F4EF-EA4E-8379-2493FE010BF0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2865-22CD-414A-A10E-36EF4328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7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9C7B-F4EF-EA4E-8379-2493FE010BF0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2865-22CD-414A-A10E-36EF4328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08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9C7B-F4EF-EA4E-8379-2493FE010BF0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2865-22CD-414A-A10E-36EF4328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14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9C7B-F4EF-EA4E-8379-2493FE010BF0}" type="datetimeFigureOut">
              <a:rPr lang="en-US" smtClean="0"/>
              <a:t>8/30/17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2865-22CD-414A-A10E-36EF4328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9C7B-F4EF-EA4E-8379-2493FE010BF0}" type="datetimeFigureOut">
              <a:rPr lang="en-US" smtClean="0"/>
              <a:t>8/30/17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2865-22CD-414A-A10E-36EF4328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15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9C7B-F4EF-EA4E-8379-2493FE010BF0}" type="datetimeFigureOut">
              <a:rPr lang="en-US" smtClean="0"/>
              <a:t>8/30/17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2865-22CD-414A-A10E-36EF4328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95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9C7B-F4EF-EA4E-8379-2493FE010BF0}" type="datetimeFigureOut">
              <a:rPr lang="en-US" smtClean="0"/>
              <a:t>8/30/17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2865-22CD-414A-A10E-36EF4328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02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9C7B-F4EF-EA4E-8379-2493FE010BF0}" type="datetimeFigureOut">
              <a:rPr lang="en-US" smtClean="0"/>
              <a:t>8/30/17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2865-22CD-414A-A10E-36EF4328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69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9C7B-F4EF-EA4E-8379-2493FE010BF0}" type="datetimeFigureOut">
              <a:rPr lang="en-US" smtClean="0"/>
              <a:t>8/30/17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2865-22CD-414A-A10E-36EF4328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35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E9C7B-F4EF-EA4E-8379-2493FE010BF0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62865-22CD-414A-A10E-36EF4328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/>
          <p:cNvSpPr>
            <a:spLocks/>
          </p:cNvSpPr>
          <p:nvPr/>
        </p:nvSpPr>
        <p:spPr bwMode="auto">
          <a:xfrm>
            <a:off x="677690" y="3694591"/>
            <a:ext cx="5642442" cy="141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defTabSz="954677"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 smtClean="0">
                <a:solidFill>
                  <a:srgbClr val="FFFFFF"/>
                </a:solidFill>
                <a:latin typeface="Frutiger Next Pro Medium" pitchFamily="34" charset="0"/>
                <a:ea typeface="ＭＳ Ｐゴシック" charset="0"/>
                <a:cs typeface="ＭＳ Ｐゴシック" charset="0"/>
                <a:sym typeface="Frutiger Next Pro Light" charset="0"/>
              </a:rPr>
              <a:t>Digital Platform Delivery</a:t>
            </a:r>
            <a:endParaRPr lang="en-US" sz="4000" dirty="0">
              <a:solidFill>
                <a:srgbClr val="FFFFFF"/>
              </a:solidFill>
              <a:latin typeface="Frutiger Next Pro Medium" pitchFamily="34" charset="0"/>
              <a:ea typeface="ＭＳ Ｐゴシック" charset="0"/>
              <a:cs typeface="ＭＳ Ｐゴシック" charset="0"/>
              <a:sym typeface="Frutiger Next Pro Light" charset="0"/>
            </a:endParaRPr>
          </a:p>
          <a:p>
            <a:pPr defTabSz="954677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schemeClr val="bg1"/>
                </a:solidFill>
                <a:latin typeface="Frutiger Next Pro Medium" panose="020B0603040204020203" pitchFamily="34" charset="0"/>
                <a:ea typeface="ＭＳ Ｐゴシック" charset="0"/>
                <a:cs typeface="ＭＳ Ｐゴシック" charset="0"/>
                <a:sym typeface="Frutiger Next Pro Light" charset="0"/>
              </a:rPr>
              <a:t>Banking Cost Estimation</a:t>
            </a:r>
            <a:endParaRPr lang="en-US" sz="2533" dirty="0" smtClean="0">
              <a:solidFill>
                <a:schemeClr val="bg1"/>
              </a:solidFill>
              <a:latin typeface="Frutiger Next Pro Light" charset="0"/>
              <a:ea typeface="ＭＳ Ｐゴシック" charset="0"/>
              <a:cs typeface="ＭＳ Ｐゴシック" charset="0"/>
              <a:sym typeface="Frutiger Next Pro Light" charset="0"/>
            </a:endParaRPr>
          </a:p>
          <a:p>
            <a:pPr defTabSz="954677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bg1"/>
                </a:solidFill>
                <a:latin typeface="Frutiger Next Pro Light" charset="0"/>
                <a:ea typeface="ＭＳ Ｐゴシック" charset="0"/>
                <a:cs typeface="ＭＳ Ｐゴシック" charset="0"/>
                <a:sym typeface="Frutiger Next Pro Light" charset="0"/>
              </a:rPr>
              <a:t>July 22, 2016</a:t>
            </a:r>
            <a:endParaRPr lang="en-US" sz="2000" dirty="0">
              <a:solidFill>
                <a:schemeClr val="bg1"/>
              </a:solidFill>
              <a:latin typeface="Frutiger Next Pro Light" charset="0"/>
              <a:ea typeface="ＭＳ Ｐゴシック" charset="0"/>
              <a:cs typeface="ＭＳ Ｐゴシック" charset="0"/>
              <a:sym typeface="Frutiger Next Pro Light" charset="0"/>
            </a:endParaRPr>
          </a:p>
        </p:txBody>
      </p:sp>
      <p:pic>
        <p:nvPicPr>
          <p:cNvPr id="15" name="Picture 14" descr="Deloitte_Digital_Logo_whit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0003" y="6019800"/>
            <a:ext cx="881192" cy="419813"/>
          </a:xfrm>
          <a:prstGeom prst="rect">
            <a:avLst/>
          </a:prstGeom>
        </p:spPr>
      </p:pic>
      <p:sp>
        <p:nvSpPr>
          <p:cNvPr id="6" name="object 3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844540">
                <a:moveTo>
                  <a:pt x="0" y="5844540"/>
                </a:moveTo>
                <a:lnTo>
                  <a:pt x="9144000" y="5844540"/>
                </a:lnTo>
                <a:lnTo>
                  <a:pt x="9144000" y="0"/>
                </a:lnTo>
                <a:lnTo>
                  <a:pt x="0" y="0"/>
                </a:lnTo>
                <a:lnTo>
                  <a:pt x="0" y="58445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808645" y="2161402"/>
            <a:ext cx="10241280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"/>
            <a:r>
              <a:rPr lang="en-US" sz="5400" dirty="0" smtClean="0">
                <a:solidFill>
                  <a:srgbClr val="92D400"/>
                </a:solidFill>
                <a:latin typeface="Knockout HTF27-JuniorBantamwt"/>
                <a:cs typeface="Knockout HTF27-JuniorBantamwt"/>
              </a:rPr>
              <a:t>CRM PIPELINE OVERVIEW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57304" y="5308768"/>
            <a:ext cx="153289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1400" spc="-15" dirty="0" smtClean="0">
                <a:solidFill>
                  <a:srgbClr val="80BB3B"/>
                </a:solidFill>
                <a:latin typeface="Frutiger Next Pro Light"/>
                <a:cs typeface="Frutiger Next Pro Light"/>
              </a:rPr>
              <a:t>August 18</a:t>
            </a:r>
            <a:r>
              <a:rPr lang="en-US" sz="1400" spc="-15" baseline="30000" dirty="0" smtClean="0">
                <a:solidFill>
                  <a:srgbClr val="80BB3B"/>
                </a:solidFill>
                <a:latin typeface="Frutiger Next Pro Light"/>
                <a:cs typeface="Frutiger Next Pro Light"/>
              </a:rPr>
              <a:t>th</a:t>
            </a:r>
            <a:r>
              <a:rPr lang="en-US" sz="1400" spc="-15" dirty="0" smtClean="0">
                <a:solidFill>
                  <a:srgbClr val="80BB3B"/>
                </a:solidFill>
                <a:latin typeface="Frutiger Next Pro Light"/>
                <a:cs typeface="Frutiger Next Pro Light"/>
              </a:rPr>
              <a:t>, 2016</a:t>
            </a:r>
            <a:endParaRPr sz="1400" dirty="0">
              <a:latin typeface="Frutiger Next Pro Light"/>
              <a:cs typeface="Frutiger Next Pro Light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53043"/>
          <a:stretch/>
        </p:blipFill>
        <p:spPr bwMode="auto">
          <a:xfrm>
            <a:off x="9449549" y="5237797"/>
            <a:ext cx="1649728" cy="357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422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10"/>
          <a:stretch/>
        </p:blipFill>
        <p:spPr>
          <a:xfrm>
            <a:off x="520703" y="3048000"/>
            <a:ext cx="11020302" cy="38100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26829" y="216937"/>
            <a:ext cx="10762488" cy="804949"/>
          </a:xfrm>
          <a:prstGeom prst="rect">
            <a:avLst/>
          </a:prstGeom>
        </p:spPr>
        <p:txBody>
          <a:bodyPr vert="horz" lIns="91440" tIns="91440" rIns="91440" bIns="45720" rtlCol="0" anchor="t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400"/>
              </a:spcBef>
            </a:pPr>
            <a:r>
              <a:rPr lang="en-US" sz="3200" cap="all" spc="100" dirty="0" smtClean="0">
                <a:latin typeface="Knockout HTF28-JuniorFeatherwt" pitchFamily="50" charset="0"/>
                <a:cs typeface="Arial" panose="020B0604020202020204" pitchFamily="34" charset="0"/>
              </a:rPr>
              <a:t>FY18 Technology - </a:t>
            </a:r>
            <a:r>
              <a:rPr lang="en-US" sz="3200" cap="all" spc="100" dirty="0" smtClean="0">
                <a:solidFill>
                  <a:schemeClr val="bg1">
                    <a:lumMod val="50000"/>
                  </a:schemeClr>
                </a:solidFill>
                <a:latin typeface="Knockout HTF28-JuniorFeatherwt" pitchFamily="50" charset="0"/>
                <a:cs typeface="Arial" panose="020B0604020202020204" pitchFamily="34" charset="0"/>
              </a:rPr>
              <a:t>Pipeline Overview</a:t>
            </a:r>
          </a:p>
          <a:p>
            <a:pPr algn="l">
              <a:spcBef>
                <a:spcPts val="400"/>
              </a:spcBef>
            </a:pPr>
            <a:r>
              <a:rPr lang="en-US" sz="2200" cap="all" spc="100" dirty="0" smtClean="0">
                <a:latin typeface="Knockout HTF28-JuniorFeatherwt" pitchFamily="50" charset="0"/>
                <a:cs typeface="Arial" panose="020B0604020202020204" pitchFamily="34" charset="0"/>
              </a:rPr>
              <a:t>Consulting </a:t>
            </a:r>
            <a:r>
              <a:rPr lang="en-US" sz="2200" cap="all" spc="100" dirty="0" smtClean="0">
                <a:solidFill>
                  <a:srgbClr val="FF0000"/>
                </a:solidFill>
                <a:latin typeface="Knockout HTF28-JuniorFeatherwt" pitchFamily="50" charset="0"/>
                <a:cs typeface="Arial" panose="020B0604020202020204" pitchFamily="34" charset="0"/>
              </a:rPr>
              <a:t> </a:t>
            </a:r>
            <a:r>
              <a:rPr lang="en-US" sz="2200" cap="all" spc="100" dirty="0" smtClean="0">
                <a:latin typeface="Knockout HTF28-JuniorFeatherwt" pitchFamily="50" charset="0"/>
                <a:cs typeface="Arial" panose="020B0604020202020204" pitchFamily="34" charset="0"/>
              </a:rPr>
              <a:t>&gt;</a:t>
            </a:r>
            <a:r>
              <a:rPr lang="en-US" sz="2200" cap="all" spc="100" dirty="0" smtClean="0">
                <a:solidFill>
                  <a:srgbClr val="FF0000"/>
                </a:solidFill>
                <a:latin typeface="Knockout HTF28-JuniorFeatherwt" pitchFamily="50" charset="0"/>
                <a:cs typeface="Arial" panose="020B0604020202020204" pitchFamily="34" charset="0"/>
              </a:rPr>
              <a:t> </a:t>
            </a:r>
            <a:r>
              <a:rPr lang="en-US" sz="2200" cap="all" spc="100" dirty="0" smtClean="0">
                <a:solidFill>
                  <a:schemeClr val="bg1">
                    <a:lumMod val="50000"/>
                  </a:schemeClr>
                </a:solidFill>
                <a:latin typeface="Knockout HTF28-JuniorFeatherwt" pitchFamily="50" charset="0"/>
                <a:cs typeface="Arial" panose="020B0604020202020204" pitchFamily="34" charset="0"/>
              </a:rPr>
              <a:t>Technology - </a:t>
            </a:r>
            <a:r>
              <a:rPr lang="en-US" sz="1200" cap="all" spc="100" dirty="0" smtClean="0">
                <a:solidFill>
                  <a:schemeClr val="bg1">
                    <a:lumMod val="50000"/>
                  </a:schemeClr>
                </a:solidFill>
                <a:latin typeface="Knockout HTF28-JuniorFeatherwt" pitchFamily="50" charset="0"/>
                <a:cs typeface="Arial" panose="020B0604020202020204" pitchFamily="34" charset="0"/>
              </a:rPr>
              <a:t> </a:t>
            </a:r>
            <a:r>
              <a:rPr lang="en-US" sz="2200" cap="all" spc="100" dirty="0" smtClean="0">
                <a:solidFill>
                  <a:schemeClr val="bg1">
                    <a:lumMod val="50000"/>
                  </a:schemeClr>
                </a:solidFill>
                <a:latin typeface="Knockout HTF28-JuniorFeatherwt" pitchFamily="50" charset="0"/>
                <a:cs typeface="Arial" panose="020B0604020202020204" pitchFamily="34" charset="0"/>
              </a:rPr>
              <a:t>ALL Deals</a:t>
            </a:r>
            <a:endParaRPr lang="en-US" sz="2200" cap="all" spc="100" dirty="0">
              <a:solidFill>
                <a:schemeClr val="bg1">
                  <a:lumMod val="50000"/>
                </a:schemeClr>
              </a:solidFill>
              <a:latin typeface="Knockout HTF28-JuniorFeatherwt" pitchFamily="50" charset="0"/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466622" y="3856820"/>
            <a:ext cx="667265" cy="2873466"/>
            <a:chOff x="3200400" y="3108259"/>
            <a:chExt cx="667265" cy="346405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400791" y="3108259"/>
              <a:ext cx="2153" cy="3256587"/>
            </a:xfrm>
            <a:prstGeom prst="line">
              <a:avLst/>
            </a:prstGeom>
            <a:ln w="1905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00400" y="6310706"/>
              <a:ext cx="66726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chemeClr val="accent1"/>
                  </a:solidFill>
                </a:rPr>
                <a:t>now</a:t>
              </a:r>
              <a:endParaRPr lang="en-US" sz="1100" dirty="0">
                <a:solidFill>
                  <a:schemeClr val="accent1"/>
                </a:solidFill>
              </a:endParaRPr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626713"/>
              </p:ext>
            </p:extLst>
          </p:nvPr>
        </p:nvGraphicFramePr>
        <p:xfrm>
          <a:off x="773053" y="1224581"/>
          <a:ext cx="10515602" cy="2042858"/>
        </p:xfrm>
        <a:graphic>
          <a:graphicData uri="http://schemas.openxmlformats.org/drawingml/2006/table">
            <a:tbl>
              <a:tblPr firstRow="1" firstCol="1" bandRow="1"/>
              <a:tblGrid>
                <a:gridCol w="731886"/>
                <a:gridCol w="841248"/>
                <a:gridCol w="403799"/>
                <a:gridCol w="908548"/>
                <a:gridCol w="445862"/>
                <a:gridCol w="765536"/>
                <a:gridCol w="403799"/>
                <a:gridCol w="841248"/>
                <a:gridCol w="403799"/>
                <a:gridCol w="765536"/>
                <a:gridCol w="403799"/>
                <a:gridCol w="765536"/>
                <a:gridCol w="403799"/>
                <a:gridCol w="765536"/>
                <a:gridCol w="378561"/>
                <a:gridCol w="841248"/>
                <a:gridCol w="445862"/>
              </a:tblGrid>
              <a:tr h="179562">
                <a:tc>
                  <a:txBody>
                    <a:bodyPr/>
                    <a:lstStyle/>
                    <a:p>
                      <a:pPr algn="l" rtl="0" fontAlgn="ctr"/>
                      <a:r>
                        <a:rPr lang="sk-SK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1" marR="5611" marT="5611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New Opportunities</a:t>
                      </a:r>
                    </a:p>
                  </a:txBody>
                  <a:tcPr marL="5611" marR="5611" marT="5611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Won Opportunities</a:t>
                      </a:r>
                    </a:p>
                  </a:txBody>
                  <a:tcPr marL="5611" marR="5611" marT="5611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Lost Opportunities</a:t>
                      </a:r>
                    </a:p>
                  </a:txBody>
                  <a:tcPr marL="5611" marR="5611" marT="5611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Abandoned Opportunities</a:t>
                      </a:r>
                    </a:p>
                  </a:txBody>
                  <a:tcPr marL="5611" marR="5611" marT="5611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9343">
                <a:tc>
                  <a:txBody>
                    <a:bodyPr/>
                    <a:lstStyle/>
                    <a:p>
                      <a:pPr algn="l" rtl="0" fontAlgn="ctr"/>
                      <a:r>
                        <a:rPr lang="sk-SK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611" marR="5611" marT="5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Since last Period</a:t>
                      </a:r>
                    </a:p>
                  </a:txBody>
                  <a:tcPr marL="5611" marR="5611" marT="56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YTD</a:t>
                      </a:r>
                    </a:p>
                  </a:txBody>
                  <a:tcPr marL="5611" marR="5611" marT="56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Since last Period</a:t>
                      </a:r>
                    </a:p>
                  </a:txBody>
                  <a:tcPr marL="5611" marR="5611" marT="56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YTD</a:t>
                      </a:r>
                    </a:p>
                  </a:txBody>
                  <a:tcPr marL="5611" marR="5611" marT="56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Since last Period</a:t>
                      </a:r>
                    </a:p>
                  </a:txBody>
                  <a:tcPr marL="5611" marR="5611" marT="56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YTD</a:t>
                      </a:r>
                    </a:p>
                  </a:txBody>
                  <a:tcPr marL="5611" marR="5611" marT="56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Since last Period</a:t>
                      </a:r>
                    </a:p>
                  </a:txBody>
                  <a:tcPr marL="5611" marR="5611" marT="56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5611" marR="5611" marT="56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93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Service Line</a:t>
                      </a:r>
                    </a:p>
                  </a:txBody>
                  <a:tcPr marL="5611" marR="5611" marT="5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Total Value</a:t>
                      </a:r>
                    </a:p>
                  </a:txBody>
                  <a:tcPr marL="5611" marR="5611" marT="561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# Oppty</a:t>
                      </a:r>
                    </a:p>
                  </a:txBody>
                  <a:tcPr marL="5611" marR="5611" marT="561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Total Value</a:t>
                      </a:r>
                    </a:p>
                  </a:txBody>
                  <a:tcPr marL="5611" marR="5611" marT="561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# Oppty</a:t>
                      </a:r>
                    </a:p>
                  </a:txBody>
                  <a:tcPr marL="5611" marR="5611" marT="561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Total Value</a:t>
                      </a:r>
                    </a:p>
                  </a:txBody>
                  <a:tcPr marL="5611" marR="5611" marT="561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# Oppty</a:t>
                      </a:r>
                    </a:p>
                  </a:txBody>
                  <a:tcPr marL="5611" marR="5611" marT="561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Total Value</a:t>
                      </a:r>
                    </a:p>
                  </a:txBody>
                  <a:tcPr marL="5611" marR="5611" marT="561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# Oppty</a:t>
                      </a:r>
                    </a:p>
                  </a:txBody>
                  <a:tcPr marL="5611" marR="5611" marT="561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Total Value</a:t>
                      </a:r>
                    </a:p>
                  </a:txBody>
                  <a:tcPr marL="5611" marR="5611" marT="561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# Oppty</a:t>
                      </a:r>
                    </a:p>
                  </a:txBody>
                  <a:tcPr marL="5611" marR="5611" marT="561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Total Value</a:t>
                      </a:r>
                    </a:p>
                  </a:txBody>
                  <a:tcPr marL="5611" marR="5611" marT="561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# Oppty</a:t>
                      </a:r>
                    </a:p>
                  </a:txBody>
                  <a:tcPr marL="5611" marR="5611" marT="561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Total Value</a:t>
                      </a:r>
                    </a:p>
                  </a:txBody>
                  <a:tcPr marL="5611" marR="5611" marT="561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5611" marR="5611" marT="561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5611" marR="5611" marT="561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5611" marR="5611" marT="561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7956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Oracle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29461527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66613102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18646684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25894332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2167191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2407754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29345355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7956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SAP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2520688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63001086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357406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17681832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1000000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2255947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19544790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41690468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56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TS&amp;A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18472542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200435943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183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11343442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26723686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3230288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6409366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11165611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61905441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56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DC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6480231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23153212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4564950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23570874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389132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3673566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13421048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38317284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56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AMS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20921195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23042470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4348844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4703874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340293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26470558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37724041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56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DI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8087420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62874973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2322995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11727399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142498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753334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16499577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28926633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56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AIM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5711749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38838742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3157876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15795194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168863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706227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4336044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19235081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9132295" y="6484179"/>
            <a:ext cx="21563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latin typeface="Knockout HTF30-JuniorWelterwt" pitchFamily="50" charset="0"/>
              </a:rPr>
              <a:t>* Based on Total Estimated Revenue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0255" y="3727010"/>
            <a:ext cx="1690750" cy="184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6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587" y="594358"/>
            <a:ext cx="6086465" cy="33813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391" y="3554657"/>
            <a:ext cx="6040926" cy="33560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97080" y="702754"/>
            <a:ext cx="27374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400"/>
              </a:spcBef>
            </a:pPr>
            <a:r>
              <a:rPr lang="en-US" sz="1400" cap="all" spc="100" dirty="0">
                <a:latin typeface="Knockout HTF28-JuniorFeatherwt" pitchFamily="50" charset="0"/>
                <a:cs typeface="Arial" panose="020B0604020202020204" pitchFamily="34" charset="0"/>
              </a:rPr>
              <a:t>Consulting</a:t>
            </a:r>
            <a:r>
              <a:rPr lang="en-US" sz="1400" cap="all" spc="100" dirty="0">
                <a:solidFill>
                  <a:srgbClr val="FF0000"/>
                </a:solidFill>
                <a:latin typeface="Knockout HTF28-JuniorFeatherwt" pitchFamily="50" charset="0"/>
                <a:cs typeface="Arial" panose="020B0604020202020204" pitchFamily="34" charset="0"/>
              </a:rPr>
              <a:t>  &gt; </a:t>
            </a:r>
            <a:r>
              <a:rPr lang="en-US" sz="1400" cap="all" spc="100" dirty="0">
                <a:solidFill>
                  <a:schemeClr val="bg1">
                    <a:lumMod val="50000"/>
                  </a:schemeClr>
                </a:solidFill>
                <a:latin typeface="Knockout HTF28-JuniorFeatherwt" pitchFamily="50" charset="0"/>
                <a:cs typeface="Arial" panose="020B0604020202020204" pitchFamily="34" charset="0"/>
              </a:rPr>
              <a:t>Technology </a:t>
            </a:r>
            <a:r>
              <a:rPr lang="mr-IN" sz="1400" cap="all" spc="100" dirty="0">
                <a:solidFill>
                  <a:schemeClr val="bg1">
                    <a:lumMod val="50000"/>
                  </a:schemeClr>
                </a:solidFill>
                <a:latin typeface="Knockout HTF28-JuniorFeatherwt" pitchFamily="50" charset="0"/>
                <a:cs typeface="Arial" panose="020B0604020202020204" pitchFamily="34" charset="0"/>
              </a:rPr>
              <a:t>–</a:t>
            </a:r>
            <a:r>
              <a:rPr lang="en-US" sz="1400" cap="all" spc="100" dirty="0">
                <a:solidFill>
                  <a:schemeClr val="bg1">
                    <a:lumMod val="50000"/>
                  </a:schemeClr>
                </a:solidFill>
                <a:latin typeface="Knockout HTF28-JuniorFeatherwt" pitchFamily="50" charset="0"/>
                <a:cs typeface="Arial" panose="020B0604020202020204" pitchFamily="34" charset="0"/>
              </a:rPr>
              <a:t> ALL Deals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Frutiger Next Pro Light" panose="020B0303040204020203" pitchFamily="34" charset="0"/>
              <a:cs typeface="Garamond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97080" y="3766947"/>
            <a:ext cx="27503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400"/>
              </a:spcBef>
            </a:pPr>
            <a:r>
              <a:rPr lang="en-US" sz="1400" cap="all" spc="100" dirty="0">
                <a:latin typeface="Knockout HTF28-JuniorFeatherwt" pitchFamily="50" charset="0"/>
                <a:cs typeface="Arial" panose="020B0604020202020204" pitchFamily="34" charset="0"/>
              </a:rPr>
              <a:t>Consulting </a:t>
            </a:r>
            <a:r>
              <a:rPr lang="en-US" sz="1400" cap="all" spc="100" dirty="0">
                <a:solidFill>
                  <a:srgbClr val="FF0000"/>
                </a:solidFill>
                <a:latin typeface="Knockout HTF28-JuniorFeatherwt" pitchFamily="50" charset="0"/>
                <a:cs typeface="Arial" panose="020B0604020202020204" pitchFamily="34" charset="0"/>
              </a:rPr>
              <a:t> &gt; </a:t>
            </a:r>
            <a:r>
              <a:rPr lang="en-US" sz="1400" cap="all" spc="100" dirty="0">
                <a:solidFill>
                  <a:schemeClr val="bg1">
                    <a:lumMod val="50000"/>
                  </a:schemeClr>
                </a:solidFill>
                <a:latin typeface="Knockout HTF28-JuniorFeatherwt" pitchFamily="50" charset="0"/>
                <a:cs typeface="Arial" panose="020B0604020202020204" pitchFamily="34" charset="0"/>
              </a:rPr>
              <a:t>Technology </a:t>
            </a:r>
            <a:r>
              <a:rPr lang="mr-IN" sz="1400" cap="all" spc="100" dirty="0">
                <a:solidFill>
                  <a:schemeClr val="bg1">
                    <a:lumMod val="50000"/>
                  </a:schemeClr>
                </a:solidFill>
                <a:latin typeface="Knockout HTF28-JuniorFeatherwt" pitchFamily="50" charset="0"/>
                <a:cs typeface="Arial" panose="020B0604020202020204" pitchFamily="34" charset="0"/>
              </a:rPr>
              <a:t>–</a:t>
            </a:r>
            <a:r>
              <a:rPr lang="en-US" sz="1400" cap="all" spc="100" dirty="0">
                <a:solidFill>
                  <a:schemeClr val="bg1">
                    <a:lumMod val="50000"/>
                  </a:schemeClr>
                </a:solidFill>
                <a:latin typeface="Knockout HTF28-JuniorFeatherwt" pitchFamily="50" charset="0"/>
                <a:cs typeface="Arial" panose="020B0604020202020204" pitchFamily="34" charset="0"/>
              </a:rPr>
              <a:t> </a:t>
            </a:r>
            <a:r>
              <a:rPr lang="en-US" sz="1400" cap="all" spc="100" dirty="0" smtClean="0">
                <a:solidFill>
                  <a:schemeClr val="bg1">
                    <a:lumMod val="50000"/>
                  </a:schemeClr>
                </a:solidFill>
                <a:latin typeface="Knockout HTF28-JuniorFeatherwt" pitchFamily="50" charset="0"/>
                <a:cs typeface="Arial" panose="020B0604020202020204" pitchFamily="34" charset="0"/>
              </a:rPr>
              <a:t>Key Deals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Frutiger Next Pro Light" panose="020B0303040204020203" pitchFamily="34" charset="0"/>
              <a:cs typeface="Garamond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26829" y="191885"/>
            <a:ext cx="10762488" cy="804949"/>
          </a:xfrm>
          <a:prstGeom prst="rect">
            <a:avLst/>
          </a:prstGeom>
        </p:spPr>
        <p:txBody>
          <a:bodyPr vert="horz" lIns="91440" tIns="91440" rIns="91440" bIns="45720" rtlCol="0" anchor="t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400"/>
              </a:spcBef>
            </a:pPr>
            <a:r>
              <a:rPr lang="en-US" sz="3200" cap="all" spc="100" dirty="0" smtClean="0">
                <a:latin typeface="Knockout HTF28-JuniorFeatherwt" pitchFamily="50" charset="0"/>
                <a:cs typeface="Arial" panose="020B0604020202020204" pitchFamily="34" charset="0"/>
              </a:rPr>
              <a:t>FY18 Technology - </a:t>
            </a:r>
            <a:r>
              <a:rPr lang="en-US" sz="3200" cap="all" spc="100" dirty="0" smtClean="0">
                <a:solidFill>
                  <a:schemeClr val="bg1">
                    <a:lumMod val="50000"/>
                  </a:schemeClr>
                </a:solidFill>
                <a:latin typeface="Knockout HTF28-JuniorFeatherwt" pitchFamily="50" charset="0"/>
                <a:cs typeface="Arial" panose="020B0604020202020204" pitchFamily="34" charset="0"/>
              </a:rPr>
              <a:t>Pipeline Overview</a:t>
            </a:r>
          </a:p>
          <a:p>
            <a:pPr algn="l">
              <a:spcBef>
                <a:spcPts val="400"/>
              </a:spcBef>
            </a:pPr>
            <a:r>
              <a:rPr lang="en-US" sz="2200" cap="all" spc="100" dirty="0" smtClean="0">
                <a:latin typeface="Knockout HTF28-JuniorFeatherwt" pitchFamily="50" charset="0"/>
                <a:cs typeface="Arial" panose="020B0604020202020204" pitchFamily="34" charset="0"/>
              </a:rPr>
              <a:t>Consulting  &gt;</a:t>
            </a:r>
            <a:r>
              <a:rPr lang="en-US" sz="2200" cap="all" spc="100" dirty="0" smtClean="0">
                <a:solidFill>
                  <a:srgbClr val="FF0000"/>
                </a:solidFill>
                <a:latin typeface="Knockout HTF28-JuniorFeatherwt" pitchFamily="50" charset="0"/>
                <a:cs typeface="Arial" panose="020B0604020202020204" pitchFamily="34" charset="0"/>
              </a:rPr>
              <a:t> </a:t>
            </a:r>
            <a:r>
              <a:rPr lang="en-US" sz="2200" cap="all" spc="100" dirty="0" smtClean="0">
                <a:solidFill>
                  <a:schemeClr val="bg1">
                    <a:lumMod val="50000"/>
                  </a:schemeClr>
                </a:solidFill>
                <a:latin typeface="Knockout HTF28-JuniorFeatherwt" pitchFamily="50" charset="0"/>
                <a:cs typeface="Arial" panose="020B0604020202020204" pitchFamily="34" charset="0"/>
              </a:rPr>
              <a:t>Technology - </a:t>
            </a:r>
            <a:r>
              <a:rPr lang="en-US" sz="1200" cap="all" spc="100" dirty="0" smtClean="0">
                <a:solidFill>
                  <a:schemeClr val="bg1">
                    <a:lumMod val="50000"/>
                  </a:schemeClr>
                </a:solidFill>
                <a:latin typeface="Knockout HTF28-JuniorFeatherwt" pitchFamily="50" charset="0"/>
                <a:cs typeface="Arial" panose="020B0604020202020204" pitchFamily="34" charset="0"/>
              </a:rPr>
              <a:t> </a:t>
            </a:r>
            <a:r>
              <a:rPr lang="en-US" sz="2200" cap="all" spc="100" dirty="0" smtClean="0">
                <a:solidFill>
                  <a:schemeClr val="bg1">
                    <a:lumMod val="50000"/>
                  </a:schemeClr>
                </a:solidFill>
                <a:latin typeface="Knockout HTF28-JuniorFeatherwt" pitchFamily="50" charset="0"/>
                <a:cs typeface="Arial" panose="020B0604020202020204" pitchFamily="34" charset="0"/>
              </a:rPr>
              <a:t>90 day outlook</a:t>
            </a:r>
            <a:endParaRPr lang="en-US" sz="2200" cap="all" spc="100" dirty="0">
              <a:solidFill>
                <a:schemeClr val="bg1">
                  <a:lumMod val="50000"/>
                </a:schemeClr>
              </a:solidFill>
              <a:latin typeface="Knockout HTF28-JuniorFeatherwt" pitchFamily="50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6829" y="1477818"/>
            <a:ext cx="351549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Knockout HTF30-JuniorWelterwt" pitchFamily="50" charset="0"/>
              </a:rPr>
              <a:t>90 day view to focus our attention where immediate action / investment should be explored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latin typeface="Knockout HTF30-JuniorWelterwt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Knockout HTF30-JuniorWelterwt" pitchFamily="50" charset="0"/>
              </a:rPr>
              <a:t>Deals in Sales Stage Developing through to Verbal Commit will be indicators of anticipated revenue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Knockout HTF30-JuniorWelterwt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Knockout HTF30-JuniorWelterwt" pitchFamily="50" charset="0"/>
              </a:rPr>
              <a:t>Key deals may require additional leadership attention: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Knockout HTF30-JuniorWelterwt" pitchFamily="50" charset="0"/>
              </a:rPr>
              <a:t>Potential immediate </a:t>
            </a:r>
            <a:r>
              <a:rPr lang="en-US" sz="1400" dirty="0" smtClean="0">
                <a:latin typeface="Knockout HTF30-JuniorWelterwt" pitchFamily="50" charset="0"/>
              </a:rPr>
              <a:t>revenue</a:t>
            </a:r>
            <a:endParaRPr lang="en-US" sz="1400" dirty="0">
              <a:latin typeface="Knockout HTF30-JuniorWelterwt" pitchFamily="50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Knockout HTF30-JuniorWelterwt" pitchFamily="50" charset="0"/>
              </a:rPr>
              <a:t>Beachhead with line of sight to key </a:t>
            </a:r>
            <a:r>
              <a:rPr lang="en-US" sz="1400" dirty="0" smtClean="0">
                <a:latin typeface="Knockout HTF30-JuniorWelterwt" pitchFamily="50" charset="0"/>
              </a:rPr>
              <a:t>deal</a:t>
            </a:r>
            <a:endParaRPr lang="en-US" sz="1400" dirty="0">
              <a:latin typeface="Knockout HTF30-JuniorWelterwt" pitchFamily="50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Knockout HTF30-JuniorWelterwt" pitchFamily="50" charset="0"/>
              </a:rPr>
              <a:t>Strategic client / </a:t>
            </a:r>
            <a:r>
              <a:rPr lang="en-US" sz="1400" dirty="0" smtClean="0">
                <a:latin typeface="Knockout HTF30-JuniorWelterwt" pitchFamily="50" charset="0"/>
              </a:rPr>
              <a:t>opportunity</a:t>
            </a:r>
            <a:endParaRPr lang="en-US" sz="1400" dirty="0">
              <a:latin typeface="Knockout HTF30-JuniorWelterwt" pitchFamily="50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Knockout HTF30-JuniorWelterwt" pitchFamily="50" charset="0"/>
              </a:rPr>
              <a:t>Alignment to strategy </a:t>
            </a:r>
            <a:r>
              <a:rPr lang="en-US" sz="1400" dirty="0" smtClean="0">
                <a:latin typeface="Knockout HTF30-JuniorWelterwt" pitchFamily="50" charset="0"/>
              </a:rPr>
              <a:t>priority </a:t>
            </a:r>
            <a:endParaRPr lang="en-US" sz="1400" dirty="0">
              <a:latin typeface="Knockout HTF30-JuniorWelterwt" pitchFamily="50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Knockout HTF30-JuniorWelterwt" pitchFamily="50" charset="0"/>
              </a:rPr>
              <a:t>Others?</a:t>
            </a:r>
            <a:endParaRPr lang="en-US" sz="1400" dirty="0">
              <a:latin typeface="Knockout HTF30-JuniorWelterwt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latin typeface="Knockout HTF30-JuniorWelterwt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Knockout HTF30-JuniorWelterwt" pitchFamily="50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962400" y="1330036"/>
            <a:ext cx="0" cy="51816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80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900" y="641864"/>
            <a:ext cx="4928100" cy="352007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0" y="996834"/>
            <a:ext cx="4175109" cy="29822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226" y="3897371"/>
            <a:ext cx="4144881" cy="29606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3"/>
          <a:stretch/>
        </p:blipFill>
        <p:spPr>
          <a:xfrm>
            <a:off x="7402443" y="3712038"/>
            <a:ext cx="4789557" cy="31459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1" b="8724"/>
          <a:stretch/>
        </p:blipFill>
        <p:spPr>
          <a:xfrm>
            <a:off x="3988904" y="3979055"/>
            <a:ext cx="3796157" cy="28789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1" t="16090" b="7795"/>
          <a:stretch/>
        </p:blipFill>
        <p:spPr>
          <a:xfrm>
            <a:off x="4216450" y="1543381"/>
            <a:ext cx="3341063" cy="2250341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94783" y="1095937"/>
            <a:ext cx="1371600" cy="365760"/>
          </a:xfrm>
          <a:prstGeom prst="rect">
            <a:avLst/>
          </a:prstGeom>
        </p:spPr>
        <p:txBody>
          <a:bodyPr vert="horz" lIns="91440" tIns="9144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all" spc="10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nockout HTF28-JuniorFeatherwt" pitchFamily="50" charset="0"/>
                <a:ea typeface="+mj-ea"/>
                <a:cs typeface="Arial" panose="020B0604020202020204" pitchFamily="34" charset="0"/>
              </a:rPr>
              <a:t>service line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402579" y="1095937"/>
            <a:ext cx="2194560" cy="365760"/>
          </a:xfrm>
          <a:prstGeom prst="rect">
            <a:avLst/>
          </a:prstGeom>
        </p:spPr>
        <p:txBody>
          <a:bodyPr vert="horz" lIns="91440" tIns="9144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all" spc="10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nockout HTF28-JuniorFeatherwt" pitchFamily="50" charset="0"/>
                <a:ea typeface="+mj-ea"/>
                <a:cs typeface="Arial" panose="020B0604020202020204" pitchFamily="34" charset="0"/>
              </a:rPr>
              <a:t>Deal size (count)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594783" y="3979055"/>
            <a:ext cx="3566160" cy="365760"/>
          </a:xfrm>
          <a:prstGeom prst="rect">
            <a:avLst/>
          </a:prstGeom>
        </p:spPr>
        <p:txBody>
          <a:bodyPr vert="horz" lIns="91440" tIns="91440" rIns="91440" bIns="45720" rtlCol="0" anchor="t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all" spc="10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nockout HTF28-JuniorFeatherwt" pitchFamily="50" charset="0"/>
                <a:ea typeface="+mj-ea"/>
                <a:cs typeface="Arial" panose="020B0604020202020204" pitchFamily="34" charset="0"/>
              </a:rPr>
              <a:t>Average AGE (days)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8046044" y="3979055"/>
            <a:ext cx="2194560" cy="365760"/>
          </a:xfrm>
          <a:prstGeom prst="rect">
            <a:avLst/>
          </a:prstGeom>
        </p:spPr>
        <p:txBody>
          <a:bodyPr vert="horz" lIns="91440" tIns="9144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all" spc="10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nockout HTF28-JuniorFeatherwt" pitchFamily="50" charset="0"/>
                <a:ea typeface="+mj-ea"/>
                <a:cs typeface="Arial" panose="020B0604020202020204" pitchFamily="34" charset="0"/>
              </a:rPr>
              <a:t>Last Updated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326829" y="191885"/>
            <a:ext cx="10762488" cy="804949"/>
          </a:xfrm>
          <a:prstGeom prst="rect">
            <a:avLst/>
          </a:prstGeom>
        </p:spPr>
        <p:txBody>
          <a:bodyPr vert="horz" lIns="91440" tIns="91440" rIns="91440" bIns="45720" rtlCol="0" anchor="t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nockout HTF28-JuniorFeatherwt" pitchFamily="50" charset="0"/>
                <a:ea typeface="+mj-ea"/>
                <a:cs typeface="Arial" panose="020B0604020202020204" pitchFamily="34" charset="0"/>
              </a:rPr>
              <a:t>FY18 Technology </a:t>
            </a:r>
            <a:r>
              <a:rPr kumimoji="0" lang="en-US" sz="3200" b="0" i="0" u="none" strike="noStrike" kern="1200" cap="all" spc="10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nockout HTF28-JuniorFeatherwt" pitchFamily="50" charset="0"/>
                <a:ea typeface="+mj-ea"/>
                <a:cs typeface="Arial" panose="020B0604020202020204" pitchFamily="34" charset="0"/>
              </a:rPr>
              <a:t>- </a:t>
            </a:r>
            <a:r>
              <a:rPr lang="en-US" sz="3200" cap="all" spc="100" dirty="0">
                <a:solidFill>
                  <a:prstClr val="white">
                    <a:lumMod val="50000"/>
                  </a:prstClr>
                </a:solidFill>
                <a:latin typeface="Knockout HTF28-JuniorFeatherwt" pitchFamily="50" charset="0"/>
                <a:cs typeface="Arial" panose="020B0604020202020204" pitchFamily="34" charset="0"/>
              </a:rPr>
              <a:t>Pipeline Overview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all" spc="100" normalizeH="0" baseline="0" noProof="0" dirty="0">
                <a:ln>
                  <a:noFill/>
                </a:ln>
                <a:effectLst/>
                <a:uLnTx/>
                <a:uFillTx/>
                <a:latin typeface="Knockout HTF28-JuniorFeatherwt" pitchFamily="50" charset="0"/>
                <a:ea typeface="+mj-ea"/>
                <a:cs typeface="Arial" panose="020B0604020202020204" pitchFamily="34" charset="0"/>
              </a:rPr>
              <a:t>Consulting</a:t>
            </a:r>
            <a:r>
              <a:rPr kumimoji="0" lang="en-US" sz="2200" b="0" i="0" u="none" strike="noStrike" kern="1200" cap="all" spc="10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Knockout HTF28-JuniorFeatherwt" pitchFamily="50" charset="0"/>
                <a:ea typeface="+mj-ea"/>
                <a:cs typeface="Arial" panose="020B0604020202020204" pitchFamily="34" charset="0"/>
              </a:rPr>
              <a:t>  </a:t>
            </a:r>
            <a:r>
              <a:rPr kumimoji="0" lang="en-US" sz="2200" b="0" i="0" u="none" strike="noStrike" kern="1200" cap="all" spc="100" normalizeH="0" baseline="0" noProof="0" dirty="0">
                <a:ln>
                  <a:noFill/>
                </a:ln>
                <a:effectLst/>
                <a:uLnTx/>
                <a:uFillTx/>
                <a:latin typeface="Knockout HTF28-JuniorFeatherwt" pitchFamily="50" charset="0"/>
                <a:ea typeface="+mj-ea"/>
                <a:cs typeface="Arial" panose="020B0604020202020204" pitchFamily="34" charset="0"/>
              </a:rPr>
              <a:t>&gt;</a:t>
            </a:r>
            <a:r>
              <a:rPr kumimoji="0" lang="en-US" sz="2200" b="0" i="0" u="none" strike="noStrike" kern="1200" cap="all" spc="10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Knockout HTF28-JuniorFeatherwt" pitchFamily="50" charset="0"/>
                <a:ea typeface="+mj-ea"/>
                <a:cs typeface="Arial" panose="020B0604020202020204" pitchFamily="34" charset="0"/>
              </a:rPr>
              <a:t> Technology </a:t>
            </a:r>
            <a:r>
              <a:rPr kumimoji="0" lang="en-US" sz="2200" b="0" i="0" u="none" strike="noStrike" kern="1200" cap="all" spc="10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Knockout HTF28-JuniorFeatherwt" pitchFamily="50" charset="0"/>
                <a:ea typeface="+mj-ea"/>
                <a:cs typeface="Arial" panose="020B0604020202020204" pitchFamily="34" charset="0"/>
              </a:rPr>
              <a:t>- </a:t>
            </a:r>
            <a:r>
              <a:rPr kumimoji="0" lang="en-US" sz="1200" b="0" i="0" u="none" strike="noStrike" kern="1200" cap="all" spc="10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Knockout HTF28-JuniorFeatherwt" pitchFamily="50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en-US" sz="2200" b="0" i="0" u="none" strike="noStrike" kern="1200" cap="all" spc="10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Knockout HTF28-JuniorFeatherwt" pitchFamily="50" charset="0"/>
                <a:ea typeface="+mj-ea"/>
                <a:cs typeface="Arial" panose="020B0604020202020204" pitchFamily="34" charset="0"/>
              </a:rPr>
              <a:t>90 days at a glance</a:t>
            </a:r>
            <a:endParaRPr kumimoji="0" lang="en-US" sz="2200" b="0" i="0" u="none" strike="noStrike" kern="1200" cap="all" spc="10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Knockout HTF28-JuniorFeatherwt" pitchFamily="50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8043770" y="1099674"/>
            <a:ext cx="1463040" cy="365760"/>
          </a:xfrm>
          <a:prstGeom prst="rect">
            <a:avLst/>
          </a:prstGeom>
        </p:spPr>
        <p:txBody>
          <a:bodyPr vert="horz" lIns="91440" tIns="9144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all" spc="10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nockout HTF28-JuniorFeatherwt" pitchFamily="50" charset="0"/>
                <a:ea typeface="+mj-ea"/>
                <a:cs typeface="Arial" panose="020B0604020202020204" pitchFamily="34" charset="0"/>
              </a:rPr>
              <a:t>‘key deal’ type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4402579" y="3979055"/>
            <a:ext cx="1920240" cy="365760"/>
          </a:xfrm>
          <a:prstGeom prst="rect">
            <a:avLst/>
          </a:prstGeom>
        </p:spPr>
        <p:txBody>
          <a:bodyPr vert="horz" lIns="91440" tIns="91440" rIns="91440" bIns="45720" rtlCol="0" anchor="t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all" spc="10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nockout HTF28-JuniorFeatherwt" pitchFamily="50" charset="0"/>
                <a:ea typeface="+mj-ea"/>
                <a:cs typeface="Arial" panose="020B0604020202020204" pitchFamily="34" charset="0"/>
              </a:rPr>
              <a:t>DEAL CLOSING REASON</a:t>
            </a:r>
          </a:p>
        </p:txBody>
      </p:sp>
    </p:spTree>
    <p:extLst>
      <p:ext uri="{BB962C8B-B14F-4D97-AF65-F5344CB8AC3E}">
        <p14:creationId xmlns:p14="http://schemas.microsoft.com/office/powerpoint/2010/main" val="177220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</TotalTime>
  <Words>326</Words>
  <Application>Microsoft Macintosh PowerPoint</Application>
  <PresentationFormat>Widescreen</PresentationFormat>
  <Paragraphs>183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6" baseType="lpstr">
      <vt:lpstr>Calibri</vt:lpstr>
      <vt:lpstr>Calibri Light</vt:lpstr>
      <vt:lpstr>Frutiger Next Pro Light</vt:lpstr>
      <vt:lpstr>Frutiger Next Pro Medium</vt:lpstr>
      <vt:lpstr>Garamond</vt:lpstr>
      <vt:lpstr>Knockout HTF27-JuniorBantamwt</vt:lpstr>
      <vt:lpstr>Knockout HTF28-JuniorFeatherwt</vt:lpstr>
      <vt:lpstr>Knockout HTF30-JuniorWelterwt</vt:lpstr>
      <vt:lpstr>ＭＳ Ｐゴシック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54</cp:revision>
  <dcterms:created xsi:type="dcterms:W3CDTF">2017-08-06T15:38:08Z</dcterms:created>
  <dcterms:modified xsi:type="dcterms:W3CDTF">2017-08-30T22:01:56Z</dcterms:modified>
</cp:coreProperties>
</file>