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EF134-2D92-49EC-879F-AAB6662D7F4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B367C-27F2-484D-B44E-E07715D8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B367C-27F2-484D-B44E-E07715D8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8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2599-04BA-4DF2-9878-80E08FB5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97254-C041-4323-BFCA-E8F79D8ED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FCB6-C887-4FA5-98D3-23B8815A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B8C6-F07E-4D1A-8B57-23A79CCD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0459-FCF5-4751-BE08-4F1F7BE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56A4-106F-4B03-A7DC-A78F65B1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955AE-8D71-41F9-AB6B-6FAB8C3F7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11B2-9F33-415A-9DF7-A6CDCF06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C965-A12E-4A9A-858F-61918058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AED6-291F-4DC0-9685-11266C31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67F67-08EC-41EA-9C15-B1D712E10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2EEE3-AA00-47CB-AFAE-DD5790902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86C0-898E-4AE8-A61D-BB2B2B85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2D4A-6C4A-43E2-85BC-DB277A22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DD78-0E4E-41E7-A473-00B0FD6E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F3A8-2AE8-4724-B6C2-CD2004D5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6A4C-0C29-4E84-9BC0-C87FD84D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00B0-5CCE-4017-B6AC-C177C0D5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F7CA-3880-486B-A726-BA104AD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FFBF-7086-4D64-B250-AA762A2A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5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E1D3-0189-45DF-A91A-06A59923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30AB8-0E01-4E2F-8FF6-7FCDF1E7F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D07F-1553-4C0A-94CA-1304E8C7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9556-4CED-424E-A28A-9DF12D31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7870-C286-4095-A075-DA1BE39E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5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E3CB-91FA-438E-BDC1-CDC4426A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6DD4-FFC7-4CCE-B71F-D3E92B619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A0C70-DF5B-4AAB-ABA0-E3C0668E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7360E-BE3B-4792-9C25-F1E1AD2E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1560-C7ED-4849-82F8-6651FD56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17096-18B4-4A77-94A8-D882CA75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824B-09A6-44D3-8302-921D8976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BBC7-649D-4E8B-9FD8-1664E389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5FC6-7786-4B1F-B154-9F08E8BFD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DEE5C-5E84-4045-BA00-7FD8E54D7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0BE56-FA43-4E15-ABBD-694B7834E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BBB5A-C990-46F3-AFA6-AC5299DF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76CEF-2B19-46BB-83B1-D0156DDE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45E7B-821E-4EC3-990A-EF1625FB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90BE-3BAA-4F19-B250-A47FC5B4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8012C-EC53-483F-8D8C-D6C49987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9ABC0-A9BC-4FCA-8299-3EBC7D5F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A57C4-D886-4384-934D-50403FDD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7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E369-4107-4401-95FA-6FBFE0A8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E72E-6ADB-467F-95E5-0D5BAE51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CD89-DFD6-4C11-97CB-05B06F7A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6CA4-20C7-493B-ACCA-8D1756B2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6EFF-BA2E-4E1B-8D08-67FB190C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0693C-4C74-4E08-BFDB-4489D180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F91C-FBAF-447E-8AB7-4AEBC455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7751E-C3FB-4B9B-965F-CD68540B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8EE5-0D08-4FF3-9876-D45EDA99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4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CDB9-B73C-43C8-A3BD-D8006B68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80D17-5B80-4AFF-B730-9DEFCAA70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676E-CA8A-49B7-8451-7C3130C8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4057B-C2B8-44FF-8CD0-D71F37CC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B3914-EA42-4263-969D-88769E70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D25B3-3868-462E-8358-380CC54D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4EE2D-051E-4B91-9807-B1A688D7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F656A-CB2B-435B-8144-E6C9C45A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D3ED-C97F-49EE-BE71-2328108A3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C8FC-469E-478C-B011-A549CDD67CC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675E-7020-4305-9980-65F0158DA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B49A-274C-48E7-A5DA-FFFDE00CD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A112-893D-41A9-B872-FDA8CE27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C2C9-B082-45C0-8128-60601D0A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013" y="141308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21F7-77C0-4E33-AC0D-BEA7D4A5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32" y="40345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You will learn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Network Loops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How STP works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Basic computer and router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413612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626BCF-660A-4B2A-8975-58935305DB11}"/>
              </a:ext>
            </a:extLst>
          </p:cNvPr>
          <p:cNvSpPr/>
          <p:nvPr/>
        </p:nvSpPr>
        <p:spPr>
          <a:xfrm>
            <a:off x="452208" y="501134"/>
            <a:ext cx="3404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Roboto"/>
              </a:rPr>
              <a:t>Spanning Tree Protocol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20D2CB-6E0F-4D50-90B2-BA7920F2DB3B}"/>
              </a:ext>
            </a:extLst>
          </p:cNvPr>
          <p:cNvSpPr/>
          <p:nvPr/>
        </p:nvSpPr>
        <p:spPr>
          <a:xfrm>
            <a:off x="5181600" y="1643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ADEEB6-7247-4FA7-8979-A3FEC48A60AC}"/>
              </a:ext>
            </a:extLst>
          </p:cNvPr>
          <p:cNvSpPr/>
          <p:nvPr/>
        </p:nvSpPr>
        <p:spPr>
          <a:xfrm>
            <a:off x="7082321" y="383568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C6649-E22F-4D2E-95DC-8BDE2E595A32}"/>
              </a:ext>
            </a:extLst>
          </p:cNvPr>
          <p:cNvSpPr/>
          <p:nvPr/>
        </p:nvSpPr>
        <p:spPr>
          <a:xfrm>
            <a:off x="3280881" y="383568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SW-2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C8CC4B-6076-43E1-ACC1-37BD79E87296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738081" y="2558264"/>
            <a:ext cx="1900719" cy="127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A06E41-9313-40ED-B272-25821E01C45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753528" y="2558264"/>
            <a:ext cx="1785993" cy="127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DF14E1-CB67-4FA8-A486-031BA0E11421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195281" y="4292885"/>
            <a:ext cx="2887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F8B8AEA-C305-45B5-AF2D-F5BACB22EF32}"/>
              </a:ext>
            </a:extLst>
          </p:cNvPr>
          <p:cNvSpPr/>
          <p:nvPr/>
        </p:nvSpPr>
        <p:spPr>
          <a:xfrm>
            <a:off x="7698562" y="2747966"/>
            <a:ext cx="4690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Roboto"/>
              </a:rPr>
              <a:t>Un-stable mac address tables 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F3704-F383-4D50-AEEC-2146D479F19E}"/>
              </a:ext>
            </a:extLst>
          </p:cNvPr>
          <p:cNvSpPr/>
          <p:nvPr/>
        </p:nvSpPr>
        <p:spPr>
          <a:xfrm>
            <a:off x="7996721" y="2096599"/>
            <a:ext cx="2856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Roboto"/>
              </a:rPr>
              <a:t>Broadcast storm 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C350F3-C560-4D21-AA1A-AFF5EA0E40AE}"/>
              </a:ext>
            </a:extLst>
          </p:cNvPr>
          <p:cNvSpPr/>
          <p:nvPr/>
        </p:nvSpPr>
        <p:spPr>
          <a:xfrm>
            <a:off x="7996721" y="1457889"/>
            <a:ext cx="409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u="none" strike="noStrike" dirty="0">
                <a:solidFill>
                  <a:srgbClr val="0D0D0D"/>
                </a:solidFill>
                <a:effectLst/>
                <a:latin typeface="Roboto"/>
              </a:rPr>
              <a:t>Switching loops problems 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C6D7EE-BD81-4DA4-B729-6DF71FD8FB26}"/>
              </a:ext>
            </a:extLst>
          </p:cNvPr>
          <p:cNvSpPr/>
          <p:nvPr/>
        </p:nvSpPr>
        <p:spPr>
          <a:xfrm>
            <a:off x="7539521" y="3395537"/>
            <a:ext cx="292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Roboto"/>
              </a:rPr>
              <a:t>Duplicate frames 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60CF64-3B48-4360-BD46-51D76A9F183B}"/>
              </a:ext>
            </a:extLst>
          </p:cNvPr>
          <p:cNvSpPr/>
          <p:nvPr/>
        </p:nvSpPr>
        <p:spPr>
          <a:xfrm>
            <a:off x="88712" y="4342063"/>
            <a:ext cx="3114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Roboto"/>
              </a:rPr>
              <a:t>Elect a root bridge 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3D32FA-15E0-4FD7-90C6-85A220B5EDEE}"/>
              </a:ext>
            </a:extLst>
          </p:cNvPr>
          <p:cNvSpPr/>
          <p:nvPr/>
        </p:nvSpPr>
        <p:spPr>
          <a:xfrm>
            <a:off x="100888" y="4794387"/>
            <a:ext cx="6157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Roboto"/>
              </a:rPr>
              <a:t>Set  a root interfaces  to forwarding state </a:t>
            </a: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5B9DA7-6F8B-4367-ACD9-36A98D5B14E7}"/>
              </a:ext>
            </a:extLst>
          </p:cNvPr>
          <p:cNvSpPr/>
          <p:nvPr/>
        </p:nvSpPr>
        <p:spPr>
          <a:xfrm>
            <a:off x="88712" y="5251588"/>
            <a:ext cx="6074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Roboto"/>
              </a:rPr>
              <a:t>Each non-root switch selects its root port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BE0092-1385-425C-9B49-8808CA8D1E97}"/>
              </a:ext>
            </a:extLst>
          </p:cNvPr>
          <p:cNvSpPr/>
          <p:nvPr/>
        </p:nvSpPr>
        <p:spPr>
          <a:xfrm>
            <a:off x="88712" y="5750255"/>
            <a:ext cx="8473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Roboto"/>
              </a:rPr>
              <a:t>one port in non-root ports switch choose a designated port</a:t>
            </a:r>
            <a:endParaRPr lang="en-US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02321D-B5BD-4739-8A4B-56B9624C3293}"/>
              </a:ext>
            </a:extLst>
          </p:cNvPr>
          <p:cNvSpPr/>
          <p:nvPr/>
        </p:nvSpPr>
        <p:spPr>
          <a:xfrm>
            <a:off x="115162" y="6226325"/>
            <a:ext cx="8574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D0D0D"/>
                </a:solidFill>
                <a:effectLst/>
                <a:latin typeface="Roboto"/>
              </a:rPr>
              <a:t>Other ports in non-root ports switch will be in blocking state</a:t>
            </a: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27405-841A-45B1-A6EC-EEDEE2C5F969}"/>
              </a:ext>
            </a:extLst>
          </p:cNvPr>
          <p:cNvSpPr/>
          <p:nvPr/>
        </p:nvSpPr>
        <p:spPr>
          <a:xfrm>
            <a:off x="81328" y="3524694"/>
            <a:ext cx="3040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</a:rPr>
              <a:t>How STP works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B348B-FAAA-472B-8907-38924BC794D3}"/>
              </a:ext>
            </a:extLst>
          </p:cNvPr>
          <p:cNvSpPr/>
          <p:nvPr/>
        </p:nvSpPr>
        <p:spPr>
          <a:xfrm>
            <a:off x="5753528" y="2653861"/>
            <a:ext cx="7500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714A1D-2B4A-4CE2-AD11-C0FF413BDEBC}"/>
              </a:ext>
            </a:extLst>
          </p:cNvPr>
          <p:cNvSpPr/>
          <p:nvPr/>
        </p:nvSpPr>
        <p:spPr>
          <a:xfrm>
            <a:off x="4844473" y="2639177"/>
            <a:ext cx="7500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578B22-8B95-4C55-994D-C4E12CA9C4EA}"/>
              </a:ext>
            </a:extLst>
          </p:cNvPr>
          <p:cNvSpPr/>
          <p:nvPr/>
        </p:nvSpPr>
        <p:spPr>
          <a:xfrm>
            <a:off x="6560907" y="3325587"/>
            <a:ext cx="7500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A8FDD8-1124-4F01-82A6-42C04901AD9A}"/>
              </a:ext>
            </a:extLst>
          </p:cNvPr>
          <p:cNvSpPr/>
          <p:nvPr/>
        </p:nvSpPr>
        <p:spPr>
          <a:xfrm>
            <a:off x="4313433" y="3794218"/>
            <a:ext cx="7500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9E0EA6-4D05-4F90-A9A9-1A8A155F811F}"/>
              </a:ext>
            </a:extLst>
          </p:cNvPr>
          <p:cNvSpPr/>
          <p:nvPr/>
        </p:nvSpPr>
        <p:spPr>
          <a:xfrm>
            <a:off x="3097659" y="3271711"/>
            <a:ext cx="7500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365F35-72BA-4B02-8182-D291C1AFA66A}"/>
              </a:ext>
            </a:extLst>
          </p:cNvPr>
          <p:cNvSpPr/>
          <p:nvPr/>
        </p:nvSpPr>
        <p:spPr>
          <a:xfrm>
            <a:off x="6106274" y="1679360"/>
            <a:ext cx="75001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83726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8220B-5C3E-40B3-9DFE-3E9700D3F767}"/>
              </a:ext>
            </a:extLst>
          </p:cNvPr>
          <p:cNvSpPr/>
          <p:nvPr/>
        </p:nvSpPr>
        <p:spPr>
          <a:xfrm>
            <a:off x="351018" y="367570"/>
            <a:ext cx="3540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Spanning Tree Protocol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D02F6-0847-43A2-A1E2-5F8D8A1FE5DF}"/>
              </a:ext>
            </a:extLst>
          </p:cNvPr>
          <p:cNvSpPr/>
          <p:nvPr/>
        </p:nvSpPr>
        <p:spPr>
          <a:xfrm>
            <a:off x="247463" y="1725225"/>
            <a:ext cx="6318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Root Port : The best port to reach root to reach the Root Bridge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B552D-871B-4543-9EE4-CB3A0AB2B778}"/>
              </a:ext>
            </a:extLst>
          </p:cNvPr>
          <p:cNvSpPr/>
          <p:nvPr/>
        </p:nvSpPr>
        <p:spPr>
          <a:xfrm>
            <a:off x="247463" y="2189443"/>
            <a:ext cx="6788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Designated port: Port with the best route to the root bridge on a link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330AC-1A1A-4CC1-8823-1B93857DDC3D}"/>
              </a:ext>
            </a:extLst>
          </p:cNvPr>
          <p:cNvSpPr/>
          <p:nvPr/>
        </p:nvSpPr>
        <p:spPr>
          <a:xfrm>
            <a:off x="247463" y="2811600"/>
            <a:ext cx="652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Non- Designated port: All other ports that are in the blocking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7BBCD5-8AA4-4779-B48F-7CD6308777CF}"/>
              </a:ext>
            </a:extLst>
          </p:cNvPr>
          <p:cNvSpPr/>
          <p:nvPr/>
        </p:nvSpPr>
        <p:spPr>
          <a:xfrm>
            <a:off x="142244" y="919891"/>
            <a:ext cx="24663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Type of ports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24B3E9-C25D-47D1-ACD3-F173E2CD4893}"/>
              </a:ext>
            </a:extLst>
          </p:cNvPr>
          <p:cNvSpPr/>
          <p:nvPr/>
        </p:nvSpPr>
        <p:spPr>
          <a:xfrm>
            <a:off x="142244" y="3527815"/>
            <a:ext cx="2708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Status of ports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20864-1447-4E69-B817-1526D71D669C}"/>
              </a:ext>
            </a:extLst>
          </p:cNvPr>
          <p:cNvSpPr/>
          <p:nvPr/>
        </p:nvSpPr>
        <p:spPr>
          <a:xfrm>
            <a:off x="183515" y="4397258"/>
            <a:ext cx="3300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Disabled : port that is shutdown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58638-D905-47CC-A800-2048C72251B4}"/>
              </a:ext>
            </a:extLst>
          </p:cNvPr>
          <p:cNvSpPr/>
          <p:nvPr/>
        </p:nvSpPr>
        <p:spPr>
          <a:xfrm>
            <a:off x="183515" y="4766590"/>
            <a:ext cx="379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Blocking : port that is blocking traffic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070D7A-6250-45E7-AB22-9D2883798308}"/>
              </a:ext>
            </a:extLst>
          </p:cNvPr>
          <p:cNvSpPr/>
          <p:nvPr/>
        </p:nvSpPr>
        <p:spPr>
          <a:xfrm>
            <a:off x="183514" y="5200709"/>
            <a:ext cx="567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Listening  : Not forwarding and not learning mac 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B67F32-3389-4B7C-9FB2-B5E95936FE8B}"/>
              </a:ext>
            </a:extLst>
          </p:cNvPr>
          <p:cNvSpPr/>
          <p:nvPr/>
        </p:nvSpPr>
        <p:spPr>
          <a:xfrm>
            <a:off x="183514" y="5605256"/>
            <a:ext cx="517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Learning  : Not forwarding and learning mac 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3C339-52D7-4209-AE51-29BBC152F15E}"/>
              </a:ext>
            </a:extLst>
          </p:cNvPr>
          <p:cNvSpPr/>
          <p:nvPr/>
        </p:nvSpPr>
        <p:spPr>
          <a:xfrm>
            <a:off x="195016" y="6039375"/>
            <a:ext cx="525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Forwarding   Sending and receiving traffic like normal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14589-36D8-4019-90B9-BD168152D883}"/>
              </a:ext>
            </a:extLst>
          </p:cNvPr>
          <p:cNvSpPr/>
          <p:nvPr/>
        </p:nvSpPr>
        <p:spPr>
          <a:xfrm>
            <a:off x="7130265" y="246581"/>
            <a:ext cx="4919491" cy="41506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Root bridge election</a:t>
            </a:r>
          </a:p>
          <a:p>
            <a:pPr algn="ctr"/>
            <a:r>
              <a:rPr lang="en-US" sz="3200" dirty="0"/>
              <a:t>The election processes based on the BID (Bridge ID)</a:t>
            </a:r>
          </a:p>
          <a:p>
            <a:pPr algn="ctr"/>
            <a:r>
              <a:rPr lang="en-US" sz="3200" dirty="0"/>
              <a:t>BID : is the </a:t>
            </a:r>
            <a:r>
              <a:rPr lang="en-US" sz="3200" dirty="0" err="1"/>
              <a:t>stp</a:t>
            </a:r>
            <a:r>
              <a:rPr lang="en-US" sz="3200" dirty="0"/>
              <a:t> priority + the mac address ( the lowest BID is the root Bridge)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DD8256-90DB-4B12-9695-0252E3738736}"/>
              </a:ext>
            </a:extLst>
          </p:cNvPr>
          <p:cNvSpPr/>
          <p:nvPr/>
        </p:nvSpPr>
        <p:spPr>
          <a:xfrm>
            <a:off x="7036116" y="4766591"/>
            <a:ext cx="5083644" cy="1816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Each switch should have </a:t>
            </a:r>
          </a:p>
          <a:p>
            <a:pPr algn="ctr"/>
            <a:r>
              <a:rPr lang="en-US" sz="2000" dirty="0"/>
              <a:t>Root  cost : cost to the root switch</a:t>
            </a:r>
          </a:p>
          <a:p>
            <a:pPr algn="ctr"/>
            <a:r>
              <a:rPr lang="en-US" sz="2000" dirty="0"/>
              <a:t>My BID: </a:t>
            </a:r>
            <a:r>
              <a:rPr lang="en-US" sz="2000" dirty="0" err="1"/>
              <a:t>stp</a:t>
            </a:r>
            <a:r>
              <a:rPr lang="en-US" sz="2000" dirty="0"/>
              <a:t> priority+ MAC</a:t>
            </a:r>
          </a:p>
          <a:p>
            <a:pPr algn="ctr"/>
            <a:r>
              <a:rPr lang="en-US" sz="2000" dirty="0"/>
              <a:t>ROOT BID : </a:t>
            </a:r>
            <a:r>
              <a:rPr lang="en-US" sz="2000" dirty="0" err="1"/>
              <a:t>stp</a:t>
            </a:r>
            <a:r>
              <a:rPr lang="en-US" sz="2000" dirty="0"/>
              <a:t> Priority + ROOT+MAC</a:t>
            </a:r>
          </a:p>
        </p:txBody>
      </p:sp>
    </p:spTree>
    <p:extLst>
      <p:ext uri="{BB962C8B-B14F-4D97-AF65-F5344CB8AC3E}">
        <p14:creationId xmlns:p14="http://schemas.microsoft.com/office/powerpoint/2010/main" val="165596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EC45F3-22D5-4B27-B37F-B291D254B536}"/>
              </a:ext>
            </a:extLst>
          </p:cNvPr>
          <p:cNvSpPr/>
          <p:nvPr/>
        </p:nvSpPr>
        <p:spPr>
          <a:xfrm>
            <a:off x="263704" y="990165"/>
            <a:ext cx="88494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start it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sudo</a:t>
            </a:r>
            <a:r>
              <a:rPr lang="en-US" sz="2400" dirty="0">
                <a:solidFill>
                  <a:srgbClr val="FF0000"/>
                </a:solidFill>
              </a:rPr>
              <a:t> python sw-topo.py</a:t>
            </a:r>
          </a:p>
          <a:p>
            <a:r>
              <a:rPr lang="en-US" sz="2400" dirty="0"/>
              <a:t># check the switches: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brctl</a:t>
            </a:r>
            <a:r>
              <a:rPr lang="en-US" sz="2400" dirty="0">
                <a:solidFill>
                  <a:srgbClr val="FF0000"/>
                </a:solidFill>
              </a:rPr>
              <a:t> show</a:t>
            </a:r>
          </a:p>
          <a:p>
            <a:r>
              <a:rPr lang="en-US" sz="2400" dirty="0"/>
              <a:t># STP turned off</a:t>
            </a:r>
          </a:p>
          <a:p>
            <a:r>
              <a:rPr lang="en-US" sz="2400" dirty="0"/>
              <a:t># h1 and h2 </a:t>
            </a:r>
            <a:r>
              <a:rPr lang="en-US" sz="2400" dirty="0" err="1"/>
              <a:t>neighbours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h1 ping h2</a:t>
            </a:r>
          </a:p>
          <a:p>
            <a:r>
              <a:rPr lang="en-US" sz="2400" dirty="0"/>
              <a:t># really few packets arrive</a:t>
            </a:r>
          </a:p>
          <a:p>
            <a:r>
              <a:rPr lang="en-US" sz="2400" dirty="0"/>
              <a:t># h1 and h4 are far from each other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h1 ping h4</a:t>
            </a:r>
          </a:p>
          <a:p>
            <a:r>
              <a:rPr lang="en-US" sz="2400" dirty="0"/>
              <a:t># Nothing comes back</a:t>
            </a:r>
          </a:p>
          <a:p>
            <a:r>
              <a:rPr lang="en-US" sz="2400" dirty="0"/>
              <a:t># check the network with </a:t>
            </a:r>
            <a:r>
              <a:rPr lang="en-US" sz="2400" dirty="0" err="1"/>
              <a:t>Tcpdump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 s2 </a:t>
            </a:r>
            <a:r>
              <a:rPr lang="en-US" sz="2400" dirty="0" err="1">
                <a:solidFill>
                  <a:srgbClr val="FF0000"/>
                </a:solidFill>
              </a:rPr>
              <a:t>tcpdump</a:t>
            </a:r>
            <a:r>
              <a:rPr lang="en-US" sz="2400" dirty="0">
                <a:solidFill>
                  <a:srgbClr val="FF0000"/>
                </a:solidFill>
              </a:rPr>
              <a:t> -n -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any</a:t>
            </a:r>
          </a:p>
          <a:p>
            <a:r>
              <a:rPr lang="en-US" sz="2400" dirty="0"/>
              <a:t># conclusion if there is a circle in the graph nothing really works</a:t>
            </a:r>
          </a:p>
          <a:p>
            <a:r>
              <a:rPr lang="en-US" sz="2400" dirty="0"/>
              <a:t># exit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48DFF-70F5-4DAC-B182-21D84A45B5AE}"/>
              </a:ext>
            </a:extLst>
          </p:cNvPr>
          <p:cNvSpPr/>
          <p:nvPr/>
        </p:nvSpPr>
        <p:spPr>
          <a:xfrm>
            <a:off x="3628474" y="235524"/>
            <a:ext cx="4397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LAB- Loop in Switch (</a:t>
            </a:r>
            <a:r>
              <a:rPr lang="en-US" sz="2800">
                <a:solidFill>
                  <a:srgbClr val="FF0000"/>
                </a:solidFill>
              </a:rPr>
              <a:t>No-STP</a:t>
            </a:r>
            <a:r>
              <a:rPr lang="en-US" sz="2800"/>
              <a:t>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395AD-68AD-48B5-9EB5-5D577C979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1" r="8769"/>
          <a:stretch/>
        </p:blipFill>
        <p:spPr>
          <a:xfrm>
            <a:off x="5174624" y="1191803"/>
            <a:ext cx="5702158" cy="41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55EDBB-05E5-43E3-9445-5BAB4F178C9A}"/>
              </a:ext>
            </a:extLst>
          </p:cNvPr>
          <p:cNvSpPr/>
          <p:nvPr/>
        </p:nvSpPr>
        <p:spPr>
          <a:xfrm>
            <a:off x="191784" y="1087568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# Start the simulation again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sudo</a:t>
            </a:r>
            <a:r>
              <a:rPr lang="en-US" sz="2800" dirty="0">
                <a:solidFill>
                  <a:srgbClr val="FF0000"/>
                </a:solidFill>
              </a:rPr>
              <a:t> python sw-topo.py –</a:t>
            </a:r>
            <a:r>
              <a:rPr lang="en-US" sz="2800" dirty="0" err="1">
                <a:solidFill>
                  <a:srgbClr val="FF0000"/>
                </a:solidFill>
              </a:rPr>
              <a:t>stp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# check the switch status: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sh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brctl</a:t>
            </a:r>
            <a:r>
              <a:rPr lang="en-US" sz="2800" dirty="0">
                <a:solidFill>
                  <a:srgbClr val="FF0000"/>
                </a:solidFill>
              </a:rPr>
              <a:t> show</a:t>
            </a:r>
          </a:p>
          <a:p>
            <a:r>
              <a:rPr lang="en-US" sz="2800" dirty="0"/>
              <a:t># STP information for s2 </a:t>
            </a:r>
            <a:r>
              <a:rPr lang="en-US" sz="2800" dirty="0" err="1"/>
              <a:t>switchh</a:t>
            </a:r>
            <a:r>
              <a:rPr lang="en-US" sz="2800" dirty="0"/>
              <a:t>: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sh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brctl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showstp</a:t>
            </a:r>
            <a:r>
              <a:rPr lang="en-US" sz="2800" dirty="0">
                <a:solidFill>
                  <a:srgbClr val="FF0000"/>
                </a:solidFill>
              </a:rPr>
              <a:t> s2</a:t>
            </a:r>
          </a:p>
          <a:p>
            <a:r>
              <a:rPr lang="en-US" sz="2800" dirty="0"/>
              <a:t># Does it work now?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h1 ping h2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h1 ping h4</a:t>
            </a:r>
          </a:p>
          <a:p>
            <a:r>
              <a:rPr lang="en-US" sz="2800" dirty="0"/>
              <a:t># Everything is fine</a:t>
            </a:r>
          </a:p>
          <a:p>
            <a:r>
              <a:rPr lang="en-US" sz="2800" dirty="0"/>
              <a:t># Check the traffic with </a:t>
            </a:r>
            <a:r>
              <a:rPr lang="en-US" sz="2800" dirty="0" err="1"/>
              <a:t>tcpdump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s2 </a:t>
            </a:r>
            <a:r>
              <a:rPr lang="en-US" sz="2800" dirty="0" err="1">
                <a:solidFill>
                  <a:srgbClr val="FF0000"/>
                </a:solidFill>
              </a:rPr>
              <a:t>tcpdump</a:t>
            </a:r>
            <a:r>
              <a:rPr lang="en-US" sz="2800" dirty="0">
                <a:solidFill>
                  <a:srgbClr val="FF0000"/>
                </a:solidFill>
              </a:rPr>
              <a:t> -n -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any  or use </a:t>
            </a:r>
            <a:r>
              <a:rPr lang="en-US" sz="2800" dirty="0" err="1">
                <a:solidFill>
                  <a:srgbClr val="FF0000"/>
                </a:solidFill>
              </a:rPr>
              <a:t>wireshark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/>
              <a:t># We can see STP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40685-3481-4208-9A91-4AAD4190D601}"/>
              </a:ext>
            </a:extLst>
          </p:cNvPr>
          <p:cNvSpPr/>
          <p:nvPr/>
        </p:nvSpPr>
        <p:spPr>
          <a:xfrm>
            <a:off x="3628474" y="235524"/>
            <a:ext cx="3865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LAB- Loop in Switch (</a:t>
            </a:r>
            <a:r>
              <a:rPr lang="en-US" sz="2800" dirty="0">
                <a:solidFill>
                  <a:srgbClr val="FF0000"/>
                </a:solidFill>
              </a:rPr>
              <a:t>STP</a:t>
            </a:r>
            <a:r>
              <a:rPr lang="en-US" sz="28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01B22-007A-47EF-A37D-5457DF7E941A}"/>
              </a:ext>
            </a:extLst>
          </p:cNvPr>
          <p:cNvSpPr/>
          <p:nvPr/>
        </p:nvSpPr>
        <p:spPr>
          <a:xfrm>
            <a:off x="6575461" y="1089061"/>
            <a:ext cx="5003514" cy="1387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? </a:t>
            </a:r>
          </a:p>
          <a:p>
            <a:pPr algn="ctr"/>
            <a:r>
              <a:rPr lang="en-US" dirty="0"/>
              <a:t>Which one is the root bridge ? Why ? 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2EC08-C76D-435C-A63E-A1A530AC9C85}"/>
              </a:ext>
            </a:extLst>
          </p:cNvPr>
          <p:cNvSpPr/>
          <p:nvPr/>
        </p:nvSpPr>
        <p:spPr>
          <a:xfrm>
            <a:off x="6647380" y="2938409"/>
            <a:ext cx="5116530" cy="171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command </a:t>
            </a:r>
          </a:p>
          <a:p>
            <a:pPr algn="ctr"/>
            <a:r>
              <a:rPr lang="en-US" dirty="0"/>
              <a:t>Wireshark –D </a:t>
            </a:r>
          </a:p>
          <a:p>
            <a:pPr algn="ctr"/>
            <a:r>
              <a:rPr lang="en-US" dirty="0"/>
              <a:t>will list all the ports that you can listen or monitor</a:t>
            </a:r>
          </a:p>
        </p:txBody>
      </p:sp>
    </p:spTree>
    <p:extLst>
      <p:ext uri="{BB962C8B-B14F-4D97-AF65-F5344CB8AC3E}">
        <p14:creationId xmlns:p14="http://schemas.microsoft.com/office/powerpoint/2010/main" val="416769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1F95D7-AA64-4A0E-BE7F-B58E2C18DE69}"/>
              </a:ext>
            </a:extLst>
          </p:cNvPr>
          <p:cNvSpPr/>
          <p:nvPr/>
        </p:nvSpPr>
        <p:spPr>
          <a:xfrm>
            <a:off x="2789204" y="214589"/>
            <a:ext cx="6830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LAB - L3 Routing Configure a host as a router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63882-8FD6-45DE-A783-1B6ACD2EF074}"/>
              </a:ext>
            </a:extLst>
          </p:cNvPr>
          <p:cNvSpPr/>
          <p:nvPr/>
        </p:nvSpPr>
        <p:spPr>
          <a:xfrm>
            <a:off x="232881" y="120074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# Start it</a:t>
            </a:r>
          </a:p>
          <a:p>
            <a:r>
              <a:rPr lang="en-US" b="1" dirty="0">
                <a:solidFill>
                  <a:srgbClr val="FF0000"/>
                </a:solidFill>
              </a:rPr>
              <a:t>python test_router.py</a:t>
            </a:r>
          </a:p>
          <a:p>
            <a:r>
              <a:rPr lang="en-US" b="1" dirty="0"/>
              <a:t># Open up terminals for the hosts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xterm</a:t>
            </a:r>
            <a:r>
              <a:rPr lang="en-US" b="1" dirty="0">
                <a:solidFill>
                  <a:srgbClr val="FF0000"/>
                </a:solidFill>
              </a:rPr>
              <a:t> h1 h2 h3</a:t>
            </a:r>
          </a:p>
          <a:p>
            <a:r>
              <a:rPr lang="en-US" b="1" dirty="0"/>
              <a:t># H2 doesn't have </a:t>
            </a:r>
            <a:r>
              <a:rPr lang="en-US" b="1" dirty="0" err="1"/>
              <a:t>ip</a:t>
            </a:r>
            <a:r>
              <a:rPr lang="en-US" b="1" dirty="0"/>
              <a:t> for eth1, assign one</a:t>
            </a:r>
          </a:p>
          <a:p>
            <a:r>
              <a:rPr lang="en-US" b="1" dirty="0">
                <a:solidFill>
                  <a:srgbClr val="FF0000"/>
                </a:solidFill>
              </a:rPr>
              <a:t>ifconfig h2-eth0 10.0.10.1 netmask 255.255.255.0</a:t>
            </a:r>
          </a:p>
          <a:p>
            <a:r>
              <a:rPr lang="en-US" b="1" dirty="0">
                <a:solidFill>
                  <a:srgbClr val="FF0000"/>
                </a:solidFill>
              </a:rPr>
              <a:t>ifconfig h2-eth1 10.0.20.1 netmask 255.255.255.0</a:t>
            </a:r>
            <a:endParaRPr lang="en-US" b="1" dirty="0"/>
          </a:p>
          <a:p>
            <a:r>
              <a:rPr lang="en-US" b="1" dirty="0"/>
              <a:t># Allow ipv4_forward</a:t>
            </a:r>
          </a:p>
          <a:p>
            <a:r>
              <a:rPr lang="en-US" b="1" dirty="0">
                <a:solidFill>
                  <a:srgbClr val="FF0000"/>
                </a:solidFill>
              </a:rPr>
              <a:t>echo 1 &gt; /proc/sys/net/ipv4/</a:t>
            </a:r>
            <a:r>
              <a:rPr lang="en-US" b="1" dirty="0" err="1">
                <a:solidFill>
                  <a:srgbClr val="FF0000"/>
                </a:solidFill>
              </a:rPr>
              <a:t>ip_forward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# Set up the </a:t>
            </a:r>
            <a:r>
              <a:rPr lang="en-US" b="1" dirty="0" err="1"/>
              <a:t>ip</a:t>
            </a:r>
            <a:r>
              <a:rPr lang="en-US" b="1" dirty="0"/>
              <a:t> for h1</a:t>
            </a:r>
          </a:p>
          <a:p>
            <a:r>
              <a:rPr lang="en-US" b="1" dirty="0">
                <a:solidFill>
                  <a:srgbClr val="FF0000"/>
                </a:solidFill>
              </a:rPr>
              <a:t>Ifconfig h1-eth0 0 </a:t>
            </a:r>
          </a:p>
          <a:p>
            <a:r>
              <a:rPr lang="en-US" b="1" dirty="0">
                <a:solidFill>
                  <a:srgbClr val="FF0000"/>
                </a:solidFill>
              </a:rPr>
              <a:t>Ip address ad 10.0.10.2/24 dev h1-eth0</a:t>
            </a:r>
          </a:p>
          <a:p>
            <a:r>
              <a:rPr lang="en-US" b="1" dirty="0"/>
              <a:t># Set up the </a:t>
            </a:r>
            <a:r>
              <a:rPr lang="en-US" b="1" dirty="0" err="1"/>
              <a:t>ip</a:t>
            </a:r>
            <a:r>
              <a:rPr lang="en-US" b="1" dirty="0"/>
              <a:t> for h3</a:t>
            </a:r>
          </a:p>
          <a:p>
            <a:r>
              <a:rPr lang="en-US" b="1" dirty="0">
                <a:solidFill>
                  <a:srgbClr val="FF0000"/>
                </a:solidFill>
              </a:rPr>
              <a:t>Ifconfig h3-eth0 0 </a:t>
            </a:r>
          </a:p>
          <a:p>
            <a:r>
              <a:rPr lang="en-US" b="1" dirty="0">
                <a:solidFill>
                  <a:srgbClr val="FF0000"/>
                </a:solidFill>
              </a:rPr>
              <a:t>Ip address ad 10.0.20.2/24 dev h3-eth0</a:t>
            </a:r>
          </a:p>
          <a:p>
            <a:r>
              <a:rPr lang="en-US" b="1" dirty="0"/>
              <a:t>#Set up the route for h1 </a:t>
            </a:r>
          </a:p>
          <a:p>
            <a:r>
              <a:rPr lang="en-US" b="1" dirty="0">
                <a:solidFill>
                  <a:srgbClr val="FF0000"/>
                </a:solidFill>
              </a:rPr>
              <a:t>Ip route add default via 10.0.10.1 dev h1-eth0</a:t>
            </a:r>
          </a:p>
          <a:p>
            <a:r>
              <a:rPr lang="en-US" b="1" dirty="0"/>
              <a:t>#Set up the route for h3</a:t>
            </a:r>
          </a:p>
          <a:p>
            <a:r>
              <a:rPr lang="en-US" b="1" dirty="0">
                <a:solidFill>
                  <a:srgbClr val="FF0000"/>
                </a:solidFill>
              </a:rPr>
              <a:t>Ip route add default via 10.0.20.1 dev h3-eth0</a:t>
            </a:r>
          </a:p>
          <a:p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F259C-5EC2-4703-902C-36849E75EB4E}"/>
              </a:ext>
            </a:extLst>
          </p:cNvPr>
          <p:cNvSpPr/>
          <p:nvPr/>
        </p:nvSpPr>
        <p:spPr>
          <a:xfrm>
            <a:off x="1356189" y="677526"/>
            <a:ext cx="9945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example there are 3 hosts  configured: h1 – h2 – h3, and h2 is going to act as a router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1FC2B6D4-3B7C-4290-8E83-2A409CCA01EC}"/>
              </a:ext>
            </a:extLst>
          </p:cNvPr>
          <p:cNvSpPr/>
          <p:nvPr/>
        </p:nvSpPr>
        <p:spPr>
          <a:xfrm>
            <a:off x="5198723" y="2577773"/>
            <a:ext cx="6873411" cy="656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2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process to assign </a:t>
            </a:r>
            <a:r>
              <a:rPr lang="en-US" dirty="0" err="1"/>
              <a:t>ip</a:t>
            </a:r>
            <a:r>
              <a:rPr lang="en-US" dirty="0"/>
              <a:t> address to any interface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20AC07C5-B777-4649-AEA1-5358ED04D6DF}"/>
              </a:ext>
            </a:extLst>
          </p:cNvPr>
          <p:cNvSpPr/>
          <p:nvPr/>
        </p:nvSpPr>
        <p:spPr>
          <a:xfrm>
            <a:off x="4167126" y="3295904"/>
            <a:ext cx="6096000" cy="656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how to allow </a:t>
            </a:r>
            <a:r>
              <a:rPr lang="en-US" dirty="0" err="1"/>
              <a:t>ip</a:t>
            </a:r>
            <a:r>
              <a:rPr lang="en-US" dirty="0"/>
              <a:t> forward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  <p:sp>
        <p:nvSpPr>
          <p:cNvPr id="11" name="Callout: Left Arrow 10">
            <a:extLst>
              <a:ext uri="{FF2B5EF4-FFF2-40B4-BE49-F238E27FC236}">
                <a16:creationId xmlns:a16="http://schemas.microsoft.com/office/drawing/2014/main" id="{26893906-64C3-48EB-A09F-8CBD3DF94370}"/>
              </a:ext>
            </a:extLst>
          </p:cNvPr>
          <p:cNvSpPr/>
          <p:nvPr/>
        </p:nvSpPr>
        <p:spPr>
          <a:xfrm>
            <a:off x="4926459" y="5657254"/>
            <a:ext cx="7145675" cy="656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how to add a default rout to the routing table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  <p:sp>
        <p:nvSpPr>
          <p:cNvPr id="12" name="Callout: Left Arrow 11">
            <a:extLst>
              <a:ext uri="{FF2B5EF4-FFF2-40B4-BE49-F238E27FC236}">
                <a16:creationId xmlns:a16="http://schemas.microsoft.com/office/drawing/2014/main" id="{80BB4B55-7230-4CF9-8C55-BB74820FE8DE}"/>
              </a:ext>
            </a:extLst>
          </p:cNvPr>
          <p:cNvSpPr/>
          <p:nvPr/>
        </p:nvSpPr>
        <p:spPr>
          <a:xfrm>
            <a:off x="4167126" y="4014035"/>
            <a:ext cx="6873411" cy="656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2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process to assign </a:t>
            </a:r>
            <a:r>
              <a:rPr lang="en-US" dirty="0" err="1"/>
              <a:t>ip</a:t>
            </a:r>
            <a:r>
              <a:rPr lang="en-US" dirty="0"/>
              <a:t> address to any interface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90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629</Words>
  <Application>Microsoft Office PowerPoint</Application>
  <PresentationFormat>Widescreen</PresentationFormat>
  <Paragraphs>104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Computer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adoza</dc:creator>
  <cp:lastModifiedBy> </cp:lastModifiedBy>
  <cp:revision>22</cp:revision>
  <dcterms:created xsi:type="dcterms:W3CDTF">2019-12-03T09:03:09Z</dcterms:created>
  <dcterms:modified xsi:type="dcterms:W3CDTF">2019-12-03T19:27:12Z</dcterms:modified>
</cp:coreProperties>
</file>