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a1960ef2ee203a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4660"/>
  </p:normalViewPr>
  <p:slideViewPr>
    <p:cSldViewPr snapToGrid="0">
      <p:cViewPr varScale="1">
        <p:scale>
          <a:sx n="103" d="100"/>
          <a:sy n="103"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6T12:32:59.422"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9D727-91EB-4AA9-8060-AD7D0CC012AA}"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C6CB0-B914-4B6F-B054-55CEE0568D51}" type="slidenum">
              <a:rPr lang="en-US" smtClean="0"/>
              <a:t>‹#›</a:t>
            </a:fld>
            <a:endParaRPr lang="en-US"/>
          </a:p>
        </p:txBody>
      </p:sp>
    </p:spTree>
    <p:extLst>
      <p:ext uri="{BB962C8B-B14F-4D97-AF65-F5344CB8AC3E}">
        <p14:creationId xmlns:p14="http://schemas.microsoft.com/office/powerpoint/2010/main" val="259110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a:t>
            </a:r>
          </a:p>
        </p:txBody>
      </p:sp>
      <p:sp>
        <p:nvSpPr>
          <p:cNvPr id="4" name="Slide Number Placeholder 3"/>
          <p:cNvSpPr>
            <a:spLocks noGrp="1"/>
          </p:cNvSpPr>
          <p:nvPr>
            <p:ph type="sldNum" sz="quarter" idx="5"/>
          </p:nvPr>
        </p:nvSpPr>
        <p:spPr/>
        <p:txBody>
          <a:bodyPr/>
          <a:lstStyle/>
          <a:p>
            <a:fld id="{46AC6CB0-B914-4B6F-B054-55CEE0568D51}" type="slidenum">
              <a:rPr lang="en-US" smtClean="0"/>
              <a:t>10</a:t>
            </a:fld>
            <a:endParaRPr lang="en-US"/>
          </a:p>
        </p:txBody>
      </p:sp>
    </p:spTree>
    <p:extLst>
      <p:ext uri="{BB962C8B-B14F-4D97-AF65-F5344CB8AC3E}">
        <p14:creationId xmlns:p14="http://schemas.microsoft.com/office/powerpoint/2010/main" val="185459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keyword argument consists of three elements: a </a:t>
            </a:r>
            <a:r>
              <a:rPr lang="en-US" b="1" dirty="0"/>
              <a:t>keyword</a:t>
            </a:r>
            <a:r>
              <a:rPr lang="en-US" dirty="0"/>
              <a:t> identifying the argument (end here); an </a:t>
            </a:r>
            <a:r>
              <a:rPr lang="en-US" b="1" dirty="0"/>
              <a:t>equal sign</a:t>
            </a:r>
            <a:r>
              <a:rPr lang="en-US" dirty="0"/>
              <a:t> (=); and a </a:t>
            </a:r>
            <a:r>
              <a:rPr lang="en-US" b="1" dirty="0"/>
              <a:t>value</a:t>
            </a:r>
            <a:r>
              <a:rPr lang="en-US" dirty="0"/>
              <a:t> assigned to that argument;</a:t>
            </a:r>
          </a:p>
          <a:p>
            <a:r>
              <a:rPr lang="en-US" dirty="0"/>
              <a:t>any keyword arguments have to be put </a:t>
            </a:r>
            <a:r>
              <a:rPr lang="en-US" b="1" dirty="0"/>
              <a:t>after the last positional argument</a:t>
            </a:r>
            <a:r>
              <a:rPr lang="en-US" dirty="0"/>
              <a:t> (this is very important)</a:t>
            </a:r>
          </a:p>
          <a:p>
            <a:endParaRPr lang="en-US" dirty="0"/>
          </a:p>
        </p:txBody>
      </p:sp>
      <p:sp>
        <p:nvSpPr>
          <p:cNvPr id="4" name="Slide Number Placeholder 3"/>
          <p:cNvSpPr>
            <a:spLocks noGrp="1"/>
          </p:cNvSpPr>
          <p:nvPr>
            <p:ph type="sldNum" sz="quarter" idx="5"/>
          </p:nvPr>
        </p:nvSpPr>
        <p:spPr/>
        <p:txBody>
          <a:bodyPr/>
          <a:lstStyle/>
          <a:p>
            <a:fld id="{46AC6CB0-B914-4B6F-B054-55CEE0568D51}" type="slidenum">
              <a:rPr lang="en-US" smtClean="0"/>
              <a:t>11</a:t>
            </a:fld>
            <a:endParaRPr lang="en-US"/>
          </a:p>
        </p:txBody>
      </p:sp>
    </p:spTree>
    <p:extLst>
      <p:ext uri="{BB962C8B-B14F-4D97-AF65-F5344CB8AC3E}">
        <p14:creationId xmlns:p14="http://schemas.microsoft.com/office/powerpoint/2010/main" val="245947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AC6CB0-B914-4B6F-B054-55CEE0568D51}" type="slidenum">
              <a:rPr lang="en-US" smtClean="0"/>
              <a:t>12</a:t>
            </a:fld>
            <a:endParaRPr lang="en-US"/>
          </a:p>
        </p:txBody>
      </p:sp>
    </p:spTree>
    <p:extLst>
      <p:ext uri="{BB962C8B-B14F-4D97-AF65-F5344CB8AC3E}">
        <p14:creationId xmlns:p14="http://schemas.microsoft.com/office/powerpoint/2010/main" val="233279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AC6CB0-B914-4B6F-B054-55CEE0568D51}" type="slidenum">
              <a:rPr lang="en-US" smtClean="0"/>
              <a:t>24</a:t>
            </a:fld>
            <a:endParaRPr lang="en-US"/>
          </a:p>
        </p:txBody>
      </p:sp>
    </p:spTree>
    <p:extLst>
      <p:ext uri="{BB962C8B-B14F-4D97-AF65-F5344CB8AC3E}">
        <p14:creationId xmlns:p14="http://schemas.microsoft.com/office/powerpoint/2010/main" val="114378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55</a:t>
            </a:r>
          </a:p>
          <a:p>
            <a:r>
              <a:rPr lang="en-US" dirty="0"/>
              <a:t>&lt;class ‘str’&gt;</a:t>
            </a:r>
          </a:p>
        </p:txBody>
      </p:sp>
      <p:sp>
        <p:nvSpPr>
          <p:cNvPr id="4" name="Slide Number Placeholder 3"/>
          <p:cNvSpPr>
            <a:spLocks noGrp="1"/>
          </p:cNvSpPr>
          <p:nvPr>
            <p:ph type="sldNum" sz="quarter" idx="5"/>
          </p:nvPr>
        </p:nvSpPr>
        <p:spPr/>
        <p:txBody>
          <a:bodyPr/>
          <a:lstStyle/>
          <a:p>
            <a:fld id="{46AC6CB0-B914-4B6F-B054-55CEE0568D51}" type="slidenum">
              <a:rPr lang="en-US" smtClean="0"/>
              <a:t>26</a:t>
            </a:fld>
            <a:endParaRPr lang="en-US"/>
          </a:p>
        </p:txBody>
      </p:sp>
    </p:spTree>
    <p:extLst>
      <p:ext uri="{BB962C8B-B14F-4D97-AF65-F5344CB8AC3E}">
        <p14:creationId xmlns:p14="http://schemas.microsoft.com/office/powerpoint/2010/main" val="131628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AC6CB0-B914-4B6F-B054-55CEE0568D51}" type="slidenum">
              <a:rPr lang="en-US" smtClean="0"/>
              <a:t>33</a:t>
            </a:fld>
            <a:endParaRPr lang="en-US"/>
          </a:p>
        </p:txBody>
      </p:sp>
    </p:spTree>
    <p:extLst>
      <p:ext uri="{BB962C8B-B14F-4D97-AF65-F5344CB8AC3E}">
        <p14:creationId xmlns:p14="http://schemas.microsoft.com/office/powerpoint/2010/main" val="296165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72BC-F7C2-437E-8372-778041F93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670DF0-EBBE-4FC7-900D-336974CCD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3C3A2-D8E5-4AE1-A3C2-CA3E11DADFD5}"/>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5" name="Footer Placeholder 4">
            <a:extLst>
              <a:ext uri="{FF2B5EF4-FFF2-40B4-BE49-F238E27FC236}">
                <a16:creationId xmlns:a16="http://schemas.microsoft.com/office/drawing/2014/main" id="{A67DFEA4-5B6F-4B26-8405-D3BD4FB6E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50839-4AF9-4633-9DF2-5891E4713A4E}"/>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353457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D723-DDFE-4ED3-A128-C08C82581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89BA3-BF1A-405A-810B-C81FF939D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ADFFF-BDFD-4A5D-89C9-A5E167AA5AEA}"/>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5" name="Footer Placeholder 4">
            <a:extLst>
              <a:ext uri="{FF2B5EF4-FFF2-40B4-BE49-F238E27FC236}">
                <a16:creationId xmlns:a16="http://schemas.microsoft.com/office/drawing/2014/main" id="{69E821FB-3D7F-4F4D-B7F2-29A89A2FE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69A14-D17A-4A44-B674-FED9413979FB}"/>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299356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74273D-25A8-4ABD-BC12-526E18C88C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600B6-DC2D-47D0-9576-942EAF3ED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DCDF0-437A-4DE7-9B38-410DFD3921BF}"/>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5" name="Footer Placeholder 4">
            <a:extLst>
              <a:ext uri="{FF2B5EF4-FFF2-40B4-BE49-F238E27FC236}">
                <a16:creationId xmlns:a16="http://schemas.microsoft.com/office/drawing/2014/main" id="{4B774204-D581-4339-8F2B-2832BE3B6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472C7-435B-4750-9D5C-C283C7FBD22C}"/>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92252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7A78-9041-4774-8FD2-F242AE783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6C083-9811-46CB-BF32-67B693C56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3FFCD-A368-4F8E-AFDD-76DBFDA3C686}"/>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5" name="Footer Placeholder 4">
            <a:extLst>
              <a:ext uri="{FF2B5EF4-FFF2-40B4-BE49-F238E27FC236}">
                <a16:creationId xmlns:a16="http://schemas.microsoft.com/office/drawing/2014/main" id="{C50C08FC-8A79-4FDD-A938-5515A6768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98CD0-0D7F-4567-9ABE-3D5F100F72A9}"/>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53875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270A-DEF8-4932-91BF-B1C5856A7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05C27E-5B58-49E6-9669-CB40A07F2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99B36-8A39-4980-8E7D-F3C9C0550D33}"/>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5" name="Footer Placeholder 4">
            <a:extLst>
              <a:ext uri="{FF2B5EF4-FFF2-40B4-BE49-F238E27FC236}">
                <a16:creationId xmlns:a16="http://schemas.microsoft.com/office/drawing/2014/main" id="{B921B00B-B244-4F2E-93C0-4F01C16B2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97ECD-FD53-4455-999B-9D13C2513E10}"/>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187011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6ECB-4F9C-46D6-B7B0-FB92F4E4D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1FB33-31B4-4967-B94D-F2D5029471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6E128B-AA5A-47DA-8B3C-8CA686D05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7D5232-FF28-4790-8D33-810CCAFDB17C}"/>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6" name="Footer Placeholder 5">
            <a:extLst>
              <a:ext uri="{FF2B5EF4-FFF2-40B4-BE49-F238E27FC236}">
                <a16:creationId xmlns:a16="http://schemas.microsoft.com/office/drawing/2014/main" id="{C4096C45-6E14-4BCD-9A23-6111932F6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8E2BD-7EE1-4747-89A5-B305C8186AE9}"/>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4874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32B5-9BBB-484A-ADC9-F3D2D6CB8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5C62A-0C82-4062-B6AE-17CB8D0EC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E77F8-60F6-4326-AEE6-41ADA99C7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B2CE54-CD13-409A-B5F2-C9F39A317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20503-EB9F-4247-97E0-059C9AB4A5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39A76F-1EA6-44E7-AAC4-7E3DA61C8211}"/>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8" name="Footer Placeholder 7">
            <a:extLst>
              <a:ext uri="{FF2B5EF4-FFF2-40B4-BE49-F238E27FC236}">
                <a16:creationId xmlns:a16="http://schemas.microsoft.com/office/drawing/2014/main" id="{D11C5834-B4F3-454F-8747-0D8F417374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54E3F-A801-4BA2-AAA3-E37317C4AA5C}"/>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257701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AC5A-2B7A-4D17-9C8E-DE3DFE269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7641D5-17D3-4B98-A3C6-E122AE0E0F0A}"/>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4" name="Footer Placeholder 3">
            <a:extLst>
              <a:ext uri="{FF2B5EF4-FFF2-40B4-BE49-F238E27FC236}">
                <a16:creationId xmlns:a16="http://schemas.microsoft.com/office/drawing/2014/main" id="{5835917C-B1B7-4AB3-AA75-23A75CCAF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0D462C-DCB4-4C9B-AA5D-E024109984F5}"/>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276423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E30EF-99AD-4B9F-ACC7-C6B659A6DD20}"/>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3" name="Footer Placeholder 2">
            <a:extLst>
              <a:ext uri="{FF2B5EF4-FFF2-40B4-BE49-F238E27FC236}">
                <a16:creationId xmlns:a16="http://schemas.microsoft.com/office/drawing/2014/main" id="{D0D96EED-AEE7-4AA8-83AC-0CF6043B5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2D82EA-EB40-4DD0-8811-428A2C77547D}"/>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5031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620C-2D5D-44AF-9978-1E3F49134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46A3D2-CA82-4BD5-AAA7-A9B151B36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7CFD4A-C3CC-46E4-B00C-CC09ECC28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CC34D-447B-47C7-B97A-ADC7FC8E2A8A}"/>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6" name="Footer Placeholder 5">
            <a:extLst>
              <a:ext uri="{FF2B5EF4-FFF2-40B4-BE49-F238E27FC236}">
                <a16:creationId xmlns:a16="http://schemas.microsoft.com/office/drawing/2014/main" id="{72AB5594-F772-403D-A710-BD15D489B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FA67F-976B-4438-B592-141B6770F83C}"/>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75165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41EE-9554-4883-B69C-18A9C2325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65FB5B-05AA-42B7-97A1-661A3445C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210337-1468-4119-B854-DA94F45E6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2A07B-C70D-4BEA-BA4E-041A7A3B079D}"/>
              </a:ext>
            </a:extLst>
          </p:cNvPr>
          <p:cNvSpPr>
            <a:spLocks noGrp="1"/>
          </p:cNvSpPr>
          <p:nvPr>
            <p:ph type="dt" sz="half" idx="10"/>
          </p:nvPr>
        </p:nvSpPr>
        <p:spPr/>
        <p:txBody>
          <a:bodyPr/>
          <a:lstStyle/>
          <a:p>
            <a:fld id="{3A077380-7EB0-4E87-9E0D-FE5342139BF3}" type="datetimeFigureOut">
              <a:rPr lang="en-US" smtClean="0"/>
              <a:t>9/16/2020</a:t>
            </a:fld>
            <a:endParaRPr lang="en-US"/>
          </a:p>
        </p:txBody>
      </p:sp>
      <p:sp>
        <p:nvSpPr>
          <p:cNvPr id="6" name="Footer Placeholder 5">
            <a:extLst>
              <a:ext uri="{FF2B5EF4-FFF2-40B4-BE49-F238E27FC236}">
                <a16:creationId xmlns:a16="http://schemas.microsoft.com/office/drawing/2014/main" id="{83E7B32E-423D-45DC-9795-F23823391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564D6-0081-4F5A-BD02-789FECECE626}"/>
              </a:ext>
            </a:extLst>
          </p:cNvPr>
          <p:cNvSpPr>
            <a:spLocks noGrp="1"/>
          </p:cNvSpPr>
          <p:nvPr>
            <p:ph type="sldNum" sz="quarter" idx="12"/>
          </p:nvPr>
        </p:nvSpPr>
        <p:spPr/>
        <p:txBody>
          <a:bodyPr/>
          <a:lstStyle/>
          <a:p>
            <a:fld id="{C129E7B5-9268-4D1E-99BB-55A4C211D9D0}" type="slidenum">
              <a:rPr lang="en-US" smtClean="0"/>
              <a:t>‹#›</a:t>
            </a:fld>
            <a:endParaRPr lang="en-US"/>
          </a:p>
        </p:txBody>
      </p:sp>
    </p:spTree>
    <p:extLst>
      <p:ext uri="{BB962C8B-B14F-4D97-AF65-F5344CB8AC3E}">
        <p14:creationId xmlns:p14="http://schemas.microsoft.com/office/powerpoint/2010/main" val="34319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6F51A-7CA9-4A2A-9293-F0787B472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89AD1-DFBB-485B-B71B-ABF6E6975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5327C-02F0-4BB7-AC2B-F17816817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77380-7EB0-4E87-9E0D-FE5342139BF3}" type="datetimeFigureOut">
              <a:rPr lang="en-US" smtClean="0"/>
              <a:t>9/16/2020</a:t>
            </a:fld>
            <a:endParaRPr lang="en-US"/>
          </a:p>
        </p:txBody>
      </p:sp>
      <p:sp>
        <p:nvSpPr>
          <p:cNvPr id="5" name="Footer Placeholder 4">
            <a:extLst>
              <a:ext uri="{FF2B5EF4-FFF2-40B4-BE49-F238E27FC236}">
                <a16:creationId xmlns:a16="http://schemas.microsoft.com/office/drawing/2014/main" id="{4F030751-CCB7-4C0E-8617-C6FB79E14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80B363-FC05-4293-812E-04FE0C4AE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9E7B5-9268-4D1E-99BB-55A4C211D9D0}" type="slidenum">
              <a:rPr lang="en-US" smtClean="0"/>
              <a:t>‹#›</a:t>
            </a:fld>
            <a:endParaRPr lang="en-US"/>
          </a:p>
        </p:txBody>
      </p:sp>
    </p:spTree>
    <p:extLst>
      <p:ext uri="{BB962C8B-B14F-4D97-AF65-F5344CB8AC3E}">
        <p14:creationId xmlns:p14="http://schemas.microsoft.com/office/powerpoint/2010/main" val="2979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kis@inf.elte.hu"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aalwahab@inf.elte.h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3995-5BE1-4366-A204-C7A5E4158604}"/>
              </a:ext>
            </a:extLst>
          </p:cNvPr>
          <p:cNvSpPr>
            <a:spLocks noGrp="1"/>
          </p:cNvSpPr>
          <p:nvPr>
            <p:ph type="ctrTitle"/>
          </p:nvPr>
        </p:nvSpPr>
        <p:spPr>
          <a:xfrm>
            <a:off x="170119" y="77640"/>
            <a:ext cx="11674549" cy="1080600"/>
          </a:xfrm>
        </p:spPr>
        <p:txBody>
          <a:bodyPr/>
          <a:lstStyle/>
          <a:p>
            <a:r>
              <a:rPr lang="en-US" b="1" dirty="0"/>
              <a:t>Programming Essentials in Python</a:t>
            </a:r>
            <a:endParaRPr lang="en-US" dirty="0"/>
          </a:p>
        </p:txBody>
      </p:sp>
      <p:pic>
        <p:nvPicPr>
          <p:cNvPr id="4" name="Picture 3">
            <a:extLst>
              <a:ext uri="{FF2B5EF4-FFF2-40B4-BE49-F238E27FC236}">
                <a16:creationId xmlns:a16="http://schemas.microsoft.com/office/drawing/2014/main" id="{576B90A8-2F03-4706-BBA9-4EC1885B37AA}"/>
              </a:ext>
            </a:extLst>
          </p:cNvPr>
          <p:cNvPicPr>
            <a:picLocks noChangeAspect="1"/>
          </p:cNvPicPr>
          <p:nvPr/>
        </p:nvPicPr>
        <p:blipFill rotWithShape="1">
          <a:blip r:embed="rId2"/>
          <a:srcRect l="63122" t="43988" r="16123" b="12291"/>
          <a:stretch/>
        </p:blipFill>
        <p:spPr>
          <a:xfrm>
            <a:off x="9314119" y="3009014"/>
            <a:ext cx="2530549" cy="2998382"/>
          </a:xfrm>
          <a:prstGeom prst="rect">
            <a:avLst/>
          </a:prstGeom>
        </p:spPr>
      </p:pic>
      <p:sp>
        <p:nvSpPr>
          <p:cNvPr id="3" name="Subtitle 2">
            <a:extLst>
              <a:ext uri="{FF2B5EF4-FFF2-40B4-BE49-F238E27FC236}">
                <a16:creationId xmlns:a16="http://schemas.microsoft.com/office/drawing/2014/main" id="{2A2A3D47-6194-4EDE-81D0-0181C48B6443}"/>
              </a:ext>
            </a:extLst>
          </p:cNvPr>
          <p:cNvSpPr>
            <a:spLocks noGrp="1"/>
          </p:cNvSpPr>
          <p:nvPr>
            <p:ph type="subTitle" idx="1"/>
          </p:nvPr>
        </p:nvSpPr>
        <p:spPr>
          <a:xfrm>
            <a:off x="170119" y="3930798"/>
            <a:ext cx="5123241" cy="1655762"/>
          </a:xfrm>
        </p:spPr>
        <p:txBody>
          <a:bodyPr>
            <a:noAutofit/>
          </a:bodyPr>
          <a:lstStyle/>
          <a:p>
            <a:r>
              <a:rPr lang="en-US" sz="1800" b="1" u="sng" dirty="0">
                <a:solidFill>
                  <a:schemeClr val="accent1"/>
                </a:solidFill>
              </a:rPr>
              <a:t>What you will learn </a:t>
            </a:r>
          </a:p>
          <a:p>
            <a:pPr marL="342900" indent="-342900" algn="l">
              <a:buFont typeface="Arial" panose="020B0604020202020204" pitchFamily="34" charset="0"/>
              <a:buChar char="•"/>
            </a:pPr>
            <a:r>
              <a:rPr lang="en-US" sz="1800" b="1" dirty="0">
                <a:solidFill>
                  <a:schemeClr val="accent1"/>
                </a:solidFill>
              </a:rPr>
              <a:t>The fundamentals of computer programming;</a:t>
            </a:r>
          </a:p>
          <a:p>
            <a:pPr marL="342900" indent="-342900" algn="l">
              <a:buFont typeface="Arial" panose="020B0604020202020204" pitchFamily="34" charset="0"/>
              <a:buChar char="•"/>
            </a:pPr>
            <a:r>
              <a:rPr lang="en-US" sz="1800" b="1" dirty="0">
                <a:solidFill>
                  <a:schemeClr val="accent1"/>
                </a:solidFill>
              </a:rPr>
              <a:t>Setting up your programming environment;</a:t>
            </a:r>
          </a:p>
          <a:p>
            <a:pPr marL="342900" indent="-342900" algn="l">
              <a:buFont typeface="Arial" panose="020B0604020202020204" pitchFamily="34" charset="0"/>
              <a:buChar char="•"/>
            </a:pPr>
            <a:r>
              <a:rPr lang="en-US" sz="1800" b="1" dirty="0">
                <a:solidFill>
                  <a:schemeClr val="accent1"/>
                </a:solidFill>
              </a:rPr>
              <a:t>Compilation vs. interpretation;</a:t>
            </a:r>
          </a:p>
          <a:p>
            <a:pPr marL="342900" indent="-342900" algn="l">
              <a:buFont typeface="Arial" panose="020B0604020202020204" pitchFamily="34" charset="0"/>
              <a:buChar char="•"/>
            </a:pPr>
            <a:r>
              <a:rPr lang="en-US" sz="1800" b="1" dirty="0">
                <a:solidFill>
                  <a:schemeClr val="accent1"/>
                </a:solidFill>
              </a:rPr>
              <a:t>Introduction to Python</a:t>
            </a:r>
          </a:p>
          <a:p>
            <a:pPr marL="342900" indent="-342900" algn="l">
              <a:buFont typeface="Arial" panose="020B0604020202020204" pitchFamily="34" charset="0"/>
              <a:buChar char="•"/>
            </a:pPr>
            <a:r>
              <a:rPr lang="en-US" sz="1800" b="1" dirty="0">
                <a:solidFill>
                  <a:schemeClr val="accent1"/>
                </a:solidFill>
              </a:rPr>
              <a:t>Data types , variables </a:t>
            </a:r>
          </a:p>
          <a:p>
            <a:pPr marL="342900" indent="-342900" algn="l">
              <a:buFont typeface="Arial" panose="020B0604020202020204" pitchFamily="34" charset="0"/>
              <a:buChar char="•"/>
            </a:pPr>
            <a:r>
              <a:rPr lang="en-US" sz="1800" b="1" dirty="0">
                <a:solidFill>
                  <a:schemeClr val="accent1"/>
                </a:solidFill>
              </a:rPr>
              <a:t>Basic input-output operations </a:t>
            </a:r>
          </a:p>
          <a:p>
            <a:pPr marL="342900" indent="-342900" algn="l">
              <a:buFont typeface="Arial" panose="020B0604020202020204" pitchFamily="34" charset="0"/>
              <a:buChar char="•"/>
            </a:pPr>
            <a:r>
              <a:rPr lang="en-US" sz="1800" b="1" dirty="0">
                <a:solidFill>
                  <a:schemeClr val="accent1"/>
                </a:solidFill>
              </a:rPr>
              <a:t>If statement </a:t>
            </a:r>
          </a:p>
        </p:txBody>
      </p:sp>
      <p:sp>
        <p:nvSpPr>
          <p:cNvPr id="5" name="Title 1">
            <a:extLst>
              <a:ext uri="{FF2B5EF4-FFF2-40B4-BE49-F238E27FC236}">
                <a16:creationId xmlns:a16="http://schemas.microsoft.com/office/drawing/2014/main" id="{5C140C1A-5A3A-47CF-8B43-C6F8CD18D8EF}"/>
              </a:ext>
            </a:extLst>
          </p:cNvPr>
          <p:cNvSpPr txBox="1">
            <a:spLocks/>
          </p:cNvSpPr>
          <p:nvPr/>
        </p:nvSpPr>
        <p:spPr>
          <a:xfrm>
            <a:off x="332679" y="1642280"/>
            <a:ext cx="11674549" cy="1080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Introduction to Python </a:t>
            </a:r>
            <a:endParaRPr lang="en-US" dirty="0"/>
          </a:p>
        </p:txBody>
      </p:sp>
      <p:sp>
        <p:nvSpPr>
          <p:cNvPr id="6" name="TextBox 5">
            <a:extLst>
              <a:ext uri="{FF2B5EF4-FFF2-40B4-BE49-F238E27FC236}">
                <a16:creationId xmlns:a16="http://schemas.microsoft.com/office/drawing/2014/main" id="{2092766A-772E-4A4E-8609-0D0F24C25671}"/>
              </a:ext>
            </a:extLst>
          </p:cNvPr>
          <p:cNvSpPr txBox="1"/>
          <p:nvPr/>
        </p:nvSpPr>
        <p:spPr>
          <a:xfrm>
            <a:off x="1942750" y="3003673"/>
            <a:ext cx="3167730" cy="646331"/>
          </a:xfrm>
          <a:prstGeom prst="rect">
            <a:avLst/>
          </a:prstGeom>
          <a:noFill/>
        </p:spPr>
        <p:txBody>
          <a:bodyPr wrap="square" rtlCol="0">
            <a:spAutoFit/>
          </a:bodyPr>
          <a:lstStyle/>
          <a:p>
            <a:r>
              <a:rPr lang="en-US" dirty="0"/>
              <a:t>Supervisor Dr. </a:t>
            </a:r>
            <a:r>
              <a:rPr lang="en-US" dirty="0" err="1"/>
              <a:t>Laki</a:t>
            </a:r>
            <a:r>
              <a:rPr lang="en-US" dirty="0"/>
              <a:t> Sandor</a:t>
            </a:r>
          </a:p>
          <a:p>
            <a:r>
              <a:rPr lang="en-US" dirty="0">
                <a:hlinkClick r:id="rId3"/>
              </a:rPr>
              <a:t>lakis@inf.elte.hu</a:t>
            </a:r>
            <a:r>
              <a:rPr lang="en-US" dirty="0"/>
              <a:t>  </a:t>
            </a:r>
          </a:p>
        </p:txBody>
      </p:sp>
      <p:sp>
        <p:nvSpPr>
          <p:cNvPr id="7" name="TextBox 6">
            <a:extLst>
              <a:ext uri="{FF2B5EF4-FFF2-40B4-BE49-F238E27FC236}">
                <a16:creationId xmlns:a16="http://schemas.microsoft.com/office/drawing/2014/main" id="{5161BE24-6786-44D8-BAD2-465E2CFAAAA4}"/>
              </a:ext>
            </a:extLst>
          </p:cNvPr>
          <p:cNvSpPr txBox="1"/>
          <p:nvPr/>
        </p:nvSpPr>
        <p:spPr>
          <a:xfrm>
            <a:off x="5643280" y="3003673"/>
            <a:ext cx="3138039" cy="646331"/>
          </a:xfrm>
          <a:prstGeom prst="rect">
            <a:avLst/>
          </a:prstGeom>
          <a:noFill/>
        </p:spPr>
        <p:txBody>
          <a:bodyPr wrap="none" rtlCol="0">
            <a:spAutoFit/>
          </a:bodyPr>
          <a:lstStyle/>
          <a:p>
            <a:r>
              <a:rPr lang="en-US" dirty="0"/>
              <a:t>Instructor  </a:t>
            </a:r>
            <a:r>
              <a:rPr lang="en-US" dirty="0" err="1"/>
              <a:t>Dhulfiqar</a:t>
            </a:r>
            <a:r>
              <a:rPr lang="en-US" dirty="0"/>
              <a:t> A </a:t>
            </a:r>
            <a:r>
              <a:rPr lang="en-US" dirty="0" err="1"/>
              <a:t>Alwahab</a:t>
            </a:r>
            <a:endParaRPr lang="en-US" dirty="0"/>
          </a:p>
          <a:p>
            <a:r>
              <a:rPr lang="en-US" dirty="0">
                <a:hlinkClick r:id="rId4"/>
              </a:rPr>
              <a:t>aalwahab@inf.elte.hu</a:t>
            </a:r>
            <a:r>
              <a:rPr lang="en-US" dirty="0"/>
              <a:t>  </a:t>
            </a:r>
          </a:p>
        </p:txBody>
      </p:sp>
    </p:spTree>
    <p:extLst>
      <p:ext uri="{BB962C8B-B14F-4D97-AF65-F5344CB8AC3E}">
        <p14:creationId xmlns:p14="http://schemas.microsoft.com/office/powerpoint/2010/main" val="4293633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10E6-1EE5-4820-BD93-339FAC58F012}"/>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B571E9C7-D215-4819-ABAA-371F1D94E41F}"/>
              </a:ext>
            </a:extLst>
          </p:cNvPr>
          <p:cNvSpPr>
            <a:spLocks noGrp="1"/>
          </p:cNvSpPr>
          <p:nvPr>
            <p:ph idx="1"/>
          </p:nvPr>
        </p:nvSpPr>
        <p:spPr/>
        <p:txBody>
          <a:bodyPr/>
          <a:lstStyle/>
          <a:p>
            <a:r>
              <a:rPr lang="en-US" b="1" dirty="0"/>
              <a:t>The print() function - the escape and newline characters</a:t>
            </a:r>
          </a:p>
          <a:p>
            <a:r>
              <a:rPr lang="en-US" dirty="0"/>
              <a:t>print("The itsy bitsy spider</a:t>
            </a:r>
            <a:r>
              <a:rPr lang="en-US" dirty="0">
                <a:solidFill>
                  <a:srgbClr val="FF0000"/>
                </a:solidFill>
              </a:rPr>
              <a:t>\</a:t>
            </a:r>
            <a:r>
              <a:rPr lang="en-US" dirty="0" err="1">
                <a:solidFill>
                  <a:srgbClr val="FF0000"/>
                </a:solidFill>
              </a:rPr>
              <a:t>n</a:t>
            </a:r>
            <a:r>
              <a:rPr lang="en-US" dirty="0" err="1"/>
              <a:t>climbed</a:t>
            </a:r>
            <a:r>
              <a:rPr lang="en-US" dirty="0"/>
              <a:t> up the waterspout.")</a:t>
            </a:r>
          </a:p>
          <a:p>
            <a:r>
              <a:rPr lang="en-US" dirty="0"/>
              <a:t>print()</a:t>
            </a:r>
          </a:p>
          <a:p>
            <a:r>
              <a:rPr lang="en-US" dirty="0"/>
              <a:t>print("Down came the rain</a:t>
            </a:r>
            <a:r>
              <a:rPr lang="en-US" dirty="0">
                <a:solidFill>
                  <a:srgbClr val="FF0000"/>
                </a:solidFill>
              </a:rPr>
              <a:t>\</a:t>
            </a:r>
            <a:r>
              <a:rPr lang="en-US" dirty="0" err="1">
                <a:solidFill>
                  <a:srgbClr val="FF0000"/>
                </a:solidFill>
              </a:rPr>
              <a:t>n</a:t>
            </a:r>
            <a:r>
              <a:rPr lang="en-US" dirty="0" err="1"/>
              <a:t>and</a:t>
            </a:r>
            <a:r>
              <a:rPr lang="en-US" dirty="0"/>
              <a:t> washed the spider out.")</a:t>
            </a:r>
          </a:p>
          <a:p>
            <a:endParaRPr lang="en-US" dirty="0"/>
          </a:p>
          <a:p>
            <a:pPr marL="0" indent="0">
              <a:buNone/>
            </a:pPr>
            <a:endParaRPr lang="en-US" dirty="0"/>
          </a:p>
          <a:p>
            <a:pPr marL="0" indent="0">
              <a:buNone/>
            </a:pPr>
            <a:r>
              <a:rPr lang="en-US" dirty="0"/>
              <a:t>How can you print only \ ? Is print(“\”) is right?</a:t>
            </a:r>
          </a:p>
        </p:txBody>
      </p:sp>
      <p:sp>
        <p:nvSpPr>
          <p:cNvPr id="5" name="Rectangle 4">
            <a:extLst>
              <a:ext uri="{FF2B5EF4-FFF2-40B4-BE49-F238E27FC236}">
                <a16:creationId xmlns:a16="http://schemas.microsoft.com/office/drawing/2014/main" id="{969A9AA7-41C9-4821-8A3A-85CE43455A69}"/>
              </a:ext>
            </a:extLst>
          </p:cNvPr>
          <p:cNvSpPr/>
          <p:nvPr/>
        </p:nvSpPr>
        <p:spPr>
          <a:xfrm>
            <a:off x="8950960" y="3789680"/>
            <a:ext cx="3241040" cy="174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itsy bitsy spider</a:t>
            </a:r>
          </a:p>
          <a:p>
            <a:r>
              <a:rPr lang="en-US" dirty="0"/>
              <a:t>climbed up the waterspout.</a:t>
            </a:r>
          </a:p>
          <a:p>
            <a:endParaRPr lang="en-US" dirty="0"/>
          </a:p>
          <a:p>
            <a:r>
              <a:rPr lang="en-US" dirty="0"/>
              <a:t>Down came the rain</a:t>
            </a:r>
          </a:p>
          <a:p>
            <a:r>
              <a:rPr lang="en-US" dirty="0"/>
              <a:t>and washed the spider out.</a:t>
            </a:r>
          </a:p>
        </p:txBody>
      </p:sp>
      <p:sp>
        <p:nvSpPr>
          <p:cNvPr id="7" name="Rectangle 3">
            <a:extLst>
              <a:ext uri="{FF2B5EF4-FFF2-40B4-BE49-F238E27FC236}">
                <a16:creationId xmlns:a16="http://schemas.microsoft.com/office/drawing/2014/main" id="{94BD942E-7E1A-4F2C-B8E0-E41B01B952A2}"/>
              </a:ext>
            </a:extLst>
          </p:cNvPr>
          <p:cNvSpPr>
            <a:spLocks noChangeArrowheads="1"/>
          </p:cNvSpPr>
          <p:nvPr/>
        </p:nvSpPr>
        <p:spPr bwMode="auto">
          <a:xfrm>
            <a:off x="934720" y="4178013"/>
            <a:ext cx="62599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rial" panose="020B0604020202020204" pitchFamily="34" charset="0"/>
              </a:rPr>
              <a:t>The backslash (</a:t>
            </a:r>
            <a:r>
              <a:rPr kumimoji="0" lang="en-US" altLang="en-US" sz="1600" b="0" i="0" u="none" strike="noStrike" cap="none" normalizeH="0" baseline="0" dirty="0">
                <a:ln>
                  <a:noFill/>
                </a:ln>
                <a:solidFill>
                  <a:srgbClr val="FF0000"/>
                </a:solidFill>
                <a:effectLst/>
                <a:latin typeface="Arial Unicode MS"/>
              </a:rPr>
              <a:t>\</a:t>
            </a:r>
            <a:r>
              <a:rPr kumimoji="0" lang="en-US" altLang="en-US" sz="1600" b="0" i="0" u="none" strike="noStrike" cap="none" normalizeH="0" baseline="0" dirty="0">
                <a:ln>
                  <a:noFill/>
                </a:ln>
                <a:solidFill>
                  <a:srgbClr val="FF0000"/>
                </a:solidFill>
                <a:effectLst/>
              </a:rPr>
              <a:t>) has a very special meaning when used inside strings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rPr>
              <a:t>this is called </a:t>
            </a:r>
            <a:r>
              <a:rPr kumimoji="0" lang="en-US" altLang="en-US" sz="1600" b="1" i="0" u="none" strike="noStrike" cap="none" normalizeH="0" baseline="0" dirty="0">
                <a:ln>
                  <a:noFill/>
                </a:ln>
                <a:solidFill>
                  <a:srgbClr val="FF0000"/>
                </a:solidFill>
                <a:effectLst/>
                <a:latin typeface="Arial" panose="020B0604020202020204" pitchFamily="34" charset="0"/>
              </a:rPr>
              <a:t>the escape character</a:t>
            </a:r>
            <a:r>
              <a:rPr kumimoji="0" lang="en-US" altLang="en-US" sz="1600" b="0" i="0" u="none" strike="noStrike" cap="none" normalizeH="0" baseline="0" dirty="0">
                <a:ln>
                  <a:noFill/>
                </a:ln>
                <a:solidFill>
                  <a:srgbClr val="FF0000"/>
                </a:solidFill>
                <a:effectLst/>
                <a:latin typeface="Arial" panose="020B0604020202020204" pitchFamily="34" charset="0"/>
              </a:rPr>
              <a:t>. </a:t>
            </a:r>
          </a:p>
        </p:txBody>
      </p:sp>
    </p:spTree>
    <p:extLst>
      <p:ext uri="{BB962C8B-B14F-4D97-AF65-F5344CB8AC3E}">
        <p14:creationId xmlns:p14="http://schemas.microsoft.com/office/powerpoint/2010/main" val="319063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68A4-9676-4574-9469-36847ED32EC6}"/>
              </a:ext>
            </a:extLst>
          </p:cNvPr>
          <p:cNvSpPr>
            <a:spLocks noGrp="1"/>
          </p:cNvSpPr>
          <p:nvPr>
            <p:ph type="title"/>
          </p:nvPr>
        </p:nvSpPr>
        <p:spPr>
          <a:xfrm>
            <a:off x="440793" y="-92836"/>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FC1FB182-440C-453F-A183-AFBF3950636A}"/>
              </a:ext>
            </a:extLst>
          </p:cNvPr>
          <p:cNvSpPr>
            <a:spLocks noGrp="1"/>
          </p:cNvSpPr>
          <p:nvPr>
            <p:ph idx="1"/>
          </p:nvPr>
        </p:nvSpPr>
        <p:spPr>
          <a:xfrm>
            <a:off x="721242" y="1006917"/>
            <a:ext cx="10515600" cy="5330087"/>
          </a:xfrm>
        </p:spPr>
        <p:txBody>
          <a:bodyPr>
            <a:normAutofit/>
          </a:bodyPr>
          <a:lstStyle/>
          <a:p>
            <a:r>
              <a:rPr lang="en-US" b="1" dirty="0"/>
              <a:t>The print() function - using multiple arguments</a:t>
            </a:r>
          </a:p>
          <a:p>
            <a:endParaRPr lang="en-US" dirty="0"/>
          </a:p>
          <a:p>
            <a:endParaRPr lang="en-US" dirty="0"/>
          </a:p>
          <a:p>
            <a:endParaRPr lang="en-US" dirty="0"/>
          </a:p>
          <a:p>
            <a:r>
              <a:rPr lang="en-US" b="1" dirty="0"/>
              <a:t>The print() function - the keyword arguments</a:t>
            </a:r>
          </a:p>
          <a:p>
            <a:pPr marL="0" indent="0">
              <a:buNone/>
            </a:pPr>
            <a:r>
              <a:rPr lang="en-US" dirty="0"/>
              <a:t>print("My name is", "Python.", </a:t>
            </a:r>
            <a:r>
              <a:rPr lang="en-US" b="1" dirty="0">
                <a:ln w="22225">
                  <a:solidFill>
                    <a:schemeClr val="accent2"/>
                  </a:solidFill>
                  <a:prstDash val="solid"/>
                </a:ln>
                <a:solidFill>
                  <a:schemeClr val="accent2">
                    <a:lumMod val="40000"/>
                    <a:lumOff val="60000"/>
                  </a:schemeClr>
                </a:solidFill>
              </a:rPr>
              <a:t>end=“   “ </a:t>
            </a:r>
            <a:r>
              <a:rPr lang="en-US" dirty="0"/>
              <a:t>)  </a:t>
            </a:r>
          </a:p>
          <a:p>
            <a:pPr marL="0" indent="0">
              <a:buNone/>
            </a:pPr>
            <a:r>
              <a:rPr lang="en-US" dirty="0"/>
              <a:t>print("Monty Python.")</a:t>
            </a:r>
          </a:p>
          <a:p>
            <a:pPr marL="0" indent="0">
              <a:buNone/>
            </a:pPr>
            <a:endParaRPr lang="en-US" dirty="0"/>
          </a:p>
          <a:p>
            <a:pPr marL="0" indent="0">
              <a:buNone/>
            </a:pPr>
            <a:r>
              <a:rPr lang="en-US" dirty="0"/>
              <a:t>print("My", "name", "is", "Monty", "Python.", </a:t>
            </a:r>
            <a:r>
              <a:rPr lang="en-US" b="1" dirty="0" err="1">
                <a:ln w="22225">
                  <a:solidFill>
                    <a:schemeClr val="accent2"/>
                  </a:solidFill>
                  <a:prstDash val="solid"/>
                </a:ln>
                <a:solidFill>
                  <a:schemeClr val="accent2">
                    <a:lumMod val="40000"/>
                    <a:lumOff val="60000"/>
                  </a:schemeClr>
                </a:solidFill>
              </a:rPr>
              <a:t>sep</a:t>
            </a:r>
            <a:r>
              <a:rPr lang="en-US" b="1" dirty="0">
                <a:ln w="22225">
                  <a:solidFill>
                    <a:schemeClr val="accent2"/>
                  </a:solidFill>
                  <a:prstDash val="solid"/>
                </a:ln>
                <a:solidFill>
                  <a:schemeClr val="accent2">
                    <a:lumMod val="40000"/>
                    <a:lumOff val="60000"/>
                  </a:schemeClr>
                </a:solidFill>
              </a:rPr>
              <a:t>="-“</a:t>
            </a:r>
            <a:r>
              <a:rPr lang="en-US" dirty="0"/>
              <a:t> )</a:t>
            </a:r>
          </a:p>
        </p:txBody>
      </p:sp>
      <p:sp>
        <p:nvSpPr>
          <p:cNvPr id="4" name="Rectangle 1">
            <a:extLst>
              <a:ext uri="{FF2B5EF4-FFF2-40B4-BE49-F238E27FC236}">
                <a16:creationId xmlns:a16="http://schemas.microsoft.com/office/drawing/2014/main" id="{75EA3156-1644-4A62-AFB2-4493730FF6BD}"/>
              </a:ext>
            </a:extLst>
          </p:cNvPr>
          <p:cNvSpPr>
            <a:spLocks noChangeArrowheads="1"/>
          </p:cNvSpPr>
          <p:nvPr/>
        </p:nvSpPr>
        <p:spPr bwMode="auto">
          <a:xfrm>
            <a:off x="2129347" y="2404095"/>
            <a:ext cx="7138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print("The itsy bitsy spider" , "climbed up" , "the waterspout.")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1E7DF77-C53A-42B1-93DF-F84841132CA3}"/>
              </a:ext>
            </a:extLst>
          </p:cNvPr>
          <p:cNvSpPr/>
          <p:nvPr/>
        </p:nvSpPr>
        <p:spPr>
          <a:xfrm>
            <a:off x="2019728" y="1395656"/>
            <a:ext cx="7549116" cy="1084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itsy bitsy spider climbed up the waterspout.</a:t>
            </a:r>
          </a:p>
        </p:txBody>
      </p:sp>
      <p:sp>
        <p:nvSpPr>
          <p:cNvPr id="6" name="Rectangle 5">
            <a:extLst>
              <a:ext uri="{FF2B5EF4-FFF2-40B4-BE49-F238E27FC236}">
                <a16:creationId xmlns:a16="http://schemas.microsoft.com/office/drawing/2014/main" id="{FF5AEB99-57D9-49E8-97E3-00A7526F2CE1}"/>
              </a:ext>
            </a:extLst>
          </p:cNvPr>
          <p:cNvSpPr/>
          <p:nvPr/>
        </p:nvSpPr>
        <p:spPr>
          <a:xfrm>
            <a:off x="4351802" y="4053796"/>
            <a:ext cx="7549116" cy="79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name is Python. Monty Python.</a:t>
            </a:r>
          </a:p>
        </p:txBody>
      </p:sp>
      <p:sp>
        <p:nvSpPr>
          <p:cNvPr id="8" name="Rectangle 7">
            <a:extLst>
              <a:ext uri="{FF2B5EF4-FFF2-40B4-BE49-F238E27FC236}">
                <a16:creationId xmlns:a16="http://schemas.microsoft.com/office/drawing/2014/main" id="{525267F5-9A83-4422-9C89-CD21780BFEC3}"/>
              </a:ext>
            </a:extLst>
          </p:cNvPr>
          <p:cNvSpPr/>
          <p:nvPr/>
        </p:nvSpPr>
        <p:spPr>
          <a:xfrm>
            <a:off x="4351802" y="5653998"/>
            <a:ext cx="7549116" cy="79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My-name-is-Monty-Python.</a:t>
            </a:r>
          </a:p>
        </p:txBody>
      </p:sp>
      <p:sp>
        <p:nvSpPr>
          <p:cNvPr id="9" name="Rectangle 3">
            <a:extLst>
              <a:ext uri="{FF2B5EF4-FFF2-40B4-BE49-F238E27FC236}">
                <a16:creationId xmlns:a16="http://schemas.microsoft.com/office/drawing/2014/main" id="{C6669647-F0BB-4216-BFF7-9896E7AEB82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My-name-is-Monty-Python.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7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B28B-5BD5-4D32-95E4-A41DDEECF0A9}"/>
              </a:ext>
            </a:extLst>
          </p:cNvPr>
          <p:cNvSpPr>
            <a:spLocks noGrp="1"/>
          </p:cNvSpPr>
          <p:nvPr>
            <p:ph type="title"/>
          </p:nvPr>
        </p:nvSpPr>
        <p:spPr>
          <a:xfrm>
            <a:off x="444795" y="1825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92C2C18C-FD3C-4D26-A67E-4D1486EA893C}"/>
              </a:ext>
            </a:extLst>
          </p:cNvPr>
          <p:cNvSpPr>
            <a:spLocks noGrp="1"/>
          </p:cNvSpPr>
          <p:nvPr>
            <p:ph idx="1"/>
          </p:nvPr>
        </p:nvSpPr>
        <p:spPr/>
        <p:txBody>
          <a:bodyPr/>
          <a:lstStyle/>
          <a:p>
            <a:r>
              <a:rPr lang="en-US" b="1" dirty="0"/>
              <a:t>The print() function - the keyword arguments</a:t>
            </a:r>
          </a:p>
          <a:p>
            <a:pPr marL="0" indent="0">
              <a:buNone/>
            </a:pPr>
            <a:r>
              <a:rPr lang="en-US" b="1" dirty="0"/>
              <a:t>  print("My", "name", "is", </a:t>
            </a:r>
            <a:r>
              <a:rPr lang="en-US" b="1" dirty="0" err="1"/>
              <a:t>sep</a:t>
            </a:r>
            <a:r>
              <a:rPr lang="en-US" b="1" dirty="0"/>
              <a:t>="_", end="*")</a:t>
            </a:r>
          </a:p>
          <a:p>
            <a:pPr marL="0" indent="0">
              <a:buNone/>
            </a:pPr>
            <a:r>
              <a:rPr lang="en-US" b="1" dirty="0"/>
              <a:t>  print("Monty", "Python.", </a:t>
            </a:r>
            <a:r>
              <a:rPr lang="en-US" b="1" dirty="0" err="1"/>
              <a:t>sep</a:t>
            </a:r>
            <a:r>
              <a:rPr lang="en-US" b="1" dirty="0"/>
              <a:t>="*", end="*\n")</a:t>
            </a:r>
          </a:p>
          <a:p>
            <a:endParaRPr lang="en-US" dirty="0"/>
          </a:p>
        </p:txBody>
      </p:sp>
      <p:sp>
        <p:nvSpPr>
          <p:cNvPr id="4" name="Rectangle 3">
            <a:extLst>
              <a:ext uri="{FF2B5EF4-FFF2-40B4-BE49-F238E27FC236}">
                <a16:creationId xmlns:a16="http://schemas.microsoft.com/office/drawing/2014/main" id="{6D5A2C29-D032-43A9-B362-31A22A8B3BC7}"/>
              </a:ext>
            </a:extLst>
          </p:cNvPr>
          <p:cNvSpPr/>
          <p:nvPr/>
        </p:nvSpPr>
        <p:spPr>
          <a:xfrm>
            <a:off x="7641266" y="2232838"/>
            <a:ext cx="4550734" cy="648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My_name_is*Monty*Python.*</a:t>
            </a:r>
          </a:p>
        </p:txBody>
      </p:sp>
      <p:sp>
        <p:nvSpPr>
          <p:cNvPr id="5" name="Rectangle 4">
            <a:extLst>
              <a:ext uri="{FF2B5EF4-FFF2-40B4-BE49-F238E27FC236}">
                <a16:creationId xmlns:a16="http://schemas.microsoft.com/office/drawing/2014/main" id="{B016FC25-CC72-4201-AEF0-092F8D701781}"/>
              </a:ext>
            </a:extLst>
          </p:cNvPr>
          <p:cNvSpPr/>
          <p:nvPr/>
        </p:nvSpPr>
        <p:spPr>
          <a:xfrm>
            <a:off x="1178169" y="3518452"/>
            <a:ext cx="6669157" cy="31403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Next Week Task () </a:t>
            </a:r>
          </a:p>
          <a:p>
            <a:pPr marL="342900" indent="-342900">
              <a:buFont typeface="+mj-lt"/>
              <a:buAutoNum type="arabicPeriod"/>
            </a:pPr>
            <a:r>
              <a:rPr lang="en-US" dirty="0"/>
              <a:t>minimize the number of print() functions</a:t>
            </a:r>
          </a:p>
          <a:p>
            <a:pPr marL="342900" indent="-342900">
              <a:buFont typeface="+mj-lt"/>
              <a:buAutoNum type="arabicPeriod"/>
            </a:pPr>
            <a:r>
              <a:rPr lang="en-US" dirty="0"/>
              <a:t>Duplicate the arrow </a:t>
            </a:r>
          </a:p>
          <a:p>
            <a:r>
              <a:rPr lang="en-US" dirty="0"/>
              <a:t>print("    *")</a:t>
            </a:r>
          </a:p>
          <a:p>
            <a:r>
              <a:rPr lang="en-US" dirty="0"/>
              <a:t>print("   * *")</a:t>
            </a:r>
          </a:p>
          <a:p>
            <a:r>
              <a:rPr lang="en-US" dirty="0"/>
              <a:t>print("  *   *")</a:t>
            </a:r>
          </a:p>
          <a:p>
            <a:r>
              <a:rPr lang="en-US" dirty="0"/>
              <a:t>print(" *     *")</a:t>
            </a:r>
          </a:p>
          <a:p>
            <a:r>
              <a:rPr lang="en-US" dirty="0"/>
              <a:t>print("***   ***")</a:t>
            </a:r>
          </a:p>
          <a:p>
            <a:r>
              <a:rPr lang="en-US" dirty="0"/>
              <a:t>print("  *   *")</a:t>
            </a:r>
          </a:p>
          <a:p>
            <a:r>
              <a:rPr lang="en-US" dirty="0"/>
              <a:t>print("  *   *")</a:t>
            </a:r>
          </a:p>
          <a:p>
            <a:r>
              <a:rPr lang="en-US" dirty="0"/>
              <a:t>print("  *****")</a:t>
            </a:r>
          </a:p>
        </p:txBody>
      </p:sp>
    </p:spTree>
    <p:extLst>
      <p:ext uri="{BB962C8B-B14F-4D97-AF65-F5344CB8AC3E}">
        <p14:creationId xmlns:p14="http://schemas.microsoft.com/office/powerpoint/2010/main" val="361263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E8DD-41FD-4C26-9B17-80B87C3B802A}"/>
              </a:ext>
            </a:extLst>
          </p:cNvPr>
          <p:cNvSpPr>
            <a:spLocks noGrp="1"/>
          </p:cNvSpPr>
          <p:nvPr>
            <p:ph type="title"/>
          </p:nvPr>
        </p:nvSpPr>
        <p:spPr>
          <a:xfrm>
            <a:off x="360680" y="9080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8EF12E34-94A9-4217-BF60-6B38DECECFC5}"/>
              </a:ext>
            </a:extLst>
          </p:cNvPr>
          <p:cNvSpPr>
            <a:spLocks noGrp="1"/>
          </p:cNvSpPr>
          <p:nvPr>
            <p:ph idx="1"/>
          </p:nvPr>
        </p:nvSpPr>
        <p:spPr>
          <a:xfrm>
            <a:off x="360680" y="1530985"/>
            <a:ext cx="10515600" cy="4351338"/>
          </a:xfrm>
        </p:spPr>
        <p:txBody>
          <a:bodyPr>
            <a:normAutofit fontScale="77500" lnSpcReduction="20000"/>
          </a:bodyPr>
          <a:lstStyle/>
          <a:p>
            <a:r>
              <a:rPr lang="en-US" b="1" dirty="0"/>
              <a:t>Literals </a:t>
            </a:r>
          </a:p>
          <a:p>
            <a:r>
              <a:rPr lang="en-US" b="1" dirty="0"/>
              <a:t>A literal is data whose values are determined by the literal itself</a:t>
            </a:r>
            <a:r>
              <a:rPr lang="en-US" dirty="0"/>
              <a:t>.</a:t>
            </a:r>
          </a:p>
          <a:p>
            <a:pPr marL="0" indent="0" algn="ctr">
              <a:buNone/>
            </a:pPr>
            <a:r>
              <a:rPr lang="en-US" dirty="0">
                <a:solidFill>
                  <a:srgbClr val="FF0000"/>
                </a:solidFill>
              </a:rPr>
              <a:t>Example : 102 is </a:t>
            </a:r>
            <a:r>
              <a:rPr lang="en-US" dirty="0" err="1">
                <a:solidFill>
                  <a:srgbClr val="FF0000"/>
                </a:solidFill>
              </a:rPr>
              <a:t>litral</a:t>
            </a:r>
            <a:r>
              <a:rPr lang="en-US" dirty="0">
                <a:solidFill>
                  <a:srgbClr val="FF0000"/>
                </a:solidFill>
              </a:rPr>
              <a:t> but a is not.  </a:t>
            </a:r>
          </a:p>
          <a:p>
            <a:pPr marL="0" indent="0">
              <a:buNone/>
            </a:pPr>
            <a:r>
              <a:rPr lang="en-US" dirty="0"/>
              <a:t>print("2+3") </a:t>
            </a:r>
            <a:r>
              <a:rPr lang="en-US" dirty="0">
                <a:sym typeface="Wingdings" panose="05000000000000000000" pitchFamily="2" charset="2"/>
              </a:rPr>
              <a:t> string </a:t>
            </a:r>
            <a:endParaRPr lang="en-US" dirty="0"/>
          </a:p>
          <a:p>
            <a:pPr marL="0" indent="0">
              <a:buNone/>
            </a:pPr>
            <a:r>
              <a:rPr lang="en-US" dirty="0"/>
              <a:t>print(2+3)</a:t>
            </a:r>
            <a:r>
              <a:rPr lang="en-US" dirty="0">
                <a:sym typeface="Wingdings" panose="05000000000000000000" pitchFamily="2" charset="2"/>
              </a:rPr>
              <a:t> integer </a:t>
            </a:r>
          </a:p>
          <a:p>
            <a:pPr marL="0" indent="0">
              <a:buNone/>
            </a:pPr>
            <a:r>
              <a:rPr lang="en-US" b="1" dirty="0">
                <a:sym typeface="Wingdings" panose="05000000000000000000" pitchFamily="2" charset="2"/>
              </a:rPr>
              <a:t>Integers</a:t>
            </a:r>
          </a:p>
          <a:p>
            <a:pPr marL="0" indent="0">
              <a:buNone/>
            </a:pPr>
            <a:r>
              <a:rPr lang="en-US" b="1" dirty="0">
                <a:sym typeface="Wingdings" panose="05000000000000000000" pitchFamily="2" charset="2"/>
              </a:rPr>
              <a:t>  </a:t>
            </a:r>
            <a:r>
              <a:rPr lang="en-US" b="1" dirty="0">
                <a:solidFill>
                  <a:srgbClr val="FF0000"/>
                </a:solidFill>
                <a:sym typeface="Wingdings" panose="05000000000000000000" pitchFamily="2" charset="2"/>
              </a:rPr>
              <a:t>11111111 can be written as it or 111_111_111 (+ or -)</a:t>
            </a:r>
          </a:p>
          <a:p>
            <a:pPr marL="0" indent="0">
              <a:buNone/>
            </a:pPr>
            <a:r>
              <a:rPr lang="en-US" b="1" dirty="0"/>
              <a:t>octal </a:t>
            </a:r>
          </a:p>
          <a:p>
            <a:pPr marL="0" indent="0">
              <a:buNone/>
            </a:pPr>
            <a:r>
              <a:rPr lang="en-US" b="1" dirty="0">
                <a:solidFill>
                  <a:srgbClr val="FF0000"/>
                </a:solidFill>
              </a:rPr>
              <a:t>0o123 is an octal number with a (decimal) value equal to 83  </a:t>
            </a:r>
            <a:r>
              <a:rPr lang="en-US" b="1" dirty="0">
                <a:solidFill>
                  <a:srgbClr val="FF0000"/>
                </a:solidFill>
                <a:sym typeface="Wingdings" panose="05000000000000000000" pitchFamily="2" charset="2"/>
              </a:rPr>
              <a:t> try </a:t>
            </a:r>
            <a:endParaRPr lang="en-US" b="1" dirty="0">
              <a:solidFill>
                <a:srgbClr val="FF0000"/>
              </a:solidFill>
            </a:endParaRPr>
          </a:p>
          <a:p>
            <a:pPr marL="0" indent="0">
              <a:buNone/>
            </a:pPr>
            <a:r>
              <a:rPr lang="en-US" b="1" dirty="0"/>
              <a:t>Hexadecimal</a:t>
            </a:r>
          </a:p>
          <a:p>
            <a:pPr marL="0" indent="0">
              <a:buNone/>
            </a:pPr>
            <a:endParaRPr lang="en-US" b="1" dirty="0"/>
          </a:p>
          <a:p>
            <a:pPr marL="0" indent="0">
              <a:buNone/>
            </a:pPr>
            <a:r>
              <a:rPr lang="en-US" b="1" dirty="0">
                <a:sym typeface="Wingdings" panose="05000000000000000000" pitchFamily="2" charset="2"/>
              </a:rPr>
              <a:t> </a:t>
            </a:r>
          </a:p>
          <a:p>
            <a:pPr marL="0" indent="0">
              <a:buNone/>
            </a:pPr>
            <a:endParaRPr lang="en-US" b="1" dirty="0"/>
          </a:p>
        </p:txBody>
      </p:sp>
      <p:sp>
        <p:nvSpPr>
          <p:cNvPr id="7" name="Rectangle 4">
            <a:extLst>
              <a:ext uri="{FF2B5EF4-FFF2-40B4-BE49-F238E27FC236}">
                <a16:creationId xmlns:a16="http://schemas.microsoft.com/office/drawing/2014/main" id="{B7D1E610-2203-4C43-9675-822DFF6DE69C}"/>
              </a:ext>
            </a:extLst>
          </p:cNvPr>
          <p:cNvSpPr>
            <a:spLocks noChangeArrowheads="1"/>
          </p:cNvSpPr>
          <p:nvPr/>
        </p:nvSpPr>
        <p:spPr bwMode="auto">
          <a:xfrm>
            <a:off x="8260080" y="4359967"/>
            <a:ext cx="17373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print(0o123)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F53F07E-9746-4180-987B-2CA0BB91C773}"/>
              </a:ext>
            </a:extLst>
          </p:cNvPr>
          <p:cNvSpPr>
            <a:spLocks noChangeArrowheads="1"/>
          </p:cNvSpPr>
          <p:nvPr/>
        </p:nvSpPr>
        <p:spPr bwMode="auto">
          <a:xfrm>
            <a:off x="360680" y="5164937"/>
            <a:ext cx="120021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Arial Unicode MS"/>
              </a:rPr>
              <a:t>0x123</a:t>
            </a:r>
            <a:r>
              <a:rPr kumimoji="0" lang="en-US" altLang="en-US" sz="2400" b="0" i="0" u="none" strike="noStrike" cap="none" normalizeH="0" baseline="0" dirty="0">
                <a:ln>
                  <a:noFill/>
                </a:ln>
                <a:solidFill>
                  <a:srgbClr val="FF0000"/>
                </a:solidFill>
                <a:effectLst/>
              </a:rPr>
              <a:t> is a </a:t>
            </a:r>
            <a:r>
              <a:rPr kumimoji="0" lang="en-US" altLang="en-US" sz="2400" b="1" i="0" u="none" strike="noStrike" cap="none" normalizeH="0" baseline="0" dirty="0">
                <a:ln>
                  <a:noFill/>
                </a:ln>
                <a:solidFill>
                  <a:srgbClr val="FF0000"/>
                </a:solidFill>
                <a:effectLst/>
                <a:latin typeface="Arial" panose="020B0604020202020204" pitchFamily="34" charset="0"/>
              </a:rPr>
              <a:t>hexadecimal</a:t>
            </a:r>
            <a:r>
              <a:rPr kumimoji="0" lang="en-US" altLang="en-US" sz="2400" b="0" i="0" u="none" strike="noStrike" cap="none" normalizeH="0" baseline="0" dirty="0">
                <a:ln>
                  <a:noFill/>
                </a:ln>
                <a:solidFill>
                  <a:srgbClr val="FF0000"/>
                </a:solidFill>
                <a:effectLst/>
                <a:latin typeface="Arial" panose="020B0604020202020204" pitchFamily="34" charset="0"/>
              </a:rPr>
              <a:t> number with a (decimal) value equal to </a:t>
            </a:r>
            <a:r>
              <a:rPr kumimoji="0" lang="en-US" altLang="en-US" sz="2400" b="0" i="0" u="none" strike="noStrike" cap="none" normalizeH="0" baseline="0" dirty="0">
                <a:ln>
                  <a:noFill/>
                </a:ln>
                <a:solidFill>
                  <a:srgbClr val="FF0000"/>
                </a:solidFill>
                <a:effectLst/>
                <a:latin typeface="Arial Unicode MS"/>
              </a:rPr>
              <a:t>291</a:t>
            </a:r>
            <a:r>
              <a:rPr kumimoji="0" lang="en-US" altLang="en-US" sz="2400" b="0" i="0" u="none" strike="noStrike" cap="none" normalizeH="0" baseline="0" dirty="0">
                <a:ln>
                  <a:noFill/>
                </a:ln>
                <a:solidFill>
                  <a:srgbClr val="FF0000"/>
                </a:solidFill>
                <a:effectLst/>
              </a:rPr>
              <a:t> </a:t>
            </a:r>
            <a:r>
              <a:rPr kumimoji="0" lang="en-US" altLang="en-US" sz="2400" b="0" i="0" u="none" strike="noStrike" cap="none" normalizeH="0" baseline="0" dirty="0">
                <a:ln>
                  <a:noFill/>
                </a:ln>
                <a:solidFill>
                  <a:srgbClr val="FF0000"/>
                </a:solidFill>
                <a:effectLst/>
                <a:sym typeface="Wingdings" panose="05000000000000000000" pitchFamily="2" charset="2"/>
              </a:rPr>
              <a:t> try print (0x123)  </a:t>
            </a:r>
            <a:endParaRPr kumimoji="0" lang="en-US" altLang="en-US" sz="2400" b="0" i="0" u="none" strike="noStrike" cap="none" normalizeH="0" baseline="0" dirty="0">
              <a:ln>
                <a:noFill/>
              </a:ln>
              <a:solidFill>
                <a:srgbClr val="FF0000"/>
              </a:solidFill>
              <a:effectLst/>
              <a:latin typeface="Arial" panose="020B0604020202020204" pitchFamily="34" charset="0"/>
            </a:endParaRPr>
          </a:p>
        </p:txBody>
      </p:sp>
      <p:sp>
        <p:nvSpPr>
          <p:cNvPr id="10" name="Rectangle 9">
            <a:extLst>
              <a:ext uri="{FF2B5EF4-FFF2-40B4-BE49-F238E27FC236}">
                <a16:creationId xmlns:a16="http://schemas.microsoft.com/office/drawing/2014/main" id="{37B65009-0A49-4E14-B3AF-18A99D77353C}"/>
              </a:ext>
            </a:extLst>
          </p:cNvPr>
          <p:cNvSpPr/>
          <p:nvPr/>
        </p:nvSpPr>
        <p:spPr>
          <a:xfrm>
            <a:off x="360680" y="5640852"/>
            <a:ext cx="3548920" cy="646331"/>
          </a:xfrm>
          <a:prstGeom prst="rect">
            <a:avLst/>
          </a:prstGeom>
        </p:spPr>
        <p:txBody>
          <a:bodyPr wrap="none">
            <a:spAutoFit/>
          </a:bodyPr>
          <a:lstStyle/>
          <a:p>
            <a:r>
              <a:rPr lang="en-US" b="1" dirty="0"/>
              <a:t>Floats</a:t>
            </a:r>
          </a:p>
          <a:p>
            <a:r>
              <a:rPr lang="en-US" b="1" dirty="0"/>
              <a:t>0.4 can be written as .4 or 4.0 as 4. </a:t>
            </a:r>
          </a:p>
        </p:txBody>
      </p:sp>
      <p:sp>
        <p:nvSpPr>
          <p:cNvPr id="12" name="Rectangle 7">
            <a:extLst>
              <a:ext uri="{FF2B5EF4-FFF2-40B4-BE49-F238E27FC236}">
                <a16:creationId xmlns:a16="http://schemas.microsoft.com/office/drawing/2014/main" id="{1D72ACA2-ED95-4524-8FBF-3B1197991F52}"/>
              </a:ext>
            </a:extLst>
          </p:cNvPr>
          <p:cNvSpPr>
            <a:spLocks noChangeArrowheads="1"/>
          </p:cNvSpPr>
          <p:nvPr/>
        </p:nvSpPr>
        <p:spPr bwMode="auto">
          <a:xfrm>
            <a:off x="360680" y="6284950"/>
            <a:ext cx="6952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3 x 10</a:t>
            </a:r>
            <a:r>
              <a:rPr kumimoji="0" lang="en-US" altLang="en-US" sz="2400" b="0" i="0" u="none" strike="noStrike" cap="none" normalizeH="0" baseline="30000" dirty="0">
                <a:ln>
                  <a:noFill/>
                </a:ln>
                <a:solidFill>
                  <a:schemeClr val="tx1"/>
                </a:solidFill>
                <a:effectLst/>
                <a:latin typeface="Arial Unicode MS"/>
              </a:rPr>
              <a:t>8</a:t>
            </a:r>
            <a:r>
              <a:rPr kumimoji="0" lang="en-US" altLang="en-US" sz="2400" b="0" i="0" u="none" strike="noStrike" cap="none" normalizeH="0" baseline="0" dirty="0">
                <a:ln>
                  <a:noFill/>
                </a:ln>
                <a:solidFill>
                  <a:schemeClr val="tx1"/>
                </a:solidFill>
                <a:effectLst/>
              </a:rPr>
              <a:t>  can be written 3E8 ( E comes from exponent)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73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BB3F-C657-497B-9B39-388DBD83DE18}"/>
              </a:ext>
            </a:extLst>
          </p:cNvPr>
          <p:cNvSpPr>
            <a:spLocks noGrp="1"/>
          </p:cNvSpPr>
          <p:nvPr>
            <p:ph type="title"/>
          </p:nvPr>
        </p:nvSpPr>
        <p:spPr>
          <a:xfrm>
            <a:off x="0" y="0"/>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6CED8FDD-158B-4CF2-8082-D668AB701DFC}"/>
              </a:ext>
            </a:extLst>
          </p:cNvPr>
          <p:cNvSpPr>
            <a:spLocks noGrp="1"/>
          </p:cNvSpPr>
          <p:nvPr>
            <p:ph idx="1"/>
          </p:nvPr>
        </p:nvSpPr>
        <p:spPr>
          <a:xfrm>
            <a:off x="604520" y="1673225"/>
            <a:ext cx="10515600" cy="4351338"/>
          </a:xfrm>
        </p:spPr>
        <p:txBody>
          <a:bodyPr/>
          <a:lstStyle/>
          <a:p>
            <a:pPr marL="0" indent="0">
              <a:buNone/>
            </a:pPr>
            <a:r>
              <a:rPr lang="en-US" b="1" dirty="0"/>
              <a:t> 6.62607 x 10</a:t>
            </a:r>
            <a:r>
              <a:rPr lang="en-US" b="1" baseline="30000" dirty="0"/>
              <a:t>-34      </a:t>
            </a:r>
            <a:r>
              <a:rPr lang="en-US" b="1" dirty="0"/>
              <a:t>will be 6.62607E-34</a:t>
            </a:r>
          </a:p>
          <a:p>
            <a:pPr marL="0" indent="0">
              <a:buNone/>
            </a:pPr>
            <a:r>
              <a:rPr lang="en-US" b="1" baseline="30000" dirty="0"/>
              <a:t>                                                 will be 1e-22 </a:t>
            </a:r>
          </a:p>
          <a:p>
            <a:pPr marL="0" indent="0">
              <a:buNone/>
            </a:pPr>
            <a:endParaRPr lang="en-US" b="1" baseline="30000" dirty="0"/>
          </a:p>
          <a:p>
            <a:pPr marL="0" indent="0">
              <a:buNone/>
            </a:pPr>
            <a:r>
              <a:rPr lang="en-US" b="1" dirty="0"/>
              <a:t>Strings</a:t>
            </a:r>
          </a:p>
          <a:p>
            <a:pPr marL="0" indent="0">
              <a:buNone/>
            </a:pPr>
            <a:r>
              <a:rPr lang="en-US" dirty="0"/>
              <a:t>Strings are used when you need to process text (like names of all kinds, addresses, novels, etc.), not numbers.</a:t>
            </a:r>
          </a:p>
          <a:p>
            <a:pPr marL="0" indent="0">
              <a:buNone/>
            </a:pPr>
            <a:endParaRPr lang="en-US" b="1" baseline="30000" dirty="0"/>
          </a:p>
        </p:txBody>
      </p:sp>
      <p:sp>
        <p:nvSpPr>
          <p:cNvPr id="4" name="Rectangle 1">
            <a:extLst>
              <a:ext uri="{FF2B5EF4-FFF2-40B4-BE49-F238E27FC236}">
                <a16:creationId xmlns:a16="http://schemas.microsoft.com/office/drawing/2014/main" id="{26D33291-9623-481E-B207-30877B736A9B}"/>
              </a:ext>
            </a:extLst>
          </p:cNvPr>
          <p:cNvSpPr>
            <a:spLocks noChangeArrowheads="1"/>
          </p:cNvSpPr>
          <p:nvPr/>
        </p:nvSpPr>
        <p:spPr bwMode="auto">
          <a:xfrm>
            <a:off x="716280" y="2146161"/>
            <a:ext cx="25779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Unicode MS"/>
              </a:rPr>
              <a:t>print(0.000000000000000000001)</a:t>
            </a:r>
            <a:r>
              <a:rPr kumimoji="0" lang="en-US" altLang="en-US" sz="1200" b="1" i="0" u="none" strike="noStrike" cap="none" normalizeH="0" baseline="0" dirty="0">
                <a:ln>
                  <a:noFill/>
                </a:ln>
                <a:solidFill>
                  <a:schemeClr val="tx1"/>
                </a:solidFill>
                <a:effectLst/>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1C277EC3-E112-4F91-9068-97CDA9C9EAA2}"/>
              </a:ext>
            </a:extLst>
          </p:cNvPr>
          <p:cNvGraphicFramePr>
            <a:graphicFrameLocks noGrp="1"/>
          </p:cNvGraphicFramePr>
          <p:nvPr>
            <p:extLst>
              <p:ext uri="{D42A27DB-BD31-4B8C-83A1-F6EECF244321}">
                <p14:modId xmlns:p14="http://schemas.microsoft.com/office/powerpoint/2010/main" val="857161508"/>
              </p:ext>
            </p:extLst>
          </p:nvPr>
        </p:nvGraphicFramePr>
        <p:xfrm>
          <a:off x="1889760" y="4448175"/>
          <a:ext cx="8128000" cy="736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439498362"/>
                    </a:ext>
                  </a:extLst>
                </a:gridCol>
                <a:gridCol w="4064000">
                  <a:extLst>
                    <a:ext uri="{9D8B030D-6E8A-4147-A177-3AD203B41FA5}">
                      <a16:colId xmlns:a16="http://schemas.microsoft.com/office/drawing/2014/main" val="4039565530"/>
                    </a:ext>
                  </a:extLst>
                </a:gridCol>
              </a:tblGrid>
              <a:tr h="267546">
                <a:tc gridSpan="2">
                  <a:txBody>
                    <a:bodyPr/>
                    <a:lstStyle/>
                    <a:p>
                      <a:pPr algn="ctr"/>
                      <a:r>
                        <a:rPr lang="en-US" dirty="0"/>
                        <a:t>I like "Monty Python"</a:t>
                      </a:r>
                    </a:p>
                  </a:txBody>
                  <a:tcPr/>
                </a:tc>
                <a:tc hMerge="1">
                  <a:txBody>
                    <a:bodyPr/>
                    <a:lstStyle/>
                    <a:p>
                      <a:endParaRPr lang="en-US" dirty="0"/>
                    </a:p>
                  </a:txBody>
                  <a:tcPr/>
                </a:tc>
                <a:extLst>
                  <a:ext uri="{0D108BD9-81ED-4DB2-BD59-A6C34878D82A}">
                    <a16:rowId xmlns:a16="http://schemas.microsoft.com/office/drawing/2014/main" val="1572936906"/>
                  </a:ext>
                </a:extLst>
              </a:tr>
              <a:tr h="370840">
                <a:tc>
                  <a:txBody>
                    <a:bodyPr/>
                    <a:lstStyle/>
                    <a:p>
                      <a:r>
                        <a:rPr lang="en-US" dirty="0"/>
                        <a:t>print("I like \"Monty Python\"")</a:t>
                      </a:r>
                    </a:p>
                  </a:txBody>
                  <a:tcPr/>
                </a:tc>
                <a:tc>
                  <a:txBody>
                    <a:bodyPr/>
                    <a:lstStyle/>
                    <a:p>
                      <a:r>
                        <a:rPr lang="en-US" dirty="0"/>
                        <a:t>print(</a:t>
                      </a:r>
                      <a:r>
                        <a:rPr lang="en-US" dirty="0">
                          <a:solidFill>
                            <a:srgbClr val="FF0000"/>
                          </a:solidFill>
                        </a:rPr>
                        <a:t>‘</a:t>
                      </a:r>
                      <a:r>
                        <a:rPr lang="en-US" dirty="0"/>
                        <a:t>I like "Monty Python“</a:t>
                      </a:r>
                      <a:r>
                        <a:rPr lang="en-US" dirty="0">
                          <a:solidFill>
                            <a:srgbClr val="FF0000"/>
                          </a:solidFill>
                        </a:rPr>
                        <a:t>’</a:t>
                      </a:r>
                      <a:r>
                        <a:rPr lang="en-US" dirty="0"/>
                        <a:t>)</a:t>
                      </a:r>
                    </a:p>
                  </a:txBody>
                  <a:tcPr/>
                </a:tc>
                <a:extLst>
                  <a:ext uri="{0D108BD9-81ED-4DB2-BD59-A6C34878D82A}">
                    <a16:rowId xmlns:a16="http://schemas.microsoft.com/office/drawing/2014/main" val="2074138582"/>
                  </a:ext>
                </a:extLst>
              </a:tr>
            </a:tbl>
          </a:graphicData>
        </a:graphic>
      </p:graphicFrame>
      <p:graphicFrame>
        <p:nvGraphicFramePr>
          <p:cNvPr id="7" name="Table 5">
            <a:extLst>
              <a:ext uri="{FF2B5EF4-FFF2-40B4-BE49-F238E27FC236}">
                <a16:creationId xmlns:a16="http://schemas.microsoft.com/office/drawing/2014/main" id="{4D4D76FE-A2C5-4F38-8A36-B9CB11C418F1}"/>
              </a:ext>
            </a:extLst>
          </p:cNvPr>
          <p:cNvGraphicFramePr>
            <a:graphicFrameLocks noGrp="1"/>
          </p:cNvGraphicFramePr>
          <p:nvPr>
            <p:extLst>
              <p:ext uri="{D42A27DB-BD31-4B8C-83A1-F6EECF244321}">
                <p14:modId xmlns:p14="http://schemas.microsoft.com/office/powerpoint/2010/main" val="3189372823"/>
              </p:ext>
            </p:extLst>
          </p:nvPr>
        </p:nvGraphicFramePr>
        <p:xfrm>
          <a:off x="2005255" y="5535295"/>
          <a:ext cx="8128000" cy="736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439498362"/>
                    </a:ext>
                  </a:extLst>
                </a:gridCol>
                <a:gridCol w="4064000">
                  <a:extLst>
                    <a:ext uri="{9D8B030D-6E8A-4147-A177-3AD203B41FA5}">
                      <a16:colId xmlns:a16="http://schemas.microsoft.com/office/drawing/2014/main" val="4039565530"/>
                    </a:ext>
                  </a:extLst>
                </a:gridCol>
              </a:tblGrid>
              <a:tr h="267546">
                <a:tc gridSpan="2">
                  <a:txBody>
                    <a:bodyPr/>
                    <a:lstStyle/>
                    <a:p>
                      <a:pPr algn="ctr"/>
                      <a:r>
                        <a:rPr lang="en-US" dirty="0"/>
                        <a:t>I'm Monty Python.</a:t>
                      </a:r>
                    </a:p>
                  </a:txBody>
                  <a:tcPr/>
                </a:tc>
                <a:tc hMerge="1">
                  <a:txBody>
                    <a:bodyPr/>
                    <a:lstStyle/>
                    <a:p>
                      <a:endParaRPr lang="en-US" dirty="0"/>
                    </a:p>
                  </a:txBody>
                  <a:tcPr/>
                </a:tc>
                <a:extLst>
                  <a:ext uri="{0D108BD9-81ED-4DB2-BD59-A6C34878D82A}">
                    <a16:rowId xmlns:a16="http://schemas.microsoft.com/office/drawing/2014/main" val="1572936906"/>
                  </a:ext>
                </a:extLst>
              </a:tr>
              <a:tr h="370840">
                <a:tc>
                  <a:txBody>
                    <a:bodyPr/>
                    <a:lstStyle/>
                    <a:p>
                      <a:r>
                        <a:rPr lang="en-US" dirty="0" err="1">
                          <a:solidFill>
                            <a:schemeClr val="bg1"/>
                          </a:solidFill>
                        </a:rPr>
                        <a:t>P</a:t>
                      </a:r>
                      <a:r>
                        <a:rPr lang="en-US" dirty="0" err="1">
                          <a:solidFill>
                            <a:srgbClr val="C00000"/>
                          </a:solidFill>
                        </a:rPr>
                        <a:t>print</a:t>
                      </a:r>
                      <a:r>
                        <a:rPr lang="en-US" dirty="0">
                          <a:solidFill>
                            <a:srgbClr val="C00000"/>
                          </a:solidFill>
                        </a:rPr>
                        <a:t>(‘I’m Monty Python’)</a:t>
                      </a:r>
                      <a:endParaRPr lang="en-US" dirty="0">
                        <a:solidFill>
                          <a:schemeClr val="bg1"/>
                        </a:solidFill>
                      </a:endParaRPr>
                    </a:p>
                  </a:txBody>
                  <a:tcPr/>
                </a:tc>
                <a:tc>
                  <a:txBody>
                    <a:bodyPr/>
                    <a:lstStyle/>
                    <a:p>
                      <a:r>
                        <a:rPr lang="en-US" dirty="0"/>
                        <a:t>print(</a:t>
                      </a:r>
                      <a:r>
                        <a:rPr lang="en-US" dirty="0">
                          <a:solidFill>
                            <a:srgbClr val="FF0000"/>
                          </a:solidFill>
                        </a:rPr>
                        <a:t>"</a:t>
                      </a:r>
                      <a:r>
                        <a:rPr lang="en-US" dirty="0"/>
                        <a:t>I'm Monty Python.</a:t>
                      </a:r>
                      <a:r>
                        <a:rPr lang="en-US" dirty="0">
                          <a:solidFill>
                            <a:srgbClr val="FF0000"/>
                          </a:solidFill>
                        </a:rPr>
                        <a:t>"</a:t>
                      </a:r>
                      <a:r>
                        <a:rPr lang="en-US" dirty="0"/>
                        <a:t>)</a:t>
                      </a:r>
                    </a:p>
                  </a:txBody>
                  <a:tcPr/>
                </a:tc>
                <a:extLst>
                  <a:ext uri="{0D108BD9-81ED-4DB2-BD59-A6C34878D82A}">
                    <a16:rowId xmlns:a16="http://schemas.microsoft.com/office/drawing/2014/main" val="2074138582"/>
                  </a:ext>
                </a:extLst>
              </a:tr>
            </a:tbl>
          </a:graphicData>
        </a:graphic>
      </p:graphicFrame>
    </p:spTree>
    <p:extLst>
      <p:ext uri="{BB962C8B-B14F-4D97-AF65-F5344CB8AC3E}">
        <p14:creationId xmlns:p14="http://schemas.microsoft.com/office/powerpoint/2010/main" val="298872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A91A-5BB6-4373-BDA5-802CECA9741D}"/>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50F6331F-61F0-41E0-98FC-F6A5DB687082}"/>
              </a:ext>
            </a:extLst>
          </p:cNvPr>
          <p:cNvSpPr>
            <a:spLocks noGrp="1"/>
          </p:cNvSpPr>
          <p:nvPr>
            <p:ph idx="1"/>
          </p:nvPr>
        </p:nvSpPr>
        <p:spPr>
          <a:xfrm>
            <a:off x="838200" y="1794827"/>
            <a:ext cx="10515600" cy="4351338"/>
          </a:xfrm>
        </p:spPr>
        <p:txBody>
          <a:bodyPr/>
          <a:lstStyle/>
          <a:p>
            <a:r>
              <a:rPr lang="en-US" b="1" dirty="0"/>
              <a:t>Boolean values</a:t>
            </a:r>
          </a:p>
          <a:p>
            <a:pPr marL="0" indent="0">
              <a:buNone/>
            </a:pPr>
            <a:r>
              <a:rPr lang="en-US" dirty="0"/>
              <a:t>What will be the output ? </a:t>
            </a:r>
          </a:p>
          <a:p>
            <a:pPr marL="0" indent="0">
              <a:buNone/>
            </a:pPr>
            <a:r>
              <a:rPr lang="en-US" dirty="0"/>
              <a:t>print(True &gt; False)</a:t>
            </a:r>
          </a:p>
          <a:p>
            <a:pPr marL="0" indent="0">
              <a:buNone/>
            </a:pPr>
            <a:r>
              <a:rPr lang="en-US" dirty="0"/>
              <a:t>print(True &lt; False)</a:t>
            </a:r>
          </a:p>
        </p:txBody>
      </p:sp>
      <p:sp>
        <p:nvSpPr>
          <p:cNvPr id="5" name="Rectangle 4">
            <a:extLst>
              <a:ext uri="{FF2B5EF4-FFF2-40B4-BE49-F238E27FC236}">
                <a16:creationId xmlns:a16="http://schemas.microsoft.com/office/drawing/2014/main" id="{EE734C2C-2F19-456B-A9C8-23404622CCF2}"/>
              </a:ext>
            </a:extLst>
          </p:cNvPr>
          <p:cNvSpPr/>
          <p:nvPr/>
        </p:nvSpPr>
        <p:spPr>
          <a:xfrm>
            <a:off x="711200" y="3901440"/>
            <a:ext cx="6309360" cy="2733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Write a one-line piece of code, using the print() function, as well as the newline and escape characters, to match the expected result outputted on three lines.</a:t>
            </a:r>
          </a:p>
          <a:p>
            <a:endParaRPr lang="en-US" dirty="0"/>
          </a:p>
          <a:p>
            <a:r>
              <a:rPr lang="en-US" dirty="0"/>
              <a:t>"I'm"</a:t>
            </a:r>
          </a:p>
          <a:p>
            <a:r>
              <a:rPr lang="en-US" dirty="0"/>
              <a:t>""learning""</a:t>
            </a:r>
          </a:p>
          <a:p>
            <a:r>
              <a:rPr lang="en-US" dirty="0"/>
              <a:t>"""Python"""</a:t>
            </a:r>
          </a:p>
          <a:p>
            <a:endParaRPr lang="en-US" dirty="0"/>
          </a:p>
        </p:txBody>
      </p:sp>
      <p:sp>
        <p:nvSpPr>
          <p:cNvPr id="7" name="Rectangle 6">
            <a:extLst>
              <a:ext uri="{FF2B5EF4-FFF2-40B4-BE49-F238E27FC236}">
                <a16:creationId xmlns:a16="http://schemas.microsoft.com/office/drawing/2014/main" id="{A773951D-B280-473E-B216-8AC4E2B6B431}"/>
              </a:ext>
            </a:extLst>
          </p:cNvPr>
          <p:cNvSpPr/>
          <p:nvPr/>
        </p:nvSpPr>
        <p:spPr>
          <a:xfrm>
            <a:off x="7660640" y="660400"/>
            <a:ext cx="3820160" cy="5669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What type of literals are the following two example </a:t>
            </a:r>
          </a:p>
          <a:p>
            <a:pPr algn="ctr"/>
            <a:endParaRPr lang="en-US" dirty="0"/>
          </a:p>
          <a:p>
            <a:pPr algn="ctr"/>
            <a:endParaRPr lang="en-US" dirty="0"/>
          </a:p>
          <a:p>
            <a:pPr algn="ctr"/>
            <a:endParaRPr lang="en-US" dirty="0"/>
          </a:p>
          <a:p>
            <a:pPr algn="ctr"/>
            <a:endParaRPr lang="en-US" dirty="0"/>
          </a:p>
          <a:p>
            <a:pPr algn="ctr"/>
            <a:endParaRPr lang="en-US" dirty="0"/>
          </a:p>
        </p:txBody>
      </p:sp>
      <p:sp>
        <p:nvSpPr>
          <p:cNvPr id="9" name="Rectangle 8">
            <a:extLst>
              <a:ext uri="{FF2B5EF4-FFF2-40B4-BE49-F238E27FC236}">
                <a16:creationId xmlns:a16="http://schemas.microsoft.com/office/drawing/2014/main" id="{E189781B-3475-466D-A453-5413FF268F78}"/>
              </a:ext>
            </a:extLst>
          </p:cNvPr>
          <p:cNvSpPr/>
          <p:nvPr/>
        </p:nvSpPr>
        <p:spPr>
          <a:xfrm>
            <a:off x="8791500" y="3716774"/>
            <a:ext cx="1558440" cy="369332"/>
          </a:xfrm>
          <a:prstGeom prst="rect">
            <a:avLst/>
          </a:prstGeom>
        </p:spPr>
        <p:txBody>
          <a:bodyPr wrap="none">
            <a:spAutoFit/>
          </a:bodyPr>
          <a:lstStyle/>
          <a:p>
            <a:r>
              <a:rPr lang="en-US" dirty="0"/>
              <a:t>"Hello ", "007"</a:t>
            </a:r>
          </a:p>
        </p:txBody>
      </p:sp>
      <p:sp>
        <p:nvSpPr>
          <p:cNvPr id="10" name="Rectangle 4">
            <a:extLst>
              <a:ext uri="{FF2B5EF4-FFF2-40B4-BE49-F238E27FC236}">
                <a16:creationId xmlns:a16="http://schemas.microsoft.com/office/drawing/2014/main" id="{ADB70E89-373C-4B1E-8BD6-EE53B4DAB4CB}"/>
              </a:ext>
            </a:extLst>
          </p:cNvPr>
          <p:cNvSpPr>
            <a:spLocks noChangeArrowheads="1"/>
          </p:cNvSpPr>
          <p:nvPr/>
        </p:nvSpPr>
        <p:spPr bwMode="auto">
          <a:xfrm>
            <a:off x="8178800" y="4218790"/>
            <a:ext cx="274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"1.5", 2.0, 528, False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48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E958-A099-47D2-B2AD-E9D5B5F05982}"/>
              </a:ext>
            </a:extLst>
          </p:cNvPr>
          <p:cNvSpPr>
            <a:spLocks noGrp="1"/>
          </p:cNvSpPr>
          <p:nvPr>
            <p:ph type="title"/>
          </p:nvPr>
        </p:nvSpPr>
        <p:spPr>
          <a:xfrm>
            <a:off x="86360" y="105303"/>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4F9B8B6A-4957-4E54-AF43-24FC3054EE1B}"/>
              </a:ext>
            </a:extLst>
          </p:cNvPr>
          <p:cNvSpPr>
            <a:spLocks noGrp="1"/>
          </p:cNvSpPr>
          <p:nvPr>
            <p:ph idx="1"/>
          </p:nvPr>
        </p:nvSpPr>
        <p:spPr>
          <a:xfrm>
            <a:off x="86360" y="1815465"/>
            <a:ext cx="10515600" cy="4351338"/>
          </a:xfrm>
        </p:spPr>
        <p:txBody>
          <a:bodyPr/>
          <a:lstStyle/>
          <a:p>
            <a:r>
              <a:rPr lang="en-US" b="1" dirty="0"/>
              <a:t>Python as a calculator</a:t>
            </a:r>
          </a:p>
          <a:p>
            <a:pPr marL="0" indent="0">
              <a:buNone/>
            </a:pPr>
            <a:r>
              <a:rPr lang="en-US" dirty="0"/>
              <a:t>print(2+2)=4</a:t>
            </a:r>
          </a:p>
          <a:p>
            <a:pPr marL="0" indent="0">
              <a:buNone/>
            </a:pPr>
            <a:r>
              <a:rPr lang="en-US" b="1" dirty="0"/>
              <a:t>Operators and their priorities</a:t>
            </a:r>
          </a:p>
          <a:p>
            <a:pPr marL="0" indent="0">
              <a:buNone/>
            </a:pPr>
            <a:r>
              <a:rPr lang="en-US" dirty="0"/>
              <a:t>2 + 3 * 5</a:t>
            </a:r>
          </a:p>
          <a:p>
            <a:pPr marL="0" indent="0">
              <a:buNone/>
            </a:pPr>
            <a:r>
              <a:rPr lang="en-US" b="1" dirty="0"/>
              <a:t>Operators and their bindings</a:t>
            </a:r>
          </a:p>
          <a:p>
            <a:pPr marL="0" indent="0">
              <a:buNone/>
            </a:pPr>
            <a:r>
              <a:rPr lang="en-US" dirty="0"/>
              <a:t>print(</a:t>
            </a:r>
            <a:r>
              <a:rPr lang="en-US" dirty="0">
                <a:solidFill>
                  <a:srgbClr val="C00000"/>
                </a:solidFill>
              </a:rPr>
              <a:t>9</a:t>
            </a:r>
            <a:r>
              <a:rPr lang="en-US" dirty="0"/>
              <a:t> </a:t>
            </a:r>
            <a:r>
              <a:rPr lang="en-US" dirty="0">
                <a:solidFill>
                  <a:srgbClr val="C00000"/>
                </a:solidFill>
              </a:rPr>
              <a:t>% 6</a:t>
            </a:r>
            <a:r>
              <a:rPr lang="en-US" dirty="0"/>
              <a:t> % 2) (left binding)</a:t>
            </a:r>
          </a:p>
          <a:p>
            <a:pPr marL="0" indent="0">
              <a:buNone/>
            </a:pPr>
            <a:r>
              <a:rPr lang="en-US" dirty="0"/>
              <a:t>print(2 ** </a:t>
            </a:r>
            <a:r>
              <a:rPr lang="en-US" dirty="0">
                <a:solidFill>
                  <a:srgbClr val="C00000"/>
                </a:solidFill>
              </a:rPr>
              <a:t>2</a:t>
            </a:r>
            <a:r>
              <a:rPr lang="en-US" dirty="0"/>
              <a:t> ** </a:t>
            </a:r>
            <a:r>
              <a:rPr lang="en-US" dirty="0">
                <a:solidFill>
                  <a:srgbClr val="C00000"/>
                </a:solidFill>
              </a:rPr>
              <a:t>3</a:t>
            </a:r>
            <a:r>
              <a:rPr lang="en-US" dirty="0"/>
              <a:t>) (right binding)</a:t>
            </a:r>
          </a:p>
        </p:txBody>
      </p:sp>
      <p:graphicFrame>
        <p:nvGraphicFramePr>
          <p:cNvPr id="5" name="Table 5">
            <a:extLst>
              <a:ext uri="{FF2B5EF4-FFF2-40B4-BE49-F238E27FC236}">
                <a16:creationId xmlns:a16="http://schemas.microsoft.com/office/drawing/2014/main" id="{DD07771C-4945-49A4-A862-011F4017EF3E}"/>
              </a:ext>
            </a:extLst>
          </p:cNvPr>
          <p:cNvGraphicFramePr>
            <a:graphicFrameLocks noGrp="1"/>
          </p:cNvGraphicFramePr>
          <p:nvPr>
            <p:extLst>
              <p:ext uri="{D42A27DB-BD31-4B8C-83A1-F6EECF244321}">
                <p14:modId xmlns:p14="http://schemas.microsoft.com/office/powerpoint/2010/main" val="3167821883"/>
              </p:ext>
            </p:extLst>
          </p:nvPr>
        </p:nvGraphicFramePr>
        <p:xfrm>
          <a:off x="4546600" y="1430866"/>
          <a:ext cx="7559040" cy="5339800"/>
        </p:xfrm>
        <a:graphic>
          <a:graphicData uri="http://schemas.openxmlformats.org/drawingml/2006/table">
            <a:tbl>
              <a:tblPr firstRow="1" bandRow="1">
                <a:tableStyleId>{5940675A-B579-460E-94D1-54222C63F5DA}</a:tableStyleId>
              </a:tblPr>
              <a:tblGrid>
                <a:gridCol w="1899920">
                  <a:extLst>
                    <a:ext uri="{9D8B030D-6E8A-4147-A177-3AD203B41FA5}">
                      <a16:colId xmlns:a16="http://schemas.microsoft.com/office/drawing/2014/main" val="116519633"/>
                    </a:ext>
                  </a:extLst>
                </a:gridCol>
                <a:gridCol w="1849120">
                  <a:extLst>
                    <a:ext uri="{9D8B030D-6E8A-4147-A177-3AD203B41FA5}">
                      <a16:colId xmlns:a16="http://schemas.microsoft.com/office/drawing/2014/main" val="148378130"/>
                    </a:ext>
                  </a:extLst>
                </a:gridCol>
                <a:gridCol w="1621737">
                  <a:extLst>
                    <a:ext uri="{9D8B030D-6E8A-4147-A177-3AD203B41FA5}">
                      <a16:colId xmlns:a16="http://schemas.microsoft.com/office/drawing/2014/main" val="2782077455"/>
                    </a:ext>
                  </a:extLst>
                </a:gridCol>
                <a:gridCol w="2188263">
                  <a:extLst>
                    <a:ext uri="{9D8B030D-6E8A-4147-A177-3AD203B41FA5}">
                      <a16:colId xmlns:a16="http://schemas.microsoft.com/office/drawing/2014/main" val="2596106362"/>
                    </a:ext>
                  </a:extLst>
                </a:gridCol>
              </a:tblGrid>
              <a:tr h="1352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exponentiation</a:t>
                      </a:r>
                    </a:p>
                  </a:txBody>
                  <a:tcPr/>
                </a:tc>
                <a:tc>
                  <a:txBody>
                    <a:bodyPr/>
                    <a:lstStyle/>
                    <a:p>
                      <a:r>
                        <a:rPr lang="en-US" dirty="0"/>
                        <a:t>print(2 ** 3)=8</a:t>
                      </a:r>
                    </a:p>
                    <a:p>
                      <a:r>
                        <a:rPr lang="en-US" dirty="0"/>
                        <a:t>print(2 ** 3.)=8.0</a:t>
                      </a:r>
                    </a:p>
                    <a:p>
                      <a:r>
                        <a:rPr lang="en-US" dirty="0"/>
                        <a:t>print(2. ** 3)=8.0</a:t>
                      </a:r>
                    </a:p>
                    <a:p>
                      <a:r>
                        <a:rPr lang="en-US" dirty="0"/>
                        <a:t>print(2. ** 3.)=8.0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remainder (modulo)</a:t>
                      </a:r>
                    </a:p>
                    <a:p>
                      <a:endParaRPr lang="en-US" dirty="0"/>
                    </a:p>
                  </a:txBody>
                  <a:tcPr/>
                </a:tc>
                <a:tc>
                  <a:txBody>
                    <a:bodyPr/>
                    <a:lstStyle/>
                    <a:p>
                      <a:r>
                        <a:rPr lang="en-US" dirty="0"/>
                        <a:t>print(14 % 4)=2</a:t>
                      </a:r>
                    </a:p>
                    <a:p>
                      <a:r>
                        <a:rPr lang="en-US" dirty="0"/>
                        <a:t>print(12 % 4.5)=3.0</a:t>
                      </a:r>
                    </a:p>
                  </a:txBody>
                  <a:tcPr/>
                </a:tc>
                <a:extLst>
                  <a:ext uri="{0D108BD9-81ED-4DB2-BD59-A6C34878D82A}">
                    <a16:rowId xmlns:a16="http://schemas.microsoft.com/office/drawing/2014/main" val="2055288802"/>
                  </a:ext>
                </a:extLst>
              </a:tr>
              <a:tr h="1139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multiplication</a:t>
                      </a:r>
                    </a:p>
                    <a:p>
                      <a:endParaRPr lang="en-US" dirty="0"/>
                    </a:p>
                  </a:txBody>
                  <a:tcPr/>
                </a:tc>
                <a:tc>
                  <a:txBody>
                    <a:bodyPr/>
                    <a:lstStyle/>
                    <a:p>
                      <a:r>
                        <a:rPr lang="en-US" dirty="0"/>
                        <a:t>print(2 * 3)=6</a:t>
                      </a:r>
                    </a:p>
                    <a:p>
                      <a:r>
                        <a:rPr lang="en-US" dirty="0"/>
                        <a:t>print(2 * 3.)=6.0</a:t>
                      </a:r>
                    </a:p>
                    <a:p>
                      <a:r>
                        <a:rPr lang="en-US" dirty="0"/>
                        <a:t>print(2. * 3)=6.0</a:t>
                      </a:r>
                    </a:p>
                    <a:p>
                      <a:r>
                        <a:rPr lang="en-US" dirty="0"/>
                        <a:t>print(2. * 3.)=6.0</a:t>
                      </a:r>
                    </a:p>
                  </a:txBody>
                  <a:tcPr/>
                </a:tc>
                <a:tc>
                  <a:txBody>
                    <a:bodyPr/>
                    <a:lstStyle/>
                    <a:p>
                      <a:r>
                        <a:rPr lang="en-US" b="1" dirty="0"/>
                        <a:t>addition</a:t>
                      </a:r>
                    </a:p>
                  </a:txBody>
                  <a:tcPr/>
                </a:tc>
                <a:tc>
                  <a:txBody>
                    <a:bodyPr/>
                    <a:lstStyle/>
                    <a:p>
                      <a:r>
                        <a:rPr lang="en-US" dirty="0"/>
                        <a:t>print(-4 - 4)=-8</a:t>
                      </a:r>
                    </a:p>
                    <a:p>
                      <a:r>
                        <a:rPr lang="en-US" dirty="0"/>
                        <a:t>print(4. - 8)=-4.0</a:t>
                      </a:r>
                    </a:p>
                    <a:p>
                      <a:r>
                        <a:rPr lang="en-US" dirty="0"/>
                        <a:t>print(-1.1)=-</a:t>
                      </a:r>
                    </a:p>
                    <a:p>
                      <a:r>
                        <a:rPr lang="en-US" dirty="0"/>
                        <a:t>print(+2)=2</a:t>
                      </a:r>
                    </a:p>
                    <a:p>
                      <a:endParaRPr lang="en-US" dirty="0"/>
                    </a:p>
                  </a:txBody>
                  <a:tcPr/>
                </a:tc>
                <a:extLst>
                  <a:ext uri="{0D108BD9-81ED-4DB2-BD59-A6C34878D82A}">
                    <a16:rowId xmlns:a16="http://schemas.microsoft.com/office/drawing/2014/main" val="3567101049"/>
                  </a:ext>
                </a:extLst>
              </a:tr>
              <a:tr h="1225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division</a:t>
                      </a:r>
                    </a:p>
                    <a:p>
                      <a:endParaRPr lang="en-US" dirty="0"/>
                    </a:p>
                  </a:txBody>
                  <a:tcPr/>
                </a:tc>
                <a:tc>
                  <a:txBody>
                    <a:bodyPr/>
                    <a:lstStyle/>
                    <a:p>
                      <a:r>
                        <a:rPr lang="en-US" dirty="0"/>
                        <a:t>print(6 / 3)=2.0</a:t>
                      </a:r>
                    </a:p>
                    <a:p>
                      <a:r>
                        <a:rPr lang="en-US" dirty="0"/>
                        <a:t>print(6 / 3.)=2.0</a:t>
                      </a:r>
                    </a:p>
                    <a:p>
                      <a:r>
                        <a:rPr lang="en-US" dirty="0"/>
                        <a:t>print(6. / 3)=2.0</a:t>
                      </a:r>
                    </a:p>
                    <a:p>
                      <a:r>
                        <a:rPr lang="en-US" dirty="0"/>
                        <a:t>print(6. / 3.)=2.0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8999972"/>
                  </a:ext>
                </a:extLst>
              </a:tr>
              <a:tr h="320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integer division</a:t>
                      </a:r>
                    </a:p>
                    <a:p>
                      <a:endParaRPr lang="en-US" dirty="0"/>
                    </a:p>
                  </a:txBody>
                  <a:tcPr/>
                </a:tc>
                <a:tc>
                  <a:txBody>
                    <a:bodyPr/>
                    <a:lstStyle/>
                    <a:p>
                      <a:r>
                        <a:rPr lang="en-US" dirty="0"/>
                        <a:t>print(6 // 3)=2</a:t>
                      </a:r>
                    </a:p>
                    <a:p>
                      <a:r>
                        <a:rPr lang="en-US" dirty="0"/>
                        <a:t>print(6 // 3.)=2.0</a:t>
                      </a:r>
                    </a:p>
                    <a:p>
                      <a:r>
                        <a:rPr lang="en-US" dirty="0"/>
                        <a:t>print(6. // 3)=2.0</a:t>
                      </a:r>
                    </a:p>
                    <a:p>
                      <a:r>
                        <a:rPr lang="en-US" dirty="0"/>
                        <a:t>print(6. // 3.)=2.0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38866770"/>
                  </a:ext>
                </a:extLst>
              </a:tr>
            </a:tbl>
          </a:graphicData>
        </a:graphic>
      </p:graphicFrame>
    </p:spTree>
    <p:extLst>
      <p:ext uri="{BB962C8B-B14F-4D97-AF65-F5344CB8AC3E}">
        <p14:creationId xmlns:p14="http://schemas.microsoft.com/office/powerpoint/2010/main" val="351422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5DB1-6FFB-41F1-8CD5-EE7E02DD7EFE}"/>
              </a:ext>
            </a:extLst>
          </p:cNvPr>
          <p:cNvSpPr>
            <a:spLocks noGrp="1"/>
          </p:cNvSpPr>
          <p:nvPr>
            <p:ph type="title"/>
          </p:nvPr>
        </p:nvSpPr>
        <p:spPr>
          <a:xfrm>
            <a:off x="0" y="141605"/>
            <a:ext cx="10515600" cy="1325563"/>
          </a:xfrm>
        </p:spPr>
        <p:txBody>
          <a:bodyPr/>
          <a:lstStyle/>
          <a:p>
            <a:r>
              <a:rPr lang="en-US" dirty="0"/>
              <a:t>Introduction to Python </a:t>
            </a:r>
          </a:p>
        </p:txBody>
      </p:sp>
      <p:graphicFrame>
        <p:nvGraphicFramePr>
          <p:cNvPr id="6" name="Content Placeholder 5">
            <a:extLst>
              <a:ext uri="{FF2B5EF4-FFF2-40B4-BE49-F238E27FC236}">
                <a16:creationId xmlns:a16="http://schemas.microsoft.com/office/drawing/2014/main" id="{CE27A166-E698-4CA9-B556-063EFF6EA17D}"/>
              </a:ext>
            </a:extLst>
          </p:cNvPr>
          <p:cNvGraphicFramePr>
            <a:graphicFrameLocks noGrp="1"/>
          </p:cNvGraphicFramePr>
          <p:nvPr>
            <p:ph idx="1"/>
            <p:extLst>
              <p:ext uri="{D42A27DB-BD31-4B8C-83A1-F6EECF244321}">
                <p14:modId xmlns:p14="http://schemas.microsoft.com/office/powerpoint/2010/main" val="3957617985"/>
              </p:ext>
            </p:extLst>
          </p:nvPr>
        </p:nvGraphicFramePr>
        <p:xfrm>
          <a:off x="2761933" y="1294448"/>
          <a:ext cx="6971346" cy="1828800"/>
        </p:xfrm>
        <a:graphic>
          <a:graphicData uri="http://schemas.openxmlformats.org/drawingml/2006/table">
            <a:tbl>
              <a:tblPr>
                <a:tableStyleId>{69C7853C-536D-4A76-A0AE-DD22124D55A5}</a:tableStyleId>
              </a:tblPr>
              <a:tblGrid>
                <a:gridCol w="2323782">
                  <a:extLst>
                    <a:ext uri="{9D8B030D-6E8A-4147-A177-3AD203B41FA5}">
                      <a16:colId xmlns:a16="http://schemas.microsoft.com/office/drawing/2014/main" val="1193172891"/>
                    </a:ext>
                  </a:extLst>
                </a:gridCol>
                <a:gridCol w="2323782">
                  <a:extLst>
                    <a:ext uri="{9D8B030D-6E8A-4147-A177-3AD203B41FA5}">
                      <a16:colId xmlns:a16="http://schemas.microsoft.com/office/drawing/2014/main" val="2299321894"/>
                    </a:ext>
                  </a:extLst>
                </a:gridCol>
                <a:gridCol w="2323782">
                  <a:extLst>
                    <a:ext uri="{9D8B030D-6E8A-4147-A177-3AD203B41FA5}">
                      <a16:colId xmlns:a16="http://schemas.microsoft.com/office/drawing/2014/main" val="2069652563"/>
                    </a:ext>
                  </a:extLst>
                </a:gridCol>
              </a:tblGrid>
              <a:tr h="0">
                <a:tc>
                  <a:txBody>
                    <a:bodyPr/>
                    <a:lstStyle/>
                    <a:p>
                      <a:r>
                        <a:rPr lang="en-US" dirty="0"/>
                        <a:t>Priority</a:t>
                      </a:r>
                    </a:p>
                  </a:txBody>
                  <a:tcPr anchor="ctr"/>
                </a:tc>
                <a:tc>
                  <a:txBody>
                    <a:bodyPr/>
                    <a:lstStyle/>
                    <a:p>
                      <a:r>
                        <a:rPr lang="en-US" dirty="0"/>
                        <a:t>Operator</a:t>
                      </a:r>
                    </a:p>
                  </a:txBody>
                  <a:tcPr anchor="ctr"/>
                </a:tc>
                <a:tc>
                  <a:txBody>
                    <a:bodyPr/>
                    <a:lstStyle/>
                    <a:p>
                      <a:endParaRPr lang="en-US"/>
                    </a:p>
                  </a:txBody>
                  <a:tcPr anchor="ctr"/>
                </a:tc>
                <a:extLst>
                  <a:ext uri="{0D108BD9-81ED-4DB2-BD59-A6C34878D82A}">
                    <a16:rowId xmlns:a16="http://schemas.microsoft.com/office/drawing/2014/main" val="309897019"/>
                  </a:ext>
                </a:extLst>
              </a:tr>
              <a:tr h="0">
                <a:tc>
                  <a:txBody>
                    <a:bodyPr/>
                    <a:lstStyle/>
                    <a:p>
                      <a:r>
                        <a:rPr lang="en-US" dirty="0"/>
                        <a:t>1</a:t>
                      </a:r>
                    </a:p>
                  </a:txBody>
                  <a:tcPr anchor="ctr"/>
                </a:tc>
                <a:tc>
                  <a:txBody>
                    <a:bodyPr/>
                    <a:lstStyle/>
                    <a:p>
                      <a:r>
                        <a:rPr lang="en-US" dirty="0"/>
                        <a:t>+, -</a:t>
                      </a:r>
                    </a:p>
                  </a:txBody>
                  <a:tcPr anchor="ctr"/>
                </a:tc>
                <a:tc>
                  <a:txBody>
                    <a:bodyPr/>
                    <a:lstStyle/>
                    <a:p>
                      <a:r>
                        <a:rPr lang="en-US" dirty="0"/>
                        <a:t>unary</a:t>
                      </a:r>
                    </a:p>
                  </a:txBody>
                  <a:tcPr anchor="ctr"/>
                </a:tc>
                <a:extLst>
                  <a:ext uri="{0D108BD9-81ED-4DB2-BD59-A6C34878D82A}">
                    <a16:rowId xmlns:a16="http://schemas.microsoft.com/office/drawing/2014/main" val="689225310"/>
                  </a:ext>
                </a:extLst>
              </a:tr>
              <a:tr h="0">
                <a:tc>
                  <a:txBody>
                    <a:bodyPr/>
                    <a:lstStyle/>
                    <a:p>
                      <a:r>
                        <a:rPr lang="en-US" dirty="0"/>
                        <a:t>2</a:t>
                      </a:r>
                    </a:p>
                  </a:txBody>
                  <a:tcPr anchor="ctr"/>
                </a:tc>
                <a:tc>
                  <a:txBody>
                    <a:bodyPr/>
                    <a:lstStyle/>
                    <a:p>
                      <a:r>
                        <a:rPr lang="en-US" dirty="0"/>
                        <a:t>**</a:t>
                      </a:r>
                    </a:p>
                  </a:txBody>
                  <a:tcPr anchor="ctr"/>
                </a:tc>
                <a:tc>
                  <a:txBody>
                    <a:bodyPr/>
                    <a:lstStyle/>
                    <a:p>
                      <a:endParaRPr lang="en-US" dirty="0"/>
                    </a:p>
                  </a:txBody>
                  <a:tcPr anchor="ctr"/>
                </a:tc>
                <a:extLst>
                  <a:ext uri="{0D108BD9-81ED-4DB2-BD59-A6C34878D82A}">
                    <a16:rowId xmlns:a16="http://schemas.microsoft.com/office/drawing/2014/main" val="174810843"/>
                  </a:ext>
                </a:extLst>
              </a:tr>
              <a:tr h="0">
                <a:tc>
                  <a:txBody>
                    <a:bodyPr/>
                    <a:lstStyle/>
                    <a:p>
                      <a:r>
                        <a:rPr lang="en-US" dirty="0"/>
                        <a:t>3</a:t>
                      </a:r>
                    </a:p>
                  </a:txBody>
                  <a:tcPr anchor="ctr"/>
                </a:tc>
                <a:tc>
                  <a:txBody>
                    <a:bodyPr/>
                    <a:lstStyle/>
                    <a:p>
                      <a:r>
                        <a:rPr lang="en-US" dirty="0"/>
                        <a:t>*, /, %</a:t>
                      </a:r>
                    </a:p>
                  </a:txBody>
                  <a:tcPr anchor="ctr"/>
                </a:tc>
                <a:tc>
                  <a:txBody>
                    <a:bodyPr/>
                    <a:lstStyle/>
                    <a:p>
                      <a:endParaRPr lang="en-US" dirty="0"/>
                    </a:p>
                  </a:txBody>
                  <a:tcPr anchor="ctr"/>
                </a:tc>
                <a:extLst>
                  <a:ext uri="{0D108BD9-81ED-4DB2-BD59-A6C34878D82A}">
                    <a16:rowId xmlns:a16="http://schemas.microsoft.com/office/drawing/2014/main" val="395703907"/>
                  </a:ext>
                </a:extLst>
              </a:tr>
              <a:tr h="0">
                <a:tc>
                  <a:txBody>
                    <a:bodyPr/>
                    <a:lstStyle/>
                    <a:p>
                      <a:r>
                        <a:rPr lang="en-US" dirty="0"/>
                        <a:t>4</a:t>
                      </a:r>
                    </a:p>
                  </a:txBody>
                  <a:tcPr anchor="ctr"/>
                </a:tc>
                <a:tc>
                  <a:txBody>
                    <a:bodyPr/>
                    <a:lstStyle/>
                    <a:p>
                      <a:r>
                        <a:rPr lang="en-US" dirty="0"/>
                        <a:t>+, -</a:t>
                      </a:r>
                    </a:p>
                  </a:txBody>
                  <a:tcPr anchor="ctr"/>
                </a:tc>
                <a:tc>
                  <a:txBody>
                    <a:bodyPr/>
                    <a:lstStyle/>
                    <a:p>
                      <a:r>
                        <a:rPr lang="en-US" dirty="0"/>
                        <a:t>binary</a:t>
                      </a:r>
                    </a:p>
                  </a:txBody>
                  <a:tcPr anchor="ctr"/>
                </a:tc>
                <a:extLst>
                  <a:ext uri="{0D108BD9-81ED-4DB2-BD59-A6C34878D82A}">
                    <a16:rowId xmlns:a16="http://schemas.microsoft.com/office/drawing/2014/main" val="1971178395"/>
                  </a:ext>
                </a:extLst>
              </a:tr>
            </a:tbl>
          </a:graphicData>
        </a:graphic>
      </p:graphicFrame>
      <p:sp>
        <p:nvSpPr>
          <p:cNvPr id="7" name="Rectangle 6">
            <a:extLst>
              <a:ext uri="{FF2B5EF4-FFF2-40B4-BE49-F238E27FC236}">
                <a16:creationId xmlns:a16="http://schemas.microsoft.com/office/drawing/2014/main" id="{56339664-C50A-47D7-91FF-52858E2F7D01}"/>
              </a:ext>
            </a:extLst>
          </p:cNvPr>
          <p:cNvSpPr/>
          <p:nvPr/>
        </p:nvSpPr>
        <p:spPr>
          <a:xfrm>
            <a:off x="487680" y="3562032"/>
            <a:ext cx="10982960" cy="28895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print(2 * 3 % 5)=1</a:t>
            </a:r>
          </a:p>
          <a:p>
            <a:pPr algn="ctr"/>
            <a:endParaRPr lang="en-US" dirty="0"/>
          </a:p>
          <a:p>
            <a:pPr algn="ctr"/>
            <a:r>
              <a:rPr lang="en-US" dirty="0"/>
              <a:t>print((5 * ((25 % 13) + 100) / (2 * 13)) // 2)=10.0</a:t>
            </a:r>
          </a:p>
          <a:p>
            <a:pPr algn="ctr"/>
            <a:endParaRPr lang="en-US" dirty="0"/>
          </a:p>
          <a:p>
            <a:pPr algn="ctr"/>
            <a:r>
              <a:rPr lang="en-US" dirty="0"/>
              <a:t>print((2 ** 4), (2 * 4.), (2 * 4))= 16 8.0 8</a:t>
            </a:r>
          </a:p>
          <a:p>
            <a:pPr algn="ctr"/>
            <a:endParaRPr lang="en-US" dirty="0"/>
          </a:p>
          <a:p>
            <a:pPr algn="ctr"/>
            <a:r>
              <a:rPr lang="en-US" dirty="0"/>
              <a:t> print((-2 / 4), (2 / 4), (2 // 4), (-2 // 4))=-0.5 0.5 0 -1 </a:t>
            </a:r>
          </a:p>
          <a:p>
            <a:pPr algn="ctr"/>
            <a:endParaRPr lang="en-US" dirty="0"/>
          </a:p>
          <a:p>
            <a:pPr algn="ctr"/>
            <a:r>
              <a:rPr lang="en-US" dirty="0"/>
              <a:t>print((2 % -4), (2 % 4), (2 ** 3 ** 2))= -2 2 512 </a:t>
            </a:r>
          </a:p>
        </p:txBody>
      </p:sp>
    </p:spTree>
    <p:extLst>
      <p:ext uri="{BB962C8B-B14F-4D97-AF65-F5344CB8AC3E}">
        <p14:creationId xmlns:p14="http://schemas.microsoft.com/office/powerpoint/2010/main" val="170467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9D43-60B9-4A19-B6BA-06C07DECA92F}"/>
              </a:ext>
            </a:extLst>
          </p:cNvPr>
          <p:cNvSpPr>
            <a:spLocks noGrp="1"/>
          </p:cNvSpPr>
          <p:nvPr>
            <p:ph type="title"/>
          </p:nvPr>
        </p:nvSpPr>
        <p:spPr>
          <a:xfrm>
            <a:off x="127000" y="9080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DE09982F-6C81-423E-8202-EC7D6EEEFE01}"/>
              </a:ext>
            </a:extLst>
          </p:cNvPr>
          <p:cNvSpPr>
            <a:spLocks noGrp="1"/>
          </p:cNvSpPr>
          <p:nvPr>
            <p:ph idx="1"/>
          </p:nvPr>
        </p:nvSpPr>
        <p:spPr/>
        <p:txBody>
          <a:bodyPr/>
          <a:lstStyle/>
          <a:p>
            <a:r>
              <a:rPr lang="en-US" b="1" dirty="0"/>
              <a:t>What are variables?</a:t>
            </a:r>
          </a:p>
          <a:p>
            <a:r>
              <a:rPr lang="en-US" b="1" dirty="0"/>
              <a:t>Correct and incorrect variable names!</a:t>
            </a:r>
          </a:p>
          <a:p>
            <a:pPr marL="0" indent="0">
              <a:buNone/>
            </a:pPr>
            <a:r>
              <a:rPr lang="en-US" b="1" dirty="0">
                <a:solidFill>
                  <a:srgbClr val="FF0000"/>
                </a:solidFill>
              </a:rPr>
              <a:t>     (keywords are not allowed ) !</a:t>
            </a:r>
          </a:p>
          <a:p>
            <a:pPr marL="0" indent="0">
              <a:buNone/>
            </a:pPr>
            <a:endParaRPr lang="en-US" b="1" dirty="0">
              <a:solidFill>
                <a:srgbClr val="FF0000"/>
              </a:solidFill>
            </a:endParaRPr>
          </a:p>
          <a:p>
            <a:endParaRPr lang="en-US" b="1" dirty="0"/>
          </a:p>
          <a:p>
            <a:pPr marL="0" indent="0">
              <a:buNone/>
            </a:pPr>
            <a:r>
              <a:rPr lang="en-US" dirty="0"/>
              <a:t>  </a:t>
            </a:r>
          </a:p>
        </p:txBody>
      </p:sp>
      <p:pic>
        <p:nvPicPr>
          <p:cNvPr id="4" name="Picture 3">
            <a:extLst>
              <a:ext uri="{FF2B5EF4-FFF2-40B4-BE49-F238E27FC236}">
                <a16:creationId xmlns:a16="http://schemas.microsoft.com/office/drawing/2014/main" id="{C2A7061D-E362-47E2-951E-02094801297E}"/>
              </a:ext>
            </a:extLst>
          </p:cNvPr>
          <p:cNvPicPr>
            <a:picLocks noChangeAspect="1"/>
          </p:cNvPicPr>
          <p:nvPr/>
        </p:nvPicPr>
        <p:blipFill>
          <a:blip r:embed="rId2"/>
          <a:stretch>
            <a:fillRect/>
          </a:stretch>
        </p:blipFill>
        <p:spPr>
          <a:xfrm>
            <a:off x="8402321" y="753586"/>
            <a:ext cx="3444240" cy="3786478"/>
          </a:xfrm>
          <a:prstGeom prst="rect">
            <a:avLst/>
          </a:prstGeom>
        </p:spPr>
      </p:pic>
      <p:graphicFrame>
        <p:nvGraphicFramePr>
          <p:cNvPr id="5" name="Table 5">
            <a:extLst>
              <a:ext uri="{FF2B5EF4-FFF2-40B4-BE49-F238E27FC236}">
                <a16:creationId xmlns:a16="http://schemas.microsoft.com/office/drawing/2014/main" id="{C7E8AEAA-3B2A-411C-ACAF-DBE493F760E8}"/>
              </a:ext>
            </a:extLst>
          </p:cNvPr>
          <p:cNvGraphicFramePr>
            <a:graphicFrameLocks noGrp="1"/>
          </p:cNvGraphicFramePr>
          <p:nvPr>
            <p:extLst>
              <p:ext uri="{D42A27DB-BD31-4B8C-83A1-F6EECF244321}">
                <p14:modId xmlns:p14="http://schemas.microsoft.com/office/powerpoint/2010/main" val="3283402112"/>
              </p:ext>
            </p:extLst>
          </p:nvPr>
        </p:nvGraphicFramePr>
        <p:xfrm>
          <a:off x="574041" y="3331183"/>
          <a:ext cx="8092440" cy="3474720"/>
        </p:xfrm>
        <a:graphic>
          <a:graphicData uri="http://schemas.openxmlformats.org/drawingml/2006/table">
            <a:tbl>
              <a:tblPr firstRow="1" bandRow="1">
                <a:tableStyleId>{5940675A-B579-460E-94D1-54222C63F5DA}</a:tableStyleId>
              </a:tblPr>
              <a:tblGrid>
                <a:gridCol w="4046220">
                  <a:extLst>
                    <a:ext uri="{9D8B030D-6E8A-4147-A177-3AD203B41FA5}">
                      <a16:colId xmlns:a16="http://schemas.microsoft.com/office/drawing/2014/main" val="476987211"/>
                    </a:ext>
                  </a:extLst>
                </a:gridCol>
                <a:gridCol w="4046220">
                  <a:extLst>
                    <a:ext uri="{9D8B030D-6E8A-4147-A177-3AD203B41FA5}">
                      <a16:colId xmlns:a16="http://schemas.microsoft.com/office/drawing/2014/main" val="1155532622"/>
                    </a:ext>
                  </a:extLst>
                </a:gridCol>
              </a:tblGrid>
              <a:tr h="158777">
                <a:tc>
                  <a:txBody>
                    <a:bodyPr/>
                    <a:lstStyle/>
                    <a:p>
                      <a:r>
                        <a:rPr lang="en-US" dirty="0"/>
                        <a:t>var = 1</a:t>
                      </a:r>
                    </a:p>
                    <a:p>
                      <a:r>
                        <a:rPr lang="en-US" dirty="0"/>
                        <a:t>type(var)</a:t>
                      </a:r>
                    </a:p>
                    <a:p>
                      <a:r>
                        <a:rPr lang="en-US" dirty="0" err="1"/>
                        <a:t>account_balance</a:t>
                      </a:r>
                      <a:r>
                        <a:rPr lang="en-US" dirty="0"/>
                        <a:t> = 1000.0</a:t>
                      </a:r>
                    </a:p>
                    <a:p>
                      <a:r>
                        <a:rPr lang="en-US" dirty="0" err="1"/>
                        <a:t>client_name</a:t>
                      </a:r>
                      <a:r>
                        <a:rPr lang="en-US" dirty="0"/>
                        <a:t> = 'John Doe'</a:t>
                      </a:r>
                    </a:p>
                    <a:p>
                      <a:r>
                        <a:rPr lang="en-US" dirty="0"/>
                        <a:t>print(var, </a:t>
                      </a:r>
                      <a:r>
                        <a:rPr lang="en-US" dirty="0" err="1"/>
                        <a:t>account_balance</a:t>
                      </a:r>
                      <a:r>
                        <a:rPr lang="en-US" dirty="0"/>
                        <a:t>, </a:t>
                      </a:r>
                      <a:r>
                        <a:rPr lang="en-US" dirty="0" err="1"/>
                        <a:t>client_name</a:t>
                      </a:r>
                      <a:r>
                        <a:rPr lang="en-US" dirty="0"/>
                        <a:t>)</a:t>
                      </a:r>
                    </a:p>
                    <a:p>
                      <a:r>
                        <a:rPr lang="en-US" dirty="0"/>
                        <a:t>print(var)</a:t>
                      </a:r>
                    </a:p>
                  </a:txBody>
                  <a:tcPr/>
                </a:tc>
                <a:tc>
                  <a:txBody>
                    <a:bodyPr/>
                    <a:lstStyle/>
                    <a:p>
                      <a:r>
                        <a:rPr lang="en-US" dirty="0"/>
                        <a:t>You can use the print() statement and combine text and variables using the + operator to output strings and variables, e.g.:</a:t>
                      </a:r>
                    </a:p>
                    <a:p>
                      <a:r>
                        <a:rPr lang="sv-SE" dirty="0"/>
                        <a:t>var = "3.7.1" </a:t>
                      </a:r>
                    </a:p>
                    <a:p>
                      <a:r>
                        <a:rPr lang="sv-SE" dirty="0"/>
                        <a:t>print("Python version: " + var)</a:t>
                      </a:r>
                    </a:p>
                    <a:p>
                      <a:r>
                        <a:rPr lang="en-US" dirty="0"/>
                        <a:t>Output  </a:t>
                      </a:r>
                    </a:p>
                    <a:p>
                      <a:r>
                        <a:rPr lang="en-US" dirty="0"/>
                        <a:t>Python version: 3.7.1</a:t>
                      </a:r>
                    </a:p>
                  </a:txBody>
                  <a:tcPr/>
                </a:tc>
                <a:extLst>
                  <a:ext uri="{0D108BD9-81ED-4DB2-BD59-A6C34878D82A}">
                    <a16:rowId xmlns:a16="http://schemas.microsoft.com/office/drawing/2014/main" val="2348363544"/>
                  </a:ext>
                </a:extLst>
              </a:tr>
              <a:tr h="370840">
                <a:tc>
                  <a:txBody>
                    <a:bodyPr/>
                    <a:lstStyle/>
                    <a:p>
                      <a:r>
                        <a:rPr lang="en-US" dirty="0"/>
                        <a:t>var = 1</a:t>
                      </a:r>
                    </a:p>
                    <a:p>
                      <a:r>
                        <a:rPr lang="en-US" dirty="0"/>
                        <a:t>print(Var)    -</a:t>
                      </a:r>
                      <a:r>
                        <a:rPr lang="en-US" dirty="0">
                          <a:sym typeface="Wingdings" panose="05000000000000000000" pitchFamily="2" charset="2"/>
                        </a:rPr>
                        <a:t> error </a:t>
                      </a:r>
                      <a:endParaRPr lang="en-US" dirty="0"/>
                    </a:p>
                  </a:txBody>
                  <a:tcPr/>
                </a:tc>
                <a:tc>
                  <a:txBody>
                    <a:bodyPr/>
                    <a:lstStyle/>
                    <a:p>
                      <a:r>
                        <a:rPr lang="en-US" dirty="0"/>
                        <a:t>var = 1</a:t>
                      </a:r>
                    </a:p>
                    <a:p>
                      <a:r>
                        <a:rPr lang="en-US" dirty="0"/>
                        <a:t>print(var) </a:t>
                      </a:r>
                    </a:p>
                    <a:p>
                      <a:r>
                        <a:rPr lang="en-US" dirty="0"/>
                        <a:t>var = var + 1</a:t>
                      </a:r>
                    </a:p>
                    <a:p>
                      <a:r>
                        <a:rPr lang="en-US" dirty="0"/>
                        <a:t>print(var)</a:t>
                      </a:r>
                    </a:p>
                  </a:txBody>
                  <a:tcPr/>
                </a:tc>
                <a:extLst>
                  <a:ext uri="{0D108BD9-81ED-4DB2-BD59-A6C34878D82A}">
                    <a16:rowId xmlns:a16="http://schemas.microsoft.com/office/drawing/2014/main" val="4124575556"/>
                  </a:ext>
                </a:extLst>
              </a:tr>
            </a:tbl>
          </a:graphicData>
        </a:graphic>
      </p:graphicFrame>
    </p:spTree>
    <p:extLst>
      <p:ext uri="{BB962C8B-B14F-4D97-AF65-F5344CB8AC3E}">
        <p14:creationId xmlns:p14="http://schemas.microsoft.com/office/powerpoint/2010/main" val="105458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4A73-B7D8-4672-8524-8CA22E5CD22D}"/>
              </a:ext>
            </a:extLst>
          </p:cNvPr>
          <p:cNvSpPr>
            <a:spLocks noGrp="1"/>
          </p:cNvSpPr>
          <p:nvPr>
            <p:ph type="title"/>
          </p:nvPr>
        </p:nvSpPr>
        <p:spPr>
          <a:xfrm>
            <a:off x="157480" y="263525"/>
            <a:ext cx="10515600" cy="1325563"/>
          </a:xfrm>
        </p:spPr>
        <p:txBody>
          <a:bodyPr/>
          <a:lstStyle/>
          <a:p>
            <a:r>
              <a:rPr lang="en-US" dirty="0"/>
              <a:t>Introduction to Python(H/W) </a:t>
            </a:r>
          </a:p>
        </p:txBody>
      </p:sp>
      <p:sp>
        <p:nvSpPr>
          <p:cNvPr id="3" name="Content Placeholder 2">
            <a:extLst>
              <a:ext uri="{FF2B5EF4-FFF2-40B4-BE49-F238E27FC236}">
                <a16:creationId xmlns:a16="http://schemas.microsoft.com/office/drawing/2014/main" id="{149F2DC8-BC81-4000-B927-6CDCBBC6E23E}"/>
              </a:ext>
            </a:extLst>
          </p:cNvPr>
          <p:cNvSpPr>
            <a:spLocks noGrp="1"/>
          </p:cNvSpPr>
          <p:nvPr>
            <p:ph idx="1"/>
          </p:nvPr>
        </p:nvSpPr>
        <p:spPr/>
        <p:txBody>
          <a:bodyPr>
            <a:normAutofit fontScale="62500" lnSpcReduction="20000"/>
          </a:bodyPr>
          <a:lstStyle/>
          <a:p>
            <a:r>
              <a:rPr lang="en-US" sz="5800" b="1" dirty="0"/>
              <a:t>LAB 2 </a:t>
            </a:r>
          </a:p>
          <a:p>
            <a:r>
              <a:rPr lang="en-US" dirty="0"/>
              <a:t>Here is a short story:</a:t>
            </a:r>
          </a:p>
          <a:p>
            <a:r>
              <a:rPr lang="en-US" dirty="0"/>
              <a:t>Once upon a time in </a:t>
            </a:r>
            <a:r>
              <a:rPr lang="en-US" dirty="0" err="1"/>
              <a:t>Appleland</a:t>
            </a:r>
            <a:r>
              <a:rPr lang="en-US" dirty="0"/>
              <a:t>, John had three apples, Mary had five apples, and Adam had six apples. They were all very happy and lived for a long time. End of story.</a:t>
            </a:r>
          </a:p>
          <a:p>
            <a:r>
              <a:rPr lang="en-US" dirty="0"/>
              <a:t>Your task is to:</a:t>
            </a:r>
          </a:p>
          <a:p>
            <a:r>
              <a:rPr lang="en-US" dirty="0"/>
              <a:t>    create the variables: john, </a:t>
            </a:r>
            <a:r>
              <a:rPr lang="en-US" dirty="0" err="1"/>
              <a:t>mary</a:t>
            </a:r>
            <a:r>
              <a:rPr lang="en-US" dirty="0"/>
              <a:t>, and </a:t>
            </a:r>
            <a:r>
              <a:rPr lang="en-US" dirty="0" err="1"/>
              <a:t>adam</a:t>
            </a:r>
            <a:r>
              <a:rPr lang="en-US" dirty="0"/>
              <a:t>;</a:t>
            </a:r>
          </a:p>
          <a:p>
            <a:r>
              <a:rPr lang="en-US" dirty="0"/>
              <a:t>    assign values to the variables. The values must be equal to the numbers of fruit possessed by John, Mary, and Adam respectively;</a:t>
            </a:r>
          </a:p>
          <a:p>
            <a:r>
              <a:rPr lang="en-US" dirty="0"/>
              <a:t>    having stored the numbers in the variables, print the variables on one line, and separate each of them with a comma;</a:t>
            </a:r>
          </a:p>
          <a:p>
            <a:r>
              <a:rPr lang="en-US" dirty="0"/>
              <a:t>    now create a new variable named </a:t>
            </a:r>
            <a:r>
              <a:rPr lang="en-US" b="1" dirty="0" err="1"/>
              <a:t>totalApples</a:t>
            </a:r>
            <a:r>
              <a:rPr lang="en-US" b="1" dirty="0"/>
              <a:t> </a:t>
            </a:r>
            <a:r>
              <a:rPr lang="en-US" dirty="0"/>
              <a:t>equal to addition of the three former variables.</a:t>
            </a:r>
          </a:p>
          <a:p>
            <a:r>
              <a:rPr lang="en-US" dirty="0"/>
              <a:t>    print the value stored in </a:t>
            </a:r>
            <a:r>
              <a:rPr lang="en-US" dirty="0" err="1"/>
              <a:t>totalApples</a:t>
            </a:r>
            <a:r>
              <a:rPr lang="en-US" dirty="0"/>
              <a:t> to the console;</a:t>
            </a:r>
          </a:p>
          <a:p>
            <a:r>
              <a:rPr lang="en-US" dirty="0"/>
              <a:t>    experiment with your code: create new variables, assign different values to them, and perform various arithmetic operations on them (e.g., +, -, *, /, //, etc.). Try to print a string and an integer together on one line, e.g., "Total number of apples:" and </a:t>
            </a:r>
            <a:r>
              <a:rPr lang="en-US" dirty="0" err="1"/>
              <a:t>totalApples</a:t>
            </a:r>
            <a:r>
              <a:rPr lang="en-US" dirty="0"/>
              <a:t>.</a:t>
            </a:r>
          </a:p>
          <a:p>
            <a:endParaRPr lang="en-US" dirty="0"/>
          </a:p>
        </p:txBody>
      </p:sp>
    </p:spTree>
    <p:extLst>
      <p:ext uri="{BB962C8B-B14F-4D97-AF65-F5344CB8AC3E}">
        <p14:creationId xmlns:p14="http://schemas.microsoft.com/office/powerpoint/2010/main" val="325015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5FA4-9CAE-447E-954B-881139C21E38}"/>
              </a:ext>
            </a:extLst>
          </p:cNvPr>
          <p:cNvSpPr>
            <a:spLocks noGrp="1"/>
          </p:cNvSpPr>
          <p:nvPr>
            <p:ph type="title"/>
          </p:nvPr>
        </p:nvSpPr>
        <p:spPr/>
        <p:txBody>
          <a:bodyPr/>
          <a:lstStyle/>
          <a:p>
            <a:r>
              <a:rPr lang="en-US" b="1" dirty="0"/>
              <a:t>Introduction to Python </a:t>
            </a:r>
            <a:br>
              <a:rPr lang="en-US" dirty="0"/>
            </a:br>
            <a:endParaRPr lang="en-US" dirty="0"/>
          </a:p>
        </p:txBody>
      </p:sp>
      <p:sp>
        <p:nvSpPr>
          <p:cNvPr id="3" name="Content Placeholder 2">
            <a:extLst>
              <a:ext uri="{FF2B5EF4-FFF2-40B4-BE49-F238E27FC236}">
                <a16:creationId xmlns:a16="http://schemas.microsoft.com/office/drawing/2014/main" id="{ED7AAEE8-1FBA-4CE5-A9BE-7669835866A4}"/>
              </a:ext>
            </a:extLst>
          </p:cNvPr>
          <p:cNvSpPr>
            <a:spLocks noGrp="1"/>
          </p:cNvSpPr>
          <p:nvPr>
            <p:ph idx="1"/>
          </p:nvPr>
        </p:nvSpPr>
        <p:spPr>
          <a:xfrm>
            <a:off x="665480" y="1551305"/>
            <a:ext cx="11170920" cy="4351338"/>
          </a:xfrm>
        </p:spPr>
        <p:txBody>
          <a:bodyPr>
            <a:normAutofit fontScale="92500" lnSpcReduction="10000"/>
          </a:bodyPr>
          <a:lstStyle/>
          <a:p>
            <a:r>
              <a:rPr lang="en-US" dirty="0"/>
              <a:t>Compilation vs. interpretation</a:t>
            </a:r>
          </a:p>
          <a:p>
            <a:pPr marL="0" indent="0">
              <a:buNone/>
            </a:pPr>
            <a:r>
              <a:rPr lang="en-US" dirty="0"/>
              <a:t>Computer programming is the act of composing the selected programming language's elements in the order that will cause the desired effect. </a:t>
            </a:r>
          </a:p>
          <a:p>
            <a:pPr marL="0" indent="0">
              <a:buNone/>
            </a:pPr>
            <a:r>
              <a:rPr lang="en-US" dirty="0"/>
              <a:t>such a composition has to be correct in many senses:</a:t>
            </a:r>
          </a:p>
          <a:p>
            <a:r>
              <a:rPr lang="en-US" b="1" dirty="0"/>
              <a:t>alphabetically</a:t>
            </a:r>
            <a:r>
              <a:rPr lang="en-US" dirty="0"/>
              <a:t> - a program needs to be written in a recognizable script, such as Roman, Cyrillic, etc.</a:t>
            </a:r>
          </a:p>
          <a:p>
            <a:r>
              <a:rPr lang="en-US" b="1" dirty="0"/>
              <a:t>lexically</a:t>
            </a:r>
            <a:r>
              <a:rPr lang="en-US" dirty="0"/>
              <a:t> - each programming language has its dictionary and you need to master it; thankfully, it's much simpler and smaller than the dictionary of any natural language;</a:t>
            </a:r>
          </a:p>
          <a:p>
            <a:r>
              <a:rPr lang="en-US" b="1" dirty="0"/>
              <a:t>syntactically</a:t>
            </a:r>
            <a:r>
              <a:rPr lang="en-US" dirty="0"/>
              <a:t> - each language has its rules and they must be obeyed;</a:t>
            </a:r>
          </a:p>
          <a:p>
            <a:r>
              <a:rPr lang="en-US" b="1" dirty="0"/>
              <a:t>semantically</a:t>
            </a:r>
            <a:r>
              <a:rPr lang="en-US" dirty="0"/>
              <a:t> - the program has to make sense.</a:t>
            </a:r>
          </a:p>
          <a:p>
            <a:pPr marL="0" indent="0">
              <a:buNone/>
            </a:pPr>
            <a:endParaRPr lang="en-US" dirty="0"/>
          </a:p>
        </p:txBody>
      </p:sp>
    </p:spTree>
    <p:extLst>
      <p:ext uri="{BB962C8B-B14F-4D97-AF65-F5344CB8AC3E}">
        <p14:creationId xmlns:p14="http://schemas.microsoft.com/office/powerpoint/2010/main" val="377921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B48D-25E3-44CD-85ED-EEF46DA6AB31}"/>
              </a:ext>
            </a:extLst>
          </p:cNvPr>
          <p:cNvSpPr>
            <a:spLocks noGrp="1"/>
          </p:cNvSpPr>
          <p:nvPr>
            <p:ph type="title"/>
          </p:nvPr>
        </p:nvSpPr>
        <p:spPr>
          <a:xfrm>
            <a:off x="381000" y="22288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D80A3827-0CED-4EA6-B190-534A9B6C8D92}"/>
              </a:ext>
            </a:extLst>
          </p:cNvPr>
          <p:cNvSpPr>
            <a:spLocks noGrp="1"/>
          </p:cNvSpPr>
          <p:nvPr>
            <p:ph idx="1"/>
          </p:nvPr>
        </p:nvSpPr>
        <p:spPr/>
        <p:txBody>
          <a:bodyPr/>
          <a:lstStyle/>
          <a:p>
            <a:r>
              <a:rPr lang="en-US" b="1" dirty="0"/>
              <a:t>Shortcut operators</a:t>
            </a:r>
          </a:p>
          <a:p>
            <a:endParaRPr lang="en-US" dirty="0"/>
          </a:p>
        </p:txBody>
      </p:sp>
      <p:graphicFrame>
        <p:nvGraphicFramePr>
          <p:cNvPr id="4" name="Table 4">
            <a:extLst>
              <a:ext uri="{FF2B5EF4-FFF2-40B4-BE49-F238E27FC236}">
                <a16:creationId xmlns:a16="http://schemas.microsoft.com/office/drawing/2014/main" id="{893A70F9-EA7C-4F33-816D-4C4B8A937D92}"/>
              </a:ext>
            </a:extLst>
          </p:cNvPr>
          <p:cNvGraphicFramePr>
            <a:graphicFrameLocks noGrp="1"/>
          </p:cNvGraphicFramePr>
          <p:nvPr>
            <p:extLst>
              <p:ext uri="{D42A27DB-BD31-4B8C-83A1-F6EECF244321}">
                <p14:modId xmlns:p14="http://schemas.microsoft.com/office/powerpoint/2010/main" val="944590760"/>
              </p:ext>
            </p:extLst>
          </p:nvPr>
        </p:nvGraphicFramePr>
        <p:xfrm>
          <a:off x="1920240" y="2497931"/>
          <a:ext cx="8128000" cy="25958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131486050"/>
                    </a:ext>
                  </a:extLst>
                </a:gridCol>
                <a:gridCol w="4064000">
                  <a:extLst>
                    <a:ext uri="{9D8B030D-6E8A-4147-A177-3AD203B41FA5}">
                      <a16:colId xmlns:a16="http://schemas.microsoft.com/office/drawing/2014/main" val="2706823401"/>
                    </a:ext>
                  </a:extLst>
                </a:gridCol>
              </a:tblGrid>
              <a:tr h="370840">
                <a:tc>
                  <a:txBody>
                    <a:bodyPr/>
                    <a:lstStyle/>
                    <a:p>
                      <a:r>
                        <a:rPr lang="en-US" dirty="0"/>
                        <a:t>x = x * 2</a:t>
                      </a:r>
                    </a:p>
                  </a:txBody>
                  <a:tcPr/>
                </a:tc>
                <a:tc>
                  <a:txBody>
                    <a:bodyPr/>
                    <a:lstStyle/>
                    <a:p>
                      <a:r>
                        <a:rPr lang="en-US" dirty="0"/>
                        <a:t>x *= 2    </a:t>
                      </a:r>
                    </a:p>
                  </a:txBody>
                  <a:tcPr/>
                </a:tc>
                <a:extLst>
                  <a:ext uri="{0D108BD9-81ED-4DB2-BD59-A6C34878D82A}">
                    <a16:rowId xmlns:a16="http://schemas.microsoft.com/office/drawing/2014/main" val="1207992064"/>
                  </a:ext>
                </a:extLst>
              </a:tr>
              <a:tr h="370840">
                <a:tc>
                  <a:txBody>
                    <a:bodyPr/>
                    <a:lstStyle/>
                    <a:p>
                      <a:r>
                        <a:rPr lang="en-US" dirty="0"/>
                        <a:t>sheep = sheep + 1</a:t>
                      </a:r>
                    </a:p>
                  </a:txBody>
                  <a:tcPr/>
                </a:tc>
                <a:tc>
                  <a:txBody>
                    <a:bodyPr/>
                    <a:lstStyle/>
                    <a:p>
                      <a:r>
                        <a:rPr lang="en-US" dirty="0"/>
                        <a:t>sheep += 1</a:t>
                      </a:r>
                    </a:p>
                  </a:txBody>
                  <a:tcPr/>
                </a:tc>
                <a:extLst>
                  <a:ext uri="{0D108BD9-81ED-4DB2-BD59-A6C34878D82A}">
                    <a16:rowId xmlns:a16="http://schemas.microsoft.com/office/drawing/2014/main" val="1534875103"/>
                  </a:ext>
                </a:extLst>
              </a:tr>
              <a:tr h="370840">
                <a:tc>
                  <a:txBody>
                    <a:bodyPr/>
                    <a:lstStyle/>
                    <a:p>
                      <a:r>
                        <a:rPr lang="en-US" dirty="0" err="1"/>
                        <a:t>i</a:t>
                      </a:r>
                      <a:r>
                        <a:rPr lang="en-US" dirty="0"/>
                        <a:t> = </a:t>
                      </a:r>
                      <a:r>
                        <a:rPr lang="en-US" dirty="0" err="1"/>
                        <a:t>i</a:t>
                      </a:r>
                      <a:r>
                        <a:rPr lang="en-US" dirty="0"/>
                        <a:t> + 2 * j</a:t>
                      </a:r>
                    </a:p>
                  </a:txBody>
                  <a:tcPr/>
                </a:tc>
                <a:tc>
                  <a:txBody>
                    <a:bodyPr/>
                    <a:lstStyle/>
                    <a:p>
                      <a:r>
                        <a:rPr lang="en-US" dirty="0" err="1"/>
                        <a:t>i</a:t>
                      </a:r>
                      <a:r>
                        <a:rPr lang="en-US" dirty="0"/>
                        <a:t> += 2 * j</a:t>
                      </a:r>
                    </a:p>
                  </a:txBody>
                  <a:tcPr/>
                </a:tc>
                <a:extLst>
                  <a:ext uri="{0D108BD9-81ED-4DB2-BD59-A6C34878D82A}">
                    <a16:rowId xmlns:a16="http://schemas.microsoft.com/office/drawing/2014/main" val="2346583275"/>
                  </a:ext>
                </a:extLst>
              </a:tr>
              <a:tr h="370840">
                <a:tc>
                  <a:txBody>
                    <a:bodyPr/>
                    <a:lstStyle/>
                    <a:p>
                      <a:r>
                        <a:rPr lang="en-US" dirty="0"/>
                        <a:t>var = var / 2</a:t>
                      </a:r>
                    </a:p>
                  </a:txBody>
                  <a:tcPr/>
                </a:tc>
                <a:tc>
                  <a:txBody>
                    <a:bodyPr/>
                    <a:lstStyle/>
                    <a:p>
                      <a:r>
                        <a:rPr lang="en-US" dirty="0"/>
                        <a:t>var /= 2</a:t>
                      </a:r>
                    </a:p>
                  </a:txBody>
                  <a:tcPr/>
                </a:tc>
                <a:extLst>
                  <a:ext uri="{0D108BD9-81ED-4DB2-BD59-A6C34878D82A}">
                    <a16:rowId xmlns:a16="http://schemas.microsoft.com/office/drawing/2014/main" val="943781522"/>
                  </a:ext>
                </a:extLst>
              </a:tr>
              <a:tr h="370840">
                <a:tc>
                  <a:txBody>
                    <a:bodyPr/>
                    <a:lstStyle/>
                    <a:p>
                      <a:r>
                        <a:rPr lang="en-US" dirty="0"/>
                        <a:t>rem = rem % 10</a:t>
                      </a:r>
                    </a:p>
                  </a:txBody>
                  <a:tcPr/>
                </a:tc>
                <a:tc>
                  <a:txBody>
                    <a:bodyPr/>
                    <a:lstStyle/>
                    <a:p>
                      <a:r>
                        <a:rPr lang="en-US" dirty="0"/>
                        <a:t>rem %= 10</a:t>
                      </a:r>
                    </a:p>
                  </a:txBody>
                  <a:tcPr/>
                </a:tc>
                <a:extLst>
                  <a:ext uri="{0D108BD9-81ED-4DB2-BD59-A6C34878D82A}">
                    <a16:rowId xmlns:a16="http://schemas.microsoft.com/office/drawing/2014/main" val="2311430953"/>
                  </a:ext>
                </a:extLst>
              </a:tr>
              <a:tr h="370840">
                <a:tc>
                  <a:txBody>
                    <a:bodyPr/>
                    <a:lstStyle/>
                    <a:p>
                      <a:r>
                        <a:rPr lang="en-US" dirty="0"/>
                        <a:t>j = j - (</a:t>
                      </a:r>
                      <a:r>
                        <a:rPr lang="en-US" dirty="0" err="1"/>
                        <a:t>i</a:t>
                      </a:r>
                      <a:r>
                        <a:rPr lang="en-US" dirty="0"/>
                        <a:t> + var + rem)</a:t>
                      </a:r>
                    </a:p>
                  </a:txBody>
                  <a:tcPr/>
                </a:tc>
                <a:tc>
                  <a:txBody>
                    <a:bodyPr/>
                    <a:lstStyle/>
                    <a:p>
                      <a:r>
                        <a:rPr lang="en-US" dirty="0"/>
                        <a:t>j -= (</a:t>
                      </a:r>
                      <a:r>
                        <a:rPr lang="en-US" dirty="0" err="1"/>
                        <a:t>i</a:t>
                      </a:r>
                      <a:r>
                        <a:rPr lang="en-US" dirty="0"/>
                        <a:t> + var + rem)</a:t>
                      </a:r>
                    </a:p>
                  </a:txBody>
                  <a:tcPr/>
                </a:tc>
                <a:extLst>
                  <a:ext uri="{0D108BD9-81ED-4DB2-BD59-A6C34878D82A}">
                    <a16:rowId xmlns:a16="http://schemas.microsoft.com/office/drawing/2014/main" val="1888136426"/>
                  </a:ext>
                </a:extLst>
              </a:tr>
              <a:tr h="370840">
                <a:tc>
                  <a:txBody>
                    <a:bodyPr/>
                    <a:lstStyle/>
                    <a:p>
                      <a:r>
                        <a:rPr lang="en-US" dirty="0"/>
                        <a:t>x = x ** 2</a:t>
                      </a:r>
                    </a:p>
                  </a:txBody>
                  <a:tcPr/>
                </a:tc>
                <a:tc>
                  <a:txBody>
                    <a:bodyPr/>
                    <a:lstStyle/>
                    <a:p>
                      <a:r>
                        <a:rPr lang="en-US" dirty="0"/>
                        <a:t>x **= 2</a:t>
                      </a:r>
                    </a:p>
                  </a:txBody>
                  <a:tcPr/>
                </a:tc>
                <a:extLst>
                  <a:ext uri="{0D108BD9-81ED-4DB2-BD59-A6C34878D82A}">
                    <a16:rowId xmlns:a16="http://schemas.microsoft.com/office/drawing/2014/main" val="146268770"/>
                  </a:ext>
                </a:extLst>
              </a:tr>
            </a:tbl>
          </a:graphicData>
        </a:graphic>
      </p:graphicFrame>
    </p:spTree>
    <p:extLst>
      <p:ext uri="{BB962C8B-B14F-4D97-AF65-F5344CB8AC3E}">
        <p14:creationId xmlns:p14="http://schemas.microsoft.com/office/powerpoint/2010/main" val="382472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8F30-E35A-47D8-9C34-F059CE4603BC}"/>
              </a:ext>
            </a:extLst>
          </p:cNvPr>
          <p:cNvSpPr>
            <a:spLocks noGrp="1"/>
          </p:cNvSpPr>
          <p:nvPr>
            <p:ph type="title"/>
          </p:nvPr>
        </p:nvSpPr>
        <p:spPr>
          <a:xfrm>
            <a:off x="309880" y="11112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D4A51049-0C46-4349-A219-94B0231DBFBF}"/>
              </a:ext>
            </a:extLst>
          </p:cNvPr>
          <p:cNvSpPr>
            <a:spLocks noGrp="1"/>
          </p:cNvSpPr>
          <p:nvPr>
            <p:ph idx="1"/>
          </p:nvPr>
        </p:nvSpPr>
        <p:spPr>
          <a:xfrm>
            <a:off x="309880" y="1612265"/>
            <a:ext cx="6344920" cy="4351338"/>
          </a:xfrm>
        </p:spPr>
        <p:txBody>
          <a:bodyPr>
            <a:normAutofit fontScale="55000" lnSpcReduction="20000"/>
          </a:bodyPr>
          <a:lstStyle/>
          <a:p>
            <a:r>
              <a:rPr lang="en-US" b="1" dirty="0"/>
              <a:t>LAB 3 </a:t>
            </a:r>
          </a:p>
          <a:p>
            <a:pPr marL="0" indent="0">
              <a:buNone/>
            </a:pPr>
            <a:r>
              <a:rPr lang="en-US" b="1" dirty="0"/>
              <a:t>Scenario</a:t>
            </a:r>
          </a:p>
          <a:p>
            <a:r>
              <a:rPr lang="en-US" dirty="0"/>
              <a:t>Miles and kilometers are units of length or distance.</a:t>
            </a:r>
          </a:p>
          <a:p>
            <a:r>
              <a:rPr lang="en-US" dirty="0"/>
              <a:t>Bearing in mind that 1 mile is equal to approximately 1.61 kilometers, complete the program in the editor so that it converts:</a:t>
            </a:r>
          </a:p>
          <a:p>
            <a:pPr marL="514350" indent="-514350">
              <a:buFont typeface="+mj-lt"/>
              <a:buAutoNum type="arabicPeriod"/>
            </a:pPr>
            <a:r>
              <a:rPr lang="en-US" dirty="0"/>
              <a:t>    miles to kilometers;</a:t>
            </a:r>
          </a:p>
          <a:p>
            <a:pPr marL="514350" indent="-514350">
              <a:buFont typeface="+mj-lt"/>
              <a:buAutoNum type="arabicPeriod"/>
            </a:pPr>
            <a:r>
              <a:rPr lang="en-US" dirty="0"/>
              <a:t>    kilometers to miles.</a:t>
            </a:r>
          </a:p>
          <a:p>
            <a:r>
              <a:rPr lang="en-US" dirty="0"/>
              <a:t>Do not change anything in the existing code. Write your code in the places indicated by ###. Test your program with the data we've provided in the source code.</a:t>
            </a:r>
          </a:p>
          <a:p>
            <a:r>
              <a:rPr lang="en-US" dirty="0"/>
              <a:t>Pay particular attention to what is going on inside the print() function. Analyze how we provide multiple arguments to the function, and how we output the expected data.</a:t>
            </a:r>
          </a:p>
          <a:p>
            <a:r>
              <a:rPr lang="en-US" dirty="0"/>
              <a:t>Note that some of the arguments inside the print() function are strings (e.g., "miles is", whereas some other are variables (e.g., miles).</a:t>
            </a:r>
          </a:p>
        </p:txBody>
      </p:sp>
      <p:sp>
        <p:nvSpPr>
          <p:cNvPr id="5" name="Rectangle 4">
            <a:extLst>
              <a:ext uri="{FF2B5EF4-FFF2-40B4-BE49-F238E27FC236}">
                <a16:creationId xmlns:a16="http://schemas.microsoft.com/office/drawing/2014/main" id="{6C4B2B81-FFC8-40FB-9683-4D56A12ACE83}"/>
              </a:ext>
            </a:extLst>
          </p:cNvPr>
          <p:cNvSpPr/>
          <p:nvPr/>
        </p:nvSpPr>
        <p:spPr>
          <a:xfrm>
            <a:off x="6858000" y="1436688"/>
            <a:ext cx="5140960" cy="4181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kilometers = 12.25</a:t>
            </a:r>
          </a:p>
          <a:p>
            <a:r>
              <a:rPr lang="en-US" dirty="0"/>
              <a:t>miles = 7.38</a:t>
            </a:r>
          </a:p>
          <a:p>
            <a:endParaRPr lang="en-US" dirty="0"/>
          </a:p>
          <a:p>
            <a:r>
              <a:rPr lang="en-US" dirty="0" err="1"/>
              <a:t>miles_to_kilometers</a:t>
            </a:r>
            <a:r>
              <a:rPr lang="en-US" dirty="0"/>
              <a:t> = ###</a:t>
            </a:r>
          </a:p>
          <a:p>
            <a:r>
              <a:rPr lang="en-US" dirty="0" err="1"/>
              <a:t>kilometers_to_miles</a:t>
            </a:r>
            <a:r>
              <a:rPr lang="en-US" dirty="0"/>
              <a:t> = ###</a:t>
            </a:r>
          </a:p>
          <a:p>
            <a:endParaRPr lang="en-US" dirty="0"/>
          </a:p>
          <a:p>
            <a:r>
              <a:rPr lang="en-US" dirty="0"/>
              <a:t>print(miles, "miles is", round(</a:t>
            </a:r>
            <a:r>
              <a:rPr lang="en-US" dirty="0" err="1"/>
              <a:t>miles_to_kilometers</a:t>
            </a:r>
            <a:r>
              <a:rPr lang="en-US" dirty="0"/>
              <a:t>, 2), "kilometers")</a:t>
            </a:r>
          </a:p>
          <a:p>
            <a:r>
              <a:rPr lang="en-US" dirty="0"/>
              <a:t>print(kilometers, "kilometers is", round(</a:t>
            </a:r>
            <a:r>
              <a:rPr lang="en-US" dirty="0" err="1"/>
              <a:t>kilometers_to_miles</a:t>
            </a:r>
            <a:r>
              <a:rPr lang="en-US" dirty="0"/>
              <a:t>, 2), "miles")</a:t>
            </a:r>
          </a:p>
        </p:txBody>
      </p:sp>
      <p:sp>
        <p:nvSpPr>
          <p:cNvPr id="6" name="Rectangle 5">
            <a:extLst>
              <a:ext uri="{FF2B5EF4-FFF2-40B4-BE49-F238E27FC236}">
                <a16:creationId xmlns:a16="http://schemas.microsoft.com/office/drawing/2014/main" id="{B2F48744-86F8-4389-89A2-D0B74CA7EE9B}"/>
              </a:ext>
            </a:extLst>
          </p:cNvPr>
          <p:cNvSpPr/>
          <p:nvPr/>
        </p:nvSpPr>
        <p:spPr>
          <a:xfrm>
            <a:off x="5567680" y="5826127"/>
            <a:ext cx="6228080" cy="86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Expected output </a:t>
            </a:r>
          </a:p>
          <a:p>
            <a:pPr algn="ctr"/>
            <a:r>
              <a:rPr lang="en-US" dirty="0"/>
              <a:t>7.38 miles is 11.88 kilometers</a:t>
            </a:r>
          </a:p>
          <a:p>
            <a:pPr algn="ctr"/>
            <a:r>
              <a:rPr lang="en-US" dirty="0"/>
              <a:t>12.25 kilometers is 7.61 miles</a:t>
            </a:r>
          </a:p>
        </p:txBody>
      </p:sp>
    </p:spTree>
    <p:extLst>
      <p:ext uri="{BB962C8B-B14F-4D97-AF65-F5344CB8AC3E}">
        <p14:creationId xmlns:p14="http://schemas.microsoft.com/office/powerpoint/2010/main" val="279869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3D5F-BD92-47C6-B739-38EE63D59545}"/>
              </a:ext>
            </a:extLst>
          </p:cNvPr>
          <p:cNvSpPr>
            <a:spLocks noGrp="1"/>
          </p:cNvSpPr>
          <p:nvPr>
            <p:ph type="title"/>
          </p:nvPr>
        </p:nvSpPr>
        <p:spPr>
          <a:xfrm>
            <a:off x="177800" y="12128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421A90FE-1135-429D-B1BF-08A4507DDF00}"/>
              </a:ext>
            </a:extLst>
          </p:cNvPr>
          <p:cNvSpPr>
            <a:spLocks noGrp="1"/>
          </p:cNvSpPr>
          <p:nvPr>
            <p:ph idx="1"/>
          </p:nvPr>
        </p:nvSpPr>
        <p:spPr>
          <a:xfrm>
            <a:off x="1010920" y="1253331"/>
            <a:ext cx="5186680" cy="4351338"/>
          </a:xfrm>
        </p:spPr>
        <p:txBody>
          <a:bodyPr>
            <a:normAutofit fontScale="55000" lnSpcReduction="20000"/>
          </a:bodyPr>
          <a:lstStyle/>
          <a:p>
            <a:r>
              <a:rPr lang="en-US" sz="3800" b="1" dirty="0"/>
              <a:t>LAB 4 </a:t>
            </a:r>
          </a:p>
          <a:p>
            <a:r>
              <a:rPr lang="en-US" dirty="0"/>
              <a:t>Scenario</a:t>
            </a:r>
          </a:p>
          <a:p>
            <a:r>
              <a:rPr lang="en-US" dirty="0"/>
              <a:t>Take a look at the code in the editor: it reads a float value, puts it into a variable named x, and prints the value of a variable named y. Your task is to complete the code in order to evaluate the following expression:</a:t>
            </a:r>
          </a:p>
          <a:p>
            <a:r>
              <a:rPr lang="en-US" dirty="0"/>
              <a:t>3x^3 - 2x^2 + 3x - 1</a:t>
            </a:r>
          </a:p>
          <a:p>
            <a:r>
              <a:rPr lang="en-US" dirty="0"/>
              <a:t>The result should be assigned to y.</a:t>
            </a:r>
          </a:p>
          <a:p>
            <a:r>
              <a:rPr lang="en-US" dirty="0"/>
              <a:t>Remember that classical algebraic notation likes to omit the multiplication operator - you need to use it explicitly. Note how we change data type to make sure that x is of type float.</a:t>
            </a:r>
          </a:p>
          <a:p>
            <a:r>
              <a:rPr lang="en-US" dirty="0"/>
              <a:t>Keep your code clean and readable, and test it using the data we've provided, each time assigning it to the x variable (by hardcoding it). Don't be discouraged by any initial failures. Be persistent and inquisitive.</a:t>
            </a:r>
          </a:p>
          <a:p>
            <a:endParaRPr lang="en-US" dirty="0"/>
          </a:p>
        </p:txBody>
      </p:sp>
      <p:sp>
        <p:nvSpPr>
          <p:cNvPr id="5" name="Rectangle 4">
            <a:extLst>
              <a:ext uri="{FF2B5EF4-FFF2-40B4-BE49-F238E27FC236}">
                <a16:creationId xmlns:a16="http://schemas.microsoft.com/office/drawing/2014/main" id="{13FC75E5-A829-432B-A83A-18CC125E03CF}"/>
              </a:ext>
            </a:extLst>
          </p:cNvPr>
          <p:cNvSpPr/>
          <p:nvPr/>
        </p:nvSpPr>
        <p:spPr>
          <a:xfrm>
            <a:off x="7081520" y="1158240"/>
            <a:ext cx="4480560" cy="2753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x =  # hardcode your test data here</a:t>
            </a:r>
          </a:p>
          <a:p>
            <a:r>
              <a:rPr lang="en-US" dirty="0"/>
              <a:t>x = float(x)</a:t>
            </a:r>
          </a:p>
          <a:p>
            <a:r>
              <a:rPr lang="en-US" dirty="0"/>
              <a:t># write your code here</a:t>
            </a:r>
          </a:p>
          <a:p>
            <a:r>
              <a:rPr lang="en-US" dirty="0"/>
              <a:t>print("y =", y)</a:t>
            </a:r>
          </a:p>
        </p:txBody>
      </p:sp>
      <p:sp>
        <p:nvSpPr>
          <p:cNvPr id="6" name="Rectangle 5">
            <a:extLst>
              <a:ext uri="{FF2B5EF4-FFF2-40B4-BE49-F238E27FC236}">
                <a16:creationId xmlns:a16="http://schemas.microsoft.com/office/drawing/2014/main" id="{36D23381-B2D4-4B91-AAF8-D5F8BB52904A}"/>
              </a:ext>
            </a:extLst>
          </p:cNvPr>
          <p:cNvSpPr/>
          <p:nvPr/>
        </p:nvSpPr>
        <p:spPr>
          <a:xfrm>
            <a:off x="7081520" y="3983355"/>
            <a:ext cx="4480560" cy="275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22225">
                  <a:solidFill>
                    <a:schemeClr val="accent2"/>
                  </a:solidFill>
                  <a:prstDash val="solid"/>
                </a:ln>
                <a:solidFill>
                  <a:schemeClr val="accent2">
                    <a:lumMod val="40000"/>
                    <a:lumOff val="60000"/>
                  </a:schemeClr>
                </a:solidFill>
              </a:rPr>
              <a:t>Sample input</a:t>
            </a:r>
          </a:p>
          <a:p>
            <a:pPr algn="ctr"/>
            <a:r>
              <a:rPr lang="en-US" b="1" dirty="0">
                <a:ln w="22225">
                  <a:solidFill>
                    <a:schemeClr val="accent2"/>
                  </a:solidFill>
                  <a:prstDash val="solid"/>
                </a:ln>
                <a:solidFill>
                  <a:schemeClr val="accent2">
                    <a:lumMod val="40000"/>
                    <a:lumOff val="60000"/>
                  </a:schemeClr>
                </a:solidFill>
              </a:rPr>
              <a:t>x = 0</a:t>
            </a:r>
          </a:p>
          <a:p>
            <a:pPr algn="ctr"/>
            <a:r>
              <a:rPr lang="en-US" b="1" dirty="0">
                <a:ln w="22225">
                  <a:solidFill>
                    <a:schemeClr val="accent2"/>
                  </a:solidFill>
                  <a:prstDash val="solid"/>
                </a:ln>
                <a:solidFill>
                  <a:schemeClr val="accent2">
                    <a:lumMod val="40000"/>
                    <a:lumOff val="60000"/>
                  </a:schemeClr>
                </a:solidFill>
              </a:rPr>
              <a:t>x = 1</a:t>
            </a:r>
          </a:p>
          <a:p>
            <a:pPr algn="ctr"/>
            <a:r>
              <a:rPr lang="en-US" b="1" dirty="0">
                <a:ln w="22225">
                  <a:solidFill>
                    <a:schemeClr val="accent2"/>
                  </a:solidFill>
                  <a:prstDash val="solid"/>
                </a:ln>
                <a:solidFill>
                  <a:schemeClr val="accent2">
                    <a:lumMod val="40000"/>
                    <a:lumOff val="60000"/>
                  </a:schemeClr>
                </a:solidFill>
              </a:rPr>
              <a:t>x = -1</a:t>
            </a:r>
          </a:p>
          <a:p>
            <a:pPr algn="ctr"/>
            <a:endParaRPr lang="en-US" b="1" dirty="0">
              <a:ln w="22225">
                <a:solidFill>
                  <a:schemeClr val="accent2"/>
                </a:solidFill>
                <a:prstDash val="solid"/>
              </a:ln>
              <a:solidFill>
                <a:schemeClr val="accent2">
                  <a:lumMod val="40000"/>
                  <a:lumOff val="60000"/>
                </a:schemeClr>
              </a:solidFill>
            </a:endParaRPr>
          </a:p>
          <a:p>
            <a:pPr algn="ctr"/>
            <a:r>
              <a:rPr lang="en-US" b="1" dirty="0">
                <a:ln w="22225">
                  <a:solidFill>
                    <a:schemeClr val="accent2"/>
                  </a:solidFill>
                  <a:prstDash val="solid"/>
                </a:ln>
                <a:solidFill>
                  <a:schemeClr val="accent2">
                    <a:lumMod val="40000"/>
                    <a:lumOff val="60000"/>
                  </a:schemeClr>
                </a:solidFill>
              </a:rPr>
              <a:t>Expected Output</a:t>
            </a:r>
          </a:p>
          <a:p>
            <a:pPr algn="ctr"/>
            <a:r>
              <a:rPr lang="en-US" b="1" dirty="0">
                <a:ln w="22225">
                  <a:solidFill>
                    <a:schemeClr val="accent2"/>
                  </a:solidFill>
                  <a:prstDash val="solid"/>
                </a:ln>
                <a:solidFill>
                  <a:schemeClr val="accent2">
                    <a:lumMod val="40000"/>
                    <a:lumOff val="60000"/>
                  </a:schemeClr>
                </a:solidFill>
              </a:rPr>
              <a:t>y = -1.0</a:t>
            </a:r>
          </a:p>
          <a:p>
            <a:pPr algn="ctr"/>
            <a:r>
              <a:rPr lang="en-US" b="1" dirty="0">
                <a:ln w="22225">
                  <a:solidFill>
                    <a:schemeClr val="accent2"/>
                  </a:solidFill>
                  <a:prstDash val="solid"/>
                </a:ln>
                <a:solidFill>
                  <a:schemeClr val="accent2">
                    <a:lumMod val="40000"/>
                    <a:lumOff val="60000"/>
                  </a:schemeClr>
                </a:solidFill>
              </a:rPr>
              <a:t>y = 3.0</a:t>
            </a:r>
          </a:p>
          <a:p>
            <a:pPr algn="ctr"/>
            <a:r>
              <a:rPr lang="en-US" b="1" dirty="0">
                <a:ln w="22225">
                  <a:solidFill>
                    <a:schemeClr val="accent2"/>
                  </a:solidFill>
                  <a:prstDash val="solid"/>
                </a:ln>
                <a:solidFill>
                  <a:schemeClr val="accent2">
                    <a:lumMod val="40000"/>
                    <a:lumOff val="60000"/>
                  </a:schemeClr>
                </a:solidFill>
              </a:rPr>
              <a:t>y = -9.0</a:t>
            </a:r>
          </a:p>
        </p:txBody>
      </p:sp>
    </p:spTree>
    <p:extLst>
      <p:ext uri="{BB962C8B-B14F-4D97-AF65-F5344CB8AC3E}">
        <p14:creationId xmlns:p14="http://schemas.microsoft.com/office/powerpoint/2010/main" val="202458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BA1C-D78D-41CF-BA5F-A7D392AD0B3B}"/>
              </a:ext>
            </a:extLst>
          </p:cNvPr>
          <p:cNvSpPr>
            <a:spLocks noGrp="1"/>
          </p:cNvSpPr>
          <p:nvPr>
            <p:ph type="title"/>
          </p:nvPr>
        </p:nvSpPr>
        <p:spPr>
          <a:xfrm>
            <a:off x="208280" y="22288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257F266A-E009-4D68-B9FB-DEC4EE0871E4}"/>
              </a:ext>
            </a:extLst>
          </p:cNvPr>
          <p:cNvSpPr>
            <a:spLocks noGrp="1"/>
          </p:cNvSpPr>
          <p:nvPr>
            <p:ph idx="1"/>
          </p:nvPr>
        </p:nvSpPr>
        <p:spPr>
          <a:xfrm>
            <a:off x="401320" y="1548448"/>
            <a:ext cx="10515600" cy="4351338"/>
          </a:xfrm>
        </p:spPr>
        <p:txBody>
          <a:bodyPr/>
          <a:lstStyle/>
          <a:p>
            <a:r>
              <a:rPr lang="en-US" dirty="0"/>
              <a:t>Check-point ( what is the output )  </a:t>
            </a:r>
          </a:p>
          <a:p>
            <a:pPr marL="0" indent="0">
              <a:buNone/>
            </a:pPr>
            <a:r>
              <a:rPr lang="en-US" dirty="0"/>
              <a:t> </a:t>
            </a:r>
          </a:p>
        </p:txBody>
      </p:sp>
      <p:graphicFrame>
        <p:nvGraphicFramePr>
          <p:cNvPr id="6" name="Table 6">
            <a:extLst>
              <a:ext uri="{FF2B5EF4-FFF2-40B4-BE49-F238E27FC236}">
                <a16:creationId xmlns:a16="http://schemas.microsoft.com/office/drawing/2014/main" id="{FE2CEC4D-9549-495D-A237-028417AF5FE3}"/>
              </a:ext>
            </a:extLst>
          </p:cNvPr>
          <p:cNvGraphicFramePr>
            <a:graphicFrameLocks noGrp="1"/>
          </p:cNvGraphicFramePr>
          <p:nvPr>
            <p:extLst>
              <p:ext uri="{D42A27DB-BD31-4B8C-83A1-F6EECF244321}">
                <p14:modId xmlns:p14="http://schemas.microsoft.com/office/powerpoint/2010/main" val="950197133"/>
              </p:ext>
            </p:extLst>
          </p:nvPr>
        </p:nvGraphicFramePr>
        <p:xfrm>
          <a:off x="944880" y="2200117"/>
          <a:ext cx="5273040" cy="4206240"/>
        </p:xfrm>
        <a:graphic>
          <a:graphicData uri="http://schemas.openxmlformats.org/drawingml/2006/table">
            <a:tbl>
              <a:tblPr firstRow="1" bandRow="1">
                <a:tableStyleId>{5940675A-B579-460E-94D1-54222C63F5DA}</a:tableStyleId>
              </a:tblPr>
              <a:tblGrid>
                <a:gridCol w="2676805">
                  <a:extLst>
                    <a:ext uri="{9D8B030D-6E8A-4147-A177-3AD203B41FA5}">
                      <a16:colId xmlns:a16="http://schemas.microsoft.com/office/drawing/2014/main" val="1248673742"/>
                    </a:ext>
                  </a:extLst>
                </a:gridCol>
                <a:gridCol w="2596235">
                  <a:extLst>
                    <a:ext uri="{9D8B030D-6E8A-4147-A177-3AD203B41FA5}">
                      <a16:colId xmlns:a16="http://schemas.microsoft.com/office/drawing/2014/main" val="1394084500"/>
                    </a:ext>
                  </a:extLst>
                </a:gridCol>
              </a:tblGrid>
              <a:tr h="370840">
                <a:tc>
                  <a:txBody>
                    <a:bodyPr/>
                    <a:lstStyle/>
                    <a:p>
                      <a:r>
                        <a:rPr lang="en-US" sz="1400" b="1" dirty="0"/>
                        <a:t>var = 2</a:t>
                      </a:r>
                    </a:p>
                    <a:p>
                      <a:r>
                        <a:rPr lang="en-US" sz="1400" b="1" dirty="0"/>
                        <a:t> var = 3</a:t>
                      </a:r>
                    </a:p>
                    <a:p>
                      <a:r>
                        <a:rPr lang="en-US" sz="1400" b="1" dirty="0"/>
                        <a:t> print(var)</a:t>
                      </a:r>
                    </a:p>
                  </a:txBody>
                  <a:tcPr/>
                </a:tc>
                <a:tc>
                  <a:txBody>
                    <a:bodyPr/>
                    <a:lstStyle/>
                    <a:p>
                      <a:r>
                        <a:rPr lang="en-US" sz="1400" b="1" dirty="0"/>
                        <a:t># print("String #1")</a:t>
                      </a:r>
                    </a:p>
                    <a:p>
                      <a:r>
                        <a:rPr lang="en-US" sz="1400" b="1" dirty="0"/>
                        <a:t>print("String #2") </a:t>
                      </a:r>
                    </a:p>
                  </a:txBody>
                  <a:tcPr/>
                </a:tc>
                <a:extLst>
                  <a:ext uri="{0D108BD9-81ED-4DB2-BD59-A6C34878D82A}">
                    <a16:rowId xmlns:a16="http://schemas.microsoft.com/office/drawing/2014/main" val="3359577991"/>
                  </a:ext>
                </a:extLst>
              </a:tr>
              <a:tr h="370840">
                <a:tc>
                  <a:txBody>
                    <a:bodyPr/>
                    <a:lstStyle/>
                    <a:p>
                      <a:r>
                        <a:rPr lang="en-US" sz="1400" b="1" dirty="0" err="1"/>
                        <a:t>my_var</a:t>
                      </a:r>
                      <a:endParaRPr lang="en-US" sz="1400" b="1" dirty="0"/>
                    </a:p>
                    <a:p>
                      <a:r>
                        <a:rPr lang="en-US" sz="1400" b="1" dirty="0"/>
                        <a:t>m</a:t>
                      </a:r>
                    </a:p>
                    <a:p>
                      <a:r>
                        <a:rPr lang="en-US" sz="1400" b="1" dirty="0"/>
                        <a:t>101</a:t>
                      </a:r>
                    </a:p>
                    <a:p>
                      <a:r>
                        <a:rPr lang="en-US" sz="1400" b="1" dirty="0" err="1"/>
                        <a:t>averylongvariablename</a:t>
                      </a:r>
                      <a:endParaRPr lang="en-US" sz="1400" b="1" dirty="0"/>
                    </a:p>
                    <a:p>
                      <a:r>
                        <a:rPr lang="en-US" sz="1400" b="1" dirty="0"/>
                        <a:t>m101</a:t>
                      </a:r>
                    </a:p>
                    <a:p>
                      <a:r>
                        <a:rPr lang="en-US" sz="1400" b="1" dirty="0"/>
                        <a:t>m 101</a:t>
                      </a:r>
                    </a:p>
                    <a:p>
                      <a:r>
                        <a:rPr lang="en-US" sz="1400" b="1" dirty="0"/>
                        <a:t>Del</a:t>
                      </a:r>
                    </a:p>
                    <a:p>
                      <a:r>
                        <a:rPr lang="en-US" sz="1400" b="1" dirty="0"/>
                        <a:t> del, end , </a:t>
                      </a:r>
                      <a:r>
                        <a:rPr lang="en-US" sz="1400" b="1" dirty="0" err="1"/>
                        <a:t>sep</a:t>
                      </a:r>
                      <a:endParaRPr lang="en-US" sz="1400" b="1" dirty="0"/>
                    </a:p>
                  </a:txBody>
                  <a:tcPr/>
                </a:tc>
                <a:tc>
                  <a:txBody>
                    <a:bodyPr/>
                    <a:lstStyle/>
                    <a:p>
                      <a:r>
                        <a:rPr lang="en-US" sz="1400" b="1" dirty="0"/>
                        <a:t># This is</a:t>
                      </a:r>
                    </a:p>
                    <a:p>
                      <a:r>
                        <a:rPr lang="en-US" sz="1400" b="1" dirty="0"/>
                        <a:t>a multiline</a:t>
                      </a:r>
                    </a:p>
                    <a:p>
                      <a:r>
                        <a:rPr lang="en-US" sz="1400" b="1" dirty="0"/>
                        <a:t>comment. #</a:t>
                      </a:r>
                    </a:p>
                    <a:p>
                      <a:endParaRPr lang="en-US" sz="1400" b="1" dirty="0"/>
                    </a:p>
                    <a:p>
                      <a:r>
                        <a:rPr lang="en-US" sz="1400" b="1" dirty="0"/>
                        <a:t>print("Hello!")</a:t>
                      </a:r>
                    </a:p>
                  </a:txBody>
                  <a:tcPr/>
                </a:tc>
                <a:extLst>
                  <a:ext uri="{0D108BD9-81ED-4DB2-BD59-A6C34878D82A}">
                    <a16:rowId xmlns:a16="http://schemas.microsoft.com/office/drawing/2014/main" val="3003666340"/>
                  </a:ext>
                </a:extLst>
              </a:tr>
              <a:tr h="370840">
                <a:tc>
                  <a:txBody>
                    <a:bodyPr/>
                    <a:lstStyle/>
                    <a:p>
                      <a:r>
                        <a:rPr lang="en-US" sz="1400" b="1" dirty="0"/>
                        <a:t>a = '1'</a:t>
                      </a:r>
                    </a:p>
                    <a:p>
                      <a:r>
                        <a:rPr lang="en-US" sz="1400" b="1" dirty="0"/>
                        <a:t>b = "1"</a:t>
                      </a:r>
                    </a:p>
                    <a:p>
                      <a:r>
                        <a:rPr lang="en-US" sz="1400" b="1" dirty="0"/>
                        <a:t>print(a + b)</a:t>
                      </a:r>
                    </a:p>
                  </a:txBody>
                  <a:tcPr/>
                </a:tc>
                <a:tc>
                  <a:txBody>
                    <a:bodyPr/>
                    <a:lstStyle/>
                    <a:p>
                      <a:endParaRPr lang="en-US" sz="1400"/>
                    </a:p>
                  </a:txBody>
                  <a:tcPr/>
                </a:tc>
                <a:extLst>
                  <a:ext uri="{0D108BD9-81ED-4DB2-BD59-A6C34878D82A}">
                    <a16:rowId xmlns:a16="http://schemas.microsoft.com/office/drawing/2014/main" val="333732548"/>
                  </a:ext>
                </a:extLst>
              </a:tr>
              <a:tr h="370840">
                <a:tc>
                  <a:txBody>
                    <a:bodyPr/>
                    <a:lstStyle/>
                    <a:p>
                      <a:r>
                        <a:rPr lang="en-US" sz="1400" b="1" dirty="0"/>
                        <a:t>a = 6</a:t>
                      </a:r>
                    </a:p>
                    <a:p>
                      <a:r>
                        <a:rPr lang="en-US" sz="1400" b="1" dirty="0"/>
                        <a:t>b = 3</a:t>
                      </a:r>
                    </a:p>
                    <a:p>
                      <a:r>
                        <a:rPr lang="en-US" sz="1400" b="1" dirty="0"/>
                        <a:t>a /= 2 * b</a:t>
                      </a:r>
                    </a:p>
                    <a:p>
                      <a:r>
                        <a:rPr lang="en-US" sz="1400" b="1" dirty="0"/>
                        <a:t>print(a)</a:t>
                      </a:r>
                    </a:p>
                  </a:txBody>
                  <a:tcPr/>
                </a:tc>
                <a:tc>
                  <a:txBody>
                    <a:bodyPr/>
                    <a:lstStyle/>
                    <a:p>
                      <a:endParaRPr lang="en-US" sz="1400" dirty="0"/>
                    </a:p>
                  </a:txBody>
                  <a:tcPr/>
                </a:tc>
                <a:extLst>
                  <a:ext uri="{0D108BD9-81ED-4DB2-BD59-A6C34878D82A}">
                    <a16:rowId xmlns:a16="http://schemas.microsoft.com/office/drawing/2014/main" val="1643267248"/>
                  </a:ext>
                </a:extLst>
              </a:tr>
            </a:tbl>
          </a:graphicData>
        </a:graphic>
      </p:graphicFrame>
      <p:sp>
        <p:nvSpPr>
          <p:cNvPr id="8" name="Rectangle 7">
            <a:extLst>
              <a:ext uri="{FF2B5EF4-FFF2-40B4-BE49-F238E27FC236}">
                <a16:creationId xmlns:a16="http://schemas.microsoft.com/office/drawing/2014/main" id="{D4FA6FC6-9FE9-4908-B283-50C748F753E7}"/>
              </a:ext>
            </a:extLst>
          </p:cNvPr>
          <p:cNvSpPr/>
          <p:nvPr/>
        </p:nvSpPr>
        <p:spPr>
          <a:xfrm>
            <a:off x="6522720" y="1693546"/>
            <a:ext cx="5273040" cy="48088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In Python, a comment is a piece of text that begins with a # (hash) sign and extends to the end of the line.</a:t>
            </a:r>
          </a:p>
          <a:p>
            <a:r>
              <a:rPr lang="en-US" dirty="0"/>
              <a:t>Example </a:t>
            </a:r>
          </a:p>
          <a:p>
            <a:pPr algn="ctr"/>
            <a:r>
              <a:rPr lang="en-US" b="1" dirty="0">
                <a:ln w="0"/>
                <a:solidFill>
                  <a:schemeClr val="tx1"/>
                </a:solidFill>
                <a:effectLst>
                  <a:outerShdw blurRad="38100" dist="19050" dir="2700000" algn="tl" rotWithShape="0">
                    <a:schemeClr val="dk1">
                      <a:alpha val="40000"/>
                    </a:schemeClr>
                  </a:outerShdw>
                </a:effectLst>
              </a:rPr>
              <a:t># This program evaluates the hypotenuse c.</a:t>
            </a:r>
          </a:p>
          <a:p>
            <a:pPr algn="ctr"/>
            <a:endParaRPr lang="en-US" b="1" dirty="0">
              <a:ln w="0"/>
              <a:solidFill>
                <a:schemeClr val="tx1"/>
              </a:solidFill>
              <a:effectLst>
                <a:outerShdw blurRad="38100" dist="19050" dir="2700000" algn="tl" rotWithShape="0">
                  <a:schemeClr val="dk1">
                    <a:alpha val="40000"/>
                  </a:schemeClr>
                </a:outerShdw>
              </a:effectLst>
            </a:endParaRPr>
          </a:p>
          <a:p>
            <a:pPr algn="ctr"/>
            <a:endParaRPr lang="en-US" b="1" dirty="0">
              <a:ln w="0"/>
              <a:solidFill>
                <a:schemeClr val="tx1"/>
              </a:solidFill>
              <a:effectLst>
                <a:outerShdw blurRad="38100" dist="19050" dir="2700000" algn="tl" rotWithShape="0">
                  <a:schemeClr val="dk1">
                    <a:alpha val="40000"/>
                  </a:schemeClr>
                </a:outerShdw>
              </a:effectLst>
            </a:endParaRPr>
          </a:p>
          <a:p>
            <a:r>
              <a:rPr lang="en-US" dirty="0">
                <a:solidFill>
                  <a:srgbClr val="00B0F0"/>
                </a:solidFill>
              </a:rPr>
              <a:t>NOTE: If you'd like to quickly comment or uncomment multiple lines of code, select the line(s) you wish to modify and use the following keyboard shortcut: </a:t>
            </a:r>
            <a:r>
              <a:rPr lang="en-US" b="1" dirty="0">
                <a:solidFill>
                  <a:srgbClr val="00B0F0"/>
                </a:solidFill>
              </a:rPr>
              <a:t>CTRL</a:t>
            </a:r>
            <a:r>
              <a:rPr lang="en-US" dirty="0">
                <a:solidFill>
                  <a:srgbClr val="00B0F0"/>
                </a:solidFill>
              </a:rPr>
              <a:t> + </a:t>
            </a:r>
            <a:r>
              <a:rPr lang="en-US" b="1" dirty="0">
                <a:solidFill>
                  <a:srgbClr val="00B0F0"/>
                </a:solidFill>
              </a:rPr>
              <a:t>/</a:t>
            </a:r>
            <a:r>
              <a:rPr lang="en-US" dirty="0">
                <a:solidFill>
                  <a:srgbClr val="00B0F0"/>
                </a:solidFill>
              </a:rPr>
              <a:t> (Windows) or </a:t>
            </a:r>
            <a:r>
              <a:rPr lang="en-US" b="1" dirty="0">
                <a:solidFill>
                  <a:srgbClr val="00B0F0"/>
                </a:solidFill>
              </a:rPr>
              <a:t>CMD</a:t>
            </a:r>
            <a:r>
              <a:rPr lang="en-US" dirty="0">
                <a:solidFill>
                  <a:srgbClr val="00B0F0"/>
                </a:solidFill>
              </a:rPr>
              <a:t> + </a:t>
            </a:r>
            <a:r>
              <a:rPr lang="en-US" b="1" dirty="0">
                <a:solidFill>
                  <a:srgbClr val="00B0F0"/>
                </a:solidFill>
              </a:rPr>
              <a:t>/</a:t>
            </a:r>
            <a:r>
              <a:rPr lang="en-US" dirty="0">
                <a:solidFill>
                  <a:srgbClr val="00B0F0"/>
                </a:solidFill>
              </a:rPr>
              <a:t> (Mac OS). </a:t>
            </a:r>
            <a:endParaRPr lang="en-US" b="1" dirty="0">
              <a:ln w="0"/>
              <a:solidFill>
                <a:srgbClr val="00B0F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1484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2FBF-4759-4367-9B88-A621CCA144D9}"/>
              </a:ext>
            </a:extLst>
          </p:cNvPr>
          <p:cNvSpPr>
            <a:spLocks noGrp="1"/>
          </p:cNvSpPr>
          <p:nvPr>
            <p:ph type="title"/>
          </p:nvPr>
        </p:nvSpPr>
        <p:spPr>
          <a:xfrm>
            <a:off x="248920" y="111125"/>
            <a:ext cx="10515600" cy="1325563"/>
          </a:xfrm>
        </p:spPr>
        <p:txBody>
          <a:bodyPr/>
          <a:lstStyle/>
          <a:p>
            <a:r>
              <a:rPr lang="en-US" dirty="0"/>
              <a:t>Introduction to Python </a:t>
            </a:r>
          </a:p>
        </p:txBody>
      </p:sp>
      <p:sp>
        <p:nvSpPr>
          <p:cNvPr id="3" name="Content Placeholder 2">
            <a:extLst>
              <a:ext uri="{FF2B5EF4-FFF2-40B4-BE49-F238E27FC236}">
                <a16:creationId xmlns:a16="http://schemas.microsoft.com/office/drawing/2014/main" id="{D82E7F90-E149-4206-B31B-6DD21D50B0F9}"/>
              </a:ext>
            </a:extLst>
          </p:cNvPr>
          <p:cNvSpPr>
            <a:spLocks noGrp="1"/>
          </p:cNvSpPr>
          <p:nvPr>
            <p:ph idx="1"/>
          </p:nvPr>
        </p:nvSpPr>
        <p:spPr/>
        <p:txBody>
          <a:bodyPr/>
          <a:lstStyle/>
          <a:p>
            <a:r>
              <a:rPr lang="en-US" b="1" dirty="0"/>
              <a:t>The input() function</a:t>
            </a:r>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70458953-840A-449B-9DEE-DA35857E890A}"/>
              </a:ext>
            </a:extLst>
          </p:cNvPr>
          <p:cNvSpPr/>
          <p:nvPr/>
        </p:nvSpPr>
        <p:spPr>
          <a:xfrm>
            <a:off x="1005840" y="2418695"/>
            <a:ext cx="4246880" cy="1200329"/>
          </a:xfrm>
          <a:prstGeom prst="rect">
            <a:avLst/>
          </a:prstGeom>
        </p:spPr>
        <p:txBody>
          <a:bodyPr wrap="square">
            <a:spAutoFit/>
          </a:bodyPr>
          <a:lstStyle/>
          <a:p>
            <a:r>
              <a:rPr lang="en-US" dirty="0">
                <a:solidFill>
                  <a:srgbClr val="FF0000"/>
                </a:solidFill>
              </a:rPr>
              <a:t>Example -1 </a:t>
            </a:r>
          </a:p>
          <a:p>
            <a:r>
              <a:rPr lang="en-US" dirty="0"/>
              <a:t>print("Tell me anything...")</a:t>
            </a:r>
          </a:p>
          <a:p>
            <a:r>
              <a:rPr lang="en-US" dirty="0"/>
              <a:t>anything = input(“</a:t>
            </a:r>
            <a:r>
              <a:rPr lang="en-US" dirty="0" err="1"/>
              <a:t>plz</a:t>
            </a:r>
            <a:r>
              <a:rPr lang="en-US" dirty="0"/>
              <a:t> enter nu”)</a:t>
            </a:r>
          </a:p>
          <a:p>
            <a:r>
              <a:rPr lang="en-US" dirty="0"/>
              <a:t>print("Hmm...", anything, "... Really?")</a:t>
            </a:r>
          </a:p>
        </p:txBody>
      </p:sp>
      <p:sp>
        <p:nvSpPr>
          <p:cNvPr id="5" name="Rectangle 4">
            <a:extLst>
              <a:ext uri="{FF2B5EF4-FFF2-40B4-BE49-F238E27FC236}">
                <a16:creationId xmlns:a16="http://schemas.microsoft.com/office/drawing/2014/main" id="{544E2902-D66A-4C6B-93A8-4A706F668741}"/>
              </a:ext>
            </a:extLst>
          </p:cNvPr>
          <p:cNvSpPr/>
          <p:nvPr/>
        </p:nvSpPr>
        <p:spPr>
          <a:xfrm>
            <a:off x="1005840" y="3888154"/>
            <a:ext cx="4064000" cy="923330"/>
          </a:xfrm>
          <a:prstGeom prst="rect">
            <a:avLst/>
          </a:prstGeom>
        </p:spPr>
        <p:txBody>
          <a:bodyPr wrap="square">
            <a:spAutoFit/>
          </a:bodyPr>
          <a:lstStyle/>
          <a:p>
            <a:r>
              <a:rPr lang="en-US" dirty="0">
                <a:solidFill>
                  <a:srgbClr val="FF0000"/>
                </a:solidFill>
              </a:rPr>
              <a:t>Example -2 </a:t>
            </a:r>
          </a:p>
          <a:p>
            <a:r>
              <a:rPr lang="en-US" dirty="0"/>
              <a:t>anything = input("Tell me anything...")</a:t>
            </a:r>
          </a:p>
          <a:p>
            <a:r>
              <a:rPr lang="en-US" dirty="0"/>
              <a:t>print("Hmm...", anything, "...Really?")</a:t>
            </a:r>
          </a:p>
        </p:txBody>
      </p:sp>
      <p:sp>
        <p:nvSpPr>
          <p:cNvPr id="6" name="Rectangle 5">
            <a:extLst>
              <a:ext uri="{FF2B5EF4-FFF2-40B4-BE49-F238E27FC236}">
                <a16:creationId xmlns:a16="http://schemas.microsoft.com/office/drawing/2014/main" id="{3BE8A0F7-A074-410D-8094-3CC5EC3927CD}"/>
              </a:ext>
            </a:extLst>
          </p:cNvPr>
          <p:cNvSpPr/>
          <p:nvPr/>
        </p:nvSpPr>
        <p:spPr>
          <a:xfrm>
            <a:off x="5923659" y="1895474"/>
            <a:ext cx="5430141" cy="2246769"/>
          </a:xfrm>
          <a:prstGeom prst="rect">
            <a:avLst/>
          </a:prstGeom>
        </p:spPr>
        <p:txBody>
          <a:bodyPr wrap="none">
            <a:spAutoFit/>
          </a:bodyPr>
          <a:lstStyle/>
          <a:p>
            <a:r>
              <a:rPr lang="en-US" sz="2000" dirty="0">
                <a:solidFill>
                  <a:srgbClr val="FF0000"/>
                </a:solidFill>
              </a:rPr>
              <a:t>NOTE: </a:t>
            </a:r>
          </a:p>
          <a:p>
            <a:r>
              <a:rPr lang="en-US" sz="2000" dirty="0"/>
              <a:t>The result of the input() function is a </a:t>
            </a:r>
            <a:r>
              <a:rPr lang="en-US" sz="2000" b="1" dirty="0"/>
              <a:t>string</a:t>
            </a:r>
            <a:r>
              <a:rPr lang="en-US" sz="2000" dirty="0"/>
              <a:t>.</a:t>
            </a:r>
          </a:p>
          <a:p>
            <a:r>
              <a:rPr lang="en-US" sz="2000" dirty="0"/>
              <a:t>Run this code in your PC. </a:t>
            </a:r>
          </a:p>
          <a:p>
            <a:r>
              <a:rPr lang="en-US" sz="2000" b="1" i="1" dirty="0">
                <a:solidFill>
                  <a:srgbClr val="92D050"/>
                </a:solidFill>
              </a:rPr>
              <a:t>anything = input("Enter a number: ")</a:t>
            </a:r>
          </a:p>
          <a:p>
            <a:r>
              <a:rPr lang="en-US" sz="2000" b="1" i="1" dirty="0">
                <a:solidFill>
                  <a:srgbClr val="92D050"/>
                </a:solidFill>
              </a:rPr>
              <a:t>something = anything ** 2.0</a:t>
            </a:r>
          </a:p>
          <a:p>
            <a:r>
              <a:rPr lang="en-US" sz="2000" b="1" i="1" dirty="0">
                <a:solidFill>
                  <a:srgbClr val="92D050"/>
                </a:solidFill>
              </a:rPr>
              <a:t>print(anything, "to the power of 2 is", something)</a:t>
            </a:r>
          </a:p>
          <a:p>
            <a:endParaRPr lang="en-US" sz="2000" dirty="0"/>
          </a:p>
        </p:txBody>
      </p:sp>
      <p:sp>
        <p:nvSpPr>
          <p:cNvPr id="8" name="Callout: Up Arrow 7">
            <a:extLst>
              <a:ext uri="{FF2B5EF4-FFF2-40B4-BE49-F238E27FC236}">
                <a16:creationId xmlns:a16="http://schemas.microsoft.com/office/drawing/2014/main" id="{6EFC5690-7F25-449F-9455-DD5E2766CF3F}"/>
              </a:ext>
            </a:extLst>
          </p:cNvPr>
          <p:cNvSpPr/>
          <p:nvPr/>
        </p:nvSpPr>
        <p:spPr>
          <a:xfrm>
            <a:off x="5923659" y="4000043"/>
            <a:ext cx="5262501" cy="2746832"/>
          </a:xfrm>
          <a:prstGeom prst="upArrowCallout">
            <a:avLst>
              <a:gd name="adj1" fmla="val 5104"/>
              <a:gd name="adj2" fmla="val 11434"/>
              <a:gd name="adj3" fmla="val 25000"/>
              <a:gd name="adj4" fmla="val 6957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Type casting is used to solve this problem </a:t>
            </a:r>
          </a:p>
          <a:p>
            <a:pPr algn="ctr"/>
            <a:r>
              <a:rPr lang="en-US" dirty="0">
                <a:solidFill>
                  <a:schemeClr val="tx1"/>
                </a:solidFill>
              </a:rPr>
              <a:t>int() and float()</a:t>
            </a:r>
          </a:p>
          <a:p>
            <a:pPr algn="ctr"/>
            <a:r>
              <a:rPr lang="en-US" dirty="0">
                <a:solidFill>
                  <a:srgbClr val="FF0000"/>
                </a:solidFill>
              </a:rPr>
              <a:t>Example</a:t>
            </a:r>
            <a:r>
              <a:rPr lang="en-US" dirty="0"/>
              <a:t> </a:t>
            </a:r>
          </a:p>
          <a:p>
            <a:r>
              <a:rPr lang="en-US" dirty="0"/>
              <a:t>anything = </a:t>
            </a:r>
            <a:r>
              <a:rPr lang="en-US" b="1" dirty="0">
                <a:solidFill>
                  <a:srgbClr val="C00000"/>
                </a:solidFill>
              </a:rPr>
              <a:t>float</a:t>
            </a:r>
            <a:r>
              <a:rPr lang="en-US" dirty="0">
                <a:solidFill>
                  <a:srgbClr val="C00000"/>
                </a:solidFill>
              </a:rPr>
              <a:t>(</a:t>
            </a:r>
            <a:r>
              <a:rPr lang="en-US" dirty="0"/>
              <a:t>input("Enter a number: ")</a:t>
            </a:r>
            <a:r>
              <a:rPr lang="en-US" dirty="0">
                <a:solidFill>
                  <a:srgbClr val="C00000"/>
                </a:solidFill>
              </a:rPr>
              <a:t>)</a:t>
            </a:r>
          </a:p>
          <a:p>
            <a:r>
              <a:rPr lang="en-US" dirty="0"/>
              <a:t>something = anything ** 2.0</a:t>
            </a:r>
          </a:p>
          <a:p>
            <a:r>
              <a:rPr lang="en-US" dirty="0"/>
              <a:t>print(anything, "to the power of 2 is", something)</a:t>
            </a:r>
          </a:p>
        </p:txBody>
      </p:sp>
    </p:spTree>
    <p:extLst>
      <p:ext uri="{BB962C8B-B14F-4D97-AF65-F5344CB8AC3E}">
        <p14:creationId xmlns:p14="http://schemas.microsoft.com/office/powerpoint/2010/main" val="345420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7CC8-7599-411F-9D12-57473CD9A744}"/>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4D714777-944D-467E-8210-83045D1FF99B}"/>
              </a:ext>
            </a:extLst>
          </p:cNvPr>
          <p:cNvSpPr>
            <a:spLocks noGrp="1"/>
          </p:cNvSpPr>
          <p:nvPr>
            <p:ph idx="1"/>
          </p:nvPr>
        </p:nvSpPr>
        <p:spPr>
          <a:xfrm>
            <a:off x="838200" y="1591786"/>
            <a:ext cx="10515600" cy="4819015"/>
          </a:xfrm>
        </p:spPr>
        <p:txBody>
          <a:bodyPr>
            <a:normAutofit/>
          </a:bodyPr>
          <a:lstStyle/>
          <a:p>
            <a:r>
              <a:rPr lang="en-US" dirty="0"/>
              <a:t>String operators – introduction</a:t>
            </a:r>
          </a:p>
          <a:p>
            <a:r>
              <a:rPr lang="en-US" b="1" dirty="0"/>
              <a:t>Concatenation</a:t>
            </a:r>
          </a:p>
          <a:p>
            <a:pPr marL="0" indent="0">
              <a:buNone/>
            </a:pPr>
            <a:r>
              <a:rPr lang="en-US" sz="2400" dirty="0"/>
              <a:t>The + (plus) sign, when applied to two strings, becomes a concatenation operator:</a:t>
            </a:r>
          </a:p>
          <a:p>
            <a:pPr marL="0" indent="0">
              <a:buNone/>
            </a:pPr>
            <a:r>
              <a:rPr lang="en-US" sz="2400" dirty="0"/>
              <a:t>                                                    string + string </a:t>
            </a:r>
          </a:p>
          <a:p>
            <a:r>
              <a:rPr lang="en-US" b="1" dirty="0"/>
              <a:t>Replication</a:t>
            </a:r>
          </a:p>
          <a:p>
            <a:pPr marL="0" indent="0">
              <a:buNone/>
            </a:pPr>
            <a:r>
              <a:rPr lang="en-US" sz="2400" dirty="0"/>
              <a:t>The * (asterisk) sign, when applied to a string and number (or a number and string, as it remains commutative in this position) becomes a replication operator:</a:t>
            </a:r>
          </a:p>
          <a:p>
            <a:pPr marL="0" indent="0">
              <a:buNone/>
            </a:pPr>
            <a:r>
              <a:rPr lang="en-US" sz="2400" dirty="0"/>
              <a:t>string * number</a:t>
            </a:r>
          </a:p>
          <a:p>
            <a:pPr marL="0" indent="0">
              <a:buNone/>
            </a:pPr>
            <a:r>
              <a:rPr lang="en-US" sz="2400" dirty="0"/>
              <a:t>number * string</a:t>
            </a:r>
          </a:p>
          <a:p>
            <a:pPr marL="0" indent="0">
              <a:buNone/>
            </a:pPr>
            <a:endParaRPr lang="en-US" sz="2400" dirty="0"/>
          </a:p>
        </p:txBody>
      </p:sp>
      <p:sp>
        <p:nvSpPr>
          <p:cNvPr id="4" name="Rectangle 3">
            <a:extLst>
              <a:ext uri="{FF2B5EF4-FFF2-40B4-BE49-F238E27FC236}">
                <a16:creationId xmlns:a16="http://schemas.microsoft.com/office/drawing/2014/main" id="{9FE2A01D-4B30-4CDA-9F16-F0EB7EFABBF0}"/>
              </a:ext>
            </a:extLst>
          </p:cNvPr>
          <p:cNvSpPr/>
          <p:nvPr/>
        </p:nvSpPr>
        <p:spPr>
          <a:xfrm>
            <a:off x="6929120" y="1027906"/>
            <a:ext cx="5262880" cy="156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Example: </a:t>
            </a:r>
          </a:p>
          <a:p>
            <a:r>
              <a:rPr lang="en-US" dirty="0" err="1"/>
              <a:t>fnam</a:t>
            </a:r>
            <a:r>
              <a:rPr lang="en-US" dirty="0"/>
              <a:t> = input("May I have your first name, please? ")</a:t>
            </a:r>
          </a:p>
          <a:p>
            <a:r>
              <a:rPr lang="en-US" dirty="0" err="1"/>
              <a:t>lnam</a:t>
            </a:r>
            <a:r>
              <a:rPr lang="en-US" dirty="0"/>
              <a:t> = input("May I have your last name, please? ")</a:t>
            </a:r>
          </a:p>
          <a:p>
            <a:r>
              <a:rPr lang="en-US" dirty="0"/>
              <a:t>print("Thank you.")</a:t>
            </a:r>
          </a:p>
          <a:p>
            <a:r>
              <a:rPr lang="en-US" dirty="0"/>
              <a:t>print("\</a:t>
            </a:r>
            <a:r>
              <a:rPr lang="en-US" dirty="0" err="1"/>
              <a:t>nYour</a:t>
            </a:r>
            <a:r>
              <a:rPr lang="en-US" dirty="0"/>
              <a:t> name is " + </a:t>
            </a:r>
            <a:r>
              <a:rPr lang="en-US" dirty="0" err="1"/>
              <a:t>fnam</a:t>
            </a:r>
            <a:r>
              <a:rPr lang="en-US" dirty="0"/>
              <a:t> + " " + </a:t>
            </a:r>
            <a:r>
              <a:rPr lang="en-US" dirty="0" err="1"/>
              <a:t>lnam</a:t>
            </a:r>
            <a:r>
              <a:rPr lang="en-US" dirty="0"/>
              <a:t> + ".")</a:t>
            </a:r>
          </a:p>
        </p:txBody>
      </p:sp>
      <p:sp>
        <p:nvSpPr>
          <p:cNvPr id="6" name="Rectangle 5">
            <a:extLst>
              <a:ext uri="{FF2B5EF4-FFF2-40B4-BE49-F238E27FC236}">
                <a16:creationId xmlns:a16="http://schemas.microsoft.com/office/drawing/2014/main" id="{F780E1BF-A1A4-4524-A8C1-EFAFE6F08642}"/>
              </a:ext>
            </a:extLst>
          </p:cNvPr>
          <p:cNvSpPr/>
          <p:nvPr/>
        </p:nvSpPr>
        <p:spPr>
          <a:xfrm>
            <a:off x="2946400" y="5039360"/>
            <a:ext cx="4511040" cy="1791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Example 1,</a:t>
            </a:r>
          </a:p>
          <a:p>
            <a:r>
              <a:rPr lang="en-US" dirty="0">
                <a:solidFill>
                  <a:schemeClr val="bg1"/>
                </a:solidFill>
              </a:rPr>
              <a:t>    "James" * 3 gives "</a:t>
            </a:r>
            <a:r>
              <a:rPr lang="en-US" dirty="0" err="1">
                <a:solidFill>
                  <a:schemeClr val="bg1"/>
                </a:solidFill>
              </a:rPr>
              <a:t>JamesJamesJames</a:t>
            </a:r>
            <a:r>
              <a:rPr lang="en-US" dirty="0">
                <a:solidFill>
                  <a:schemeClr val="bg1"/>
                </a:solidFill>
              </a:rPr>
              <a:t>"</a:t>
            </a:r>
          </a:p>
          <a:p>
            <a:r>
              <a:rPr lang="en-US" dirty="0">
                <a:solidFill>
                  <a:schemeClr val="bg1"/>
                </a:solidFill>
              </a:rPr>
              <a:t>    3 * "an" gives "</a:t>
            </a:r>
            <a:r>
              <a:rPr lang="en-US" dirty="0" err="1">
                <a:solidFill>
                  <a:schemeClr val="bg1"/>
                </a:solidFill>
              </a:rPr>
              <a:t>ananan</a:t>
            </a:r>
            <a:r>
              <a:rPr lang="en-US" dirty="0">
                <a:solidFill>
                  <a:schemeClr val="bg1"/>
                </a:solidFill>
              </a:rPr>
              <a:t>"</a:t>
            </a:r>
          </a:p>
          <a:p>
            <a:r>
              <a:rPr lang="en-US" dirty="0">
                <a:solidFill>
                  <a:schemeClr val="bg1"/>
                </a:solidFill>
              </a:rPr>
              <a:t>    5 * "2" (or "2" * 5) gives "22222" (not 10!) </a:t>
            </a:r>
          </a:p>
        </p:txBody>
      </p:sp>
      <p:sp>
        <p:nvSpPr>
          <p:cNvPr id="7" name="Rectangle 6">
            <a:extLst>
              <a:ext uri="{FF2B5EF4-FFF2-40B4-BE49-F238E27FC236}">
                <a16:creationId xmlns:a16="http://schemas.microsoft.com/office/drawing/2014/main" id="{7F21F164-13B6-40D5-A64C-C79D40AE17A1}"/>
              </a:ext>
            </a:extLst>
          </p:cNvPr>
          <p:cNvSpPr/>
          <p:nvPr/>
        </p:nvSpPr>
        <p:spPr>
          <a:xfrm>
            <a:off x="7589520" y="5039360"/>
            <a:ext cx="4602480" cy="1791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Example 2, run this code</a:t>
            </a:r>
          </a:p>
          <a:p>
            <a:r>
              <a:rPr lang="en-US" b="1" dirty="0">
                <a:solidFill>
                  <a:schemeClr val="bg1"/>
                </a:solidFill>
              </a:rPr>
              <a:t>print("+" + 10 * "-" + "+") o/p +----------+</a:t>
            </a:r>
          </a:p>
          <a:p>
            <a:r>
              <a:rPr lang="en-US" b="1" dirty="0">
                <a:solidFill>
                  <a:schemeClr val="bg1"/>
                </a:solidFill>
              </a:rPr>
              <a:t>print(("|" + " " * 10 + "|\n") * 5, end="")</a:t>
            </a:r>
          </a:p>
          <a:p>
            <a:r>
              <a:rPr lang="en-US" b="1" dirty="0">
                <a:solidFill>
                  <a:schemeClr val="bg1"/>
                </a:solidFill>
              </a:rPr>
              <a:t>print("+" + 10 * "-" + "+")</a:t>
            </a:r>
          </a:p>
          <a:p>
            <a:r>
              <a:rPr lang="en-US" dirty="0">
                <a:solidFill>
                  <a:schemeClr val="bg1"/>
                </a:solidFill>
              </a:rPr>
              <a:t>    </a:t>
            </a:r>
          </a:p>
        </p:txBody>
      </p:sp>
    </p:spTree>
    <p:extLst>
      <p:ext uri="{BB962C8B-B14F-4D97-AF65-F5344CB8AC3E}">
        <p14:creationId xmlns:p14="http://schemas.microsoft.com/office/powerpoint/2010/main" val="3687426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B3CA-F4BD-48A3-AF8C-A78EEE6BFA7B}"/>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77318C4E-EFC7-4B23-B0EC-DBBC0C15F922}"/>
              </a:ext>
            </a:extLst>
          </p:cNvPr>
          <p:cNvSpPr>
            <a:spLocks noGrp="1"/>
          </p:cNvSpPr>
          <p:nvPr>
            <p:ph idx="1"/>
          </p:nvPr>
        </p:nvSpPr>
        <p:spPr>
          <a:xfrm>
            <a:off x="162560" y="1460182"/>
            <a:ext cx="10515600" cy="4351338"/>
          </a:xfrm>
        </p:spPr>
        <p:txBody>
          <a:bodyPr/>
          <a:lstStyle/>
          <a:p>
            <a:r>
              <a:rPr lang="en-US" b="1" dirty="0"/>
              <a:t>Type conversion: str()</a:t>
            </a:r>
          </a:p>
          <a:p>
            <a:pPr marL="0" indent="0">
              <a:buNone/>
            </a:pPr>
            <a:r>
              <a:rPr lang="en-US" b="1" dirty="0"/>
              <a:t>  </a:t>
            </a:r>
            <a:r>
              <a:rPr lang="en-US" sz="2000" dirty="0"/>
              <a:t>convert a number into a string :           </a:t>
            </a:r>
            <a:r>
              <a:rPr lang="en-US" sz="2000" b="1" dirty="0"/>
              <a:t>str(number)</a:t>
            </a:r>
          </a:p>
          <a:p>
            <a:pPr marL="0" indent="0">
              <a:buNone/>
            </a:pPr>
            <a:endParaRPr lang="en-US" sz="2000" b="1" dirty="0"/>
          </a:p>
        </p:txBody>
      </p:sp>
      <p:sp>
        <p:nvSpPr>
          <p:cNvPr id="5" name="Rectangle 4">
            <a:extLst>
              <a:ext uri="{FF2B5EF4-FFF2-40B4-BE49-F238E27FC236}">
                <a16:creationId xmlns:a16="http://schemas.microsoft.com/office/drawing/2014/main" id="{C3505494-AB5E-4621-A09B-0F8D311B535A}"/>
              </a:ext>
            </a:extLst>
          </p:cNvPr>
          <p:cNvSpPr/>
          <p:nvPr/>
        </p:nvSpPr>
        <p:spPr>
          <a:xfrm>
            <a:off x="629920" y="3429000"/>
            <a:ext cx="6187440" cy="1498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accent2">
                    <a:lumMod val="40000"/>
                    <a:lumOff val="60000"/>
                  </a:schemeClr>
                </a:solidFill>
              </a:rPr>
              <a:t>Example</a:t>
            </a:r>
          </a:p>
          <a:p>
            <a:r>
              <a:rPr lang="en-US" dirty="0"/>
              <a:t> </a:t>
            </a:r>
            <a:r>
              <a:rPr lang="en-US" dirty="0" err="1"/>
              <a:t>leg_a</a:t>
            </a:r>
            <a:r>
              <a:rPr lang="en-US" dirty="0"/>
              <a:t> = float(input("Input first leg length: "))</a:t>
            </a:r>
          </a:p>
          <a:p>
            <a:r>
              <a:rPr lang="en-US" dirty="0" err="1"/>
              <a:t>leg_b</a:t>
            </a:r>
            <a:r>
              <a:rPr lang="en-US" dirty="0"/>
              <a:t> = float(input("Input second leg length: "))</a:t>
            </a:r>
          </a:p>
          <a:p>
            <a:r>
              <a:rPr lang="en-US" dirty="0"/>
              <a:t>print("Hypotenuse length is " + str((</a:t>
            </a:r>
            <a:r>
              <a:rPr lang="en-US" dirty="0" err="1"/>
              <a:t>leg_a</a:t>
            </a:r>
            <a:r>
              <a:rPr lang="en-US" dirty="0"/>
              <a:t>**2 + </a:t>
            </a:r>
            <a:r>
              <a:rPr lang="en-US" dirty="0" err="1"/>
              <a:t>leg_b</a:t>
            </a:r>
            <a:r>
              <a:rPr lang="en-US" dirty="0"/>
              <a:t>**2) ** .5))</a:t>
            </a:r>
          </a:p>
        </p:txBody>
      </p:sp>
      <p:sp>
        <p:nvSpPr>
          <p:cNvPr id="6" name="Rectangle 5">
            <a:extLst>
              <a:ext uri="{FF2B5EF4-FFF2-40B4-BE49-F238E27FC236}">
                <a16:creationId xmlns:a16="http://schemas.microsoft.com/office/drawing/2014/main" id="{89C17915-2E37-4F1A-85D4-4A1A1244430A}"/>
              </a:ext>
            </a:extLst>
          </p:cNvPr>
          <p:cNvSpPr/>
          <p:nvPr/>
        </p:nvSpPr>
        <p:spPr>
          <a:xfrm>
            <a:off x="7284720" y="1046480"/>
            <a:ext cx="4744720" cy="544639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What is the output of the following snippet?</a:t>
            </a:r>
          </a:p>
          <a:p>
            <a:pPr algn="ctr"/>
            <a:r>
              <a:rPr lang="en-US" dirty="0"/>
              <a:t>x = int(input("Enter a number: ")) </a:t>
            </a:r>
          </a:p>
          <a:p>
            <a:pPr algn="ctr"/>
            <a:r>
              <a:rPr lang="en-US" dirty="0"/>
              <a:t># the user enters 2</a:t>
            </a:r>
          </a:p>
          <a:p>
            <a:pPr algn="ctr"/>
            <a:r>
              <a:rPr lang="en-US" dirty="0"/>
              <a:t>print( 2 * "5")</a:t>
            </a:r>
          </a:p>
          <a:p>
            <a:pPr algn="ctr"/>
            <a:r>
              <a:rPr lang="en-US" dirty="0"/>
              <a:t>______</a:t>
            </a:r>
          </a:p>
          <a:p>
            <a:pPr algn="ctr"/>
            <a:r>
              <a:rPr lang="en-US" dirty="0"/>
              <a:t>What is the expected output of the following snippet?</a:t>
            </a:r>
          </a:p>
          <a:p>
            <a:pPr algn="ctr"/>
            <a:r>
              <a:rPr lang="en-US" dirty="0"/>
              <a:t>x = input("Enter a number: ")</a:t>
            </a:r>
          </a:p>
          <a:p>
            <a:pPr algn="ctr"/>
            <a:r>
              <a:rPr lang="en-US" dirty="0"/>
              <a:t> # the user enters 2</a:t>
            </a:r>
          </a:p>
          <a:p>
            <a:pPr algn="ctr"/>
            <a:r>
              <a:rPr lang="en-US" dirty="0"/>
              <a:t>print(type(x))</a:t>
            </a:r>
          </a:p>
        </p:txBody>
      </p:sp>
    </p:spTree>
    <p:extLst>
      <p:ext uri="{BB962C8B-B14F-4D97-AF65-F5344CB8AC3E}">
        <p14:creationId xmlns:p14="http://schemas.microsoft.com/office/powerpoint/2010/main" val="3378418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36C4-94FD-4F75-89CD-181E7AA0A03D}"/>
              </a:ext>
            </a:extLst>
          </p:cNvPr>
          <p:cNvSpPr>
            <a:spLocks noGrp="1"/>
          </p:cNvSpPr>
          <p:nvPr>
            <p:ph type="title"/>
          </p:nvPr>
        </p:nvSpPr>
        <p:spPr/>
        <p:txBody>
          <a:bodyPr/>
          <a:lstStyle/>
          <a:p>
            <a:r>
              <a:rPr lang="en-US" dirty="0"/>
              <a:t>Introduction to Python(H/W) </a:t>
            </a:r>
          </a:p>
        </p:txBody>
      </p:sp>
      <p:sp>
        <p:nvSpPr>
          <p:cNvPr id="3" name="Content Placeholder 2">
            <a:extLst>
              <a:ext uri="{FF2B5EF4-FFF2-40B4-BE49-F238E27FC236}">
                <a16:creationId xmlns:a16="http://schemas.microsoft.com/office/drawing/2014/main" id="{880480B2-994D-44C6-93DF-5720AE26EBB1}"/>
              </a:ext>
            </a:extLst>
          </p:cNvPr>
          <p:cNvSpPr>
            <a:spLocks noGrp="1"/>
          </p:cNvSpPr>
          <p:nvPr>
            <p:ph idx="1"/>
          </p:nvPr>
        </p:nvSpPr>
        <p:spPr>
          <a:xfrm>
            <a:off x="838200" y="1825625"/>
            <a:ext cx="4678680" cy="4351338"/>
          </a:xfrm>
        </p:spPr>
        <p:txBody>
          <a:bodyPr>
            <a:normAutofit fontScale="70000" lnSpcReduction="20000"/>
          </a:bodyPr>
          <a:lstStyle/>
          <a:p>
            <a:r>
              <a:rPr lang="en-US" dirty="0"/>
              <a:t>LAB </a:t>
            </a:r>
          </a:p>
          <a:p>
            <a:pPr marL="0" indent="0">
              <a:buNone/>
            </a:pPr>
            <a:r>
              <a:rPr lang="en-US" b="1" dirty="0"/>
              <a:t>Scenario</a:t>
            </a:r>
          </a:p>
          <a:p>
            <a:r>
              <a:rPr lang="en-US" dirty="0"/>
              <a:t>Your task is to complete the code in order to evaluate the results of four basic arithmetic operations.</a:t>
            </a:r>
          </a:p>
          <a:p>
            <a:r>
              <a:rPr lang="en-US" dirty="0"/>
              <a:t>The results have to be printed to the console.</a:t>
            </a:r>
          </a:p>
          <a:p>
            <a:r>
              <a:rPr lang="en-US" dirty="0"/>
              <a:t>You may not be able to protect the code from a user who wants to divide by zero. That's okay, don't worry about it for now.</a:t>
            </a:r>
          </a:p>
          <a:p>
            <a:r>
              <a:rPr lang="en-US" dirty="0"/>
              <a:t>Test your code - does it produce the results you expect?</a:t>
            </a:r>
          </a:p>
          <a:p>
            <a:r>
              <a:rPr lang="en-US" dirty="0"/>
              <a:t>We won't show you any test data - that would be too simple.</a:t>
            </a:r>
          </a:p>
        </p:txBody>
      </p:sp>
      <p:sp>
        <p:nvSpPr>
          <p:cNvPr id="4" name="Rectangle 3">
            <a:extLst>
              <a:ext uri="{FF2B5EF4-FFF2-40B4-BE49-F238E27FC236}">
                <a16:creationId xmlns:a16="http://schemas.microsoft.com/office/drawing/2014/main" id="{8112BF25-C71A-4328-B5D2-CDAE249C4C63}"/>
              </a:ext>
            </a:extLst>
          </p:cNvPr>
          <p:cNvSpPr/>
          <p:nvPr/>
        </p:nvSpPr>
        <p:spPr>
          <a:xfrm>
            <a:off x="7132320" y="1825625"/>
            <a:ext cx="4221480" cy="4128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input a float value for variable a here</a:t>
            </a:r>
          </a:p>
          <a:p>
            <a:r>
              <a:rPr lang="en-US" dirty="0"/>
              <a:t># input a float value for variable b here</a:t>
            </a:r>
          </a:p>
          <a:p>
            <a:endParaRPr lang="en-US" dirty="0"/>
          </a:p>
          <a:p>
            <a:r>
              <a:rPr lang="en-US" dirty="0"/>
              <a:t># output the result of addition here</a:t>
            </a:r>
          </a:p>
          <a:p>
            <a:r>
              <a:rPr lang="en-US" dirty="0"/>
              <a:t># output the result of subtraction here</a:t>
            </a:r>
          </a:p>
          <a:p>
            <a:r>
              <a:rPr lang="en-US" dirty="0"/>
              <a:t># output the result of multiplication here</a:t>
            </a:r>
          </a:p>
          <a:p>
            <a:r>
              <a:rPr lang="en-US" dirty="0"/>
              <a:t># output the result of division here</a:t>
            </a:r>
          </a:p>
          <a:p>
            <a:endParaRPr lang="en-US" dirty="0"/>
          </a:p>
          <a:p>
            <a:r>
              <a:rPr lang="en-US" dirty="0"/>
              <a:t>print("\</a:t>
            </a:r>
            <a:r>
              <a:rPr lang="en-US" dirty="0" err="1"/>
              <a:t>nThat's</a:t>
            </a:r>
            <a:r>
              <a:rPr lang="en-US" dirty="0"/>
              <a:t> all, folks!")</a:t>
            </a:r>
          </a:p>
        </p:txBody>
      </p:sp>
    </p:spTree>
    <p:extLst>
      <p:ext uri="{BB962C8B-B14F-4D97-AF65-F5344CB8AC3E}">
        <p14:creationId xmlns:p14="http://schemas.microsoft.com/office/powerpoint/2010/main" val="1936302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8480-BBDF-447B-AA13-0E7927C3B405}"/>
              </a:ext>
            </a:extLst>
          </p:cNvPr>
          <p:cNvSpPr>
            <a:spLocks noGrp="1"/>
          </p:cNvSpPr>
          <p:nvPr>
            <p:ph type="title"/>
          </p:nvPr>
        </p:nvSpPr>
        <p:spPr/>
        <p:txBody>
          <a:bodyPr/>
          <a:lstStyle/>
          <a:p>
            <a:r>
              <a:rPr lang="en-US" dirty="0"/>
              <a:t>Introduction to Python(H/W) </a:t>
            </a:r>
          </a:p>
        </p:txBody>
      </p:sp>
      <p:sp>
        <p:nvSpPr>
          <p:cNvPr id="3" name="Content Placeholder 2">
            <a:extLst>
              <a:ext uri="{FF2B5EF4-FFF2-40B4-BE49-F238E27FC236}">
                <a16:creationId xmlns:a16="http://schemas.microsoft.com/office/drawing/2014/main" id="{A69767BE-FCFC-437C-ABF7-0D2EF8FA6288}"/>
              </a:ext>
            </a:extLst>
          </p:cNvPr>
          <p:cNvSpPr>
            <a:spLocks noGrp="1"/>
          </p:cNvSpPr>
          <p:nvPr>
            <p:ph idx="1"/>
          </p:nvPr>
        </p:nvSpPr>
        <p:spPr>
          <a:xfrm>
            <a:off x="838200" y="1825625"/>
            <a:ext cx="4302760" cy="4351338"/>
          </a:xfrm>
        </p:spPr>
        <p:txBody>
          <a:bodyPr>
            <a:normAutofit fontScale="62500" lnSpcReduction="20000"/>
          </a:bodyPr>
          <a:lstStyle/>
          <a:p>
            <a:r>
              <a:rPr lang="en-US" dirty="0"/>
              <a:t>LAB</a:t>
            </a:r>
          </a:p>
          <a:p>
            <a:pPr marL="0" indent="0">
              <a:buNone/>
            </a:pPr>
            <a:r>
              <a:rPr lang="en-US" b="1" dirty="0"/>
              <a:t>Scenario</a:t>
            </a:r>
          </a:p>
          <a:p>
            <a:pPr marL="0" indent="0" algn="just">
              <a:buNone/>
            </a:pPr>
            <a:r>
              <a:rPr lang="en-US" dirty="0"/>
              <a:t>Your task is to prepare a simple code able to evaluate the end time of a period of time, given as a number of minutes (it could be arbitrarily large). The start time is given as a pair of hours (0..23) and minutes (0..59). The result has to be printed to the console.</a:t>
            </a:r>
          </a:p>
          <a:p>
            <a:pPr marL="0" indent="0" algn="just">
              <a:buNone/>
            </a:pPr>
            <a:r>
              <a:rPr lang="en-US" dirty="0"/>
              <a:t>For example, if an event starts at 12:17 and lasts 59 minutes, it will end at 13:16.</a:t>
            </a:r>
          </a:p>
          <a:p>
            <a:pPr marL="0" indent="0" algn="just">
              <a:buNone/>
            </a:pPr>
            <a:r>
              <a:rPr lang="en-US" dirty="0"/>
              <a:t>Don't worry about any imperfections in your code - it's okay if it accepts an invalid time - the most important thing is that the code produce valid results for valid input data.</a:t>
            </a:r>
          </a:p>
          <a:p>
            <a:pPr marL="0" indent="0" algn="just">
              <a:buNone/>
            </a:pPr>
            <a:r>
              <a:rPr lang="en-US" dirty="0"/>
              <a:t>Test your code carefully. Hint: using the % operator may be the key to success.</a:t>
            </a:r>
          </a:p>
        </p:txBody>
      </p:sp>
      <p:sp>
        <p:nvSpPr>
          <p:cNvPr id="5" name="Rectangle 4">
            <a:extLst>
              <a:ext uri="{FF2B5EF4-FFF2-40B4-BE49-F238E27FC236}">
                <a16:creationId xmlns:a16="http://schemas.microsoft.com/office/drawing/2014/main" id="{FD192C5C-25D8-48A4-9FE3-402202C5708C}"/>
              </a:ext>
            </a:extLst>
          </p:cNvPr>
          <p:cNvSpPr/>
          <p:nvPr/>
        </p:nvSpPr>
        <p:spPr>
          <a:xfrm>
            <a:off x="6634480" y="2082800"/>
            <a:ext cx="5090160" cy="30781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hour = int(input("Starting time (hours): "))</a:t>
            </a:r>
          </a:p>
          <a:p>
            <a:r>
              <a:rPr lang="en-US" dirty="0"/>
              <a:t>mins = int(input("Starting time (minutes): "))</a:t>
            </a:r>
          </a:p>
          <a:p>
            <a:r>
              <a:rPr lang="en-US" dirty="0"/>
              <a:t>dura = int(input("Event duration (minutes): "))</a:t>
            </a:r>
          </a:p>
          <a:p>
            <a:endParaRPr lang="en-US" dirty="0"/>
          </a:p>
          <a:p>
            <a:r>
              <a:rPr lang="en-US" dirty="0"/>
              <a:t># put your code here</a:t>
            </a:r>
          </a:p>
        </p:txBody>
      </p:sp>
    </p:spTree>
    <p:extLst>
      <p:ext uri="{BB962C8B-B14F-4D97-AF65-F5344CB8AC3E}">
        <p14:creationId xmlns:p14="http://schemas.microsoft.com/office/powerpoint/2010/main" val="1969521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91AA-D503-4DD8-A91E-D54391FCE7CF}"/>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0E5E64E1-F1E5-4489-8E2F-714609545C69}"/>
              </a:ext>
            </a:extLst>
          </p:cNvPr>
          <p:cNvSpPr>
            <a:spLocks noGrp="1"/>
          </p:cNvSpPr>
          <p:nvPr>
            <p:ph idx="1"/>
          </p:nvPr>
        </p:nvSpPr>
        <p:spPr>
          <a:xfrm>
            <a:off x="838200" y="1581785"/>
            <a:ext cx="11353800" cy="4351338"/>
          </a:xfrm>
        </p:spPr>
        <p:txBody>
          <a:bodyPr/>
          <a:lstStyle/>
          <a:p>
            <a:pPr marL="0" indent="0">
              <a:buNone/>
            </a:pPr>
            <a:r>
              <a:rPr lang="en-US" b="1" dirty="0"/>
              <a:t>Comparison: </a:t>
            </a:r>
          </a:p>
          <a:p>
            <a:r>
              <a:rPr lang="en-US" sz="2400" b="1" dirty="0"/>
              <a:t>equality operator (==)    print(2==2) output will be </a:t>
            </a:r>
            <a:r>
              <a:rPr lang="en-US" sz="2400" b="1" dirty="0">
                <a:solidFill>
                  <a:srgbClr val="FF0000"/>
                </a:solidFill>
              </a:rPr>
              <a:t>true</a:t>
            </a:r>
            <a:r>
              <a:rPr lang="en-US" sz="2400" b="1" dirty="0"/>
              <a:t> </a:t>
            </a:r>
          </a:p>
          <a:p>
            <a:r>
              <a:rPr lang="en-US" sz="2400" b="1" dirty="0"/>
              <a:t>Inequality: the </a:t>
            </a:r>
            <a:r>
              <a:rPr lang="en-US" sz="2400" b="1" i="1" dirty="0"/>
              <a:t>not equal to</a:t>
            </a:r>
            <a:r>
              <a:rPr lang="en-US" sz="2400" b="1" dirty="0"/>
              <a:t> operator (!=) print(2!=2) output will be </a:t>
            </a:r>
            <a:r>
              <a:rPr lang="en-US" sz="2400" b="1" dirty="0">
                <a:solidFill>
                  <a:srgbClr val="FF0000"/>
                </a:solidFill>
              </a:rPr>
              <a:t>false</a:t>
            </a:r>
          </a:p>
          <a:p>
            <a:r>
              <a:rPr lang="en-US" sz="2400" b="1" dirty="0"/>
              <a:t>greater than (&gt;) print (2&gt;2) output will be </a:t>
            </a:r>
            <a:r>
              <a:rPr lang="en-US" sz="2400" b="1" dirty="0">
                <a:solidFill>
                  <a:srgbClr val="FF0000"/>
                </a:solidFill>
              </a:rPr>
              <a:t>false</a:t>
            </a:r>
            <a:r>
              <a:rPr lang="en-US" sz="2400" b="1" dirty="0"/>
              <a:t> </a:t>
            </a:r>
          </a:p>
          <a:p>
            <a:r>
              <a:rPr lang="en-US" sz="2400" b="1" dirty="0"/>
              <a:t>greater than or equal to (≥) output only true or false </a:t>
            </a:r>
          </a:p>
          <a:p>
            <a:r>
              <a:rPr lang="en-US" sz="2400" b="1" dirty="0"/>
              <a:t>less than or equal to (≤) output only true or false </a:t>
            </a:r>
          </a:p>
          <a:p>
            <a:endParaRPr lang="en-US" b="1" dirty="0"/>
          </a:p>
          <a:p>
            <a:pPr marL="0" indent="0">
              <a:buNone/>
            </a:pPr>
            <a:endParaRPr lang="en-US" b="1" dirty="0"/>
          </a:p>
          <a:p>
            <a:endParaRPr lang="en-US" b="1" dirty="0">
              <a:solidFill>
                <a:srgbClr val="FF0000"/>
              </a:solidFill>
            </a:endParaRPr>
          </a:p>
          <a:p>
            <a:endParaRPr lang="en-US" b="1" dirty="0"/>
          </a:p>
          <a:p>
            <a:endParaRPr lang="en-US" b="1" dirty="0"/>
          </a:p>
        </p:txBody>
      </p:sp>
      <p:graphicFrame>
        <p:nvGraphicFramePr>
          <p:cNvPr id="6" name="Table 5">
            <a:extLst>
              <a:ext uri="{FF2B5EF4-FFF2-40B4-BE49-F238E27FC236}">
                <a16:creationId xmlns:a16="http://schemas.microsoft.com/office/drawing/2014/main" id="{F9E333C4-09D1-4D3A-B1C3-60A08A368D5F}"/>
              </a:ext>
            </a:extLst>
          </p:cNvPr>
          <p:cNvGraphicFramePr>
            <a:graphicFrameLocks noGrp="1"/>
          </p:cNvGraphicFramePr>
          <p:nvPr>
            <p:extLst>
              <p:ext uri="{D42A27DB-BD31-4B8C-83A1-F6EECF244321}">
                <p14:modId xmlns:p14="http://schemas.microsoft.com/office/powerpoint/2010/main" val="2751076861"/>
              </p:ext>
            </p:extLst>
          </p:nvPr>
        </p:nvGraphicFramePr>
        <p:xfrm>
          <a:off x="3190240" y="4297680"/>
          <a:ext cx="7133589" cy="2560320"/>
        </p:xfrm>
        <a:graphic>
          <a:graphicData uri="http://schemas.openxmlformats.org/drawingml/2006/table">
            <a:tbl>
              <a:tblPr/>
              <a:tblGrid>
                <a:gridCol w="2377863">
                  <a:extLst>
                    <a:ext uri="{9D8B030D-6E8A-4147-A177-3AD203B41FA5}">
                      <a16:colId xmlns:a16="http://schemas.microsoft.com/office/drawing/2014/main" val="347764940"/>
                    </a:ext>
                  </a:extLst>
                </a:gridCol>
                <a:gridCol w="2377863">
                  <a:extLst>
                    <a:ext uri="{9D8B030D-6E8A-4147-A177-3AD203B41FA5}">
                      <a16:colId xmlns:a16="http://schemas.microsoft.com/office/drawing/2014/main" val="4215742915"/>
                    </a:ext>
                  </a:extLst>
                </a:gridCol>
                <a:gridCol w="2377863">
                  <a:extLst>
                    <a:ext uri="{9D8B030D-6E8A-4147-A177-3AD203B41FA5}">
                      <a16:colId xmlns:a16="http://schemas.microsoft.com/office/drawing/2014/main" val="391832878"/>
                    </a:ext>
                  </a:extLst>
                </a:gridCol>
              </a:tblGrid>
              <a:tr h="243114">
                <a:tc>
                  <a:txBody>
                    <a:bodyPr/>
                    <a:lstStyle/>
                    <a:p>
                      <a:r>
                        <a:rPr lang="en-US"/>
                        <a:t>Priority</a:t>
                      </a:r>
                    </a:p>
                  </a:txBody>
                  <a:tcPr anchor="ctr">
                    <a:lnL>
                      <a:noFill/>
                    </a:lnL>
                    <a:lnR>
                      <a:noFill/>
                    </a:lnR>
                    <a:lnT>
                      <a:noFill/>
                    </a:lnT>
                    <a:lnB>
                      <a:noFill/>
                    </a:lnB>
                    <a:solidFill>
                      <a:schemeClr val="bg1">
                        <a:lumMod val="85000"/>
                      </a:schemeClr>
                    </a:solidFill>
                  </a:tcPr>
                </a:tc>
                <a:tc>
                  <a:txBody>
                    <a:bodyPr/>
                    <a:lstStyle/>
                    <a:p>
                      <a:r>
                        <a:rPr lang="en-US"/>
                        <a:t>Operator</a:t>
                      </a:r>
                    </a:p>
                  </a:txBody>
                  <a:tcPr anchor="ctr">
                    <a:lnL>
                      <a:noFill/>
                    </a:lnL>
                    <a:lnR>
                      <a:noFill/>
                    </a:lnR>
                    <a:lnT>
                      <a:noFill/>
                    </a:lnT>
                    <a:lnB>
                      <a:noFill/>
                    </a:lnB>
                    <a:solidFill>
                      <a:schemeClr val="bg1">
                        <a:lumMod val="85000"/>
                      </a:schemeClr>
                    </a:solidFill>
                  </a:tcPr>
                </a:tc>
                <a:tc>
                  <a:txBody>
                    <a:bodyPr/>
                    <a:lstStyle/>
                    <a:p>
                      <a:endParaRPr lang="en-US" dirty="0"/>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214230380"/>
                  </a:ext>
                </a:extLst>
              </a:tr>
              <a:tr h="243114">
                <a:tc>
                  <a:txBody>
                    <a:bodyPr/>
                    <a:lstStyle/>
                    <a:p>
                      <a:r>
                        <a:rPr lang="en-US" dirty="0"/>
                        <a:t>1</a:t>
                      </a:r>
                    </a:p>
                  </a:txBody>
                  <a:tcPr anchor="ctr">
                    <a:lnL>
                      <a:noFill/>
                    </a:lnL>
                    <a:lnR>
                      <a:noFill/>
                    </a:lnR>
                    <a:lnT>
                      <a:noFill/>
                    </a:lnT>
                    <a:lnB>
                      <a:noFill/>
                    </a:lnB>
                    <a:solidFill>
                      <a:schemeClr val="bg1">
                        <a:lumMod val="85000"/>
                      </a:schemeClr>
                    </a:solidFill>
                  </a:tcPr>
                </a:tc>
                <a:tc>
                  <a:txBody>
                    <a:bodyPr/>
                    <a:lstStyle/>
                    <a:p>
                      <a:r>
                        <a:rPr lang="en-US" dirty="0"/>
                        <a:t>+, -</a:t>
                      </a:r>
                    </a:p>
                  </a:txBody>
                  <a:tcPr anchor="ctr">
                    <a:lnL>
                      <a:noFill/>
                    </a:lnL>
                    <a:lnR>
                      <a:noFill/>
                    </a:lnR>
                    <a:lnT>
                      <a:noFill/>
                    </a:lnT>
                    <a:lnB>
                      <a:noFill/>
                    </a:lnB>
                    <a:solidFill>
                      <a:schemeClr val="bg1">
                        <a:lumMod val="85000"/>
                      </a:schemeClr>
                    </a:solidFill>
                  </a:tcPr>
                </a:tc>
                <a:tc>
                  <a:txBody>
                    <a:bodyPr/>
                    <a:lstStyle/>
                    <a:p>
                      <a:r>
                        <a:rPr lang="en-US" dirty="0"/>
                        <a:t>unary</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86787312"/>
                  </a:ext>
                </a:extLst>
              </a:tr>
              <a:tr h="243114">
                <a:tc>
                  <a:txBody>
                    <a:bodyPr/>
                    <a:lstStyle/>
                    <a:p>
                      <a:r>
                        <a:rPr lang="en-US" dirty="0"/>
                        <a:t>2</a:t>
                      </a:r>
                    </a:p>
                  </a:txBody>
                  <a:tcPr anchor="ctr">
                    <a:lnL>
                      <a:noFill/>
                    </a:lnL>
                    <a:lnR>
                      <a:noFill/>
                    </a:lnR>
                    <a:lnT>
                      <a:noFill/>
                    </a:lnT>
                    <a:lnB>
                      <a:noFill/>
                    </a:lnB>
                    <a:solidFill>
                      <a:schemeClr val="bg1">
                        <a:lumMod val="85000"/>
                      </a:schemeClr>
                    </a:solidFill>
                  </a:tcPr>
                </a:tc>
                <a:tc>
                  <a:txBody>
                    <a:bodyPr/>
                    <a:lstStyle/>
                    <a:p>
                      <a:r>
                        <a:rPr lang="en-US" dirty="0"/>
                        <a:t>**</a:t>
                      </a:r>
                    </a:p>
                  </a:txBody>
                  <a:tcPr anchor="ctr">
                    <a:lnL>
                      <a:noFill/>
                    </a:lnL>
                    <a:lnR>
                      <a:noFill/>
                    </a:lnR>
                    <a:lnT>
                      <a:noFill/>
                    </a:lnT>
                    <a:lnB>
                      <a:noFill/>
                    </a:lnB>
                    <a:solidFill>
                      <a:schemeClr val="bg1">
                        <a:lumMod val="85000"/>
                      </a:schemeClr>
                    </a:solidFill>
                  </a:tcPr>
                </a:tc>
                <a:tc>
                  <a:txBody>
                    <a:bodyPr/>
                    <a:lstStyle/>
                    <a:p>
                      <a:endParaRPr lang="en-US" dirty="0"/>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1717960007"/>
                  </a:ext>
                </a:extLst>
              </a:tr>
              <a:tr h="243114">
                <a:tc>
                  <a:txBody>
                    <a:bodyPr/>
                    <a:lstStyle/>
                    <a:p>
                      <a:r>
                        <a:rPr lang="en-US"/>
                        <a:t>3</a:t>
                      </a:r>
                    </a:p>
                  </a:txBody>
                  <a:tcPr anchor="ctr">
                    <a:lnL>
                      <a:noFill/>
                    </a:lnL>
                    <a:lnR>
                      <a:noFill/>
                    </a:lnR>
                    <a:lnT>
                      <a:noFill/>
                    </a:lnT>
                    <a:lnB>
                      <a:noFill/>
                    </a:lnB>
                    <a:solidFill>
                      <a:schemeClr val="bg1">
                        <a:lumMod val="85000"/>
                      </a:schemeClr>
                    </a:solidFill>
                  </a:tcPr>
                </a:tc>
                <a:tc>
                  <a:txBody>
                    <a:bodyPr/>
                    <a:lstStyle/>
                    <a:p>
                      <a:r>
                        <a:rPr lang="en-US" dirty="0"/>
                        <a:t>*, /, //, %</a:t>
                      </a:r>
                    </a:p>
                  </a:txBody>
                  <a:tcPr anchor="ctr">
                    <a:lnL>
                      <a:noFill/>
                    </a:lnL>
                    <a:lnR>
                      <a:noFill/>
                    </a:lnR>
                    <a:lnT>
                      <a:noFill/>
                    </a:lnT>
                    <a:lnB>
                      <a:noFill/>
                    </a:lnB>
                    <a:solidFill>
                      <a:schemeClr val="bg1">
                        <a:lumMod val="85000"/>
                      </a:schemeClr>
                    </a:solidFill>
                  </a:tcPr>
                </a:tc>
                <a:tc>
                  <a:txBody>
                    <a:bodyPr/>
                    <a:lstStyle/>
                    <a:p>
                      <a:endParaRPr lang="en-US"/>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2186921220"/>
                  </a:ext>
                </a:extLst>
              </a:tr>
              <a:tr h="243114">
                <a:tc>
                  <a:txBody>
                    <a:bodyPr/>
                    <a:lstStyle/>
                    <a:p>
                      <a:r>
                        <a:rPr lang="en-US" dirty="0"/>
                        <a:t>4</a:t>
                      </a:r>
                    </a:p>
                  </a:txBody>
                  <a:tcPr anchor="ctr">
                    <a:lnL>
                      <a:noFill/>
                    </a:lnL>
                    <a:lnR>
                      <a:noFill/>
                    </a:lnR>
                    <a:lnT>
                      <a:noFill/>
                    </a:lnT>
                    <a:lnB>
                      <a:noFill/>
                    </a:lnB>
                    <a:solidFill>
                      <a:schemeClr val="bg1">
                        <a:lumMod val="85000"/>
                      </a:schemeClr>
                    </a:solidFill>
                  </a:tcPr>
                </a:tc>
                <a:tc>
                  <a:txBody>
                    <a:bodyPr/>
                    <a:lstStyle/>
                    <a:p>
                      <a:r>
                        <a:rPr lang="en-US"/>
                        <a:t>+, -</a:t>
                      </a:r>
                    </a:p>
                  </a:txBody>
                  <a:tcPr anchor="ctr">
                    <a:lnL>
                      <a:noFill/>
                    </a:lnL>
                    <a:lnR>
                      <a:noFill/>
                    </a:lnR>
                    <a:lnT>
                      <a:noFill/>
                    </a:lnT>
                    <a:lnB>
                      <a:noFill/>
                    </a:lnB>
                    <a:solidFill>
                      <a:schemeClr val="bg1">
                        <a:lumMod val="85000"/>
                      </a:schemeClr>
                    </a:solidFill>
                  </a:tcPr>
                </a:tc>
                <a:tc>
                  <a:txBody>
                    <a:bodyPr/>
                    <a:lstStyle/>
                    <a:p>
                      <a:r>
                        <a:rPr lang="en-US"/>
                        <a:t>binary</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1947543159"/>
                  </a:ext>
                </a:extLst>
              </a:tr>
              <a:tr h="238034">
                <a:tc>
                  <a:txBody>
                    <a:bodyPr/>
                    <a:lstStyle/>
                    <a:p>
                      <a:r>
                        <a:rPr lang="en-US" dirty="0"/>
                        <a:t>5</a:t>
                      </a:r>
                    </a:p>
                  </a:txBody>
                  <a:tcPr anchor="ctr">
                    <a:lnL>
                      <a:noFill/>
                    </a:lnL>
                    <a:lnR>
                      <a:noFill/>
                    </a:lnR>
                    <a:lnT>
                      <a:noFill/>
                    </a:lnT>
                    <a:lnB>
                      <a:noFill/>
                    </a:lnB>
                    <a:solidFill>
                      <a:schemeClr val="bg1">
                        <a:lumMod val="85000"/>
                      </a:schemeClr>
                    </a:solidFill>
                  </a:tcPr>
                </a:tc>
                <a:tc>
                  <a:txBody>
                    <a:bodyPr/>
                    <a:lstStyle/>
                    <a:p>
                      <a:r>
                        <a:rPr lang="en-US"/>
                        <a:t>&lt;, &lt;=, &gt;, &gt;=</a:t>
                      </a:r>
                    </a:p>
                  </a:txBody>
                  <a:tcPr anchor="ctr">
                    <a:lnL>
                      <a:noFill/>
                    </a:lnL>
                    <a:lnR>
                      <a:noFill/>
                    </a:lnR>
                    <a:lnT>
                      <a:noFill/>
                    </a:lnT>
                    <a:lnB>
                      <a:noFill/>
                    </a:lnB>
                    <a:solidFill>
                      <a:schemeClr val="bg1">
                        <a:lumMod val="85000"/>
                      </a:schemeClr>
                    </a:solidFill>
                  </a:tcPr>
                </a:tc>
                <a:tc>
                  <a:txBody>
                    <a:bodyPr/>
                    <a:lstStyle/>
                    <a:p>
                      <a:endParaRPr lang="en-US" dirty="0"/>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4294346452"/>
                  </a:ext>
                </a:extLst>
              </a:tr>
              <a:tr h="243114">
                <a:tc>
                  <a:txBody>
                    <a:bodyPr/>
                    <a:lstStyle/>
                    <a:p>
                      <a:r>
                        <a:rPr lang="en-US" dirty="0"/>
                        <a:t>6</a:t>
                      </a:r>
                    </a:p>
                  </a:txBody>
                  <a:tcPr anchor="ctr">
                    <a:lnL>
                      <a:noFill/>
                    </a:lnL>
                    <a:lnR>
                      <a:noFill/>
                    </a:lnR>
                    <a:lnT>
                      <a:noFill/>
                    </a:lnT>
                    <a:lnB>
                      <a:noFill/>
                    </a:lnB>
                    <a:solidFill>
                      <a:schemeClr val="bg1">
                        <a:lumMod val="85000"/>
                      </a:schemeClr>
                    </a:solidFill>
                  </a:tcPr>
                </a:tc>
                <a:tc>
                  <a:txBody>
                    <a:bodyPr/>
                    <a:lstStyle/>
                    <a:p>
                      <a:r>
                        <a:rPr lang="en-US"/>
                        <a:t>==, !=</a:t>
                      </a:r>
                    </a:p>
                  </a:txBody>
                  <a:tcPr anchor="ctr">
                    <a:lnL>
                      <a:noFill/>
                    </a:lnL>
                    <a:lnR>
                      <a:noFill/>
                    </a:lnR>
                    <a:lnT>
                      <a:noFill/>
                    </a:lnT>
                    <a:lnB>
                      <a:noFill/>
                    </a:lnB>
                    <a:solidFill>
                      <a:schemeClr val="bg1">
                        <a:lumMod val="85000"/>
                      </a:schemeClr>
                    </a:solidFill>
                  </a:tcPr>
                </a:tc>
                <a:tc>
                  <a:txBody>
                    <a:bodyPr/>
                    <a:lstStyle/>
                    <a:p>
                      <a:endParaRPr lang="en-US" dirty="0"/>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433009556"/>
                  </a:ext>
                </a:extLst>
              </a:tr>
            </a:tbl>
          </a:graphicData>
        </a:graphic>
      </p:graphicFrame>
    </p:spTree>
    <p:extLst>
      <p:ext uri="{BB962C8B-B14F-4D97-AF65-F5344CB8AC3E}">
        <p14:creationId xmlns:p14="http://schemas.microsoft.com/office/powerpoint/2010/main" val="205963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2F45-7A22-40DC-AEBB-44D3EFE58330}"/>
              </a:ext>
            </a:extLst>
          </p:cNvPr>
          <p:cNvSpPr>
            <a:spLocks noGrp="1"/>
          </p:cNvSpPr>
          <p:nvPr>
            <p:ph type="title"/>
          </p:nvPr>
        </p:nvSpPr>
        <p:spPr/>
        <p:txBody>
          <a:bodyPr/>
          <a:lstStyle/>
          <a:p>
            <a:r>
              <a:rPr lang="en-US" b="1" dirty="0"/>
              <a:t>Introduction to Python </a:t>
            </a:r>
            <a:br>
              <a:rPr lang="en-US" dirty="0"/>
            </a:br>
            <a:endParaRPr lang="en-US" dirty="0"/>
          </a:p>
        </p:txBody>
      </p:sp>
      <p:sp>
        <p:nvSpPr>
          <p:cNvPr id="3" name="Content Placeholder 2">
            <a:extLst>
              <a:ext uri="{FF2B5EF4-FFF2-40B4-BE49-F238E27FC236}">
                <a16:creationId xmlns:a16="http://schemas.microsoft.com/office/drawing/2014/main" id="{2A69F49B-1D23-423A-A6C5-C8036F0D9F86}"/>
              </a:ext>
            </a:extLst>
          </p:cNvPr>
          <p:cNvSpPr>
            <a:spLocks noGrp="1"/>
          </p:cNvSpPr>
          <p:nvPr>
            <p:ph idx="1"/>
          </p:nvPr>
        </p:nvSpPr>
        <p:spPr/>
        <p:txBody>
          <a:bodyPr>
            <a:normAutofit/>
          </a:bodyPr>
          <a:lstStyle/>
          <a:p>
            <a:r>
              <a:rPr lang="en-US" dirty="0"/>
              <a:t>Compilation vs. interpretation(cont.)</a:t>
            </a:r>
          </a:p>
          <a:p>
            <a:r>
              <a:rPr lang="en-US" dirty="0"/>
              <a:t>There are two different ways of </a:t>
            </a:r>
            <a:r>
              <a:rPr lang="en-US" b="1" dirty="0"/>
              <a:t>transforming a program from a high-level programming language into machine language</a:t>
            </a:r>
            <a:r>
              <a:rPr lang="en-US" dirty="0"/>
              <a:t>:</a:t>
            </a:r>
          </a:p>
          <a:p>
            <a:r>
              <a:rPr lang="en-US" b="1" dirty="0"/>
              <a:t>COMPILATION</a:t>
            </a:r>
            <a:r>
              <a:rPr lang="en-US" dirty="0"/>
              <a:t> - the source program is translated once (however, this act must be repeated each time you modify the source code).</a:t>
            </a:r>
          </a:p>
          <a:p>
            <a:r>
              <a:rPr lang="en-US" b="1" dirty="0">
                <a:effectLst/>
              </a:rPr>
              <a:t>INTERPRETATION</a:t>
            </a:r>
            <a:r>
              <a:rPr lang="en-US" dirty="0"/>
              <a:t> - you (or any user of the code) can translate the source program each time it has to be run; the program performing this kind of transformation is called an interpreter.</a:t>
            </a:r>
          </a:p>
        </p:txBody>
      </p:sp>
    </p:spTree>
    <p:extLst>
      <p:ext uri="{BB962C8B-B14F-4D97-AF65-F5344CB8AC3E}">
        <p14:creationId xmlns:p14="http://schemas.microsoft.com/office/powerpoint/2010/main" val="1994047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81D9-B61B-4DA8-98BD-D9CADE2B8B4A}"/>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97C8F5B1-1D5C-4AF2-89BC-A2032FE6A570}"/>
              </a:ext>
            </a:extLst>
          </p:cNvPr>
          <p:cNvSpPr>
            <a:spLocks noGrp="1"/>
          </p:cNvSpPr>
          <p:nvPr>
            <p:ph idx="1"/>
          </p:nvPr>
        </p:nvSpPr>
        <p:spPr/>
        <p:txBody>
          <a:bodyPr/>
          <a:lstStyle/>
          <a:p>
            <a:r>
              <a:rPr lang="en-US" b="1" dirty="0"/>
              <a:t>Conditions and conditional execution</a:t>
            </a:r>
          </a:p>
          <a:p>
            <a:pPr marL="0" indent="0" algn="ctr">
              <a:buNone/>
            </a:pPr>
            <a:r>
              <a:rPr lang="hu-HU" dirty="0"/>
              <a:t>   </a:t>
            </a:r>
            <a:r>
              <a:rPr lang="en-US" dirty="0"/>
              <a:t>                                    </a:t>
            </a:r>
            <a:r>
              <a:rPr lang="en-US" b="1" dirty="0"/>
              <a:t>if </a:t>
            </a:r>
            <a:r>
              <a:rPr lang="en-US" b="1" dirty="0" err="1"/>
              <a:t>true_or_not</a:t>
            </a:r>
            <a:r>
              <a:rPr lang="en-US" b="1" dirty="0"/>
              <a:t>:</a:t>
            </a:r>
          </a:p>
          <a:p>
            <a:pPr marL="0" indent="0" algn="ctr">
              <a:buNone/>
            </a:pPr>
            <a:r>
              <a:rPr lang="en-US" b="1" dirty="0"/>
              <a:t>    </a:t>
            </a:r>
            <a:r>
              <a:rPr lang="hu-HU" b="1" dirty="0"/>
              <a:t>    </a:t>
            </a:r>
            <a:r>
              <a:rPr lang="hu-HU" b="1" dirty="0">
                <a:solidFill>
                  <a:srgbClr val="FF0000"/>
                </a:solidFill>
                <a:highlight>
                  <a:srgbClr val="FFFF00"/>
                </a:highlight>
              </a:rPr>
              <a:t>   4spaces OR tab </a:t>
            </a:r>
            <a:r>
              <a:rPr lang="en-US" b="1" dirty="0">
                <a:solidFill>
                  <a:srgbClr val="FF0000"/>
                </a:solidFill>
                <a:highlight>
                  <a:srgbClr val="FFFF00"/>
                </a:highlight>
              </a:rPr>
              <a:t>(</a:t>
            </a:r>
            <a:r>
              <a:rPr lang="hu-HU" b="1" dirty="0">
                <a:solidFill>
                  <a:srgbClr val="FF0000"/>
                </a:solidFill>
                <a:highlight>
                  <a:srgbClr val="FFFF00"/>
                </a:highlight>
              </a:rPr>
              <a:t>not both</a:t>
            </a:r>
            <a:r>
              <a:rPr lang="en-US" b="1" dirty="0">
                <a:solidFill>
                  <a:srgbClr val="FF0000"/>
                </a:solidFill>
                <a:highlight>
                  <a:srgbClr val="FFFF00"/>
                </a:highlight>
              </a:rPr>
              <a:t>)</a:t>
            </a:r>
            <a:r>
              <a:rPr lang="hu-HU" b="1" dirty="0">
                <a:solidFill>
                  <a:srgbClr val="FF0000"/>
                </a:solidFill>
                <a:highlight>
                  <a:srgbClr val="FFFF00"/>
                </a:highlight>
              </a:rPr>
              <a:t>  </a:t>
            </a:r>
            <a:r>
              <a:rPr lang="en-US" b="1" dirty="0" err="1"/>
              <a:t>do_this_if_true</a:t>
            </a:r>
            <a:endParaRPr lang="en-US" b="1" dirty="0"/>
          </a:p>
        </p:txBody>
      </p:sp>
      <p:sp>
        <p:nvSpPr>
          <p:cNvPr id="4" name="Rectangle 3">
            <a:extLst>
              <a:ext uri="{FF2B5EF4-FFF2-40B4-BE49-F238E27FC236}">
                <a16:creationId xmlns:a16="http://schemas.microsoft.com/office/drawing/2014/main" id="{6450F898-C301-44FC-8C77-D6D411EBF202}"/>
              </a:ext>
            </a:extLst>
          </p:cNvPr>
          <p:cNvSpPr/>
          <p:nvPr/>
        </p:nvSpPr>
        <p:spPr>
          <a:xfrm>
            <a:off x="76200" y="3606800"/>
            <a:ext cx="2636520" cy="2529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 if </a:t>
            </a:r>
            <a:r>
              <a:rPr lang="en-US" b="1" dirty="0" err="1"/>
              <a:t>sheep_counter</a:t>
            </a:r>
            <a:r>
              <a:rPr lang="en-US" b="1" dirty="0"/>
              <a:t> &gt;= 120:</a:t>
            </a:r>
          </a:p>
          <a:p>
            <a:r>
              <a:rPr lang="en-US" b="1" dirty="0"/>
              <a:t>      </a:t>
            </a:r>
            <a:r>
              <a:rPr lang="en-US" b="1" dirty="0" err="1"/>
              <a:t>make_a_bed</a:t>
            </a:r>
            <a:r>
              <a:rPr lang="en-US" b="1" dirty="0"/>
              <a:t>()</a:t>
            </a:r>
          </a:p>
          <a:p>
            <a:r>
              <a:rPr lang="en-US" b="1" dirty="0"/>
              <a:t>      </a:t>
            </a:r>
            <a:r>
              <a:rPr lang="en-US" b="1" dirty="0" err="1"/>
              <a:t>take_a_shower</a:t>
            </a:r>
            <a:r>
              <a:rPr lang="en-US" b="1" dirty="0"/>
              <a:t>()</a:t>
            </a:r>
          </a:p>
          <a:p>
            <a:r>
              <a:rPr lang="en-US" b="1" dirty="0"/>
              <a:t>      </a:t>
            </a:r>
            <a:r>
              <a:rPr lang="en-US" b="1" dirty="0" err="1"/>
              <a:t>sleep_and_dream</a:t>
            </a:r>
            <a:r>
              <a:rPr lang="en-US" b="1" dirty="0"/>
              <a:t>()</a:t>
            </a:r>
          </a:p>
          <a:p>
            <a:r>
              <a:rPr lang="en-US" b="1" dirty="0"/>
              <a:t> </a:t>
            </a:r>
            <a:r>
              <a:rPr lang="en-US" b="1" dirty="0" err="1"/>
              <a:t>feed_the_sheepdogs</a:t>
            </a:r>
            <a:r>
              <a:rPr lang="en-US" b="1" dirty="0"/>
              <a:t>()</a:t>
            </a:r>
          </a:p>
          <a:p>
            <a:r>
              <a:rPr lang="en-US" b="1" dirty="0">
                <a:solidFill>
                  <a:srgbClr val="FF0000"/>
                </a:solidFill>
              </a:rPr>
              <a:t>Error in indentation </a:t>
            </a:r>
          </a:p>
        </p:txBody>
      </p:sp>
      <p:sp>
        <p:nvSpPr>
          <p:cNvPr id="5" name="Rectangle 4">
            <a:extLst>
              <a:ext uri="{FF2B5EF4-FFF2-40B4-BE49-F238E27FC236}">
                <a16:creationId xmlns:a16="http://schemas.microsoft.com/office/drawing/2014/main" id="{09C5C327-3DF3-4C40-B3C6-E550BB6F6937}"/>
              </a:ext>
            </a:extLst>
          </p:cNvPr>
          <p:cNvSpPr/>
          <p:nvPr/>
        </p:nvSpPr>
        <p:spPr>
          <a:xfrm>
            <a:off x="2763520" y="3606800"/>
            <a:ext cx="3048000" cy="325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rgbClr val="FF0000"/>
                </a:solidFill>
              </a:rPr>
              <a:t>         If –else </a:t>
            </a:r>
          </a:p>
          <a:p>
            <a:r>
              <a:rPr lang="en-US" sz="1600" b="1" dirty="0"/>
              <a:t>if :</a:t>
            </a:r>
            <a:r>
              <a:rPr lang="en-US" sz="1600" b="1" dirty="0" err="1"/>
              <a:t>true_or_false_condition</a:t>
            </a:r>
            <a:endParaRPr lang="en-US" sz="1600" b="1" dirty="0"/>
          </a:p>
          <a:p>
            <a:r>
              <a:rPr lang="en-US" sz="1600" b="1" dirty="0"/>
              <a:t>    </a:t>
            </a:r>
            <a:r>
              <a:rPr lang="en-US" sz="1600" b="1" dirty="0" err="1"/>
              <a:t>perform_if_condition_true</a:t>
            </a:r>
            <a:endParaRPr lang="en-US" sz="1600" b="1" dirty="0"/>
          </a:p>
          <a:p>
            <a:r>
              <a:rPr lang="en-US" sz="1600" b="1" dirty="0"/>
              <a:t>else:  </a:t>
            </a:r>
          </a:p>
          <a:p>
            <a:r>
              <a:rPr lang="en-US" sz="1600" b="1" dirty="0"/>
              <a:t>    </a:t>
            </a:r>
            <a:r>
              <a:rPr lang="en-US" sz="1600" b="1" dirty="0" err="1"/>
              <a:t>perform_if_condition_false</a:t>
            </a:r>
            <a:endParaRPr lang="en-US" sz="1600" b="1" dirty="0"/>
          </a:p>
          <a:p>
            <a:r>
              <a:rPr lang="en-US" sz="1600" b="1" dirty="0"/>
              <a:t>-------------------------------------------</a:t>
            </a:r>
          </a:p>
          <a:p>
            <a:r>
              <a:rPr lang="en-US" sz="1600" b="1" dirty="0"/>
              <a:t>if </a:t>
            </a:r>
            <a:r>
              <a:rPr lang="en-US" sz="1600" b="1" dirty="0" err="1"/>
              <a:t>the_weather_is_good</a:t>
            </a:r>
            <a:r>
              <a:rPr lang="en-US" sz="1600" b="1" dirty="0"/>
              <a:t>:</a:t>
            </a:r>
          </a:p>
          <a:p>
            <a:r>
              <a:rPr lang="en-US" sz="1600" b="1" dirty="0"/>
              <a:t>    </a:t>
            </a:r>
            <a:r>
              <a:rPr lang="en-US" sz="1600" b="1" dirty="0" err="1"/>
              <a:t>go_for_a_walk</a:t>
            </a:r>
            <a:r>
              <a:rPr lang="en-US" sz="1600" b="1" dirty="0"/>
              <a:t>()</a:t>
            </a:r>
          </a:p>
          <a:p>
            <a:r>
              <a:rPr lang="en-US" sz="1600" b="1" dirty="0"/>
              <a:t>    </a:t>
            </a:r>
            <a:r>
              <a:rPr lang="en-US" sz="1600" b="1" dirty="0" err="1"/>
              <a:t>have_fun</a:t>
            </a:r>
            <a:r>
              <a:rPr lang="en-US" sz="1600" b="1" dirty="0"/>
              <a:t>()</a:t>
            </a:r>
          </a:p>
          <a:p>
            <a:r>
              <a:rPr lang="en-US" sz="1600" b="1" dirty="0"/>
              <a:t>else:</a:t>
            </a:r>
          </a:p>
          <a:p>
            <a:r>
              <a:rPr lang="en-US" sz="1600" b="1" dirty="0"/>
              <a:t>    </a:t>
            </a:r>
            <a:r>
              <a:rPr lang="en-US" sz="1600" b="1" dirty="0" err="1"/>
              <a:t>go_to_a_theater</a:t>
            </a:r>
            <a:r>
              <a:rPr lang="en-US" sz="1600" b="1" dirty="0"/>
              <a:t>()</a:t>
            </a:r>
          </a:p>
          <a:p>
            <a:r>
              <a:rPr lang="en-US" sz="1600" b="1" dirty="0"/>
              <a:t>    </a:t>
            </a:r>
            <a:r>
              <a:rPr lang="en-US" sz="1600" b="1" dirty="0" err="1"/>
              <a:t>enjoy_the_movie</a:t>
            </a:r>
            <a:r>
              <a:rPr lang="en-US" sz="1600" b="1" dirty="0"/>
              <a:t>()</a:t>
            </a:r>
          </a:p>
          <a:p>
            <a:r>
              <a:rPr lang="en-US" sz="1600" b="1" dirty="0" err="1"/>
              <a:t>have_lunch</a:t>
            </a:r>
            <a:r>
              <a:rPr lang="en-US" sz="1600" b="1" dirty="0"/>
              <a:t>()</a:t>
            </a:r>
          </a:p>
        </p:txBody>
      </p:sp>
      <p:sp>
        <p:nvSpPr>
          <p:cNvPr id="7" name="Rectangle 6">
            <a:extLst>
              <a:ext uri="{FF2B5EF4-FFF2-40B4-BE49-F238E27FC236}">
                <a16:creationId xmlns:a16="http://schemas.microsoft.com/office/drawing/2014/main" id="{FEE9F23E-27D1-447F-9EF4-B55BD8C544DF}"/>
              </a:ext>
            </a:extLst>
          </p:cNvPr>
          <p:cNvSpPr/>
          <p:nvPr/>
        </p:nvSpPr>
        <p:spPr>
          <a:xfrm>
            <a:off x="5811520" y="3517900"/>
            <a:ext cx="3230880" cy="3429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FF0000"/>
                </a:solidFill>
              </a:rPr>
              <a:t>    Nested if-else statements</a:t>
            </a:r>
          </a:p>
          <a:p>
            <a:r>
              <a:rPr lang="en-US" b="1" dirty="0"/>
              <a:t>if </a:t>
            </a:r>
            <a:r>
              <a:rPr lang="en-US" b="1" dirty="0" err="1"/>
              <a:t>the_weather_is_good</a:t>
            </a:r>
            <a:r>
              <a:rPr lang="en-US" b="1" dirty="0"/>
              <a:t>:</a:t>
            </a:r>
          </a:p>
          <a:p>
            <a:r>
              <a:rPr lang="en-US" b="1" dirty="0"/>
              <a:t>    if </a:t>
            </a:r>
            <a:r>
              <a:rPr lang="en-US" b="1" dirty="0" err="1"/>
              <a:t>nice_restaurant_is_found</a:t>
            </a:r>
            <a:r>
              <a:rPr lang="en-US" b="1" dirty="0"/>
              <a:t>:</a:t>
            </a:r>
          </a:p>
          <a:p>
            <a:r>
              <a:rPr lang="en-US" b="1" dirty="0"/>
              <a:t>        </a:t>
            </a:r>
            <a:r>
              <a:rPr lang="en-US" b="1" dirty="0" err="1"/>
              <a:t>have_lunch</a:t>
            </a:r>
            <a:r>
              <a:rPr lang="en-US" b="1" dirty="0"/>
              <a:t>()</a:t>
            </a:r>
          </a:p>
          <a:p>
            <a:r>
              <a:rPr lang="en-US" b="1" dirty="0"/>
              <a:t>    else:</a:t>
            </a:r>
          </a:p>
          <a:p>
            <a:r>
              <a:rPr lang="en-US" b="1" dirty="0"/>
              <a:t>        </a:t>
            </a:r>
            <a:r>
              <a:rPr lang="en-US" b="1" dirty="0" err="1"/>
              <a:t>eat_a_sandwich</a:t>
            </a:r>
            <a:r>
              <a:rPr lang="en-US" b="1" dirty="0"/>
              <a:t>()</a:t>
            </a:r>
          </a:p>
          <a:p>
            <a:r>
              <a:rPr lang="en-US" b="1" dirty="0"/>
              <a:t>else:</a:t>
            </a:r>
          </a:p>
          <a:p>
            <a:r>
              <a:rPr lang="en-US" b="1" dirty="0"/>
              <a:t>    if </a:t>
            </a:r>
            <a:r>
              <a:rPr lang="en-US" b="1" dirty="0" err="1"/>
              <a:t>tickets_are_available</a:t>
            </a:r>
            <a:r>
              <a:rPr lang="en-US" b="1" dirty="0"/>
              <a:t>:</a:t>
            </a:r>
          </a:p>
          <a:p>
            <a:r>
              <a:rPr lang="en-US" b="1" dirty="0"/>
              <a:t>        </a:t>
            </a:r>
            <a:r>
              <a:rPr lang="en-US" b="1" dirty="0" err="1"/>
              <a:t>go_to_the_theater</a:t>
            </a:r>
            <a:r>
              <a:rPr lang="en-US" b="1" dirty="0"/>
              <a:t>()</a:t>
            </a:r>
          </a:p>
          <a:p>
            <a:r>
              <a:rPr lang="en-US" b="1" dirty="0"/>
              <a:t>    else:</a:t>
            </a:r>
          </a:p>
          <a:p>
            <a:r>
              <a:rPr lang="en-US" b="1" dirty="0"/>
              <a:t>        </a:t>
            </a:r>
            <a:r>
              <a:rPr lang="en-US" b="1" dirty="0" err="1"/>
              <a:t>go_shopping</a:t>
            </a:r>
            <a:r>
              <a:rPr lang="en-US" b="1" dirty="0"/>
              <a:t>()</a:t>
            </a:r>
          </a:p>
        </p:txBody>
      </p:sp>
      <p:sp>
        <p:nvSpPr>
          <p:cNvPr id="8" name="Rectangle 7">
            <a:extLst>
              <a:ext uri="{FF2B5EF4-FFF2-40B4-BE49-F238E27FC236}">
                <a16:creationId xmlns:a16="http://schemas.microsoft.com/office/drawing/2014/main" id="{466559FF-9A96-443B-B039-4855E0AF3FF4}"/>
              </a:ext>
            </a:extLst>
          </p:cNvPr>
          <p:cNvSpPr/>
          <p:nvPr/>
        </p:nvSpPr>
        <p:spPr>
          <a:xfrm>
            <a:off x="9133840" y="3429000"/>
            <a:ext cx="3058160" cy="3429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FF0000"/>
                </a:solidFill>
              </a:rPr>
              <a:t>The </a:t>
            </a:r>
            <a:r>
              <a:rPr lang="en-US" b="1" dirty="0" err="1">
                <a:solidFill>
                  <a:srgbClr val="FF0000"/>
                </a:solidFill>
              </a:rPr>
              <a:t>elif</a:t>
            </a:r>
            <a:r>
              <a:rPr lang="en-US" b="1" dirty="0">
                <a:solidFill>
                  <a:srgbClr val="FF0000"/>
                </a:solidFill>
              </a:rPr>
              <a:t> statement</a:t>
            </a:r>
          </a:p>
          <a:p>
            <a:r>
              <a:rPr lang="en-US" b="1" dirty="0">
                <a:solidFill>
                  <a:schemeClr val="tx1"/>
                </a:solidFill>
              </a:rPr>
              <a:t>if </a:t>
            </a:r>
            <a:r>
              <a:rPr lang="en-US" b="1" dirty="0" err="1">
                <a:solidFill>
                  <a:schemeClr val="tx1"/>
                </a:solidFill>
              </a:rPr>
              <a:t>the_weather_is_good</a:t>
            </a:r>
            <a:endParaRPr lang="en-US" b="1" dirty="0">
              <a:solidFill>
                <a:schemeClr val="tx1"/>
              </a:solidFill>
            </a:endParaRPr>
          </a:p>
          <a:p>
            <a:r>
              <a:rPr lang="en-US" b="1" dirty="0">
                <a:solidFill>
                  <a:schemeClr val="tx1"/>
                </a:solidFill>
              </a:rPr>
              <a:t>    </a:t>
            </a:r>
            <a:r>
              <a:rPr lang="en-US" b="1" dirty="0" err="1">
                <a:solidFill>
                  <a:schemeClr val="tx1"/>
                </a:solidFill>
              </a:rPr>
              <a:t>go_for_a_walk</a:t>
            </a:r>
            <a:r>
              <a:rPr lang="en-US" b="1" dirty="0">
                <a:solidFill>
                  <a:schemeClr val="tx1"/>
                </a:solidFill>
              </a:rPr>
              <a:t>()</a:t>
            </a:r>
          </a:p>
          <a:p>
            <a:r>
              <a:rPr lang="en-US" b="1" dirty="0" err="1">
                <a:solidFill>
                  <a:schemeClr val="tx1"/>
                </a:solidFill>
              </a:rPr>
              <a:t>elif</a:t>
            </a:r>
            <a:r>
              <a:rPr lang="en-US" b="1" dirty="0">
                <a:solidFill>
                  <a:schemeClr val="tx1"/>
                </a:solidFill>
              </a:rPr>
              <a:t> </a:t>
            </a:r>
            <a:r>
              <a:rPr lang="en-US" b="1" dirty="0" err="1">
                <a:solidFill>
                  <a:schemeClr val="tx1"/>
                </a:solidFill>
              </a:rPr>
              <a:t>tickets_are_available</a:t>
            </a:r>
            <a:r>
              <a:rPr lang="en-US" b="1" dirty="0">
                <a:solidFill>
                  <a:schemeClr val="tx1"/>
                </a:solidFill>
              </a:rPr>
              <a:t>:</a:t>
            </a:r>
          </a:p>
          <a:p>
            <a:r>
              <a:rPr lang="en-US" b="1" dirty="0">
                <a:solidFill>
                  <a:schemeClr val="tx1"/>
                </a:solidFill>
              </a:rPr>
              <a:t>    </a:t>
            </a:r>
            <a:r>
              <a:rPr lang="en-US" b="1" dirty="0" err="1">
                <a:solidFill>
                  <a:schemeClr val="tx1"/>
                </a:solidFill>
              </a:rPr>
              <a:t>go_to_the_theater</a:t>
            </a:r>
            <a:r>
              <a:rPr lang="en-US" b="1" dirty="0">
                <a:solidFill>
                  <a:schemeClr val="tx1"/>
                </a:solidFill>
              </a:rPr>
              <a:t>()</a:t>
            </a:r>
          </a:p>
          <a:p>
            <a:r>
              <a:rPr lang="en-US" b="1" dirty="0" err="1">
                <a:solidFill>
                  <a:schemeClr val="tx1"/>
                </a:solidFill>
              </a:rPr>
              <a:t>elif</a:t>
            </a:r>
            <a:r>
              <a:rPr lang="en-US" b="1" dirty="0">
                <a:solidFill>
                  <a:schemeClr val="tx1"/>
                </a:solidFill>
              </a:rPr>
              <a:t> </a:t>
            </a:r>
            <a:r>
              <a:rPr lang="en-US" b="1" dirty="0" err="1">
                <a:solidFill>
                  <a:schemeClr val="tx1"/>
                </a:solidFill>
              </a:rPr>
              <a:t>table_is_available</a:t>
            </a:r>
            <a:r>
              <a:rPr lang="en-US" b="1" dirty="0">
                <a:solidFill>
                  <a:schemeClr val="tx1"/>
                </a:solidFill>
              </a:rPr>
              <a:t>:</a:t>
            </a:r>
          </a:p>
          <a:p>
            <a:r>
              <a:rPr lang="en-US" b="1" dirty="0">
                <a:solidFill>
                  <a:schemeClr val="tx1"/>
                </a:solidFill>
              </a:rPr>
              <a:t>    </a:t>
            </a:r>
            <a:r>
              <a:rPr lang="en-US" b="1" dirty="0" err="1">
                <a:solidFill>
                  <a:schemeClr val="tx1"/>
                </a:solidFill>
              </a:rPr>
              <a:t>go_for_lunch</a:t>
            </a:r>
            <a:r>
              <a:rPr lang="en-US" b="1" dirty="0">
                <a:solidFill>
                  <a:schemeClr val="tx1"/>
                </a:solidFill>
              </a:rPr>
              <a:t>()</a:t>
            </a:r>
          </a:p>
          <a:p>
            <a:r>
              <a:rPr lang="en-US" b="1" dirty="0">
                <a:solidFill>
                  <a:schemeClr val="tx1"/>
                </a:solidFill>
              </a:rPr>
              <a:t>else:</a:t>
            </a:r>
          </a:p>
          <a:p>
            <a:r>
              <a:rPr lang="en-US" b="1" dirty="0">
                <a:solidFill>
                  <a:schemeClr val="tx1"/>
                </a:solidFill>
              </a:rPr>
              <a:t>    </a:t>
            </a:r>
            <a:r>
              <a:rPr lang="en-US" b="1" dirty="0" err="1">
                <a:solidFill>
                  <a:schemeClr val="tx1"/>
                </a:solidFill>
              </a:rPr>
              <a:t>play_chess_at_home</a:t>
            </a:r>
            <a:r>
              <a:rPr lang="en-US" b="1" dirty="0">
                <a:solidFill>
                  <a:schemeClr val="tx1"/>
                </a:solidFill>
              </a:rPr>
              <a:t>()</a:t>
            </a:r>
          </a:p>
        </p:txBody>
      </p:sp>
    </p:spTree>
    <p:extLst>
      <p:ext uri="{BB962C8B-B14F-4D97-AF65-F5344CB8AC3E}">
        <p14:creationId xmlns:p14="http://schemas.microsoft.com/office/powerpoint/2010/main" val="3290020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41A7-1BD4-48BC-83DB-CD31C61F7E77}"/>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817D7E78-3F80-4755-81C3-5D89BED3B06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E2F613A-9EFF-44E7-B788-ED6ACCFC9847}"/>
              </a:ext>
            </a:extLst>
          </p:cNvPr>
          <p:cNvSpPr/>
          <p:nvPr/>
        </p:nvSpPr>
        <p:spPr>
          <a:xfrm>
            <a:off x="838200" y="1825625"/>
            <a:ext cx="4988560" cy="4420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Example: larger between two number</a:t>
            </a:r>
          </a:p>
          <a:p>
            <a:r>
              <a:rPr lang="en-US" dirty="0"/>
              <a:t># read two numbers</a:t>
            </a:r>
          </a:p>
          <a:p>
            <a:r>
              <a:rPr lang="en-US" dirty="0"/>
              <a:t>number1 = int(input("Enter the first number: "))</a:t>
            </a:r>
          </a:p>
          <a:p>
            <a:r>
              <a:rPr lang="en-US" dirty="0"/>
              <a:t>number2 = int(input("Enter the second number: "))</a:t>
            </a:r>
          </a:p>
          <a:p>
            <a:endParaRPr lang="en-US" dirty="0"/>
          </a:p>
          <a:p>
            <a:r>
              <a:rPr lang="en-US" dirty="0"/>
              <a:t># choose the larger number</a:t>
            </a:r>
          </a:p>
          <a:p>
            <a:r>
              <a:rPr lang="en-US" dirty="0"/>
              <a:t>if number1 &gt; number2:</a:t>
            </a:r>
          </a:p>
          <a:p>
            <a:r>
              <a:rPr lang="en-US" dirty="0"/>
              <a:t>    </a:t>
            </a:r>
            <a:r>
              <a:rPr lang="en-US" dirty="0" err="1"/>
              <a:t>larger_number</a:t>
            </a:r>
            <a:r>
              <a:rPr lang="en-US" dirty="0"/>
              <a:t> = number1</a:t>
            </a:r>
          </a:p>
          <a:p>
            <a:r>
              <a:rPr lang="en-US" dirty="0"/>
              <a:t>else:</a:t>
            </a:r>
          </a:p>
          <a:p>
            <a:r>
              <a:rPr lang="en-US" dirty="0"/>
              <a:t>    </a:t>
            </a:r>
            <a:r>
              <a:rPr lang="en-US" dirty="0" err="1"/>
              <a:t>larger_number</a:t>
            </a:r>
            <a:r>
              <a:rPr lang="en-US" dirty="0"/>
              <a:t> = number2</a:t>
            </a:r>
          </a:p>
          <a:p>
            <a:endParaRPr lang="en-US" dirty="0"/>
          </a:p>
          <a:p>
            <a:r>
              <a:rPr lang="en-US" dirty="0"/>
              <a:t># print the result</a:t>
            </a:r>
          </a:p>
          <a:p>
            <a:r>
              <a:rPr lang="en-US" dirty="0"/>
              <a:t>print("The larger number is:", </a:t>
            </a:r>
            <a:r>
              <a:rPr lang="en-US" dirty="0" err="1"/>
              <a:t>larger_number</a:t>
            </a:r>
            <a:r>
              <a:rPr lang="en-US" dirty="0"/>
              <a:t>)</a:t>
            </a:r>
          </a:p>
        </p:txBody>
      </p:sp>
      <p:sp>
        <p:nvSpPr>
          <p:cNvPr id="5" name="Rectangle 4">
            <a:extLst>
              <a:ext uri="{FF2B5EF4-FFF2-40B4-BE49-F238E27FC236}">
                <a16:creationId xmlns:a16="http://schemas.microsoft.com/office/drawing/2014/main" id="{63AAB6C6-D2C0-4A29-A05E-C4806CD5CB53}"/>
              </a:ext>
            </a:extLst>
          </p:cNvPr>
          <p:cNvSpPr/>
          <p:nvPr/>
        </p:nvSpPr>
        <p:spPr>
          <a:xfrm>
            <a:off x="6365242" y="274320"/>
            <a:ext cx="4988560" cy="59370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Find the largest of three numbers </a:t>
            </a:r>
          </a:p>
          <a:p>
            <a:r>
              <a:rPr lang="en-US" sz="1400" dirty="0"/>
              <a:t># read three numbers</a:t>
            </a:r>
          </a:p>
          <a:p>
            <a:r>
              <a:rPr lang="en-US" sz="1400" dirty="0"/>
              <a:t>number1 = int(input("Enter the first number: "))</a:t>
            </a:r>
          </a:p>
          <a:p>
            <a:r>
              <a:rPr lang="en-US" sz="1400" dirty="0"/>
              <a:t>number2 = int(input("Enter the second number: "))</a:t>
            </a:r>
          </a:p>
          <a:p>
            <a:r>
              <a:rPr lang="en-US" sz="1400" dirty="0"/>
              <a:t>number3 = int(input("Enter the third number: "))</a:t>
            </a:r>
          </a:p>
          <a:p>
            <a:endParaRPr lang="en-US" sz="1400" dirty="0"/>
          </a:p>
          <a:p>
            <a:r>
              <a:rPr lang="en-US" sz="1400" dirty="0"/>
              <a:t># We temporarily assume that the first number</a:t>
            </a:r>
          </a:p>
          <a:p>
            <a:r>
              <a:rPr lang="en-US" sz="1400" dirty="0"/>
              <a:t># is the largest one.</a:t>
            </a:r>
          </a:p>
          <a:p>
            <a:r>
              <a:rPr lang="en-US" sz="1400" dirty="0"/>
              <a:t># We will verify this soon.</a:t>
            </a:r>
          </a:p>
          <a:p>
            <a:r>
              <a:rPr lang="en-US" sz="1400" dirty="0" err="1"/>
              <a:t>largest_number</a:t>
            </a:r>
            <a:r>
              <a:rPr lang="en-US" sz="1400" dirty="0"/>
              <a:t> = number1</a:t>
            </a:r>
          </a:p>
          <a:p>
            <a:endParaRPr lang="en-US" sz="1400" dirty="0"/>
          </a:p>
          <a:p>
            <a:r>
              <a:rPr lang="en-US" sz="1400" dirty="0"/>
              <a:t># we check if the second number is larger than current </a:t>
            </a:r>
            <a:r>
              <a:rPr lang="en-US" sz="1400" dirty="0" err="1"/>
              <a:t>largest_number</a:t>
            </a:r>
            <a:endParaRPr lang="en-US" sz="1400" dirty="0"/>
          </a:p>
          <a:p>
            <a:r>
              <a:rPr lang="en-US" sz="1400" dirty="0"/>
              <a:t># and update </a:t>
            </a:r>
            <a:r>
              <a:rPr lang="en-US" sz="1400" dirty="0" err="1"/>
              <a:t>largest_number</a:t>
            </a:r>
            <a:r>
              <a:rPr lang="en-US" sz="1400" dirty="0"/>
              <a:t> if needed</a:t>
            </a:r>
          </a:p>
          <a:p>
            <a:r>
              <a:rPr lang="en-US" sz="1400" dirty="0"/>
              <a:t>if number2 &gt; </a:t>
            </a:r>
            <a:r>
              <a:rPr lang="en-US" sz="1400" dirty="0" err="1"/>
              <a:t>largest_number</a:t>
            </a:r>
            <a:r>
              <a:rPr lang="en-US" sz="1400" dirty="0"/>
              <a:t>:</a:t>
            </a:r>
          </a:p>
          <a:p>
            <a:r>
              <a:rPr lang="en-US" sz="1400" dirty="0"/>
              <a:t>    </a:t>
            </a:r>
            <a:r>
              <a:rPr lang="en-US" sz="1400" dirty="0" err="1"/>
              <a:t>largest_number</a:t>
            </a:r>
            <a:r>
              <a:rPr lang="en-US" sz="1400" dirty="0"/>
              <a:t> = number2</a:t>
            </a:r>
          </a:p>
          <a:p>
            <a:endParaRPr lang="en-US" sz="1400" dirty="0"/>
          </a:p>
          <a:p>
            <a:r>
              <a:rPr lang="en-US" sz="1400" dirty="0"/>
              <a:t># we check if the third number is larger than current </a:t>
            </a:r>
            <a:r>
              <a:rPr lang="en-US" sz="1400" dirty="0" err="1"/>
              <a:t>largest_number</a:t>
            </a:r>
            <a:endParaRPr lang="en-US" sz="1400" dirty="0"/>
          </a:p>
          <a:p>
            <a:r>
              <a:rPr lang="en-US" sz="1400" dirty="0"/>
              <a:t># and update </a:t>
            </a:r>
            <a:r>
              <a:rPr lang="en-US" sz="1400" dirty="0" err="1"/>
              <a:t>largest_number</a:t>
            </a:r>
            <a:r>
              <a:rPr lang="en-US" sz="1400" dirty="0"/>
              <a:t> if needed</a:t>
            </a:r>
          </a:p>
          <a:p>
            <a:r>
              <a:rPr lang="en-US" sz="1400" dirty="0"/>
              <a:t>if number3 &gt; </a:t>
            </a:r>
            <a:r>
              <a:rPr lang="en-US" sz="1400" dirty="0" err="1"/>
              <a:t>largest_number</a:t>
            </a:r>
            <a:r>
              <a:rPr lang="en-US" sz="1400" dirty="0"/>
              <a:t>:</a:t>
            </a:r>
          </a:p>
          <a:p>
            <a:r>
              <a:rPr lang="en-US" sz="1400" dirty="0"/>
              <a:t>    </a:t>
            </a:r>
            <a:r>
              <a:rPr lang="en-US" sz="1400" dirty="0" err="1"/>
              <a:t>largest_number</a:t>
            </a:r>
            <a:r>
              <a:rPr lang="en-US" sz="1400" dirty="0"/>
              <a:t> = number3</a:t>
            </a:r>
          </a:p>
          <a:p>
            <a:endParaRPr lang="en-US" sz="1400" dirty="0"/>
          </a:p>
          <a:p>
            <a:r>
              <a:rPr lang="en-US" sz="1400" dirty="0"/>
              <a:t># print the result</a:t>
            </a:r>
          </a:p>
          <a:p>
            <a:r>
              <a:rPr lang="en-US" sz="1400" dirty="0"/>
              <a:t>print("The largest number is:", </a:t>
            </a:r>
            <a:r>
              <a:rPr lang="en-US" sz="1400" dirty="0" err="1"/>
              <a:t>largest_number</a:t>
            </a:r>
            <a:r>
              <a:rPr lang="en-US" sz="1400" dirty="0"/>
              <a:t>)</a:t>
            </a:r>
          </a:p>
        </p:txBody>
      </p:sp>
    </p:spTree>
    <p:extLst>
      <p:ext uri="{BB962C8B-B14F-4D97-AF65-F5344CB8AC3E}">
        <p14:creationId xmlns:p14="http://schemas.microsoft.com/office/powerpoint/2010/main" val="1026882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77281-A6B5-4496-B4A8-C5CCD3B20398}"/>
              </a:ext>
            </a:extLst>
          </p:cNvPr>
          <p:cNvSpPr>
            <a:spLocks noGrp="1"/>
          </p:cNvSpPr>
          <p:nvPr>
            <p:ph idx="1"/>
          </p:nvPr>
        </p:nvSpPr>
        <p:spPr>
          <a:xfrm>
            <a:off x="259080" y="323532"/>
            <a:ext cx="5603240" cy="6210935"/>
          </a:xfrm>
        </p:spPr>
        <p:txBody>
          <a:bodyPr>
            <a:noAutofit/>
          </a:bodyPr>
          <a:lstStyle/>
          <a:p>
            <a:r>
              <a:rPr lang="en-US" sz="1400" b="1" dirty="0"/>
              <a:t>LAB ( IMPORTANT!)  (who will do it ?)</a:t>
            </a:r>
          </a:p>
          <a:p>
            <a:r>
              <a:rPr lang="en-US" sz="1400" b="1" dirty="0"/>
              <a:t>Scenario</a:t>
            </a:r>
          </a:p>
          <a:p>
            <a:r>
              <a:rPr lang="en-US" sz="1400" dirty="0"/>
              <a:t>Once upon a time there was a land - a land of milk and honey, inhabited by happy and prosperous people. The people paid taxes, of course - their happiness had limits. The most important tax, called the Personal Income Tax (PIT for short) had to be paid once a year, and was evaluated using the following rule:</a:t>
            </a:r>
          </a:p>
          <a:p>
            <a:r>
              <a:rPr lang="en-US" sz="1400" dirty="0"/>
              <a:t>if the citizen's income was not higher than 85,528 thalers, the tax was equal to 18% of the income minus 556 thalers and 2 cents (this was the so-called tax relief)</a:t>
            </a:r>
          </a:p>
          <a:p>
            <a:r>
              <a:rPr lang="en-US" sz="1400" dirty="0"/>
              <a:t>if the income was higher than this amount, the tax was equal to 14,839 thalers and 2 cents, plus 32% of the surplus over 85,528 thalers.</a:t>
            </a:r>
          </a:p>
          <a:p>
            <a:r>
              <a:rPr lang="en-US" sz="1400" dirty="0"/>
              <a:t>Your task is to write a tax calculator.</a:t>
            </a:r>
          </a:p>
          <a:p>
            <a:r>
              <a:rPr lang="en-US" sz="1400" dirty="0"/>
              <a:t>    It should accept one floating-point value: the income.</a:t>
            </a:r>
          </a:p>
          <a:p>
            <a:r>
              <a:rPr lang="en-US" sz="1400" dirty="0"/>
              <a:t> Next, it should print the calculated tax, rounded to full thalers. There's a function named round() which will do the rounding for you - you'll find it in the skeleton code in the editor.</a:t>
            </a:r>
          </a:p>
          <a:p>
            <a:r>
              <a:rPr lang="en-US" sz="1400" dirty="0"/>
              <a:t>Note: this happy country never returns money to its citizens. If the calculated tax is less than zero, it only means no tax at all (the tax is equal to zero). Take this into consideration during your calculations.</a:t>
            </a:r>
          </a:p>
          <a:p>
            <a:r>
              <a:rPr lang="en-US" sz="1400" dirty="0"/>
              <a:t>Look at the code in the editor - it only reads one input value and outputs a result, so you need to complete it with some smart calculations.</a:t>
            </a:r>
          </a:p>
          <a:p>
            <a:r>
              <a:rPr lang="en-US" sz="1400" dirty="0"/>
              <a:t>Test your code using the data we've provided.</a:t>
            </a:r>
          </a:p>
        </p:txBody>
      </p:sp>
      <p:sp>
        <p:nvSpPr>
          <p:cNvPr id="4" name="Rectangle 3">
            <a:extLst>
              <a:ext uri="{FF2B5EF4-FFF2-40B4-BE49-F238E27FC236}">
                <a16:creationId xmlns:a16="http://schemas.microsoft.com/office/drawing/2014/main" id="{8F12C274-A48C-42AF-AFD6-0F14EEC8D386}"/>
              </a:ext>
            </a:extLst>
          </p:cNvPr>
          <p:cNvSpPr/>
          <p:nvPr/>
        </p:nvSpPr>
        <p:spPr>
          <a:xfrm>
            <a:off x="6746240" y="323532"/>
            <a:ext cx="5059680" cy="3303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income = float(input("Enter the annual income: "))</a:t>
            </a:r>
          </a:p>
          <a:p>
            <a:endParaRPr lang="en-US"/>
          </a:p>
          <a:p>
            <a:r>
              <a:rPr lang="en-US"/>
              <a:t>#</a:t>
            </a:r>
          </a:p>
          <a:p>
            <a:r>
              <a:rPr lang="en-US"/>
              <a:t># Put your code here.</a:t>
            </a:r>
          </a:p>
          <a:p>
            <a:r>
              <a:rPr lang="en-US"/>
              <a:t>#</a:t>
            </a:r>
          </a:p>
          <a:p>
            <a:endParaRPr lang="en-US"/>
          </a:p>
          <a:p>
            <a:r>
              <a:rPr lang="en-US"/>
              <a:t>tax = round(tax, 0)</a:t>
            </a:r>
          </a:p>
          <a:p>
            <a:r>
              <a:rPr lang="en-US"/>
              <a:t>print("The tax is:", tax, "thalers")</a:t>
            </a:r>
          </a:p>
        </p:txBody>
      </p:sp>
      <p:sp>
        <p:nvSpPr>
          <p:cNvPr id="5" name="Rectangle 4">
            <a:extLst>
              <a:ext uri="{FF2B5EF4-FFF2-40B4-BE49-F238E27FC236}">
                <a16:creationId xmlns:a16="http://schemas.microsoft.com/office/drawing/2014/main" id="{CEFE7FFD-1E0D-40B4-B68F-B53438CBA0F3}"/>
              </a:ext>
            </a:extLst>
          </p:cNvPr>
          <p:cNvSpPr/>
          <p:nvPr/>
        </p:nvSpPr>
        <p:spPr>
          <a:xfrm>
            <a:off x="6746240" y="4023360"/>
            <a:ext cx="4074160" cy="2834640"/>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t>                           </a:t>
            </a:r>
            <a:r>
              <a:rPr lang="en-US" b="1" dirty="0"/>
              <a:t>Test Data</a:t>
            </a:r>
          </a:p>
          <a:p>
            <a:r>
              <a:rPr lang="en-US" sz="1400" dirty="0"/>
              <a:t>Sample input: 10000</a:t>
            </a:r>
          </a:p>
          <a:p>
            <a:r>
              <a:rPr lang="en-US" sz="1400" dirty="0"/>
              <a:t>Expected output: The tax is: 1244.0 thalers</a:t>
            </a:r>
          </a:p>
          <a:p>
            <a:endParaRPr lang="en-US" sz="1400" dirty="0"/>
          </a:p>
          <a:p>
            <a:r>
              <a:rPr lang="en-US" sz="1400" dirty="0"/>
              <a:t>Sample input: 100000</a:t>
            </a:r>
          </a:p>
          <a:p>
            <a:r>
              <a:rPr lang="en-US" sz="1400" dirty="0"/>
              <a:t>Expected output: The tax is: 19470.0 thalers</a:t>
            </a:r>
          </a:p>
          <a:p>
            <a:endParaRPr lang="en-US" sz="1400" dirty="0"/>
          </a:p>
          <a:p>
            <a:r>
              <a:rPr lang="en-US" sz="1400" dirty="0"/>
              <a:t>Sample input: 1000</a:t>
            </a:r>
          </a:p>
          <a:p>
            <a:r>
              <a:rPr lang="en-US" sz="1400" dirty="0"/>
              <a:t>Expected output: The tax is: 0.0 thalers</a:t>
            </a:r>
          </a:p>
          <a:p>
            <a:endParaRPr lang="en-US" sz="1400" dirty="0"/>
          </a:p>
          <a:p>
            <a:r>
              <a:rPr lang="en-US" sz="1400" dirty="0"/>
              <a:t>Sample input: -100</a:t>
            </a:r>
          </a:p>
          <a:p>
            <a:r>
              <a:rPr lang="en-US" sz="1400" dirty="0"/>
              <a:t>Expected output: The tax is: 0.0 thalers</a:t>
            </a:r>
          </a:p>
        </p:txBody>
      </p:sp>
    </p:spTree>
    <p:extLst>
      <p:ext uri="{BB962C8B-B14F-4D97-AF65-F5344CB8AC3E}">
        <p14:creationId xmlns:p14="http://schemas.microsoft.com/office/powerpoint/2010/main" val="4190213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4068-546E-4B4B-90A2-66C87B53D20E}"/>
              </a:ext>
            </a:extLst>
          </p:cNvPr>
          <p:cNvSpPr>
            <a:spLocks noGrp="1"/>
          </p:cNvSpPr>
          <p:nvPr>
            <p:ph type="title"/>
          </p:nvPr>
        </p:nvSpPr>
        <p:spPr/>
        <p:txBody>
          <a:bodyPr/>
          <a:lstStyle/>
          <a:p>
            <a:r>
              <a:rPr lang="en-US" dirty="0"/>
              <a:t>Introduction to Python </a:t>
            </a:r>
          </a:p>
        </p:txBody>
      </p:sp>
      <p:sp>
        <p:nvSpPr>
          <p:cNvPr id="4" name="Content Placeholder 3">
            <a:extLst>
              <a:ext uri="{FF2B5EF4-FFF2-40B4-BE49-F238E27FC236}">
                <a16:creationId xmlns:a16="http://schemas.microsoft.com/office/drawing/2014/main" id="{5BC9E71F-B62E-4CCF-8E2E-DCE850DCD42B}"/>
              </a:ext>
            </a:extLst>
          </p:cNvPr>
          <p:cNvSpPr>
            <a:spLocks noGrp="1"/>
          </p:cNvSpPr>
          <p:nvPr>
            <p:ph idx="1"/>
          </p:nvPr>
        </p:nvSpPr>
        <p:spPr>
          <a:xfrm>
            <a:off x="838200" y="1825624"/>
            <a:ext cx="10515600" cy="47885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normAutofit lnSpcReduction="10000"/>
          </a:bodyPr>
          <a:lstStyle/>
          <a:p>
            <a:pPr algn="ctr"/>
            <a:r>
              <a:rPr lang="en-US" sz="3600" dirty="0">
                <a:solidFill>
                  <a:srgbClr val="FF0000"/>
                </a:solidFill>
              </a:rPr>
              <a:t>Congratulations!</a:t>
            </a:r>
          </a:p>
          <a:p>
            <a:pPr marL="0" indent="0">
              <a:buNone/>
            </a:pPr>
            <a:r>
              <a:rPr lang="en-US" dirty="0"/>
              <a:t>You covered :</a:t>
            </a:r>
          </a:p>
          <a:p>
            <a:pPr marL="285750" indent="-285750">
              <a:buFont typeface="Arial" panose="020B0604020202020204" pitchFamily="34" charset="0"/>
              <a:buChar char="•"/>
            </a:pPr>
            <a:r>
              <a:rPr lang="en-US" dirty="0"/>
              <a:t>the basic methods of formatting and outputting data offered by Python, together with the primary kinds of data and numerical operators, their mutual relations and bindings;</a:t>
            </a:r>
          </a:p>
          <a:p>
            <a:pPr marL="285750" indent="-285750">
              <a:buFont typeface="Arial" panose="020B0604020202020204" pitchFamily="34" charset="0"/>
              <a:buChar char="•"/>
            </a:pPr>
            <a:r>
              <a:rPr lang="en-US" dirty="0"/>
              <a:t>the concept of variables and variable naming conventions;</a:t>
            </a:r>
          </a:p>
          <a:p>
            <a:pPr marL="285750" indent="-285750">
              <a:buFont typeface="Arial" panose="020B0604020202020204" pitchFamily="34" charset="0"/>
              <a:buChar char="•"/>
            </a:pPr>
            <a:r>
              <a:rPr lang="en-US" dirty="0"/>
              <a:t>the assignment operator, the rules governing the building of expressions;</a:t>
            </a:r>
          </a:p>
          <a:p>
            <a:pPr marL="285750" indent="-285750">
              <a:buFont typeface="Arial" panose="020B0604020202020204" pitchFamily="34" charset="0"/>
              <a:buChar char="•"/>
            </a:pPr>
            <a:r>
              <a:rPr lang="en-US" dirty="0"/>
              <a:t>the inputting and converting of data;</a:t>
            </a:r>
          </a:p>
          <a:p>
            <a:pPr marL="285750" indent="-285750">
              <a:buFont typeface="Arial" panose="020B0604020202020204" pitchFamily="34" charset="0"/>
              <a:buChar char="•"/>
            </a:pPr>
            <a:r>
              <a:rPr lang="en-US" dirty="0"/>
              <a:t>Use if statements </a:t>
            </a:r>
          </a:p>
        </p:txBody>
      </p:sp>
    </p:spTree>
    <p:extLst>
      <p:ext uri="{BB962C8B-B14F-4D97-AF65-F5344CB8AC3E}">
        <p14:creationId xmlns:p14="http://schemas.microsoft.com/office/powerpoint/2010/main" val="337525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217A-F440-4758-9BBD-14A12DF8D2A5}"/>
              </a:ext>
            </a:extLst>
          </p:cNvPr>
          <p:cNvSpPr>
            <a:spLocks noGrp="1"/>
          </p:cNvSpPr>
          <p:nvPr>
            <p:ph type="title"/>
          </p:nvPr>
        </p:nvSpPr>
        <p:spPr/>
        <p:txBody>
          <a:bodyPr/>
          <a:lstStyle/>
          <a:p>
            <a:r>
              <a:rPr lang="en-US" dirty="0"/>
              <a:t>Introduction to Python </a:t>
            </a:r>
            <a:br>
              <a:rPr lang="en-US" dirty="0"/>
            </a:br>
            <a:endParaRPr lang="en-US" dirty="0"/>
          </a:p>
        </p:txBody>
      </p:sp>
      <p:sp>
        <p:nvSpPr>
          <p:cNvPr id="3" name="Content Placeholder 2">
            <a:extLst>
              <a:ext uri="{FF2B5EF4-FFF2-40B4-BE49-F238E27FC236}">
                <a16:creationId xmlns:a16="http://schemas.microsoft.com/office/drawing/2014/main" id="{978718DA-D588-467C-B93B-B3AC27FD346F}"/>
              </a:ext>
            </a:extLst>
          </p:cNvPr>
          <p:cNvSpPr>
            <a:spLocks noGrp="1"/>
          </p:cNvSpPr>
          <p:nvPr>
            <p:ph idx="1"/>
          </p:nvPr>
        </p:nvSpPr>
        <p:spPr/>
        <p:txBody>
          <a:bodyPr>
            <a:normAutofit fontScale="85000" lnSpcReduction="20000"/>
          </a:bodyPr>
          <a:lstStyle/>
          <a:p>
            <a:r>
              <a:rPr lang="en-US" b="1" dirty="0"/>
              <a:t>Who created Python?</a:t>
            </a:r>
          </a:p>
          <a:p>
            <a:pPr marL="0" indent="0">
              <a:buNone/>
            </a:pPr>
            <a:r>
              <a:rPr lang="en-US" dirty="0"/>
              <a:t>Python was created by </a:t>
            </a:r>
            <a:r>
              <a:rPr lang="en-US" b="1" dirty="0"/>
              <a:t>Guido van Rossum</a:t>
            </a:r>
            <a:r>
              <a:rPr lang="en-US" dirty="0"/>
              <a:t>, born in 1956 in Haarlem, the Netherlands. Of course, Guido van Rossum did not develop and evolve all the Python components himself.</a:t>
            </a:r>
          </a:p>
          <a:p>
            <a:r>
              <a:rPr lang="en-US" b="1" dirty="0"/>
              <a:t>Python goals</a:t>
            </a:r>
          </a:p>
          <a:p>
            <a:pPr marL="0" indent="0">
              <a:buNone/>
            </a:pPr>
            <a:r>
              <a:rPr lang="en-US" dirty="0"/>
              <a:t>In 1999, Guido van Rossum defined his goals for Python:</a:t>
            </a:r>
          </a:p>
          <a:p>
            <a:pPr marL="0" indent="0">
              <a:buNone/>
            </a:pPr>
            <a:r>
              <a:rPr lang="en-US" dirty="0"/>
              <a:t>1. an easy and intuitive language just as powerful as </a:t>
            </a:r>
          </a:p>
          <a:p>
            <a:pPr marL="0" indent="0">
              <a:buNone/>
            </a:pPr>
            <a:r>
              <a:rPr lang="en-US" dirty="0"/>
              <a:t>        those of the major competitors;</a:t>
            </a:r>
          </a:p>
          <a:p>
            <a:pPr marL="0" indent="0">
              <a:buNone/>
            </a:pPr>
            <a:r>
              <a:rPr lang="en-US" dirty="0"/>
              <a:t>2. open source, so anyone can contribute to its development;</a:t>
            </a:r>
          </a:p>
          <a:p>
            <a:pPr marL="0" indent="0">
              <a:buNone/>
            </a:pPr>
            <a:r>
              <a:rPr lang="en-US" dirty="0"/>
              <a:t>3. code that is as understandable as plain English;</a:t>
            </a:r>
          </a:p>
          <a:p>
            <a:pPr marL="0" indent="0">
              <a:buNone/>
            </a:pPr>
            <a:r>
              <a:rPr lang="en-US" dirty="0"/>
              <a:t>4. suitable for everyday tasks, allowing for short </a:t>
            </a:r>
          </a:p>
          <a:p>
            <a:pPr marL="0" indent="0">
              <a:buNone/>
            </a:pPr>
            <a:r>
              <a:rPr lang="en-US" dirty="0"/>
              <a:t>       development times.</a:t>
            </a:r>
          </a:p>
          <a:p>
            <a:endParaRPr lang="en-US" dirty="0"/>
          </a:p>
        </p:txBody>
      </p:sp>
      <p:pic>
        <p:nvPicPr>
          <p:cNvPr id="4" name="Picture 3">
            <a:extLst>
              <a:ext uri="{FF2B5EF4-FFF2-40B4-BE49-F238E27FC236}">
                <a16:creationId xmlns:a16="http://schemas.microsoft.com/office/drawing/2014/main" id="{D44B6493-BF42-4972-822A-A0D75E9A7473}"/>
              </a:ext>
            </a:extLst>
          </p:cNvPr>
          <p:cNvPicPr>
            <a:picLocks noChangeAspect="1"/>
          </p:cNvPicPr>
          <p:nvPr/>
        </p:nvPicPr>
        <p:blipFill rotWithShape="1">
          <a:blip r:embed="rId2"/>
          <a:srcRect l="68333" t="28546" r="4500" b="20001"/>
          <a:stretch/>
        </p:blipFill>
        <p:spPr>
          <a:xfrm>
            <a:off x="8780721" y="3165327"/>
            <a:ext cx="3312160" cy="3528695"/>
          </a:xfrm>
          <a:prstGeom prst="rect">
            <a:avLst/>
          </a:prstGeom>
        </p:spPr>
      </p:pic>
    </p:spTree>
    <p:extLst>
      <p:ext uri="{BB962C8B-B14F-4D97-AF65-F5344CB8AC3E}">
        <p14:creationId xmlns:p14="http://schemas.microsoft.com/office/powerpoint/2010/main" val="87471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BE11-67BD-4288-9BF1-1BB0963FDD99}"/>
              </a:ext>
            </a:extLst>
          </p:cNvPr>
          <p:cNvSpPr>
            <a:spLocks noGrp="1"/>
          </p:cNvSpPr>
          <p:nvPr>
            <p:ph type="title"/>
          </p:nvPr>
        </p:nvSpPr>
        <p:spPr/>
        <p:txBody>
          <a:bodyPr/>
          <a:lstStyle/>
          <a:p>
            <a:r>
              <a:rPr lang="en-US" dirty="0"/>
              <a:t>Introduction to Python </a:t>
            </a:r>
            <a:br>
              <a:rPr lang="en-US" dirty="0"/>
            </a:br>
            <a:endParaRPr lang="en-US" dirty="0"/>
          </a:p>
        </p:txBody>
      </p:sp>
      <p:sp>
        <p:nvSpPr>
          <p:cNvPr id="3" name="Content Placeholder 2">
            <a:extLst>
              <a:ext uri="{FF2B5EF4-FFF2-40B4-BE49-F238E27FC236}">
                <a16:creationId xmlns:a16="http://schemas.microsoft.com/office/drawing/2014/main" id="{6E40BFD0-483B-4E86-8CC9-3BB0741E9BB3}"/>
              </a:ext>
            </a:extLst>
          </p:cNvPr>
          <p:cNvSpPr>
            <a:spLocks noGrp="1"/>
          </p:cNvSpPr>
          <p:nvPr>
            <p:ph idx="1"/>
          </p:nvPr>
        </p:nvSpPr>
        <p:spPr/>
        <p:txBody>
          <a:bodyPr/>
          <a:lstStyle/>
          <a:p>
            <a:pPr>
              <a:buFont typeface="Wingdings" panose="05000000000000000000" pitchFamily="2" charset="2"/>
              <a:buChar char="q"/>
            </a:pPr>
            <a:r>
              <a:rPr lang="en-US" dirty="0"/>
              <a:t>Task 1 </a:t>
            </a:r>
          </a:p>
          <a:p>
            <a:r>
              <a:rPr lang="en-US" dirty="0"/>
              <a:t>Open </a:t>
            </a:r>
            <a:r>
              <a:rPr lang="en-US" dirty="0" err="1"/>
              <a:t>newfile</a:t>
            </a:r>
            <a:r>
              <a:rPr lang="en-US" dirty="0"/>
              <a:t> in </a:t>
            </a:r>
            <a:r>
              <a:rPr lang="en-US" dirty="0" err="1"/>
              <a:t>pyhton</a:t>
            </a:r>
            <a:r>
              <a:rPr lang="en-US" dirty="0"/>
              <a:t> and type </a:t>
            </a:r>
          </a:p>
          <a:p>
            <a:r>
              <a:rPr lang="en-US" dirty="0"/>
              <a:t>Print (‘this is test 1 ’)  ---</a:t>
            </a:r>
            <a:r>
              <a:rPr lang="en-US" dirty="0">
                <a:sym typeface="Wingdings" panose="05000000000000000000" pitchFamily="2" charset="2"/>
              </a:rPr>
              <a:t> what is the output ? </a:t>
            </a:r>
            <a:r>
              <a:rPr lang="en-US" i="1" dirty="0">
                <a:solidFill>
                  <a:srgbClr val="FF0000"/>
                </a:solidFill>
                <a:sym typeface="Wingdings" panose="05000000000000000000" pitchFamily="2" charset="2"/>
              </a:rPr>
              <a:t>Read it  !</a:t>
            </a:r>
          </a:p>
          <a:p>
            <a:r>
              <a:rPr lang="en-US" dirty="0">
                <a:sym typeface="Wingdings" panose="05000000000000000000" pitchFamily="2" charset="2"/>
              </a:rPr>
              <a:t>Print (‘this is test 1 ’  what is the output ? </a:t>
            </a:r>
            <a:r>
              <a:rPr lang="en-US" i="1" dirty="0">
                <a:solidFill>
                  <a:srgbClr val="FF0000"/>
                </a:solidFill>
                <a:sym typeface="Wingdings" panose="05000000000000000000" pitchFamily="2" charset="2"/>
              </a:rPr>
              <a:t>Read it !</a:t>
            </a:r>
            <a:endParaRPr lang="en-US" dirty="0">
              <a:sym typeface="Wingdings" panose="05000000000000000000" pitchFamily="2" charset="2"/>
            </a:endParaRPr>
          </a:p>
          <a:p>
            <a:r>
              <a:rPr lang="en-US" dirty="0" err="1">
                <a:sym typeface="Wingdings" panose="05000000000000000000" pitchFamily="2" charset="2"/>
              </a:rPr>
              <a:t>Prin</a:t>
            </a:r>
            <a:r>
              <a:rPr lang="en-US" dirty="0">
                <a:sym typeface="Wingdings" panose="05000000000000000000" pitchFamily="2" charset="2"/>
              </a:rPr>
              <a:t> ( ‘this is the test 1 ’)  what is the output ? </a:t>
            </a:r>
            <a:r>
              <a:rPr lang="en-US" i="1" dirty="0">
                <a:solidFill>
                  <a:srgbClr val="FF0000"/>
                </a:solidFill>
                <a:sym typeface="Wingdings" panose="05000000000000000000" pitchFamily="2" charset="2"/>
              </a:rPr>
              <a:t>Read it !</a:t>
            </a:r>
            <a:endParaRPr lang="en-US" dirty="0"/>
          </a:p>
        </p:txBody>
      </p:sp>
    </p:spTree>
    <p:extLst>
      <p:ext uri="{BB962C8B-B14F-4D97-AF65-F5344CB8AC3E}">
        <p14:creationId xmlns:p14="http://schemas.microsoft.com/office/powerpoint/2010/main" val="113007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102E-4CE7-41A3-BABD-192C2793BA64}"/>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9D24DFCC-F7F2-4E42-BF9F-C0673CF61B37}"/>
              </a:ext>
            </a:extLst>
          </p:cNvPr>
          <p:cNvSpPr>
            <a:spLocks noGrp="1"/>
          </p:cNvSpPr>
          <p:nvPr>
            <p:ph idx="1"/>
          </p:nvPr>
        </p:nvSpPr>
        <p:spPr>
          <a:xfrm>
            <a:off x="838200" y="1825624"/>
            <a:ext cx="10515600" cy="4879975"/>
          </a:xfrm>
        </p:spPr>
        <p:txBody>
          <a:bodyPr>
            <a:normAutofit fontScale="92500" lnSpcReduction="10000"/>
          </a:bodyPr>
          <a:lstStyle/>
          <a:p>
            <a:r>
              <a:rPr lang="en-US" b="1" dirty="0"/>
              <a:t>Hello, World!</a:t>
            </a:r>
          </a:p>
          <a:p>
            <a:pPr marL="0" indent="0">
              <a:buNone/>
            </a:pPr>
            <a:r>
              <a:rPr lang="en-US" dirty="0"/>
              <a:t> print("Hello, World!")</a:t>
            </a:r>
          </a:p>
          <a:p>
            <a:pPr marL="0" indent="0">
              <a:buNone/>
            </a:pPr>
            <a:endParaRPr lang="en-US" dirty="0"/>
          </a:p>
          <a:p>
            <a:pPr marL="0" indent="0">
              <a:buNone/>
            </a:pPr>
            <a:r>
              <a:rPr lang="en-US" b="1" dirty="0">
                <a:solidFill>
                  <a:srgbClr val="FF0000"/>
                </a:solidFill>
              </a:rPr>
              <a:t>The print() function</a:t>
            </a:r>
          </a:p>
          <a:p>
            <a:pPr marL="0" indent="0">
              <a:buNone/>
            </a:pPr>
            <a:r>
              <a:rPr lang="en-US" dirty="0"/>
              <a:t>Where do the functions come from?</a:t>
            </a:r>
          </a:p>
          <a:p>
            <a:pPr marL="514350" indent="-514350">
              <a:buFont typeface="+mj-lt"/>
              <a:buAutoNum type="arabicPeriod"/>
            </a:pPr>
            <a:r>
              <a:rPr lang="en-US" dirty="0"/>
              <a:t>They may come </a:t>
            </a:r>
            <a:r>
              <a:rPr lang="en-US" b="1" dirty="0"/>
              <a:t>from Python itself</a:t>
            </a:r>
            <a:r>
              <a:rPr lang="en-US" dirty="0"/>
              <a:t>; ( built-in) </a:t>
            </a:r>
          </a:p>
          <a:p>
            <a:pPr marL="514350" indent="-514350">
              <a:buFont typeface="+mj-lt"/>
              <a:buAutoNum type="arabicPeriod"/>
            </a:pPr>
            <a:r>
              <a:rPr lang="en-US" dirty="0"/>
              <a:t>they may come from one or more of Python's add-ons named </a:t>
            </a:r>
            <a:r>
              <a:rPr lang="en-US" b="1" dirty="0"/>
              <a:t>modules</a:t>
            </a:r>
            <a:r>
              <a:rPr lang="en-US" dirty="0"/>
              <a:t>; some of the modules come with Python, others may require separate installation.</a:t>
            </a:r>
          </a:p>
          <a:p>
            <a:pPr marL="514350" indent="-514350">
              <a:buFont typeface="+mj-lt"/>
              <a:buAutoNum type="arabicPeriod"/>
            </a:pPr>
            <a:r>
              <a:rPr lang="en-US" dirty="0"/>
              <a:t>you can </a:t>
            </a:r>
            <a:r>
              <a:rPr lang="en-US" b="1" dirty="0"/>
              <a:t>write them yourself</a:t>
            </a:r>
            <a:r>
              <a:rPr lang="en-US" dirty="0"/>
              <a:t>, placing as many functions as you want and need inside your program to make it simpler, clearer and more elegant.</a:t>
            </a:r>
          </a:p>
        </p:txBody>
      </p:sp>
      <p:sp>
        <p:nvSpPr>
          <p:cNvPr id="4" name="Callout: Left Arrow 3">
            <a:extLst>
              <a:ext uri="{FF2B5EF4-FFF2-40B4-BE49-F238E27FC236}">
                <a16:creationId xmlns:a16="http://schemas.microsoft.com/office/drawing/2014/main" id="{2B92DA9B-145E-460A-AC13-9D29C467E585}"/>
              </a:ext>
            </a:extLst>
          </p:cNvPr>
          <p:cNvSpPr/>
          <p:nvPr/>
        </p:nvSpPr>
        <p:spPr>
          <a:xfrm>
            <a:off x="4196080" y="921385"/>
            <a:ext cx="6654800" cy="3322320"/>
          </a:xfrm>
          <a:prstGeom prst="leftArrowCallout">
            <a:avLst>
              <a:gd name="adj1" fmla="val 2370"/>
              <a:gd name="adj2" fmla="val 10933"/>
              <a:gd name="adj3" fmla="val 25000"/>
              <a:gd name="adj4" fmla="val 5069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solidFill>
              </a:rPr>
              <a:t>As you can see, the first program consists of the following parts:</a:t>
            </a:r>
          </a:p>
          <a:p>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    the word print;</a:t>
            </a:r>
          </a:p>
          <a:p>
            <a:pPr marL="285750" indent="-285750">
              <a:buFont typeface="Arial" panose="020B0604020202020204" pitchFamily="34" charset="0"/>
              <a:buChar char="•"/>
            </a:pPr>
            <a:r>
              <a:rPr lang="en-US" b="1" dirty="0">
                <a:solidFill>
                  <a:schemeClr val="tx1"/>
                </a:solidFill>
              </a:rPr>
              <a:t>    an opening parenthesis;</a:t>
            </a:r>
          </a:p>
          <a:p>
            <a:pPr marL="285750" indent="-285750">
              <a:buFont typeface="Arial" panose="020B0604020202020204" pitchFamily="34" charset="0"/>
              <a:buChar char="•"/>
            </a:pPr>
            <a:r>
              <a:rPr lang="en-US" b="1" dirty="0">
                <a:solidFill>
                  <a:schemeClr val="tx1"/>
                </a:solidFill>
              </a:rPr>
              <a:t>    a quotation mark;</a:t>
            </a:r>
          </a:p>
          <a:p>
            <a:pPr marL="285750" indent="-285750">
              <a:buFont typeface="Arial" panose="020B0604020202020204" pitchFamily="34" charset="0"/>
              <a:buChar char="•"/>
            </a:pPr>
            <a:r>
              <a:rPr lang="en-US" b="1" dirty="0">
                <a:solidFill>
                  <a:schemeClr val="tx1"/>
                </a:solidFill>
              </a:rPr>
              <a:t>    a line of text: Hello, World!;</a:t>
            </a:r>
          </a:p>
          <a:p>
            <a:pPr marL="285750" indent="-285750">
              <a:buFont typeface="Arial" panose="020B0604020202020204" pitchFamily="34" charset="0"/>
              <a:buChar char="•"/>
            </a:pPr>
            <a:r>
              <a:rPr lang="en-US" b="1" dirty="0">
                <a:solidFill>
                  <a:schemeClr val="tx1"/>
                </a:solidFill>
              </a:rPr>
              <a:t>    another quotation mark;</a:t>
            </a:r>
          </a:p>
          <a:p>
            <a:pPr marL="285750" indent="-285750">
              <a:buFont typeface="Arial" panose="020B0604020202020204" pitchFamily="34" charset="0"/>
              <a:buChar char="•"/>
            </a:pPr>
            <a:r>
              <a:rPr lang="en-US" b="1" dirty="0">
                <a:solidFill>
                  <a:schemeClr val="tx1"/>
                </a:solidFill>
              </a:rPr>
              <a:t>    a closing parenthesis.</a:t>
            </a:r>
          </a:p>
        </p:txBody>
      </p:sp>
    </p:spTree>
    <p:extLst>
      <p:ext uri="{BB962C8B-B14F-4D97-AF65-F5344CB8AC3E}">
        <p14:creationId xmlns:p14="http://schemas.microsoft.com/office/powerpoint/2010/main" val="321012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1194-AF28-4CB4-AF27-49FD531CCD16}"/>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02D1F477-2EFA-44C2-BC17-F788D62A91A0}"/>
              </a:ext>
            </a:extLst>
          </p:cNvPr>
          <p:cNvSpPr>
            <a:spLocks noGrp="1"/>
          </p:cNvSpPr>
          <p:nvPr>
            <p:ph idx="1"/>
          </p:nvPr>
        </p:nvSpPr>
        <p:spPr>
          <a:xfrm>
            <a:off x="838200" y="1825625"/>
            <a:ext cx="11211560" cy="4351338"/>
          </a:xfrm>
        </p:spPr>
        <p:txBody>
          <a:bodyPr/>
          <a:lstStyle/>
          <a:p>
            <a:r>
              <a:rPr lang="en-US" dirty="0"/>
              <a:t>In spite of the number of needed/provided arguments, Python functions strongly demand the presence of </a:t>
            </a:r>
            <a:r>
              <a:rPr lang="en-US" b="1" dirty="0">
                <a:solidFill>
                  <a:srgbClr val="FF0000"/>
                </a:solidFill>
              </a:rPr>
              <a:t>a pair of parentheses</a:t>
            </a:r>
            <a:r>
              <a:rPr lang="en-US" dirty="0">
                <a:solidFill>
                  <a:srgbClr val="FF0000"/>
                </a:solidFill>
              </a:rPr>
              <a:t> </a:t>
            </a:r>
            <a:r>
              <a:rPr lang="en-US" dirty="0"/>
              <a:t>- opening and closing ones, respectively.</a:t>
            </a:r>
          </a:p>
          <a:p>
            <a:r>
              <a:rPr lang="en-US" dirty="0"/>
              <a:t>Arguments </a:t>
            </a:r>
          </a:p>
          <a:p>
            <a:endParaRPr lang="en-US" dirty="0"/>
          </a:p>
          <a:p>
            <a:endParaRPr lang="en-US" dirty="0"/>
          </a:p>
        </p:txBody>
      </p:sp>
      <p:sp>
        <p:nvSpPr>
          <p:cNvPr id="5" name="Rectangle 2">
            <a:extLst>
              <a:ext uri="{FF2B5EF4-FFF2-40B4-BE49-F238E27FC236}">
                <a16:creationId xmlns:a16="http://schemas.microsoft.com/office/drawing/2014/main" id="{406C77CC-1BA0-4779-B159-F2870392BAE4}"/>
              </a:ext>
            </a:extLst>
          </p:cNvPr>
          <p:cNvSpPr>
            <a:spLocks noChangeArrowheads="1"/>
          </p:cNvSpPr>
          <p:nvPr/>
        </p:nvSpPr>
        <p:spPr bwMode="auto">
          <a:xfrm>
            <a:off x="1229360" y="3478074"/>
            <a:ext cx="100965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00B050"/>
                </a:solidFill>
                <a:effectLst/>
                <a:latin typeface="Arial" panose="020B0604020202020204" pitchFamily="34" charset="0"/>
              </a:rPr>
              <a:t>Does the </a:t>
            </a:r>
            <a:r>
              <a:rPr kumimoji="0" lang="en-US" altLang="en-US" sz="2800" b="0" i="0" u="none" strike="noStrike" cap="none" normalizeH="0" baseline="0" dirty="0">
                <a:ln>
                  <a:noFill/>
                </a:ln>
                <a:solidFill>
                  <a:srgbClr val="00B050"/>
                </a:solidFill>
                <a:effectLst/>
                <a:latin typeface="Arial Unicode MS"/>
              </a:rPr>
              <a:t>print()</a:t>
            </a:r>
            <a:r>
              <a:rPr kumimoji="0" lang="en-US" altLang="en-US" sz="2800" b="0" i="0" u="none" strike="noStrike" cap="none" normalizeH="0" baseline="0" dirty="0">
                <a:ln>
                  <a:noFill/>
                </a:ln>
                <a:solidFill>
                  <a:srgbClr val="00B050"/>
                </a:solidFill>
                <a:effectLst/>
              </a:rPr>
              <a:t> function in our example have any arguments?</a:t>
            </a:r>
            <a:endParaRPr kumimoji="0" lang="en-US" altLang="en-US" sz="2800" b="0" i="0" u="none" strike="noStrike" cap="none" normalizeH="0" baseline="0" dirty="0">
              <a:ln>
                <a:noFill/>
              </a:ln>
              <a:solidFill>
                <a:srgbClr val="00B050"/>
              </a:solidFill>
              <a:effectLst/>
              <a:latin typeface="Arial" panose="020B0604020202020204" pitchFamily="34" charset="0"/>
            </a:endParaRPr>
          </a:p>
        </p:txBody>
      </p:sp>
    </p:spTree>
    <p:extLst>
      <p:ext uri="{BB962C8B-B14F-4D97-AF65-F5344CB8AC3E}">
        <p14:creationId xmlns:p14="http://schemas.microsoft.com/office/powerpoint/2010/main" val="395910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807-9A48-4F85-9656-1E671571B94D}"/>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74D453D7-4EEA-4DA8-B991-661D7CCD5812}"/>
              </a:ext>
            </a:extLst>
          </p:cNvPr>
          <p:cNvSpPr>
            <a:spLocks noGrp="1"/>
          </p:cNvSpPr>
          <p:nvPr>
            <p:ph idx="1"/>
          </p:nvPr>
        </p:nvSpPr>
        <p:spPr/>
        <p:txBody>
          <a:bodyPr>
            <a:normAutofit fontScale="85000" lnSpcReduction="20000"/>
          </a:bodyPr>
          <a:lstStyle/>
          <a:p>
            <a:r>
              <a:rPr lang="en-US" sz="3800" b="1" dirty="0"/>
              <a:t>LAB-1.1 ( 5 minutes) </a:t>
            </a:r>
          </a:p>
          <a:p>
            <a:endParaRPr lang="en-US" dirty="0"/>
          </a:p>
          <a:p>
            <a:r>
              <a:rPr lang="en-US" dirty="0"/>
              <a:t>use the print() function to print the line Hello, Python! to the screen. Use double quotes around the string;</a:t>
            </a:r>
          </a:p>
          <a:p>
            <a:r>
              <a:rPr lang="en-US" dirty="0"/>
              <a:t>having done that, use the print() function again, but this time print your first name;</a:t>
            </a:r>
          </a:p>
          <a:p>
            <a:r>
              <a:rPr lang="en-US" dirty="0"/>
              <a:t>remove the double quotes and run your code. Watch Python's reaction. What kind of error is thrown?</a:t>
            </a:r>
          </a:p>
          <a:p>
            <a:r>
              <a:rPr lang="en-US" dirty="0"/>
              <a:t>then, remove the parentheses, put back the double quotes, and run your code again. What kind of error is thrown this time?</a:t>
            </a:r>
          </a:p>
          <a:p>
            <a:r>
              <a:rPr lang="en-US" dirty="0"/>
              <a:t>experiment as much as you can. Change double quotes to single quotes, use multiple print() functions on the same line, and then on different lines. See what happens.</a:t>
            </a:r>
          </a:p>
          <a:p>
            <a:endParaRPr lang="en-US" dirty="0"/>
          </a:p>
        </p:txBody>
      </p:sp>
    </p:spTree>
    <p:extLst>
      <p:ext uri="{BB962C8B-B14F-4D97-AF65-F5344CB8AC3E}">
        <p14:creationId xmlns:p14="http://schemas.microsoft.com/office/powerpoint/2010/main" val="99870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25F1-C8CD-4860-A6A3-6B3CDBDE83BF}"/>
              </a:ext>
            </a:extLst>
          </p:cNvPr>
          <p:cNvSpPr>
            <a:spLocks noGrp="1"/>
          </p:cNvSpPr>
          <p:nvPr>
            <p:ph type="title"/>
          </p:nvPr>
        </p:nvSpPr>
        <p:spPr/>
        <p:txBody>
          <a:bodyPr/>
          <a:lstStyle/>
          <a:p>
            <a:r>
              <a:rPr lang="en-US" dirty="0"/>
              <a:t>Introduction to Python </a:t>
            </a:r>
          </a:p>
        </p:txBody>
      </p:sp>
      <p:sp>
        <p:nvSpPr>
          <p:cNvPr id="3" name="Content Placeholder 2">
            <a:extLst>
              <a:ext uri="{FF2B5EF4-FFF2-40B4-BE49-F238E27FC236}">
                <a16:creationId xmlns:a16="http://schemas.microsoft.com/office/drawing/2014/main" id="{ECAC8D30-89C7-4783-B100-408B418B826D}"/>
              </a:ext>
            </a:extLst>
          </p:cNvPr>
          <p:cNvSpPr>
            <a:spLocks noGrp="1"/>
          </p:cNvSpPr>
          <p:nvPr>
            <p:ph idx="1"/>
          </p:nvPr>
        </p:nvSpPr>
        <p:spPr/>
        <p:txBody>
          <a:bodyPr/>
          <a:lstStyle/>
          <a:p>
            <a:r>
              <a:rPr lang="en-US" b="1" dirty="0"/>
              <a:t>The print() function - instructions</a:t>
            </a:r>
          </a:p>
          <a:p>
            <a:r>
              <a:rPr lang="en-US" dirty="0"/>
              <a:t>print("The itsy bitsy spider climbed up the waterspout.")</a:t>
            </a:r>
          </a:p>
          <a:p>
            <a:r>
              <a:rPr lang="en-US" dirty="0"/>
              <a:t>print()</a:t>
            </a:r>
          </a:p>
          <a:p>
            <a:r>
              <a:rPr lang="en-US" dirty="0"/>
              <a:t>print("Down came the rain and washed the spider out.")</a:t>
            </a:r>
          </a:p>
          <a:p>
            <a:pPr marL="0" indent="0">
              <a:buNone/>
            </a:pPr>
            <a:r>
              <a:rPr lang="en-US" dirty="0"/>
              <a:t> Output will be </a:t>
            </a:r>
          </a:p>
          <a:p>
            <a:pPr marL="0" indent="0">
              <a:buNone/>
            </a:pPr>
            <a:endParaRPr lang="en-US" dirty="0"/>
          </a:p>
          <a:p>
            <a:pPr marL="0" indent="0">
              <a:buNone/>
            </a:pPr>
            <a:endParaRPr lang="en-US" dirty="0"/>
          </a:p>
          <a:p>
            <a:pPr marL="0" indent="0">
              <a:buNone/>
            </a:pPr>
            <a:endParaRPr lang="en-US" dirty="0"/>
          </a:p>
        </p:txBody>
      </p:sp>
      <p:sp>
        <p:nvSpPr>
          <p:cNvPr id="5" name="Rectangle 2">
            <a:extLst>
              <a:ext uri="{FF2B5EF4-FFF2-40B4-BE49-F238E27FC236}">
                <a16:creationId xmlns:a16="http://schemas.microsoft.com/office/drawing/2014/main" id="{D535D374-BBF8-442C-ABBF-0AEEA051F11C}"/>
              </a:ext>
            </a:extLst>
          </p:cNvPr>
          <p:cNvSpPr>
            <a:spLocks noChangeArrowheads="1"/>
          </p:cNvSpPr>
          <p:nvPr/>
        </p:nvSpPr>
        <p:spPr bwMode="auto">
          <a:xfrm>
            <a:off x="1170473" y="4348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The itsy bitsy spider climbed up the waterspout.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9A4E6B6-98E7-446A-896A-0FC5C48AE279}"/>
              </a:ext>
            </a:extLst>
          </p:cNvPr>
          <p:cNvSpPr>
            <a:spLocks noChangeArrowheads="1"/>
          </p:cNvSpPr>
          <p:nvPr/>
        </p:nvSpPr>
        <p:spPr bwMode="auto">
          <a:xfrm>
            <a:off x="1168400" y="4805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Down came the rain and washed the spider out.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178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4678</Words>
  <Application>Microsoft Office PowerPoint</Application>
  <PresentationFormat>Widescreen</PresentationFormat>
  <Paragraphs>608</Paragraphs>
  <Slides>33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Unicode MS</vt:lpstr>
      <vt:lpstr>Calibri</vt:lpstr>
      <vt:lpstr>Calibri Light</vt:lpstr>
      <vt:lpstr>Wingdings</vt:lpstr>
      <vt:lpstr>Office Theme</vt:lpstr>
      <vt:lpstr>Programming Essentials in Python</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Python(H/W) </vt:lpstr>
      <vt:lpstr>Introduction to Python </vt:lpstr>
      <vt:lpstr>Introduction to Python </vt:lpstr>
      <vt:lpstr>Introduction to Python </vt:lpstr>
      <vt:lpstr>Introduction to Python </vt:lpstr>
      <vt:lpstr>Introduction to Python </vt:lpstr>
      <vt:lpstr>Introduction to Python </vt:lpstr>
      <vt:lpstr>Introduction to Python </vt:lpstr>
      <vt:lpstr>Introduction to Python(H/W) </vt:lpstr>
      <vt:lpstr>Introduction to Python(H/W) </vt:lpstr>
      <vt:lpstr>Introduction to Python </vt:lpstr>
      <vt:lpstr>Introduction to Python </vt:lpstr>
      <vt:lpstr>Introduction to Python </vt:lpstr>
      <vt:lpstr>PowerPoint Presentation</vt:lpstr>
      <vt:lpstr>Introduction to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Essentials in Python</dc:title>
  <dc:creator> </dc:creator>
  <cp:lastModifiedBy> </cp:lastModifiedBy>
  <cp:revision>67</cp:revision>
  <dcterms:created xsi:type="dcterms:W3CDTF">2019-09-15T16:27:19Z</dcterms:created>
  <dcterms:modified xsi:type="dcterms:W3CDTF">2020-09-16T12:13:05Z</dcterms:modified>
</cp:coreProperties>
</file>