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Sheet1!$A$2:$A$7</c:f>
              <c:strCache>
                <c:ptCount val="6"/>
                <c:pt idx="0">
                  <c:v>Requirement Analysis</c:v>
                </c:pt>
                <c:pt idx="1">
                  <c:v>Planning and Design</c:v>
                </c:pt>
                <c:pt idx="2">
                  <c:v>Development</c:v>
                </c:pt>
                <c:pt idx="3">
                  <c:v>Testing</c:v>
                </c:pt>
                <c:pt idx="4">
                  <c:v>Deployment</c:v>
                </c:pt>
                <c:pt idx="5">
                  <c:v>Maintenance</c:v>
                </c:pt>
              </c:strCache>
            </c:strRef>
          </c:cat>
          <c:val>
            <c:numRef>
              <c:f>Sheet1!$B$2:$B$7</c:f>
              <c:numCache>
                <c:formatCode>d\-mmm\-yy</c:formatCode>
                <c:ptCount val="6"/>
                <c:pt idx="0">
                  <c:v>45554</c:v>
                </c:pt>
                <c:pt idx="1">
                  <c:v>45566</c:v>
                </c:pt>
                <c:pt idx="2">
                  <c:v>45596</c:v>
                </c:pt>
                <c:pt idx="3">
                  <c:v>45627</c:v>
                </c:pt>
                <c:pt idx="4">
                  <c:v>45647</c:v>
                </c:pt>
                <c:pt idx="5">
                  <c:v>45660</c:v>
                </c:pt>
              </c:numCache>
            </c:numRef>
          </c:val>
          <c:extLst>
            <c:ext xmlns:c16="http://schemas.microsoft.com/office/drawing/2014/chart" uri="{C3380CC4-5D6E-409C-BE32-E72D297353CC}">
              <c16:uniqueId val="{00000000-29E5-4247-80A2-D135B379FCAF}"/>
            </c:ext>
          </c:extLst>
        </c:ser>
        <c:ser>
          <c:idx val="1"/>
          <c:order val="1"/>
          <c:tx>
            <c:strRef>
              <c:f>Sheet1!$D$1</c:f>
              <c:strCache>
                <c:ptCount val="1"/>
                <c:pt idx="0">
                  <c:v>Duration</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Requirement Analysis</c:v>
                </c:pt>
                <c:pt idx="1">
                  <c:v>Planning and Design</c:v>
                </c:pt>
                <c:pt idx="2">
                  <c:v>Development</c:v>
                </c:pt>
                <c:pt idx="3">
                  <c:v>Testing</c:v>
                </c:pt>
                <c:pt idx="4">
                  <c:v>Deployment</c:v>
                </c:pt>
                <c:pt idx="5">
                  <c:v>Maintenance</c:v>
                </c:pt>
              </c:strCache>
            </c:strRef>
          </c:cat>
          <c:val>
            <c:numRef>
              <c:f>Sheet1!$D$2:$D$7</c:f>
              <c:numCache>
                <c:formatCode>General</c:formatCode>
                <c:ptCount val="6"/>
                <c:pt idx="0">
                  <c:v>11</c:v>
                </c:pt>
                <c:pt idx="1">
                  <c:v>29</c:v>
                </c:pt>
                <c:pt idx="2">
                  <c:v>30</c:v>
                </c:pt>
                <c:pt idx="3">
                  <c:v>19</c:v>
                </c:pt>
                <c:pt idx="4">
                  <c:v>12</c:v>
                </c:pt>
                <c:pt idx="5">
                  <c:v>7</c:v>
                </c:pt>
              </c:numCache>
            </c:numRef>
          </c:val>
          <c:extLst>
            <c:ext xmlns:c16="http://schemas.microsoft.com/office/drawing/2014/chart" uri="{C3380CC4-5D6E-409C-BE32-E72D297353CC}">
              <c16:uniqueId val="{00000001-29E5-4247-80A2-D135B379FCAF}"/>
            </c:ext>
          </c:extLst>
        </c:ser>
        <c:dLbls>
          <c:showLegendKey val="0"/>
          <c:showVal val="0"/>
          <c:showCatName val="0"/>
          <c:showSerName val="0"/>
          <c:showPercent val="0"/>
          <c:showBubbleSize val="0"/>
        </c:dLbls>
        <c:gapWidth val="150"/>
        <c:overlap val="100"/>
        <c:axId val="1761900064"/>
        <c:axId val="1761900480"/>
      </c:barChart>
      <c:catAx>
        <c:axId val="1761900064"/>
        <c:scaling>
          <c:orientation val="maxMin"/>
        </c:scaling>
        <c:delete val="0"/>
        <c:axPos val="l"/>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crossAx val="1761900480"/>
        <c:crosses val="autoZero"/>
        <c:auto val="1"/>
        <c:lblAlgn val="ctr"/>
        <c:lblOffset val="100"/>
        <c:noMultiLvlLbl val="0"/>
      </c:catAx>
      <c:valAx>
        <c:axId val="1761900480"/>
        <c:scaling>
          <c:orientation val="minMax"/>
          <c:max val="45677"/>
          <c:min val="45554"/>
        </c:scaling>
        <c:delete val="0"/>
        <c:axPos val="t"/>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cap="none" spc="0" baseline="0">
                <a:ln/>
                <a:solidFill>
                  <a:srgbClr val="00B0F0"/>
                </a:solidFill>
                <a:effectLst/>
                <a:latin typeface="+mn-lt"/>
                <a:ea typeface="+mn-ea"/>
                <a:cs typeface="+mn-cs"/>
              </a:defRPr>
            </a:pPr>
            <a:endParaRPr lang="en-US"/>
          </a:p>
        </c:txPr>
        <c:crossAx val="1761900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rejournals.com/paper-details/170537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IN" i="0" u="sng" strike="noStrike" baseline="0" dirty="0">
                <a:solidFill>
                  <a:srgbClr val="000000"/>
                </a:solidFill>
                <a:latin typeface="Times New Roman" panose="02020603050405020304" pitchFamily="18" charset="0"/>
                <a:cs typeface="Times New Roman" panose="02020603050405020304" pitchFamily="18" charset="0"/>
              </a:rPr>
              <a:t>PSCS41 -</a:t>
            </a:r>
            <a:r>
              <a:rPr lang="en-GB" i="0" u="sng" strike="noStrike" baseline="0" dirty="0">
                <a:solidFill>
                  <a:srgbClr val="000000"/>
                </a:solidFill>
                <a:latin typeface="Times New Roman" panose="02020603050405020304" pitchFamily="18" charset="0"/>
                <a:cs typeface="Times New Roman" panose="02020603050405020304" pitchFamily="18" charset="0"/>
              </a:rPr>
              <a:t>Affordable </a:t>
            </a:r>
            <a:r>
              <a:rPr lang="en-GB" u="sng" dirty="0">
                <a:solidFill>
                  <a:srgbClr val="000000"/>
                </a:solidFill>
                <a:latin typeface="Times New Roman" panose="02020603050405020304" pitchFamily="18" charset="0"/>
                <a:cs typeface="Times New Roman" panose="02020603050405020304" pitchFamily="18" charset="0"/>
              </a:rPr>
              <a:t>M</a:t>
            </a:r>
            <a:r>
              <a:rPr lang="en-GB" i="0" u="sng" strike="noStrike" baseline="0" dirty="0">
                <a:solidFill>
                  <a:srgbClr val="000000"/>
                </a:solidFill>
                <a:latin typeface="Times New Roman" panose="02020603050405020304" pitchFamily="18" charset="0"/>
                <a:cs typeface="Times New Roman" panose="02020603050405020304" pitchFamily="18" charset="0"/>
              </a:rPr>
              <a:t>obile Application Camera System To Monitor </a:t>
            </a:r>
            <a:r>
              <a:rPr lang="en-GB" u="sng" dirty="0">
                <a:solidFill>
                  <a:srgbClr val="000000"/>
                </a:solidFill>
                <a:latin typeface="Times New Roman" panose="02020603050405020304" pitchFamily="18" charset="0"/>
                <a:cs typeface="Times New Roman" panose="02020603050405020304" pitchFamily="18" charset="0"/>
              </a:rPr>
              <a:t>R</a:t>
            </a:r>
            <a:r>
              <a:rPr lang="en-GB" i="0" u="sng" strike="noStrike" baseline="0" dirty="0">
                <a:solidFill>
                  <a:srgbClr val="000000"/>
                </a:solidFill>
                <a:latin typeface="Times New Roman" panose="02020603050405020304" pitchFamily="18" charset="0"/>
                <a:cs typeface="Times New Roman" panose="02020603050405020304" pitchFamily="18" charset="0"/>
              </a:rPr>
              <a:t>esidential Societies’ </a:t>
            </a:r>
            <a:r>
              <a:rPr lang="en-GB" u="sng" dirty="0">
                <a:solidFill>
                  <a:srgbClr val="000000"/>
                </a:solidFill>
                <a:latin typeface="Times New Roman" panose="02020603050405020304" pitchFamily="18" charset="0"/>
                <a:cs typeface="Times New Roman" panose="02020603050405020304" pitchFamily="18" charset="0"/>
              </a:rPr>
              <a:t>V</a:t>
            </a:r>
            <a:r>
              <a:rPr lang="en-GB" i="0" u="sng" strike="noStrike" baseline="0" dirty="0">
                <a:solidFill>
                  <a:srgbClr val="000000"/>
                </a:solidFill>
                <a:latin typeface="Times New Roman" panose="02020603050405020304" pitchFamily="18" charset="0"/>
                <a:cs typeface="Times New Roman" panose="02020603050405020304" pitchFamily="18" charset="0"/>
              </a:rPr>
              <a:t>ehicle Activity</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panose="02040503050406030204" pitchFamily="18" charset="0"/>
                <a:ea typeface="Cambria" panose="02040503050406030204" pitchFamily="18" charset="0"/>
              </a:rPr>
              <a:t>Batch Number: </a:t>
            </a:r>
            <a:r>
              <a:rPr lang="en-IN" sz="1800" b="1" i="0" u="none" strike="noStrike" baseline="0" dirty="0">
                <a:solidFill>
                  <a:srgbClr val="000000"/>
                </a:solidFill>
                <a:latin typeface="Cambria" panose="02040503050406030204" pitchFamily="18" charset="0"/>
                <a:ea typeface="Cambria" panose="02040503050406030204" pitchFamily="18" charset="0"/>
              </a:rPr>
              <a:t>CCS-G33</a:t>
            </a:r>
            <a:r>
              <a:rPr lang="en-IN" sz="1800" b="0" i="0" u="none" strike="noStrike" baseline="0" dirty="0">
                <a:solidFill>
                  <a:srgbClr val="000000"/>
                </a:solidFill>
                <a:latin typeface="Cambria" panose="02040503050406030204" pitchFamily="18" charset="0"/>
                <a:ea typeface="Cambria" panose="02040503050406030204" pitchFamily="18" charset="0"/>
              </a:rPr>
              <a:t>	</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96200531"/>
              </p:ext>
            </p:extLst>
          </p:nvPr>
        </p:nvGraphicFramePr>
        <p:xfrm>
          <a:off x="553347" y="2721840"/>
          <a:ext cx="5418675" cy="1463080"/>
        </p:xfrm>
        <a:graphic>
          <a:graphicData uri="http://schemas.openxmlformats.org/drawingml/2006/table">
            <a:tbl>
              <a:tblPr firstRow="1" bandRow="1">
                <a:tableStyleId>{3C2FFA5D-87B4-456A-9821-1D502468CF0F}</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20211CCS0159</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Keerthy M</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20211CCS0119</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Shreyas Y S</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20211CCS0161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Raghavendra S M</a:t>
                      </a:r>
                      <a:endParaRPr sz="1800" u="none" strike="noStrike" cap="none" dirty="0"/>
                    </a:p>
                  </a:txBody>
                  <a:tcPr marL="91450" marR="91450" marT="45725" marB="45725" anchor="ct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167158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Dr.Mohana S D </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Information Science</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 </a:t>
            </a:r>
            <a:r>
              <a:rPr lang="en-US" sz="2000" b="1" dirty="0">
                <a:solidFill>
                  <a:schemeClr val="tx1"/>
                </a:solidFill>
                <a:latin typeface="Cambria" panose="02040503050406030204" pitchFamily="18" charset="0"/>
                <a:ea typeface="Cambria" panose="02040503050406030204" pitchFamily="18" charset="0"/>
                <a:cs typeface="Verdana"/>
                <a:sym typeface="Verdana"/>
              </a:rPr>
              <a:t>Dr. Shanthi Pichandi Anandaraj</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Sharmasth Vali 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Problem Statement Number :- </a:t>
            </a:r>
            <a:r>
              <a:rPr lang="en-IN" i="0" strike="noStrike" baseline="0" dirty="0">
                <a:solidFill>
                  <a:srgbClr val="000000"/>
                </a:solidFill>
                <a:latin typeface="Times New Roman" panose="02020603050405020304" pitchFamily="18" charset="0"/>
                <a:cs typeface="Times New Roman" panose="02020603050405020304" pitchFamily="18" charset="0"/>
              </a:rPr>
              <a:t>PSCS41</a:t>
            </a:r>
            <a:r>
              <a:rPr lang="en-GB" dirty="0">
                <a:latin typeface="Times New Roman" panose="02020603050405020304" pitchFamily="18" charset="0"/>
                <a:ea typeface="Cambria" panose="02040503050406030204" pitchFamily="18" charset="0"/>
                <a:cs typeface="Times New Roman" panose="02020603050405020304" pitchFamily="18" charset="0"/>
              </a:rPr>
              <a:t> </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62000" y="947057"/>
            <a:ext cx="10668000" cy="5728063"/>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sz="1400" b="1" u="sng" dirty="0">
                <a:latin typeface="Comic Sans MS" panose="030F0702030302020204" pitchFamily="66" charset="0"/>
                <a:ea typeface="Cambria" panose="02040503050406030204" pitchFamily="18" charset="0"/>
              </a:rPr>
              <a:t>Organization</a:t>
            </a:r>
            <a:r>
              <a:rPr lang="en-US" sz="1400" b="1" dirty="0">
                <a:latin typeface="Comic Sans MS" panose="030F0702030302020204" pitchFamily="66" charset="0"/>
                <a:ea typeface="Cambria" panose="02040503050406030204" pitchFamily="18" charset="0"/>
              </a:rPr>
              <a:t> :- </a:t>
            </a:r>
            <a:r>
              <a:rPr lang="en-US" sz="1400" dirty="0">
                <a:solidFill>
                  <a:srgbClr val="FF0000"/>
                </a:solidFill>
                <a:latin typeface="Comic Sans MS" panose="030F0702030302020204" pitchFamily="66" charset="0"/>
                <a:ea typeface="Cambria" panose="02040503050406030204" pitchFamily="18" charset="0"/>
              </a:rPr>
              <a:t>MixORG</a:t>
            </a:r>
          </a:p>
          <a:p>
            <a:pPr marL="342900" lvl="0" indent="-190500" algn="just">
              <a:lnSpc>
                <a:spcPct val="200000"/>
              </a:lnSpc>
              <a:spcBef>
                <a:spcPts val="0"/>
              </a:spcBef>
              <a:buNone/>
            </a:pPr>
            <a:r>
              <a:rPr lang="en-US" sz="1400" b="1" u="sng" dirty="0">
                <a:latin typeface="Comic Sans MS" panose="030F0702030302020204" pitchFamily="66" charset="0"/>
                <a:ea typeface="Cambria" panose="02040503050406030204" pitchFamily="18" charset="0"/>
              </a:rPr>
              <a:t>Category (Hardware / Software / Both)</a:t>
            </a:r>
            <a:r>
              <a:rPr lang="en-US" sz="1400" dirty="0">
                <a:latin typeface="Comic Sans MS" panose="030F0702030302020204" pitchFamily="66" charset="0"/>
                <a:ea typeface="Cambria" panose="02040503050406030204" pitchFamily="18" charset="0"/>
              </a:rPr>
              <a:t> </a:t>
            </a:r>
            <a:r>
              <a:rPr lang="en-US" sz="1400" b="1" dirty="0">
                <a:latin typeface="Comic Sans MS" panose="030F0702030302020204" pitchFamily="66" charset="0"/>
                <a:ea typeface="Cambria" panose="02040503050406030204" pitchFamily="18" charset="0"/>
              </a:rPr>
              <a:t>:-</a:t>
            </a:r>
            <a:r>
              <a:rPr lang="en-US" sz="1400" dirty="0">
                <a:latin typeface="Comic Sans MS" panose="030F0702030302020204" pitchFamily="66" charset="0"/>
                <a:ea typeface="Cambria" panose="02040503050406030204" pitchFamily="18" charset="0"/>
              </a:rPr>
              <a:t> </a:t>
            </a:r>
            <a:r>
              <a:rPr lang="en-US" sz="1400" dirty="0">
                <a:solidFill>
                  <a:srgbClr val="FF0000"/>
                </a:solidFill>
                <a:latin typeface="Comic Sans MS" panose="030F0702030302020204" pitchFamily="66" charset="0"/>
                <a:ea typeface="Cambria" panose="02040503050406030204" pitchFamily="18" charset="0"/>
              </a:rPr>
              <a:t>Software</a:t>
            </a:r>
          </a:p>
          <a:p>
            <a:pPr marL="342900" lvl="0" indent="-190500" algn="just">
              <a:lnSpc>
                <a:spcPct val="200000"/>
              </a:lnSpc>
              <a:spcBef>
                <a:spcPts val="0"/>
              </a:spcBef>
              <a:buNone/>
            </a:pPr>
            <a:r>
              <a:rPr lang="en-US" sz="1400" b="1" u="sng" dirty="0">
                <a:latin typeface="Comic Sans MS" panose="030F0702030302020204" pitchFamily="66" charset="0"/>
                <a:ea typeface="Cambria" panose="02040503050406030204" pitchFamily="18" charset="0"/>
              </a:rPr>
              <a:t>Problem Description</a:t>
            </a:r>
            <a:r>
              <a:rPr lang="en-US" sz="1400" dirty="0">
                <a:latin typeface="Comic Sans MS" panose="030F0702030302020204" pitchFamily="66" charset="0"/>
                <a:ea typeface="Cambria" panose="02040503050406030204" pitchFamily="18" charset="0"/>
              </a:rPr>
              <a:t> </a:t>
            </a:r>
            <a:r>
              <a:rPr lang="en-US" sz="1400" b="1" dirty="0">
                <a:latin typeface="Comic Sans MS" panose="030F0702030302020204" pitchFamily="66" charset="0"/>
                <a:ea typeface="Cambria" panose="02040503050406030204" pitchFamily="18" charset="0"/>
              </a:rPr>
              <a:t>:-</a:t>
            </a:r>
            <a:r>
              <a:rPr lang="en-US" sz="1400" dirty="0">
                <a:latin typeface="Comic Sans MS" panose="030F0702030302020204" pitchFamily="66" charset="0"/>
                <a:ea typeface="Cambria" panose="02040503050406030204" pitchFamily="18" charset="0"/>
              </a:rPr>
              <a:t> </a:t>
            </a:r>
            <a:r>
              <a:rPr lang="en-GB" sz="1400" dirty="0">
                <a:latin typeface="Comic Sans MS" panose="030F0702030302020204" pitchFamily="66" charset="0"/>
                <a:ea typeface="Cambria" panose="02040503050406030204" pitchFamily="18" charset="0"/>
              </a:rPr>
              <a:t>Statement: Create an affordable solution of a mobile application and a camera system through image processing to identify and monitor vehicles entering and leaving a residential society passing through the entry/exit gate. Description: Many residential society administrations in India face an impending problem of illegal vehicle parking inside their societies and theft of the vehicles. This issue is not bounded to just vehicles, but also add to other security concerns inside the residential societies.</a:t>
            </a:r>
          </a:p>
          <a:p>
            <a:pPr marL="342900" lvl="0" indent="-190500" algn="just">
              <a:lnSpc>
                <a:spcPct val="200000"/>
              </a:lnSpc>
              <a:spcBef>
                <a:spcPts val="0"/>
              </a:spcBef>
              <a:buNone/>
            </a:pPr>
            <a:r>
              <a:rPr lang="en-GB" sz="1400" dirty="0">
                <a:latin typeface="Comic Sans MS" panose="030F0702030302020204" pitchFamily="66" charset="0"/>
                <a:ea typeface="Cambria" panose="02040503050406030204" pitchFamily="18" charset="0"/>
              </a:rPr>
              <a:t>		Though there are solutions that exist in the market for monitoring through cameras and software system but are expensive and the affordability comes into the question. In this regard, we would like to have an affordable and innovative solution that caters to the Indian market. Expectation: For the team choosing this topic, we expect to have a working model (software system) of the solution wherein, when a vehicle passes through a residential society gate, it is identified as a resident / non resident vehicle and a notification to be sent to the vehicle owner and the security via a mobile application. Similarly on exit the vehicle is identified. The application may provide interesting features which improve the overall security of the resident society,</a:t>
            </a:r>
          </a:p>
          <a:p>
            <a:pPr marL="342900" lvl="0" indent="-190500" algn="just">
              <a:lnSpc>
                <a:spcPct val="200000"/>
              </a:lnSpc>
              <a:spcBef>
                <a:spcPts val="0"/>
              </a:spcBef>
              <a:buNone/>
            </a:pPr>
            <a:r>
              <a:rPr lang="en-GB" sz="1400" dirty="0">
                <a:latin typeface="Comic Sans MS" panose="030F0702030302020204" pitchFamily="66" charset="0"/>
                <a:ea typeface="Cambria" panose="02040503050406030204" pitchFamily="18" charset="0"/>
              </a:rPr>
              <a:t>convenience to residents and analytics to the security / management of the residential society.</a:t>
            </a:r>
            <a:endParaRPr lang="en-US" sz="1400" b="1" u="sng" dirty="0">
              <a:latin typeface="Comic Sans MS" panose="030F0702030302020204" pitchFamily="66" charset="0"/>
              <a:ea typeface="Cambria" panose="02040503050406030204" pitchFamily="18" charset="0"/>
            </a:endParaRPr>
          </a:p>
          <a:p>
            <a:pPr marL="342900" lvl="0" indent="-190500" algn="just">
              <a:lnSpc>
                <a:spcPct val="200000"/>
              </a:lnSpc>
              <a:spcBef>
                <a:spcPts val="0"/>
              </a:spcBef>
              <a:buNone/>
            </a:pPr>
            <a:r>
              <a:rPr lang="en-US" sz="1400" b="1" u="sng" dirty="0">
                <a:latin typeface="Comic Sans MS" panose="030F0702030302020204" pitchFamily="66" charset="0"/>
                <a:ea typeface="Cambria" panose="02040503050406030204" pitchFamily="18" charset="0"/>
              </a:rPr>
              <a:t>Difficulty Level</a:t>
            </a:r>
            <a:r>
              <a:rPr lang="en-US" sz="1400" b="1" dirty="0">
                <a:latin typeface="Comic Sans MS" panose="030F0702030302020204" pitchFamily="66" charset="0"/>
                <a:ea typeface="Cambria" panose="02040503050406030204" pitchFamily="18" charset="0"/>
              </a:rPr>
              <a:t> :- </a:t>
            </a:r>
            <a:r>
              <a:rPr lang="en-US" sz="1400" dirty="0">
                <a:solidFill>
                  <a:srgbClr val="FF0000"/>
                </a:solidFill>
                <a:latin typeface="Comic Sans MS" panose="030F0702030302020204" pitchFamily="66" charset="0"/>
                <a:ea typeface="Cambria" panose="02040503050406030204" pitchFamily="18" charset="0"/>
              </a:rPr>
              <a:t>Simple</a:t>
            </a:r>
            <a:endParaRPr sz="1400" dirty="0">
              <a:solidFill>
                <a:srgbClr val="FF0000"/>
              </a:solidFill>
              <a:latin typeface="Comic Sans MS" panose="030F0702030302020204" pitchFamily="66"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690154" y="1238794"/>
            <a:ext cx="11218091" cy="47614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r>
              <a:rPr lang="en-US" b="1" dirty="0">
                <a:solidFill>
                  <a:schemeClr val="accent2">
                    <a:lumMod val="75000"/>
                  </a:schemeClr>
                </a:solidFill>
                <a:latin typeface="+mj-lt"/>
                <a:ea typeface="Cambria" panose="02040503050406030204" pitchFamily="18" charset="0"/>
              </a:rPr>
              <a:t>GitHub Link :-</a:t>
            </a: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https://github.com/G33-Cape/Affordable-Mobile-Application-Camera-System-To-Monitor-Residential-Societies-Vehicle-Activity/</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762000" y="1012370"/>
            <a:ext cx="10668000" cy="5244737"/>
          </a:xfrm>
          <a:prstGeom prst="rect">
            <a:avLst/>
          </a:prstGeom>
          <a:noFill/>
          <a:ln>
            <a:noFill/>
          </a:ln>
        </p:spPr>
        <p:txBody>
          <a:bodyPr spcFirstLastPara="1" wrap="square" lIns="91425" tIns="45700" rIns="91425" bIns="45700" anchor="t" anchorCtr="0">
            <a:normAutofit/>
          </a:bodyPr>
          <a:lstStyle/>
          <a:p>
            <a:pPr marL="342900" lvl="0" indent="-190500" rtl="0">
              <a:spcBef>
                <a:spcPts val="0"/>
              </a:spcBef>
              <a:spcAft>
                <a:spcPts val="0"/>
              </a:spcAft>
              <a:buClr>
                <a:schemeClr val="dk1"/>
              </a:buClr>
              <a:buSzPct val="100000"/>
              <a:buNone/>
            </a:pPr>
            <a:r>
              <a:rPr lang="en-US" sz="2200" dirty="0">
                <a:latin typeface="Cambria" panose="02040503050406030204" pitchFamily="18" charset="0"/>
                <a:ea typeface="Cambria" panose="02040503050406030204" pitchFamily="18" charset="0"/>
              </a:rPr>
              <a:t>Technology Stack Components:</a:t>
            </a:r>
          </a:p>
          <a:p>
            <a:pPr marL="76200" indent="0">
              <a:buNone/>
            </a:pPr>
            <a:r>
              <a:rPr lang="en-GB" sz="2000" b="1" dirty="0">
                <a:latin typeface="+mn-lt"/>
              </a:rPr>
              <a:t>Mobile Application Development:</a:t>
            </a:r>
          </a:p>
          <a:p>
            <a:r>
              <a:rPr lang="en-GB" sz="1800" dirty="0">
                <a:latin typeface="+mn-lt"/>
              </a:rPr>
              <a:t>Flutter</a:t>
            </a:r>
          </a:p>
          <a:p>
            <a:pPr marL="76200" indent="0">
              <a:buNone/>
            </a:pPr>
            <a:r>
              <a:rPr lang="en-GB" sz="2000" b="1" dirty="0">
                <a:latin typeface="+mn-lt"/>
              </a:rPr>
              <a:t>Backend Server:</a:t>
            </a:r>
          </a:p>
          <a:p>
            <a:pPr marL="76200" indent="0">
              <a:buNone/>
            </a:pPr>
            <a:r>
              <a:rPr lang="en-GB" sz="2000" b="1" dirty="0">
                <a:latin typeface="+mn-lt"/>
              </a:rPr>
              <a:t>Platform/Framework</a:t>
            </a:r>
            <a:r>
              <a:rPr lang="en-GB" sz="1800" dirty="0">
                <a:latin typeface="+mn-lt"/>
              </a:rPr>
              <a:t>:</a:t>
            </a:r>
          </a:p>
          <a:p>
            <a:r>
              <a:rPr lang="en-GB" sz="1800" b="1" dirty="0">
                <a:latin typeface="+mn-lt"/>
              </a:rPr>
              <a:t>Node.js with Express.js</a:t>
            </a:r>
            <a:r>
              <a:rPr lang="en-GB" sz="1800" dirty="0">
                <a:latin typeface="+mn-lt"/>
              </a:rPr>
              <a:t>: For scalable and efficient server-side operations.</a:t>
            </a:r>
          </a:p>
          <a:p>
            <a:r>
              <a:rPr lang="en-GB" sz="1800" b="1" dirty="0">
                <a:latin typeface="+mn-lt"/>
              </a:rPr>
              <a:t>Python with Flask or Django </a:t>
            </a:r>
            <a:r>
              <a:rPr lang="en-GB" sz="1800" dirty="0">
                <a:latin typeface="+mn-lt"/>
              </a:rPr>
              <a:t>: For powerful backend development and ease of integration with machine learning models.</a:t>
            </a:r>
          </a:p>
          <a:p>
            <a:pPr marL="76200" indent="0">
              <a:buNone/>
            </a:pPr>
            <a:r>
              <a:rPr lang="en-GB" sz="2000" b="1" dirty="0">
                <a:latin typeface="+mn-lt"/>
              </a:rPr>
              <a:t>Database</a:t>
            </a:r>
            <a:r>
              <a:rPr lang="en-GB" sz="2000" dirty="0">
                <a:latin typeface="+mn-lt"/>
              </a:rPr>
              <a:t>:</a:t>
            </a:r>
          </a:p>
          <a:p>
            <a:pPr>
              <a:buFont typeface="Arial" panose="020B0604020202020204" pitchFamily="34" charset="0"/>
              <a:buChar char="•"/>
            </a:pPr>
            <a:r>
              <a:rPr lang="en-GB" sz="1800" b="1" dirty="0">
                <a:latin typeface="+mn-lt"/>
              </a:rPr>
              <a:t>Firebase Realtime Database </a:t>
            </a:r>
            <a:r>
              <a:rPr lang="en-GB" sz="1800" dirty="0">
                <a:latin typeface="+mn-lt"/>
              </a:rPr>
              <a:t>or </a:t>
            </a:r>
            <a:r>
              <a:rPr lang="en-GB" sz="1800" dirty="0" err="1">
                <a:latin typeface="+mn-lt"/>
              </a:rPr>
              <a:t>Firestore</a:t>
            </a:r>
            <a:r>
              <a:rPr lang="en-GB" sz="1800" dirty="0">
                <a:latin typeface="+mn-lt"/>
              </a:rPr>
              <a:t>: For real-time data syncing and ease of integration with mobile apps.</a:t>
            </a:r>
          </a:p>
          <a:p>
            <a:pPr>
              <a:buFont typeface="Arial" panose="020B0604020202020204" pitchFamily="34" charset="0"/>
              <a:buChar char="•"/>
            </a:pPr>
            <a:r>
              <a:rPr lang="en-GB" sz="1800" b="1" dirty="0">
                <a:latin typeface="+mn-lt"/>
              </a:rPr>
              <a:t>MySQL or PostgreSQL</a:t>
            </a:r>
            <a:r>
              <a:rPr lang="en-GB" sz="1800" dirty="0">
                <a:latin typeface="+mn-lt"/>
              </a:rPr>
              <a:t>: For structured data storage if using a more traditional database setup.</a:t>
            </a:r>
          </a:p>
          <a:p>
            <a:pPr marL="342900" lvl="0" indent="-190500" rtl="0">
              <a:spcBef>
                <a:spcPts val="0"/>
              </a:spcBef>
              <a:spcAft>
                <a:spcPts val="0"/>
              </a:spcAft>
              <a:buClr>
                <a:schemeClr val="dk1"/>
              </a:buClr>
              <a:buSzPct val="100000"/>
              <a:buNone/>
            </a:pPr>
            <a:r>
              <a:rPr lang="en-US" sz="1800" dirty="0">
                <a:latin typeface="+mn-lt"/>
                <a:ea typeface="Cambria" panose="02040503050406030204" pitchFamily="18" charset="0"/>
              </a:rPr>
              <a:t>	</a:t>
            </a:r>
          </a:p>
          <a:p>
            <a:pPr marL="342900" lvl="0" indent="-190500" algn="just" rtl="0">
              <a:spcBef>
                <a:spcPts val="0"/>
              </a:spcBef>
              <a:spcAft>
                <a:spcPts val="0"/>
              </a:spcAft>
              <a:buClr>
                <a:schemeClr val="dk1"/>
              </a:buClr>
              <a:buSzPct val="100000"/>
              <a:buNone/>
            </a:pPr>
            <a:r>
              <a:rPr lang="en-US" sz="1800" dirty="0">
                <a:latin typeface="+mn-lt"/>
                <a:ea typeface="Cambria" panose="02040503050406030204" pitchFamily="18" charset="0"/>
              </a:rPr>
              <a:t>	</a:t>
            </a:r>
          </a:p>
          <a:p>
            <a:pPr marL="342900" lvl="0" indent="-190500" algn="just" rtl="0">
              <a:spcBef>
                <a:spcPts val="0"/>
              </a:spcBef>
              <a:spcAft>
                <a:spcPts val="0"/>
              </a:spcAft>
              <a:buClr>
                <a:schemeClr val="dk1"/>
              </a:buClr>
              <a:buSzPct val="100000"/>
              <a:buNone/>
            </a:pPr>
            <a:endParaRPr lang="en-US" sz="1800" dirty="0">
              <a:latin typeface="+mn-lt"/>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1800" dirty="0">
              <a:latin typeface="+mn-lt"/>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a:latin typeface="+mn-lt"/>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a:latin typeface="+mn-lt"/>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GB" sz="2000" b="1" dirty="0">
                <a:latin typeface="+mn-lt"/>
                <a:ea typeface="Verdana" panose="020B0604030504040204" pitchFamily="34" charset="0"/>
              </a:rPr>
              <a:t>Libraries and Tools:</a:t>
            </a:r>
            <a:endParaRPr lang="en-GB" sz="2000" dirty="0">
              <a:latin typeface="+mn-lt"/>
              <a:ea typeface="Verdana" panose="020B0604030504040204" pitchFamily="34" charset="0"/>
            </a:endParaRPr>
          </a:p>
          <a:p>
            <a:pPr>
              <a:buFont typeface="Arial" panose="020B0604020202020204" pitchFamily="34" charset="0"/>
              <a:buChar char="•"/>
            </a:pPr>
            <a:r>
              <a:rPr lang="en-GB" sz="1800" b="1" dirty="0">
                <a:latin typeface="+mn-lt"/>
                <a:ea typeface="Verdana" panose="020B0604030504040204" pitchFamily="34" charset="0"/>
              </a:rPr>
              <a:t>OpenCV</a:t>
            </a:r>
            <a:r>
              <a:rPr lang="en-GB" sz="1800" dirty="0">
                <a:latin typeface="+mn-lt"/>
                <a:ea typeface="Verdana" panose="020B0604030504040204" pitchFamily="34" charset="0"/>
              </a:rPr>
              <a:t>: For image processing tasks such as vehicle detection and license plate recognition.</a:t>
            </a:r>
          </a:p>
          <a:p>
            <a:pPr>
              <a:buFont typeface="Arial" panose="020B0604020202020204" pitchFamily="34" charset="0"/>
              <a:buChar char="•"/>
            </a:pPr>
            <a:r>
              <a:rPr lang="en-GB" sz="1800" b="1" dirty="0">
                <a:latin typeface="+mn-lt"/>
                <a:ea typeface="Verdana" panose="020B0604030504040204" pitchFamily="34" charset="0"/>
              </a:rPr>
              <a:t>TensorFlow Lite</a:t>
            </a:r>
            <a:r>
              <a:rPr lang="en-GB" sz="1800" dirty="0">
                <a:latin typeface="+mn-lt"/>
                <a:ea typeface="Verdana" panose="020B0604030504040204" pitchFamily="34" charset="0"/>
              </a:rPr>
              <a:t> or </a:t>
            </a:r>
            <a:r>
              <a:rPr lang="en-GB" sz="1800" b="1" dirty="0" err="1">
                <a:latin typeface="+mn-lt"/>
                <a:ea typeface="Verdana" panose="020B0604030504040204" pitchFamily="34" charset="0"/>
              </a:rPr>
              <a:t>PyTorch</a:t>
            </a:r>
            <a:r>
              <a:rPr lang="en-GB" sz="1800" b="1" dirty="0">
                <a:latin typeface="+mn-lt"/>
                <a:ea typeface="Verdana" panose="020B0604030504040204" pitchFamily="34" charset="0"/>
              </a:rPr>
              <a:t> Mobile</a:t>
            </a:r>
            <a:r>
              <a:rPr lang="en-GB" sz="1800" dirty="0">
                <a:latin typeface="+mn-lt"/>
                <a:ea typeface="Verdana" panose="020B0604030504040204" pitchFamily="34" charset="0"/>
              </a:rPr>
              <a:t>: To deploy machine learning models directly on mobile devices.</a:t>
            </a:r>
          </a:p>
          <a:p>
            <a:pPr marL="76200" indent="0">
              <a:buNone/>
            </a:pPr>
            <a:r>
              <a:rPr lang="en-GB" sz="2000" b="1" dirty="0">
                <a:latin typeface="+mn-lt"/>
              </a:rPr>
              <a:t>Deployment Tools:</a:t>
            </a:r>
            <a:endParaRPr lang="en-GB" sz="2000" dirty="0">
              <a:latin typeface="+mn-lt"/>
            </a:endParaRPr>
          </a:p>
          <a:p>
            <a:r>
              <a:rPr lang="en-GB" sz="1800" b="1" dirty="0">
                <a:latin typeface="+mn-lt"/>
              </a:rPr>
              <a:t>Docker</a:t>
            </a:r>
            <a:r>
              <a:rPr lang="en-GB" sz="1800" dirty="0">
                <a:latin typeface="+mn-lt"/>
              </a:rPr>
              <a:t>: For containerization of the backend services.</a:t>
            </a:r>
          </a:p>
          <a:p>
            <a:pPr marL="76200" indent="0">
              <a:buNone/>
            </a:pPr>
            <a:r>
              <a:rPr lang="en-GB" sz="2000" b="1" dirty="0">
                <a:latin typeface="+mn-lt"/>
              </a:rPr>
              <a:t>Monitoring:</a:t>
            </a:r>
            <a:endParaRPr lang="en-GB" sz="2000" dirty="0">
              <a:latin typeface="+mn-lt"/>
            </a:endParaRPr>
          </a:p>
          <a:p>
            <a:pPr>
              <a:buFont typeface="Arial" panose="020B0604020202020204" pitchFamily="34" charset="0"/>
              <a:buChar char="•"/>
            </a:pPr>
            <a:r>
              <a:rPr lang="en-GB" sz="1800" b="1" dirty="0">
                <a:latin typeface="+mn-lt"/>
              </a:rPr>
              <a:t>Google Analytics</a:t>
            </a:r>
            <a:r>
              <a:rPr lang="en-GB" sz="1800" dirty="0">
                <a:latin typeface="+mn-lt"/>
              </a:rPr>
              <a:t> or </a:t>
            </a:r>
            <a:r>
              <a:rPr lang="en-GB" sz="1800" b="1" dirty="0">
                <a:latin typeface="+mn-lt"/>
              </a:rPr>
              <a:t>Firebase Analytics</a:t>
            </a:r>
            <a:r>
              <a:rPr lang="en-GB" sz="1800" dirty="0">
                <a:latin typeface="+mn-lt"/>
              </a:rPr>
              <a:t>: For tracking app usage.</a:t>
            </a:r>
          </a:p>
          <a:p>
            <a:pPr marL="76200" indent="0">
              <a:buNone/>
            </a:pPr>
            <a:endParaRPr lang="en-GB" sz="2800" dirty="0">
              <a:latin typeface="+mn-lt"/>
            </a:endParaRPr>
          </a:p>
          <a:p>
            <a:pPr marL="342900" lvl="0" indent="-190500" rtl="0">
              <a:spcBef>
                <a:spcPts val="0"/>
              </a:spcBef>
              <a:spcAft>
                <a:spcPts val="0"/>
              </a:spcAft>
              <a:buClr>
                <a:schemeClr val="dk1"/>
              </a:buClr>
              <a:buSzPct val="100000"/>
              <a:buNone/>
            </a:pPr>
            <a:endParaRPr lang="en-US" sz="2800" dirty="0">
              <a:latin typeface="+mn-lt"/>
              <a:ea typeface="Cambria" panose="02040503050406030204" pitchFamily="18" charset="0"/>
            </a:endParaRPr>
          </a:p>
          <a:p>
            <a:pPr marL="342900" lvl="0" indent="-190500" rtl="0">
              <a:spcBef>
                <a:spcPts val="0"/>
              </a:spcBef>
              <a:spcAft>
                <a:spcPts val="0"/>
              </a:spcAft>
              <a:buClr>
                <a:schemeClr val="dk1"/>
              </a:buClr>
              <a:buSzPct val="100000"/>
              <a:buNone/>
            </a:pPr>
            <a:r>
              <a:rPr lang="en-US" sz="2800" dirty="0">
                <a:latin typeface="+mn-lt"/>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4950823" cy="4669971"/>
          </a:xfrm>
          <a:prstGeom prst="rect">
            <a:avLst/>
          </a:prstGeom>
          <a:noFill/>
          <a:ln>
            <a:noFill/>
          </a:ln>
        </p:spPr>
        <p:txBody>
          <a:bodyPr spcFirstLastPara="1" wrap="square" lIns="91425" tIns="45700" rIns="91425" bIns="45700" anchor="t" anchorCtr="0">
            <a:normAutofit fontScale="92500"/>
          </a:bodyPr>
          <a:lstStyle/>
          <a:p>
            <a:pPr marL="152400" indent="0" algn="just">
              <a:lnSpc>
                <a:spcPct val="200000"/>
              </a:lnSpc>
              <a:spcBef>
                <a:spcPts val="0"/>
              </a:spcBef>
              <a:buSzPct val="100000"/>
              <a:buNone/>
            </a:pPr>
            <a:r>
              <a:rPr lang="en-US" sz="2200" dirty="0">
                <a:solidFill>
                  <a:srgbClr val="000000"/>
                </a:solidFill>
                <a:latin typeface="Bahnschrift" panose="020B0502040204020203" pitchFamily="34" charset="0"/>
                <a:ea typeface="Cambria" panose="02040503050406030204" pitchFamily="18" charset="0"/>
              </a:rPr>
              <a:t>Software Requirements:</a:t>
            </a:r>
          </a:p>
          <a:p>
            <a:pPr marL="438150" indent="-285750" algn="just">
              <a:lnSpc>
                <a:spcPct val="200000"/>
              </a:lnSpc>
              <a:spcBef>
                <a:spcPts val="0"/>
              </a:spcBef>
              <a:buSzPct val="100000"/>
            </a:pPr>
            <a:r>
              <a:rPr lang="en-US" sz="1800" dirty="0">
                <a:solidFill>
                  <a:srgbClr val="000000"/>
                </a:solidFill>
                <a:latin typeface="Bahnschrift" panose="020B0502040204020203" pitchFamily="34" charset="0"/>
                <a:ea typeface="Cambria" panose="02040503050406030204" pitchFamily="18" charset="0"/>
              </a:rPr>
              <a:t>Flutter</a:t>
            </a:r>
          </a:p>
          <a:p>
            <a:pPr marL="438150" indent="-285750" algn="just">
              <a:lnSpc>
                <a:spcPct val="200000"/>
              </a:lnSpc>
              <a:spcBef>
                <a:spcPts val="0"/>
              </a:spcBef>
              <a:buSzPct val="100000"/>
            </a:pPr>
            <a:r>
              <a:rPr lang="en-US" sz="1800" dirty="0">
                <a:solidFill>
                  <a:srgbClr val="000000"/>
                </a:solidFill>
                <a:latin typeface="Bahnschrift" panose="020B0502040204020203" pitchFamily="34" charset="0"/>
                <a:ea typeface="Cambria" panose="02040503050406030204" pitchFamily="18" charset="0"/>
              </a:rPr>
              <a:t>Node.js</a:t>
            </a:r>
          </a:p>
          <a:p>
            <a:pPr marL="438150" indent="-285750" algn="just">
              <a:lnSpc>
                <a:spcPct val="200000"/>
              </a:lnSpc>
              <a:spcBef>
                <a:spcPts val="0"/>
              </a:spcBef>
              <a:buSzPct val="100000"/>
            </a:pPr>
            <a:r>
              <a:rPr lang="en-US" sz="1800" dirty="0">
                <a:solidFill>
                  <a:srgbClr val="000000"/>
                </a:solidFill>
                <a:latin typeface="Bahnschrift" panose="020B0502040204020203" pitchFamily="34" charset="0"/>
                <a:ea typeface="Cambria" panose="02040503050406030204" pitchFamily="18" charset="0"/>
              </a:rPr>
              <a:t>Python with Flask or Django</a:t>
            </a:r>
          </a:p>
          <a:p>
            <a:pPr marL="438150" indent="-285750" algn="just">
              <a:lnSpc>
                <a:spcPct val="200000"/>
              </a:lnSpc>
              <a:spcBef>
                <a:spcPts val="0"/>
              </a:spcBef>
              <a:buSzPct val="100000"/>
            </a:pPr>
            <a:r>
              <a:rPr lang="en-US" sz="1800" dirty="0">
                <a:solidFill>
                  <a:srgbClr val="000000"/>
                </a:solidFill>
                <a:latin typeface="Bahnschrift" panose="020B0502040204020203" pitchFamily="34" charset="0"/>
                <a:ea typeface="Cambria" panose="02040503050406030204" pitchFamily="18" charset="0"/>
              </a:rPr>
              <a:t>Firebase</a:t>
            </a:r>
          </a:p>
          <a:p>
            <a:pPr marL="438150" indent="-285750" algn="just">
              <a:lnSpc>
                <a:spcPct val="200000"/>
              </a:lnSpc>
              <a:spcBef>
                <a:spcPts val="0"/>
              </a:spcBef>
              <a:buSzPct val="100000"/>
            </a:pPr>
            <a:r>
              <a:rPr lang="en-US" sz="1800" dirty="0">
                <a:solidFill>
                  <a:srgbClr val="000000"/>
                </a:solidFill>
                <a:latin typeface="Bahnschrift" panose="020B0502040204020203" pitchFamily="34" charset="0"/>
                <a:ea typeface="Cambria" panose="02040503050406030204" pitchFamily="18" charset="0"/>
              </a:rPr>
              <a:t>Machine Learning using Pre-trained models</a:t>
            </a:r>
          </a:p>
          <a:p>
            <a:pPr marL="438150" indent="-285750" algn="just">
              <a:lnSpc>
                <a:spcPct val="200000"/>
              </a:lnSpc>
              <a:spcBef>
                <a:spcPts val="0"/>
              </a:spcBef>
              <a:buSzPct val="100000"/>
            </a:pPr>
            <a:r>
              <a:rPr lang="en-US" sz="1800" dirty="0">
                <a:solidFill>
                  <a:srgbClr val="000000"/>
                </a:solidFill>
                <a:latin typeface="Bahnschrift" panose="020B0502040204020203" pitchFamily="34" charset="0"/>
                <a:ea typeface="Cambria" panose="02040503050406030204" pitchFamily="18" charset="0"/>
              </a:rPr>
              <a:t>Open CV</a:t>
            </a:r>
          </a:p>
          <a:p>
            <a:pPr marL="152400" indent="0" algn="just">
              <a:lnSpc>
                <a:spcPct val="200000"/>
              </a:lnSpc>
              <a:spcBef>
                <a:spcPts val="0"/>
              </a:spcBef>
              <a:buSzPct val="100000"/>
              <a:buNone/>
            </a:pPr>
            <a:r>
              <a:rPr lang="en-US" sz="1800" dirty="0">
                <a:solidFill>
                  <a:srgbClr val="000000"/>
                </a:solidFill>
                <a:latin typeface="Bahnschrift" panose="020B0502040204020203" pitchFamily="34" charset="0"/>
                <a:ea typeface="Cambria" panose="02040503050406030204" pitchFamily="18" charset="0"/>
              </a:rPr>
              <a:t>	</a:t>
            </a:r>
            <a:endParaRPr sz="1800" dirty="0">
              <a:latin typeface="Bahnschrift" panose="020B0502040204020203" pitchFamily="34" charset="0"/>
              <a:ea typeface="Cambria" panose="02040503050406030204" pitchFamily="18" charset="0"/>
            </a:endParaRPr>
          </a:p>
        </p:txBody>
      </p:sp>
      <p:sp>
        <p:nvSpPr>
          <p:cNvPr id="2" name="TextBox 1">
            <a:extLst>
              <a:ext uri="{FF2B5EF4-FFF2-40B4-BE49-F238E27FC236}">
                <a16:creationId xmlns:a16="http://schemas.microsoft.com/office/drawing/2014/main" id="{3341CA6A-F065-4F1C-850C-501824AEE0D0}"/>
              </a:ext>
            </a:extLst>
          </p:cNvPr>
          <p:cNvSpPr txBox="1"/>
          <p:nvPr/>
        </p:nvSpPr>
        <p:spPr>
          <a:xfrm>
            <a:off x="5773782" y="1143000"/>
            <a:ext cx="5799909" cy="2282997"/>
          </a:xfrm>
          <a:prstGeom prst="rect">
            <a:avLst/>
          </a:prstGeom>
          <a:noFill/>
        </p:spPr>
        <p:txBody>
          <a:bodyPr wrap="square" rtlCol="0">
            <a:spAutoFit/>
          </a:bodyPr>
          <a:lstStyle/>
          <a:p>
            <a:pPr marL="152400" indent="0" algn="just">
              <a:lnSpc>
                <a:spcPct val="200000"/>
              </a:lnSpc>
              <a:spcBef>
                <a:spcPts val="0"/>
              </a:spcBef>
              <a:buSzPct val="100000"/>
              <a:buNone/>
            </a:pPr>
            <a:r>
              <a:rPr lang="en-US" sz="2000" dirty="0">
                <a:solidFill>
                  <a:srgbClr val="000000"/>
                </a:solidFill>
                <a:latin typeface="Bahnschrift" panose="020B0502040204020203" pitchFamily="34" charset="0"/>
                <a:ea typeface="Cambria" panose="02040503050406030204" pitchFamily="18" charset="0"/>
              </a:rPr>
              <a:t>Hardware Requirements : </a:t>
            </a:r>
          </a:p>
          <a:p>
            <a:pPr marL="438150" indent="-285750" algn="just">
              <a:lnSpc>
                <a:spcPct val="200000"/>
              </a:lnSpc>
              <a:spcBef>
                <a:spcPts val="0"/>
              </a:spcBef>
              <a:buSzPct val="100000"/>
              <a:buFont typeface="Arial" panose="020B0604020202020204" pitchFamily="34" charset="0"/>
              <a:buChar char="•"/>
            </a:pPr>
            <a:r>
              <a:rPr lang="en-US" sz="1700" dirty="0">
                <a:solidFill>
                  <a:srgbClr val="000000"/>
                </a:solidFill>
                <a:latin typeface="Bahnschrift" panose="020B0502040204020203" pitchFamily="34" charset="0"/>
                <a:ea typeface="Cambria" panose="02040503050406030204" pitchFamily="18" charset="0"/>
              </a:rPr>
              <a:t>Mobile Devices such as Smart Phones or Tablets</a:t>
            </a:r>
          </a:p>
          <a:p>
            <a:pPr marL="438150" indent="-285750" algn="just">
              <a:lnSpc>
                <a:spcPct val="200000"/>
              </a:lnSpc>
              <a:spcBef>
                <a:spcPts val="0"/>
              </a:spcBef>
              <a:buSzPct val="100000"/>
              <a:buFont typeface="Arial" panose="020B0604020202020204" pitchFamily="34" charset="0"/>
              <a:buChar char="•"/>
            </a:pPr>
            <a:r>
              <a:rPr lang="en-US" sz="1700" dirty="0">
                <a:solidFill>
                  <a:srgbClr val="000000"/>
                </a:solidFill>
                <a:latin typeface="Bahnschrift" panose="020B0502040204020203" pitchFamily="34" charset="0"/>
                <a:ea typeface="Cambria" panose="02040503050406030204" pitchFamily="18" charset="0"/>
              </a:rPr>
              <a:t>Cameras in Mobile Devices</a:t>
            </a:r>
          </a:p>
          <a:p>
            <a:pPr marL="438150" indent="-285750" algn="just">
              <a:lnSpc>
                <a:spcPct val="200000"/>
              </a:lnSpc>
              <a:spcBef>
                <a:spcPts val="0"/>
              </a:spcBef>
              <a:buSzPct val="100000"/>
              <a:buFont typeface="Arial" panose="020B0604020202020204" pitchFamily="34" charset="0"/>
              <a:buChar char="•"/>
            </a:pPr>
            <a:r>
              <a:rPr lang="en-US" sz="1700" dirty="0">
                <a:solidFill>
                  <a:srgbClr val="000000"/>
                </a:solidFill>
                <a:latin typeface="Bahnschrift" panose="020B0502040204020203" pitchFamily="34" charset="0"/>
                <a:ea typeface="Cambria" panose="02040503050406030204" pitchFamily="18" charset="0"/>
              </a:rPr>
              <a:t>Networking such as Router and Wi-Fi Network</a:t>
            </a:r>
            <a:r>
              <a:rPr lang="en-US" sz="1800" dirty="0">
                <a:solidFill>
                  <a:srgbClr val="000000"/>
                </a:solidFill>
                <a:latin typeface="Bahnschrift" panose="020B0502040204020203" pitchFamily="34" charset="0"/>
                <a:ea typeface="Cambria" panose="02040503050406030204" pitchFamily="18" charset="0"/>
              </a:rPr>
              <a:t>	</a:t>
            </a:r>
            <a:endParaRPr lang="en-IN" sz="1800" dirty="0"/>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2766827" y="1180268"/>
            <a:ext cx="6658344" cy="581210"/>
          </a:xfrm>
          <a:prstGeom prst="rect">
            <a:avLst/>
          </a:prstGeom>
          <a:noFill/>
          <a:ln>
            <a:noFill/>
          </a:ln>
        </p:spPr>
        <p:txBody>
          <a:bodyPr spcFirstLastPara="1" wrap="square" lIns="91425" tIns="45700" rIns="91425" bIns="45700" anchor="t" anchorCtr="0">
            <a:normAutofit/>
          </a:bodyPr>
          <a:lstStyle/>
          <a:p>
            <a:pPr marL="342900" lvl="0" indent="-190500" algn="ctr" rtl="0">
              <a:spcBef>
                <a:spcPts val="0"/>
              </a:spcBef>
              <a:spcAft>
                <a:spcPts val="0"/>
              </a:spcAft>
              <a:buClr>
                <a:schemeClr val="dk1"/>
              </a:buClr>
              <a:buSzPct val="100000"/>
              <a:buNone/>
            </a:pPr>
            <a:r>
              <a:rPr lang="en-IN" sz="1400" dirty="0">
                <a:solidFill>
                  <a:srgbClr val="00B0F0"/>
                </a:solidFill>
                <a:latin typeface="+mn-lt"/>
                <a:ea typeface="Cambria" panose="02040503050406030204" pitchFamily="18" charset="0"/>
              </a:rPr>
              <a:t>Date</a:t>
            </a:r>
            <a:endParaRPr sz="1400" dirty="0">
              <a:solidFill>
                <a:srgbClr val="00B0F0"/>
              </a:solidFill>
              <a:latin typeface="+mn-lt"/>
              <a:ea typeface="Cambria" panose="02040503050406030204" pitchFamily="18" charset="0"/>
            </a:endParaRPr>
          </a:p>
        </p:txBody>
      </p:sp>
      <p:graphicFrame>
        <p:nvGraphicFramePr>
          <p:cNvPr id="4" name="Chart 3">
            <a:extLst>
              <a:ext uri="{FF2B5EF4-FFF2-40B4-BE49-F238E27FC236}">
                <a16:creationId xmlns:a16="http://schemas.microsoft.com/office/drawing/2014/main" id="{7594A4F9-85D7-4F45-9493-051CB5F5BDCB}"/>
              </a:ext>
            </a:extLst>
          </p:cNvPr>
          <p:cNvGraphicFramePr>
            <a:graphicFrameLocks/>
          </p:cNvGraphicFramePr>
          <p:nvPr>
            <p:extLst>
              <p:ext uri="{D42A27DB-BD31-4B8C-83A1-F6EECF244321}">
                <p14:modId xmlns:p14="http://schemas.microsoft.com/office/powerpoint/2010/main" val="3488193396"/>
              </p:ext>
            </p:extLst>
          </p:nvPr>
        </p:nvGraphicFramePr>
        <p:xfrm>
          <a:off x="1382204" y="1470873"/>
          <a:ext cx="9427591" cy="330314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4FE023E7-6992-4F35-A6E4-1650CD30DCB1}"/>
              </a:ext>
            </a:extLst>
          </p:cNvPr>
          <p:cNvSpPr txBox="1"/>
          <p:nvPr/>
        </p:nvSpPr>
        <p:spPr>
          <a:xfrm>
            <a:off x="897447" y="2277156"/>
            <a:ext cx="400110" cy="1690577"/>
          </a:xfrm>
          <a:prstGeom prst="rect">
            <a:avLst/>
          </a:prstGeom>
          <a:noFill/>
        </p:spPr>
        <p:txBody>
          <a:bodyPr vert="vert270" wrap="square" rtlCol="0">
            <a:spAutoFit/>
          </a:bodyPr>
          <a:lstStyle/>
          <a:p>
            <a:pPr algn="ctr"/>
            <a:r>
              <a:rPr lang="en-IN" dirty="0">
                <a:solidFill>
                  <a:srgbClr val="FF0000"/>
                </a:solidFill>
              </a:rPr>
              <a:t>Tasks</a:t>
            </a:r>
          </a:p>
        </p:txBody>
      </p:sp>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As it is Review 0 this is the only reference we are using right now.</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3"/>
              </a:rPr>
              <a:t>https://www.irejournals.com/paper-details/1705372</a:t>
            </a: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652</Words>
  <Application>Microsoft Office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vt:lpstr>
      <vt:lpstr>Bookman Old Style</vt:lpstr>
      <vt:lpstr>Cambria</vt:lpstr>
      <vt:lpstr>Comic Sans MS</vt:lpstr>
      <vt:lpstr>Times New Roman</vt:lpstr>
      <vt:lpstr>Verdana</vt:lpstr>
      <vt:lpstr>Wingdings</vt:lpstr>
      <vt:lpstr>Bioinformatics</vt:lpstr>
      <vt:lpstr>PSCS41 -Affordable Mobile Application Camera System To Monitor Residential Societies’ Vehicle Activity</vt:lpstr>
      <vt:lpstr>Content</vt:lpstr>
      <vt:lpstr>Problem Statement Number :- PSCS41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Keerthy M</cp:lastModifiedBy>
  <cp:revision>49</cp:revision>
  <dcterms:modified xsi:type="dcterms:W3CDTF">2025-01-17T05:01:11Z</dcterms:modified>
</cp:coreProperties>
</file>