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8" r:id="rId2"/>
    <p:sldId id="257" r:id="rId3"/>
    <p:sldId id="258" r:id="rId4"/>
    <p:sldId id="286" r:id="rId5"/>
    <p:sldId id="287" r:id="rId6"/>
    <p:sldId id="281" r:id="rId7"/>
    <p:sldId id="260" r:id="rId8"/>
    <p:sldId id="259" r:id="rId9"/>
    <p:sldId id="261" r:id="rId10"/>
    <p:sldId id="277" r:id="rId11"/>
    <p:sldId id="270" r:id="rId12"/>
    <p:sldId id="263" r:id="rId13"/>
    <p:sldId id="264" r:id="rId14"/>
    <p:sldId id="279" r:id="rId15"/>
    <p:sldId id="265" r:id="rId16"/>
    <p:sldId id="283"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7" d="100"/>
          <a:sy n="77" d="100"/>
        </p:scale>
        <p:origin x="4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Sheet1!$A$2:$A$7</c:f>
              <c:strCache>
                <c:ptCount val="6"/>
                <c:pt idx="0">
                  <c:v>Requirement Analysis</c:v>
                </c:pt>
                <c:pt idx="1">
                  <c:v>Planning and Design</c:v>
                </c:pt>
                <c:pt idx="2">
                  <c:v>Development</c:v>
                </c:pt>
                <c:pt idx="3">
                  <c:v>Testing</c:v>
                </c:pt>
                <c:pt idx="4">
                  <c:v>Deployment</c:v>
                </c:pt>
                <c:pt idx="5">
                  <c:v>Maintenance</c:v>
                </c:pt>
              </c:strCache>
            </c:strRef>
          </c:cat>
          <c:val>
            <c:numRef>
              <c:f>Sheet1!$B$2:$B$7</c:f>
              <c:numCache>
                <c:formatCode>d\-mmm\-yy</c:formatCode>
                <c:ptCount val="6"/>
                <c:pt idx="0">
                  <c:v>45554</c:v>
                </c:pt>
                <c:pt idx="1">
                  <c:v>45566</c:v>
                </c:pt>
                <c:pt idx="2">
                  <c:v>45596</c:v>
                </c:pt>
                <c:pt idx="3">
                  <c:v>45627</c:v>
                </c:pt>
                <c:pt idx="4">
                  <c:v>45647</c:v>
                </c:pt>
                <c:pt idx="5">
                  <c:v>45660</c:v>
                </c:pt>
              </c:numCache>
            </c:numRef>
          </c:val>
          <c:extLst>
            <c:ext xmlns:c16="http://schemas.microsoft.com/office/drawing/2014/chart" uri="{C3380CC4-5D6E-409C-BE32-E72D297353CC}">
              <c16:uniqueId val="{00000000-29E5-4247-80A2-D135B379FCAF}"/>
            </c:ext>
          </c:extLst>
        </c:ser>
        <c:ser>
          <c:idx val="1"/>
          <c:order val="1"/>
          <c:tx>
            <c:strRef>
              <c:f>Sheet1!$D$1</c:f>
              <c:strCache>
                <c:ptCount val="1"/>
                <c:pt idx="0">
                  <c:v>Duration</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Requirement Analysis</c:v>
                </c:pt>
                <c:pt idx="1">
                  <c:v>Planning and Design</c:v>
                </c:pt>
                <c:pt idx="2">
                  <c:v>Development</c:v>
                </c:pt>
                <c:pt idx="3">
                  <c:v>Testing</c:v>
                </c:pt>
                <c:pt idx="4">
                  <c:v>Deployment</c:v>
                </c:pt>
                <c:pt idx="5">
                  <c:v>Maintenance</c:v>
                </c:pt>
              </c:strCache>
            </c:strRef>
          </c:cat>
          <c:val>
            <c:numRef>
              <c:f>Sheet1!$D$2:$D$7</c:f>
              <c:numCache>
                <c:formatCode>General</c:formatCode>
                <c:ptCount val="6"/>
                <c:pt idx="0">
                  <c:v>11</c:v>
                </c:pt>
                <c:pt idx="1">
                  <c:v>29</c:v>
                </c:pt>
                <c:pt idx="2">
                  <c:v>30</c:v>
                </c:pt>
                <c:pt idx="3">
                  <c:v>19</c:v>
                </c:pt>
                <c:pt idx="4">
                  <c:v>12</c:v>
                </c:pt>
                <c:pt idx="5">
                  <c:v>7</c:v>
                </c:pt>
              </c:numCache>
            </c:numRef>
          </c:val>
          <c:extLst>
            <c:ext xmlns:c16="http://schemas.microsoft.com/office/drawing/2014/chart" uri="{C3380CC4-5D6E-409C-BE32-E72D297353CC}">
              <c16:uniqueId val="{00000001-29E5-4247-80A2-D135B379FCAF}"/>
            </c:ext>
          </c:extLst>
        </c:ser>
        <c:dLbls>
          <c:showLegendKey val="0"/>
          <c:showVal val="0"/>
          <c:showCatName val="0"/>
          <c:showSerName val="0"/>
          <c:showPercent val="0"/>
          <c:showBubbleSize val="0"/>
        </c:dLbls>
        <c:gapWidth val="150"/>
        <c:overlap val="100"/>
        <c:axId val="1761900064"/>
        <c:axId val="1761900480"/>
      </c:barChart>
      <c:catAx>
        <c:axId val="1761900064"/>
        <c:scaling>
          <c:orientation val="maxMin"/>
        </c:scaling>
        <c:delete val="0"/>
        <c:axPos val="l"/>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crossAx val="1761900480"/>
        <c:crosses val="autoZero"/>
        <c:auto val="1"/>
        <c:lblAlgn val="ctr"/>
        <c:lblOffset val="100"/>
        <c:noMultiLvlLbl val="0"/>
      </c:catAx>
      <c:valAx>
        <c:axId val="1761900480"/>
        <c:scaling>
          <c:orientation val="minMax"/>
          <c:max val="45677"/>
          <c:min val="45554"/>
        </c:scaling>
        <c:delete val="0"/>
        <c:axPos val="t"/>
        <c:majorGridlines>
          <c:spPr>
            <a:ln w="9525" cap="flat" cmpd="sng" algn="ctr">
              <a:solidFill>
                <a:schemeClr val="tx1">
                  <a:lumMod val="15000"/>
                  <a:lumOff val="85000"/>
                </a:schemeClr>
              </a:solidFill>
              <a:round/>
            </a:ln>
            <a:effectLst/>
          </c:spPr>
        </c:majorGridlines>
        <c:numFmt formatCode="d\-mmm\-yy"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cap="none" spc="0" baseline="0">
                <a:ln/>
                <a:solidFill>
                  <a:srgbClr val="00B0F0"/>
                </a:solidFill>
                <a:effectLst/>
                <a:latin typeface="+mn-lt"/>
                <a:ea typeface="+mn-ea"/>
                <a:cs typeface="+mn-cs"/>
              </a:defRPr>
            </a:pPr>
            <a:endParaRPr lang="en-US"/>
          </a:p>
        </c:txPr>
        <c:crossAx val="1761900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17-01-2025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dirty="0"/>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17/01/2025</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IN" i="0" u="sng" strike="noStrike" baseline="0" dirty="0">
                <a:solidFill>
                  <a:srgbClr val="000000"/>
                </a:solidFill>
                <a:latin typeface="Times New Roman" panose="02020603050405020304" pitchFamily="18" charset="0"/>
                <a:cs typeface="Times New Roman" panose="02020603050405020304" pitchFamily="18" charset="0"/>
              </a:rPr>
              <a:t>PSCS41 -</a:t>
            </a:r>
            <a:r>
              <a:rPr lang="en-GB" i="0" u="sng" strike="noStrike" baseline="0" dirty="0">
                <a:solidFill>
                  <a:srgbClr val="000000"/>
                </a:solidFill>
                <a:latin typeface="Times New Roman" panose="02020603050405020304" pitchFamily="18" charset="0"/>
                <a:cs typeface="Times New Roman" panose="02020603050405020304" pitchFamily="18" charset="0"/>
              </a:rPr>
              <a:t>Affordable </a:t>
            </a:r>
            <a:r>
              <a:rPr lang="en-GB" u="sng" dirty="0">
                <a:solidFill>
                  <a:srgbClr val="000000"/>
                </a:solidFill>
                <a:latin typeface="Times New Roman" panose="02020603050405020304" pitchFamily="18" charset="0"/>
                <a:cs typeface="Times New Roman" panose="02020603050405020304" pitchFamily="18" charset="0"/>
              </a:rPr>
              <a:t>M</a:t>
            </a:r>
            <a:r>
              <a:rPr lang="en-GB" i="0" u="sng" strike="noStrike" baseline="0" dirty="0">
                <a:solidFill>
                  <a:srgbClr val="000000"/>
                </a:solidFill>
                <a:latin typeface="Times New Roman" panose="02020603050405020304" pitchFamily="18" charset="0"/>
                <a:cs typeface="Times New Roman" panose="02020603050405020304" pitchFamily="18" charset="0"/>
              </a:rPr>
              <a:t>obile Application Camera System To Monitor </a:t>
            </a:r>
            <a:r>
              <a:rPr lang="en-GB" u="sng" dirty="0">
                <a:solidFill>
                  <a:srgbClr val="000000"/>
                </a:solidFill>
                <a:latin typeface="Times New Roman" panose="02020603050405020304" pitchFamily="18" charset="0"/>
                <a:cs typeface="Times New Roman" panose="02020603050405020304" pitchFamily="18" charset="0"/>
              </a:rPr>
              <a:t>R</a:t>
            </a:r>
            <a:r>
              <a:rPr lang="en-GB" i="0" u="sng" strike="noStrike" baseline="0" dirty="0">
                <a:solidFill>
                  <a:srgbClr val="000000"/>
                </a:solidFill>
                <a:latin typeface="Times New Roman" panose="02020603050405020304" pitchFamily="18" charset="0"/>
                <a:cs typeface="Times New Roman" panose="02020603050405020304" pitchFamily="18" charset="0"/>
              </a:rPr>
              <a:t>esidential Societies’ </a:t>
            </a:r>
            <a:r>
              <a:rPr lang="en-GB" u="sng" dirty="0">
                <a:solidFill>
                  <a:srgbClr val="000000"/>
                </a:solidFill>
                <a:latin typeface="Times New Roman" panose="02020603050405020304" pitchFamily="18" charset="0"/>
                <a:cs typeface="Times New Roman" panose="02020603050405020304" pitchFamily="18" charset="0"/>
              </a:rPr>
              <a:t>V</a:t>
            </a:r>
            <a:r>
              <a:rPr lang="en-GB" i="0" u="sng" strike="noStrike" baseline="0" dirty="0">
                <a:solidFill>
                  <a:srgbClr val="000000"/>
                </a:solidFill>
                <a:latin typeface="Times New Roman" panose="02020603050405020304" pitchFamily="18" charset="0"/>
                <a:cs typeface="Times New Roman" panose="02020603050405020304" pitchFamily="18" charset="0"/>
              </a:rPr>
              <a:t>ehicle Activity</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panose="02040503050406030204" pitchFamily="18" charset="0"/>
                <a:ea typeface="Cambria" panose="02040503050406030204" pitchFamily="18" charset="0"/>
              </a:rPr>
              <a:t>Batch Number: </a:t>
            </a:r>
            <a:r>
              <a:rPr lang="en-IN" sz="1800" b="1" i="0" u="none" strike="noStrike" baseline="0" dirty="0">
                <a:solidFill>
                  <a:srgbClr val="000000"/>
                </a:solidFill>
                <a:latin typeface="Cambria" panose="02040503050406030204" pitchFamily="18" charset="0"/>
                <a:ea typeface="Cambria" panose="02040503050406030204" pitchFamily="18" charset="0"/>
              </a:rPr>
              <a:t>CCS-G33</a:t>
            </a:r>
            <a:r>
              <a:rPr lang="en-IN" sz="1800" b="0" i="0" u="none" strike="noStrike" baseline="0" dirty="0">
                <a:solidFill>
                  <a:srgbClr val="000000"/>
                </a:solidFill>
                <a:latin typeface="Cambria" panose="02040503050406030204" pitchFamily="18" charset="0"/>
                <a:ea typeface="Cambria" panose="02040503050406030204" pitchFamily="18" charset="0"/>
              </a:rPr>
              <a:t>	</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974659313"/>
              </p:ext>
            </p:extLst>
          </p:nvPr>
        </p:nvGraphicFramePr>
        <p:xfrm>
          <a:off x="553347" y="2721840"/>
          <a:ext cx="5418675" cy="1463080"/>
        </p:xfrm>
        <a:graphic>
          <a:graphicData uri="http://schemas.openxmlformats.org/drawingml/2006/table">
            <a:tbl>
              <a:tblPr firstRow="1" bandRow="1">
                <a:tableStyleId>{3C2FFA5D-87B4-456A-9821-1D502468CF0F}</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20211CCS0159</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Keerthy M</a:t>
                      </a:r>
                      <a:endParaRPr sz="1800" u="none" strike="noStrike" cap="none" dirty="0"/>
                    </a:p>
                  </a:txBody>
                  <a:tcPr marL="91450" marR="91450" marT="45725" marB="45725" anchor="ct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20211CCS0119</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Shreyas Y S</a:t>
                      </a:r>
                      <a:endParaRPr sz="1800" u="none" strike="noStrike" cap="none" dirty="0"/>
                    </a:p>
                  </a:txBody>
                  <a:tcPr marL="91450" marR="91450" marT="45725" marB="45725" anchor="ct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20211CCS0161</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Raghavendra S M</a:t>
                      </a:r>
                      <a:endParaRPr sz="1800" u="none" strike="noStrike" cap="none" dirty="0"/>
                    </a:p>
                  </a:txBody>
                  <a:tcPr marL="91450" marR="91450" marT="45725" marB="45725" anchor="ct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638600"/>
            <a:ext cx="5514300" cy="167158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Dr.Mohana S D </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Information Science</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37787" y="4458744"/>
            <a:ext cx="11956916"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Shanthi Pichandi Anandaraj</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Sharmasth Vali 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1155527"/>
            <a:ext cx="5283200" cy="4952997"/>
          </a:xfrm>
        </p:spPr>
        <p:txBody>
          <a:bodyPr/>
          <a:lstStyle/>
          <a:p>
            <a:pPr marL="0" indent="0">
              <a:buNone/>
            </a:pPr>
            <a:r>
              <a:rPr lang="en-IN" dirty="0">
                <a:latin typeface="Segoe UI Black" panose="020B0A02040204020203" pitchFamily="34" charset="0"/>
                <a:ea typeface="Segoe UI Black" panose="020B0A02040204020203" pitchFamily="34" charset="0"/>
              </a:rPr>
              <a:t>Hardware Components</a:t>
            </a:r>
          </a:p>
          <a:p>
            <a:pPr marL="438150" indent="-285750" algn="just">
              <a:lnSpc>
                <a:spcPct val="200000"/>
              </a:lnSpc>
              <a:spcBef>
                <a:spcPts val="0"/>
              </a:spcBef>
              <a:buSzPct val="100000"/>
              <a:buFont typeface="Arial" panose="020B0604020202020204" pitchFamily="34" charset="0"/>
              <a:buChar char="•"/>
            </a:pPr>
            <a:r>
              <a:rPr lang="en-US" sz="1600" dirty="0">
                <a:solidFill>
                  <a:srgbClr val="000000"/>
                </a:solidFill>
                <a:latin typeface="Bahnschrift" panose="020B0502040204020203" pitchFamily="34" charset="0"/>
                <a:ea typeface="Cambria" panose="02040503050406030204" pitchFamily="18" charset="0"/>
                <a:cs typeface="Times New Roman" panose="02020603050405020304" pitchFamily="18" charset="0"/>
              </a:rPr>
              <a:t>Mobile Devices such as Smart Phones or Tablets</a:t>
            </a:r>
          </a:p>
          <a:p>
            <a:pPr marL="438150" indent="-285750" algn="just">
              <a:lnSpc>
                <a:spcPct val="200000"/>
              </a:lnSpc>
              <a:spcBef>
                <a:spcPts val="0"/>
              </a:spcBef>
              <a:buSzPct val="100000"/>
              <a:buFont typeface="Arial" panose="020B0604020202020204" pitchFamily="34" charset="0"/>
              <a:buChar char="•"/>
            </a:pPr>
            <a:r>
              <a:rPr lang="en-US" sz="1600" dirty="0">
                <a:solidFill>
                  <a:srgbClr val="000000"/>
                </a:solidFill>
                <a:latin typeface="Bahnschrift" panose="020B0502040204020203" pitchFamily="34" charset="0"/>
                <a:ea typeface="Cambria" panose="02040503050406030204" pitchFamily="18" charset="0"/>
                <a:cs typeface="Times New Roman" panose="02020603050405020304" pitchFamily="18" charset="0"/>
              </a:rPr>
              <a:t>Cameras in Mobile Devices</a:t>
            </a:r>
          </a:p>
          <a:p>
            <a:pPr marL="438150" indent="-285750" algn="just">
              <a:lnSpc>
                <a:spcPct val="200000"/>
              </a:lnSpc>
              <a:spcBef>
                <a:spcPts val="0"/>
              </a:spcBef>
              <a:buSzPct val="100000"/>
              <a:buFont typeface="Arial" panose="020B0604020202020204" pitchFamily="34" charset="0"/>
              <a:buChar char="•"/>
            </a:pPr>
            <a:r>
              <a:rPr lang="en-US" sz="1600" dirty="0">
                <a:solidFill>
                  <a:srgbClr val="000000"/>
                </a:solidFill>
                <a:latin typeface="Bahnschrift" panose="020B0502040204020203" pitchFamily="34" charset="0"/>
                <a:ea typeface="Cambria" panose="02040503050406030204" pitchFamily="18" charset="0"/>
                <a:cs typeface="Times New Roman" panose="02020603050405020304" pitchFamily="18" charset="0"/>
              </a:rPr>
              <a:t>Networking such as Router and Wi-Fi Network</a:t>
            </a:r>
            <a:r>
              <a:rPr lang="en-IN" sz="1600" dirty="0">
                <a:latin typeface="Bahnschrift" panose="020B0502040204020203"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2D1C24C4-436E-4AE1-B8B0-D389464B33EC}"/>
              </a:ext>
            </a:extLst>
          </p:cNvPr>
          <p:cNvSpPr txBox="1"/>
          <p:nvPr/>
        </p:nvSpPr>
        <p:spPr>
          <a:xfrm>
            <a:off x="6096000" y="1155527"/>
            <a:ext cx="5283200" cy="3539430"/>
          </a:xfrm>
          <a:prstGeom prst="rect">
            <a:avLst/>
          </a:prstGeom>
          <a:noFill/>
        </p:spPr>
        <p:txBody>
          <a:bodyPr wrap="square" rtlCol="0">
            <a:spAutoFit/>
          </a:bodyPr>
          <a:lstStyle/>
          <a:p>
            <a:r>
              <a:rPr lang="en-IN" sz="2400" dirty="0">
                <a:latin typeface="Segoe UI Black" panose="020B0A02040204020203" pitchFamily="34" charset="0"/>
                <a:ea typeface="Segoe UI Black" panose="020B0A02040204020203" pitchFamily="34" charset="0"/>
              </a:rPr>
              <a:t>Software Components</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1700" b="0" i="0" u="none" strike="noStrike" kern="0" cap="none" spc="0" normalizeH="0" baseline="0" noProof="0" dirty="0">
                <a:ln>
                  <a:noFill/>
                </a:ln>
                <a:solidFill>
                  <a:srgbClr val="000000"/>
                </a:solidFill>
                <a:effectLst/>
                <a:uLnTx/>
                <a:uFillTx/>
                <a:latin typeface="Bahnschrift" panose="020B0502040204020203" pitchFamily="34" charset="0"/>
                <a:ea typeface="Cambria" panose="02040503050406030204" pitchFamily="18" charset="0"/>
                <a:sym typeface="Verdana"/>
              </a:rPr>
              <a:t>Machine Learning using Pre-trained models</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1700" b="0" i="0" u="none" strike="noStrike" kern="0" cap="none" spc="0" normalizeH="0" baseline="0" noProof="0" dirty="0">
                <a:ln>
                  <a:noFill/>
                </a:ln>
                <a:solidFill>
                  <a:srgbClr val="000000"/>
                </a:solidFill>
                <a:effectLst/>
                <a:uLnTx/>
                <a:uFillTx/>
                <a:latin typeface="Bahnschrift" panose="020B0502040204020203" pitchFamily="34" charset="0"/>
                <a:ea typeface="Cambria" panose="02040503050406030204" pitchFamily="18" charset="0"/>
                <a:sym typeface="Verdana"/>
              </a:rPr>
              <a:t>Open CV</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1700" b="0" i="0" u="none" strike="noStrike" kern="0" cap="none" spc="0" normalizeH="0" baseline="0" noProof="0" dirty="0">
                <a:ln>
                  <a:noFill/>
                </a:ln>
                <a:solidFill>
                  <a:srgbClr val="000000"/>
                </a:solidFill>
                <a:effectLst/>
                <a:uLnTx/>
                <a:uFillTx/>
                <a:latin typeface="Bahnschrift" panose="020B0502040204020203" pitchFamily="34" charset="0"/>
                <a:ea typeface="Cambria" panose="02040503050406030204" pitchFamily="18" charset="0"/>
                <a:sym typeface="Verdana"/>
              </a:rPr>
              <a:t>Flutter</a:t>
            </a:r>
          </a:p>
          <a:p>
            <a:pPr marL="438150" marR="0" lvl="0" indent="-285750" algn="just" defTabSz="914400" rtl="0" eaLnBrk="1" fontAlgn="auto" latinLnBrk="0" hangingPunct="1">
              <a:lnSpc>
                <a:spcPct val="200000"/>
              </a:lnSpc>
              <a:spcBef>
                <a:spcPts val="0"/>
              </a:spcBef>
              <a:spcAft>
                <a:spcPts val="0"/>
              </a:spcAft>
              <a:buClr>
                <a:srgbClr val="000000"/>
              </a:buClr>
              <a:buSzPct val="100000"/>
              <a:buFont typeface="Arial"/>
              <a:buChar char="•"/>
              <a:tabLst/>
              <a:defRPr/>
            </a:pPr>
            <a:r>
              <a:rPr kumimoji="0" lang="en-US" sz="1700" b="0" i="0" u="none" strike="noStrike" kern="0" cap="none" spc="0" normalizeH="0" baseline="0" noProof="0" dirty="0">
                <a:ln>
                  <a:noFill/>
                </a:ln>
                <a:solidFill>
                  <a:srgbClr val="000000"/>
                </a:solidFill>
                <a:effectLst/>
                <a:uLnTx/>
                <a:uFillTx/>
                <a:latin typeface="Bahnschrift" panose="020B0502040204020203" pitchFamily="34" charset="0"/>
                <a:ea typeface="Cambria" panose="02040503050406030204" pitchFamily="18" charset="0"/>
                <a:sym typeface="Verdana"/>
              </a:rPr>
              <a:t>Python with Flask or Django</a:t>
            </a:r>
          </a:p>
          <a:p>
            <a:pPr marL="438150" indent="-285750" algn="just">
              <a:lnSpc>
                <a:spcPct val="200000"/>
              </a:lnSpc>
              <a:spcBef>
                <a:spcPts val="0"/>
              </a:spcBef>
              <a:buSzPct val="100000"/>
            </a:pPr>
            <a:endParaRPr lang="en-US"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sz="24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2766827" y="1180268"/>
            <a:ext cx="6658344" cy="581210"/>
          </a:xfrm>
          <a:prstGeom prst="rect">
            <a:avLst/>
          </a:prstGeom>
          <a:noFill/>
          <a:ln>
            <a:noFill/>
          </a:ln>
        </p:spPr>
        <p:txBody>
          <a:bodyPr spcFirstLastPara="1" wrap="square" lIns="91425" tIns="45700" rIns="91425" bIns="45700" anchor="t" anchorCtr="0">
            <a:normAutofit/>
          </a:bodyPr>
          <a:lstStyle/>
          <a:p>
            <a:pPr marL="342900" lvl="0" indent="-190500" algn="ctr" rtl="0">
              <a:spcBef>
                <a:spcPts val="0"/>
              </a:spcBef>
              <a:spcAft>
                <a:spcPts val="0"/>
              </a:spcAft>
              <a:buClr>
                <a:schemeClr val="dk1"/>
              </a:buClr>
              <a:buSzPct val="100000"/>
              <a:buNone/>
            </a:pPr>
            <a:r>
              <a:rPr lang="en-IN" sz="1400" dirty="0">
                <a:solidFill>
                  <a:srgbClr val="00B0F0"/>
                </a:solidFill>
                <a:latin typeface="+mn-lt"/>
                <a:ea typeface="Cambria" panose="02040503050406030204" pitchFamily="18" charset="0"/>
              </a:rPr>
              <a:t>Date</a:t>
            </a:r>
            <a:endParaRPr sz="1400" dirty="0">
              <a:solidFill>
                <a:srgbClr val="00B0F0"/>
              </a:solidFill>
              <a:latin typeface="+mn-lt"/>
              <a:ea typeface="Cambria" panose="02040503050406030204" pitchFamily="18" charset="0"/>
            </a:endParaRPr>
          </a:p>
        </p:txBody>
      </p:sp>
      <p:graphicFrame>
        <p:nvGraphicFramePr>
          <p:cNvPr id="4" name="Chart 3">
            <a:extLst>
              <a:ext uri="{FF2B5EF4-FFF2-40B4-BE49-F238E27FC236}">
                <a16:creationId xmlns:a16="http://schemas.microsoft.com/office/drawing/2014/main" id="{7594A4F9-85D7-4F45-9493-051CB5F5BDCB}"/>
              </a:ext>
            </a:extLst>
          </p:cNvPr>
          <p:cNvGraphicFramePr>
            <a:graphicFrameLocks/>
          </p:cNvGraphicFramePr>
          <p:nvPr/>
        </p:nvGraphicFramePr>
        <p:xfrm>
          <a:off x="1382204" y="1470873"/>
          <a:ext cx="9427591" cy="330314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4FE023E7-6992-4F35-A6E4-1650CD30DCB1}"/>
              </a:ext>
            </a:extLst>
          </p:cNvPr>
          <p:cNvSpPr txBox="1"/>
          <p:nvPr/>
        </p:nvSpPr>
        <p:spPr>
          <a:xfrm>
            <a:off x="897447" y="2277156"/>
            <a:ext cx="400110" cy="1690577"/>
          </a:xfrm>
          <a:prstGeom prst="rect">
            <a:avLst/>
          </a:prstGeom>
          <a:noFill/>
        </p:spPr>
        <p:txBody>
          <a:bodyPr vert="vert270" wrap="square" rtlCol="0">
            <a:spAutoFit/>
          </a:bodyPr>
          <a:lstStyle/>
          <a:p>
            <a:pPr algn="ctr"/>
            <a:r>
              <a:rPr lang="en-IN" dirty="0">
                <a:solidFill>
                  <a:srgbClr val="FF0000"/>
                </a:solidFill>
              </a:rPr>
              <a:t>Tasks</a:t>
            </a:r>
          </a:p>
        </p:txBody>
      </p:sp>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92500" lnSpcReduction="10000"/>
          </a:bodyPr>
          <a:lstStyle/>
          <a:p>
            <a:pPr marL="0" indent="0">
              <a:buNone/>
            </a:pPr>
            <a:r>
              <a:rPr lang="en-GB" b="1" dirty="0">
                <a:latin typeface="+mj-lt"/>
              </a:rPr>
              <a:t>Successful Addressing of Security Challenges</a:t>
            </a:r>
            <a:r>
              <a:rPr lang="en-GB" dirty="0">
                <a:latin typeface="+mj-lt"/>
              </a:rPr>
              <a:t>: The mobile application camera system has effectively addressed prevalent security challenges in residential societies. Modules such as user authentication and continuous improvement have contributed to a comprehensive and accessible solution. </a:t>
            </a:r>
            <a:r>
              <a:rPr lang="en-GB" b="1" dirty="0">
                <a:latin typeface="+mj-lt"/>
              </a:rPr>
              <a:t>Advanced Features for Security Enhancement</a:t>
            </a:r>
            <a:r>
              <a:rPr lang="en-GB" dirty="0">
                <a:latin typeface="+mj-lt"/>
              </a:rPr>
              <a:t>: Advanced features like image processing, customizable notifications, and an analytics dashboard aim to enhance both security infrastructure and community engagement. Dynamic </a:t>
            </a:r>
            <a:r>
              <a:rPr lang="en-GB" b="1" dirty="0">
                <a:latin typeface="+mj-lt"/>
              </a:rPr>
              <a:t>Growth and Adaptability</a:t>
            </a:r>
            <a:r>
              <a:rPr lang="en-GB" dirty="0">
                <a:latin typeface="+mj-lt"/>
              </a:rPr>
              <a:t>: The combination of AI, IoT, and improved community features positions the system for dynamic growth and adaptability. The future outlook is positive, with a commitment to staying abreast of emerging technologies and ensuring cross-platform compatibility. </a:t>
            </a:r>
            <a:r>
              <a:rPr lang="en-GB" b="1" dirty="0">
                <a:latin typeface="+mj-lt"/>
              </a:rPr>
              <a:t>Overall Positive Outcomes</a:t>
            </a:r>
            <a:r>
              <a:rPr lang="en-GB" dirty="0">
                <a:latin typeface="+mj-lt"/>
              </a:rPr>
              <a:t>: The mobile application camera system stands as a testament to successful development and promising future prospects. The outcomes suggest positive impacts on both security and community engagement within residential societies. </a:t>
            </a: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62000" y="1492579"/>
            <a:ext cx="10668000" cy="4244342"/>
          </a:xfrm>
        </p:spPr>
        <p:txBody>
          <a:bodyPr/>
          <a:lstStyle/>
          <a:p>
            <a:pPr marL="0" indent="0">
              <a:buNone/>
            </a:pPr>
            <a:r>
              <a:rPr lang="en-GB" dirty="0">
                <a:latin typeface="+mn-lt"/>
              </a:rPr>
              <a:t>In conclusion, an affordable mobile application camera system for monitoring vehicle activity in residential societies presents a practical solution to enhance security and management. By leveraging mobile technology and cost-effective camera systems, such a solution can provide real-time monitoring, improve safety, and foster community awareness. The integration of features like alerts, data analytics, and user-friendly interfaces can empower residents and management to respond promptly to incidents and optimize traffic flow. Overall, this system not only enhances security but also encourages a sense of community and shared responsibility among residents, making it a valuable asset for modern residential living.</a:t>
            </a: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690154" y="1238794"/>
            <a:ext cx="11218091" cy="47614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mj-lt"/>
              <a:ea typeface="Cambria" panose="02040503050406030204" pitchFamily="18" charset="0"/>
            </a:endParaRPr>
          </a:p>
          <a:p>
            <a:pPr marL="342900" indent="-190500">
              <a:spcBef>
                <a:spcPts val="0"/>
              </a:spcBef>
              <a:buSzPct val="100000"/>
              <a:buFont typeface="Arial"/>
              <a:buNone/>
            </a:pPr>
            <a:r>
              <a:rPr lang="en-US" b="1" dirty="0">
                <a:solidFill>
                  <a:schemeClr val="accent2">
                    <a:lumMod val="75000"/>
                  </a:schemeClr>
                </a:solidFill>
                <a:latin typeface="+mj-lt"/>
                <a:ea typeface="Cambria" panose="02040503050406030204" pitchFamily="18" charset="0"/>
              </a:rPr>
              <a:t>GitHub Link :-</a:t>
            </a:r>
            <a:endPar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https://github.com/G33-Cape/Affordable-Mobile-Application-Camera-System-To-Monitor-Residential-Societies-Vehicle-Activity/</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25251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a:t>[1] Thiyagarajan Manihatty Bojan, Umamaheswaran Raman Kumar, and Viswanathan Manihatty Bojan, "Designing Vehicle Tracking System - An Open Source Approach", IEEE International Conference on Vehicular Electronics and Safety (ICVES), December 16 –17, 2014. </a:t>
            </a:r>
          </a:p>
          <a:p>
            <a:pPr marL="0" indent="0">
              <a:buNone/>
            </a:pPr>
            <a:r>
              <a:rPr lang="en-IN" dirty="0"/>
              <a:t>[2] The present application is a continuation of U.S. patent application Ser. No. 14/825,754 entitled “REMINDERS BASED ON ENTRY AND EXIT OF VEHICLE,” filed Aug. 13, 2015. </a:t>
            </a:r>
          </a:p>
          <a:p>
            <a:pPr marL="0" indent="0">
              <a:buNone/>
            </a:pPr>
            <a:r>
              <a:rPr lang="en-IN" dirty="0"/>
              <a:t>[3] The present application is in U.S. Provisional Application No. 62/171,925, filed Jun. 5, 2015, entitled “Smart Location-Based Reminders” by Adler et al. </a:t>
            </a:r>
          </a:p>
          <a:p>
            <a:pPr marL="0" indent="0">
              <a:buNone/>
            </a:pPr>
            <a:r>
              <a:rPr lang="en-IN" dirty="0"/>
              <a:t>[4] Rahul B. Pendor; P. P. Tasgaonkar in 2016 International Conference on Communication and Signal Processing (ICCSP). An IoT framework for an intelligent vehicle monitoring system Apr 2016. </a:t>
            </a:r>
          </a:p>
          <a:p>
            <a:pPr marL="0" indent="0">
              <a:buNone/>
            </a:pPr>
            <a:r>
              <a:rPr lang="en-IN" dirty="0"/>
              <a:t>[5] S. K. Andrews and V. N. Rajavarman, "Designing an IoT Enabled Vehicular Diagnostics System using Automotive Sensors and Actuators Integrated with the Video Camera", International Journal of Applied Engineering Research, pp. 8273-8277, 2017. </a:t>
            </a: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[6] Shashirangana, J., Padmasiri, H., Meedeniya, D., &amp; Perera, C. (2020). Automated license plate recognition: a survey on methods and techniques. IEEE Access, 9, 11203-11225.</a:t>
            </a:r>
          </a:p>
          <a:p>
            <a:pPr marL="0" indent="0">
              <a:buNone/>
            </a:pPr>
            <a:r>
              <a:rPr lang="en-IN" dirty="0"/>
              <a:t>[7] </a:t>
            </a:r>
            <a:r>
              <a:rPr lang="en-GB" dirty="0"/>
              <a:t>Shi, H., &amp; Zhao, D. (2023). License Plate Recognition System Based on Improved YOLOv5 and GRU. IEEE Access, 11, 10429-10439.</a:t>
            </a:r>
            <a:endParaRPr lang="en-IN" dirty="0"/>
          </a:p>
          <a:p>
            <a:pPr marL="0" indent="0">
              <a:buNone/>
            </a:pPr>
            <a:r>
              <a:rPr lang="en-IN" dirty="0"/>
              <a:t>[8] Zou, Y., Zhang, Y., Yan, J., Jiang, X., Huang, T., Fan, H., &amp; Cui, Z. (2020). A robust license plate recognition model based on bi-lstm. IEEE Access, 8, 211630-211641. </a:t>
            </a:r>
          </a:p>
          <a:p>
            <a:pPr marL="0" indent="0">
              <a:buNone/>
            </a:pPr>
            <a:r>
              <a:rPr lang="en-IN" dirty="0"/>
              <a:t>[9] Avancini et al., 2018 D.B. Avancini, S. G. B. Martins, R. A. L. Rabelo, P. Solic, J.J.P.C. Rodrigues. A flexible IoT monitoring solution 2018 3rd International Conference on Smart and Sustainable Technologies (SpliTech) (2018) </a:t>
            </a:r>
          </a:p>
          <a:p>
            <a:pPr marL="0" indent="0">
              <a:buNone/>
            </a:pPr>
            <a:r>
              <a:rPr lang="en-IN" dirty="0"/>
              <a:t>[10]</a:t>
            </a:r>
            <a:r>
              <a:rPr lang="en-GB" dirty="0"/>
              <a:t> Anil K. Kandangath of U.S. patent application Ser. No. 14/065,224, entitled “DETERMINING EXIT FROM A VEHICLE” filed on Aug. 15, 2013; pp. 129-132. </a:t>
            </a:r>
            <a:endParaRPr lang="en-IN" dirty="0"/>
          </a:p>
        </p:txBody>
      </p:sp>
    </p:spTree>
    <p:extLst>
      <p:ext uri="{BB962C8B-B14F-4D97-AF65-F5344CB8AC3E}">
        <p14:creationId xmlns:p14="http://schemas.microsoft.com/office/powerpoint/2010/main" val="197963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B4A3F8BB-EDE5-4F68-9DE0-B7825C5CEFD2}"/>
              </a:ext>
            </a:extLst>
          </p:cNvPr>
          <p:cNvPicPr>
            <a:picLocks noChangeAspect="1"/>
          </p:cNvPicPr>
          <p:nvPr/>
        </p:nvPicPr>
        <p:blipFill>
          <a:blip r:embed="rId2"/>
          <a:stretch>
            <a:fillRect/>
          </a:stretch>
        </p:blipFill>
        <p:spPr>
          <a:xfrm>
            <a:off x="4024084" y="1069975"/>
            <a:ext cx="4143832" cy="5270311"/>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2"/>
            <a:ext cx="10668000" cy="4184778"/>
          </a:xfrm>
        </p:spPr>
        <p:txBody>
          <a:bodyPr>
            <a:normAutofit/>
          </a:bodyPr>
          <a:lstStyle/>
          <a:p>
            <a:r>
              <a:rPr lang="en-GB" sz="2000" dirty="0">
                <a:latin typeface="Times New Roman" panose="02020603050405020304" pitchFamily="18" charset="0"/>
                <a:cs typeface="Times New Roman" panose="02020603050405020304" pitchFamily="18" charset="0"/>
              </a:rPr>
              <a:t>In an era where safety and security are paramount, residential societies are increasingly seeking effective ways to monitor and manage vehicle activity within their communities. </a:t>
            </a:r>
          </a:p>
          <a:p>
            <a:r>
              <a:rPr lang="en-GB" sz="2000" dirty="0">
                <a:latin typeface="Times New Roman" panose="02020603050405020304" pitchFamily="18" charset="0"/>
                <a:cs typeface="Times New Roman" panose="02020603050405020304" pitchFamily="18" charset="0"/>
              </a:rPr>
              <a:t>This system combines advanced camera technology with a mobile application, allowing for seamless surveillance of parking areas, entrances, and community roads. Designed with affordability in mind, it provides a cost-effective alternative to traditional security systems, making it accessible for various residential settings.</a:t>
            </a:r>
          </a:p>
          <a:p>
            <a:r>
              <a:rPr lang="en-GB" sz="2000" dirty="0">
                <a:latin typeface="Times New Roman" panose="02020603050405020304" pitchFamily="18" charset="0"/>
                <a:cs typeface="Times New Roman" panose="02020603050405020304" pitchFamily="18" charset="0"/>
              </a:rPr>
              <a:t>Key benefits include instant notifications of suspicious activity, the ability to review past footage, and easy integration with existing security measures. By empowering residents to monitor their environment, this system not only enhances security but also fosters a sense of community vigilance.</a:t>
            </a:r>
          </a:p>
          <a:p>
            <a:r>
              <a:rPr lang="en-GB" sz="2000" dirty="0">
                <a:latin typeface="Times New Roman" panose="02020603050405020304" pitchFamily="18" charset="0"/>
                <a:cs typeface="Times New Roman" panose="02020603050405020304" pitchFamily="18" charset="0"/>
              </a:rPr>
              <a:t>Overall, the Affordable Mobile Application Camera System stands as a vital tool in promoting safety and peace of mind, ensuring that residential societies can thrive in a secure atmosphere.</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A3318A7E-8C48-8B48-52FE-47480F6BC85D}"/>
              </a:ext>
            </a:extLst>
          </p:cNvPr>
          <p:cNvGraphicFramePr>
            <a:graphicFrameLocks noGrp="1"/>
          </p:cNvGraphicFramePr>
          <p:nvPr>
            <p:ph idx="1"/>
            <p:extLst>
              <p:ext uri="{D42A27DB-BD31-4B8C-83A1-F6EECF244321}">
                <p14:modId xmlns:p14="http://schemas.microsoft.com/office/powerpoint/2010/main" val="2699371444"/>
              </p:ext>
            </p:extLst>
          </p:nvPr>
        </p:nvGraphicFramePr>
        <p:xfrm>
          <a:off x="272531" y="762000"/>
          <a:ext cx="11329696" cy="6024575"/>
        </p:xfrm>
        <a:graphic>
          <a:graphicData uri="http://schemas.openxmlformats.org/drawingml/2006/table">
            <a:tbl>
              <a:tblPr firstRow="1" bandRow="1">
                <a:tableStyleId>{5C22544A-7EE6-4342-B048-85BDC9FD1C3A}</a:tableStyleId>
              </a:tblPr>
              <a:tblGrid>
                <a:gridCol w="744505">
                  <a:extLst>
                    <a:ext uri="{9D8B030D-6E8A-4147-A177-3AD203B41FA5}">
                      <a16:colId xmlns:a16="http://schemas.microsoft.com/office/drawing/2014/main" val="1974505829"/>
                    </a:ext>
                  </a:extLst>
                </a:gridCol>
                <a:gridCol w="2341984">
                  <a:extLst>
                    <a:ext uri="{9D8B030D-6E8A-4147-A177-3AD203B41FA5}">
                      <a16:colId xmlns:a16="http://schemas.microsoft.com/office/drawing/2014/main" val="1919634258"/>
                    </a:ext>
                  </a:extLst>
                </a:gridCol>
                <a:gridCol w="1520890">
                  <a:extLst>
                    <a:ext uri="{9D8B030D-6E8A-4147-A177-3AD203B41FA5}">
                      <a16:colId xmlns:a16="http://schemas.microsoft.com/office/drawing/2014/main" val="1971933580"/>
                    </a:ext>
                  </a:extLst>
                </a:gridCol>
                <a:gridCol w="2080726">
                  <a:extLst>
                    <a:ext uri="{9D8B030D-6E8A-4147-A177-3AD203B41FA5}">
                      <a16:colId xmlns:a16="http://schemas.microsoft.com/office/drawing/2014/main" val="3588378385"/>
                    </a:ext>
                  </a:extLst>
                </a:gridCol>
                <a:gridCol w="1576874">
                  <a:extLst>
                    <a:ext uri="{9D8B030D-6E8A-4147-A177-3AD203B41FA5}">
                      <a16:colId xmlns:a16="http://schemas.microsoft.com/office/drawing/2014/main" val="121978081"/>
                    </a:ext>
                  </a:extLst>
                </a:gridCol>
                <a:gridCol w="3064717">
                  <a:extLst>
                    <a:ext uri="{9D8B030D-6E8A-4147-A177-3AD203B41FA5}">
                      <a16:colId xmlns:a16="http://schemas.microsoft.com/office/drawing/2014/main" val="3665079735"/>
                    </a:ext>
                  </a:extLst>
                </a:gridCol>
              </a:tblGrid>
              <a:tr h="743864">
                <a:tc>
                  <a:txBody>
                    <a:bodyPr/>
                    <a:lstStyle/>
                    <a:p>
                      <a:pPr algn="ctr"/>
                      <a:r>
                        <a:rPr lang="en-IN" sz="2400" dirty="0">
                          <a:latin typeface="Times New Roman" panose="02020603050405020304" pitchFamily="18" charset="0"/>
                          <a:cs typeface="Times New Roman" panose="02020603050405020304" pitchFamily="18" charset="0"/>
                        </a:rPr>
                        <a:t>No.</a:t>
                      </a:r>
                    </a:p>
                  </a:txBody>
                  <a:tcPr/>
                </a:tc>
                <a:tc>
                  <a:txBody>
                    <a:bodyPr/>
                    <a:lstStyle/>
                    <a:p>
                      <a:pPr algn="ctr"/>
                      <a:r>
                        <a:rPr lang="en-IN" sz="2400" dirty="0">
                          <a:latin typeface="Times New Roman" panose="02020603050405020304" pitchFamily="18" charset="0"/>
                          <a:cs typeface="Times New Roman" panose="02020603050405020304" pitchFamily="18" charset="0"/>
                        </a:rPr>
                        <a:t>Author </a:t>
                      </a:r>
                    </a:p>
                  </a:txBody>
                  <a:tcPr/>
                </a:tc>
                <a:tc>
                  <a:txBody>
                    <a:bodyPr/>
                    <a:lstStyle/>
                    <a:p>
                      <a:pPr algn="ctr"/>
                      <a:r>
                        <a:rPr lang="en-IN" sz="2400" dirty="0">
                          <a:latin typeface="Times New Roman" panose="02020603050405020304" pitchFamily="18" charset="0"/>
                          <a:cs typeface="Times New Roman" panose="02020603050405020304" pitchFamily="18" charset="0"/>
                        </a:rPr>
                        <a:t>Published Year</a:t>
                      </a:r>
                    </a:p>
                  </a:txBody>
                  <a:tcPr/>
                </a:tc>
                <a:tc>
                  <a:txBody>
                    <a:bodyPr/>
                    <a:lstStyle/>
                    <a:p>
                      <a:pPr algn="ctr"/>
                      <a:r>
                        <a:rPr lang="en-IN" sz="2400" dirty="0">
                          <a:latin typeface="Times New Roman" panose="02020603050405020304" pitchFamily="18" charset="0"/>
                          <a:cs typeface="Times New Roman" panose="02020603050405020304" pitchFamily="18" charset="0"/>
                        </a:rPr>
                        <a:t>Title</a:t>
                      </a:r>
                    </a:p>
                  </a:txBody>
                  <a:tcPr/>
                </a:tc>
                <a:tc>
                  <a:txBody>
                    <a:bodyPr/>
                    <a:lstStyle/>
                    <a:p>
                      <a:pPr algn="ctr"/>
                      <a:r>
                        <a:rPr lang="en-IN" sz="2400" dirty="0">
                          <a:latin typeface="Times New Roman" panose="02020603050405020304" pitchFamily="18" charset="0"/>
                          <a:cs typeface="Times New Roman" panose="02020603050405020304" pitchFamily="18" charset="0"/>
                        </a:rPr>
                        <a:t>Study Field </a:t>
                      </a:r>
                    </a:p>
                  </a:txBody>
                  <a:tcPr/>
                </a:tc>
                <a:tc>
                  <a:txBody>
                    <a:bodyPr/>
                    <a:lstStyle/>
                    <a:p>
                      <a:pPr algn="ctr"/>
                      <a:r>
                        <a:rPr lang="en-IN" sz="2400" dirty="0">
                          <a:latin typeface="Times New Roman" panose="02020603050405020304" pitchFamily="18" charset="0"/>
                          <a:cs typeface="Times New Roman" panose="02020603050405020304" pitchFamily="18" charset="0"/>
                        </a:rPr>
                        <a:t>Important Results</a:t>
                      </a:r>
                    </a:p>
                  </a:txBody>
                  <a:tcPr/>
                </a:tc>
                <a:extLst>
                  <a:ext uri="{0D108BD9-81ED-4DB2-BD59-A6C34878D82A}">
                    <a16:rowId xmlns:a16="http://schemas.microsoft.com/office/drawing/2014/main" val="2512390208"/>
                  </a:ext>
                </a:extLst>
              </a:tr>
              <a:tr h="1239774">
                <a:tc>
                  <a:txBody>
                    <a:bodyPr/>
                    <a:lstStyle/>
                    <a:p>
                      <a:pPr algn="ctr"/>
                      <a:r>
                        <a:rPr lang="en-IN" sz="1400" dirty="0">
                          <a:latin typeface="Times New Roman" panose="02020603050405020304" pitchFamily="18" charset="0"/>
                          <a:cs typeface="Times New Roman" panose="02020603050405020304" pitchFamily="18" charset="0"/>
                        </a:rPr>
                        <a:t>1</a:t>
                      </a:r>
                    </a:p>
                  </a:txBody>
                  <a:tcPr/>
                </a:tc>
                <a:tc>
                  <a:txBody>
                    <a:bodyPr/>
                    <a:lstStyle/>
                    <a:p>
                      <a:pPr algn="ctr"/>
                      <a:r>
                        <a:rPr lang="en-IN" sz="1400" dirty="0" err="1">
                          <a:latin typeface="Times New Roman" panose="02020603050405020304" pitchFamily="18" charset="0"/>
                          <a:cs typeface="Times New Roman" panose="02020603050405020304" pitchFamily="18" charset="0"/>
                        </a:rPr>
                        <a:t>Thiyagarajan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Manihatty</a:t>
                      </a:r>
                      <a:r>
                        <a:rPr lang="en-IN" sz="1400" dirty="0">
                          <a:latin typeface="Times New Roman" panose="02020603050405020304" pitchFamily="18" charset="0"/>
                          <a:cs typeface="Times New Roman" panose="02020603050405020304" pitchFamily="18" charset="0"/>
                        </a:rPr>
                        <a:t> Bojan, </a:t>
                      </a:r>
                      <a:r>
                        <a:rPr lang="en-IN" sz="1400" dirty="0" err="1">
                          <a:latin typeface="Times New Roman" panose="02020603050405020304" pitchFamily="18" charset="0"/>
                          <a:cs typeface="Times New Roman" panose="02020603050405020304" pitchFamily="18" charset="0"/>
                        </a:rPr>
                        <a:t>Umamaheswaran</a:t>
                      </a:r>
                      <a:r>
                        <a:rPr lang="en-IN" sz="1400" dirty="0">
                          <a:latin typeface="Times New Roman" panose="02020603050405020304" pitchFamily="18" charset="0"/>
                          <a:cs typeface="Times New Roman" panose="02020603050405020304" pitchFamily="18" charset="0"/>
                        </a:rPr>
                        <a:t> Raman Kumar, and Viswanathan </a:t>
                      </a:r>
                      <a:r>
                        <a:rPr lang="en-IN" sz="1400" dirty="0" err="1">
                          <a:latin typeface="Times New Roman" panose="02020603050405020304" pitchFamily="18" charset="0"/>
                          <a:cs typeface="Times New Roman" panose="02020603050405020304" pitchFamily="18" charset="0"/>
                        </a:rPr>
                        <a:t>Manihatty</a:t>
                      </a:r>
                      <a:r>
                        <a:rPr lang="en-IN" sz="1400" dirty="0">
                          <a:latin typeface="Times New Roman" panose="02020603050405020304" pitchFamily="18" charset="0"/>
                          <a:cs typeface="Times New Roman" panose="02020603050405020304" pitchFamily="18" charset="0"/>
                        </a:rPr>
                        <a:t> Bojan</a:t>
                      </a:r>
                    </a:p>
                  </a:txBody>
                  <a:tcPr/>
                </a:tc>
                <a:tc>
                  <a:txBody>
                    <a:bodyPr/>
                    <a:lstStyle/>
                    <a:p>
                      <a:pPr algn="ctr"/>
                      <a:r>
                        <a:rPr lang="en-IN" sz="1400" dirty="0">
                          <a:latin typeface="Times New Roman" panose="02020603050405020304" pitchFamily="18" charset="0"/>
                          <a:cs typeface="Times New Roman" panose="02020603050405020304" pitchFamily="18" charset="0"/>
                        </a:rPr>
                        <a:t>2014</a:t>
                      </a:r>
                    </a:p>
                  </a:txBody>
                  <a:tcPr/>
                </a:tc>
                <a:tc>
                  <a:txBody>
                    <a:bodyPr/>
                    <a:lstStyle/>
                    <a:p>
                      <a:pPr algn="ctr"/>
                      <a:r>
                        <a:rPr lang="en-IN" sz="1400" dirty="0">
                          <a:latin typeface="Times New Roman" panose="02020603050405020304" pitchFamily="18" charset="0"/>
                          <a:cs typeface="Times New Roman" panose="02020603050405020304" pitchFamily="18" charset="0"/>
                        </a:rPr>
                        <a:t>Designing Vehicle Tracking System - An Open Source Approach</a:t>
                      </a:r>
                    </a:p>
                  </a:txBody>
                  <a:tcPr/>
                </a:tc>
                <a:tc>
                  <a:txBody>
                    <a:bodyPr/>
                    <a:lstStyle/>
                    <a:p>
                      <a:pPr algn="ctr"/>
                      <a:r>
                        <a:rPr lang="en-IN" sz="1400" dirty="0">
                          <a:latin typeface="Times New Roman" panose="02020603050405020304" pitchFamily="18" charset="0"/>
                          <a:cs typeface="Times New Roman" panose="02020603050405020304" pitchFamily="18" charset="0"/>
                        </a:rPr>
                        <a:t>Vehicular Electronics and Safety</a:t>
                      </a:r>
                    </a:p>
                  </a:txBody>
                  <a:tcPr/>
                </a:tc>
                <a:tc>
                  <a:txBody>
                    <a:bodyPr/>
                    <a:lstStyle/>
                    <a:p>
                      <a:pPr algn="ctr"/>
                      <a:r>
                        <a:rPr lang="en-GB" sz="1400" dirty="0">
                          <a:latin typeface="Times New Roman" panose="02020603050405020304" pitchFamily="18" charset="0"/>
                          <a:cs typeface="Times New Roman" panose="02020603050405020304" pitchFamily="18" charset="0"/>
                        </a:rPr>
                        <a:t>It highlights the limitations of commercial systems and proposes a flexible, open-source alternative. Despite advancements, challenges like data security and system reliability remain.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0868642"/>
                  </a:ext>
                </a:extLst>
              </a:tr>
              <a:tr h="2011189">
                <a:tc>
                  <a:txBody>
                    <a:bodyPr/>
                    <a:lstStyle/>
                    <a:p>
                      <a:pPr algn="ctr"/>
                      <a:r>
                        <a:rPr lang="en-IN" sz="1400" dirty="0">
                          <a:latin typeface="Times New Roman" panose="02020603050405020304" pitchFamily="18" charset="0"/>
                          <a:cs typeface="Times New Roman" panose="02020603050405020304" pitchFamily="18" charset="0"/>
                        </a:rPr>
                        <a:t>2</a:t>
                      </a:r>
                    </a:p>
                  </a:txBody>
                  <a:tcPr/>
                </a:tc>
                <a:tc>
                  <a:txBody>
                    <a:bodyPr/>
                    <a:lstStyle/>
                    <a:p>
                      <a:pPr algn="ctr"/>
                      <a:r>
                        <a:rPr lang="en-IN" sz="1400" dirty="0" err="1">
                          <a:latin typeface="Times New Roman" panose="02020603050405020304" pitchFamily="18" charset="0"/>
                          <a:cs typeface="Times New Roman" panose="02020603050405020304" pitchFamily="18" charset="0"/>
                        </a:rPr>
                        <a:t>Modupalli</a:t>
                      </a:r>
                      <a:r>
                        <a:rPr lang="en-IN" sz="1400" dirty="0">
                          <a:latin typeface="Times New Roman" panose="02020603050405020304" pitchFamily="18" charset="0"/>
                          <a:cs typeface="Times New Roman" panose="02020603050405020304" pitchFamily="18" charset="0"/>
                        </a:rPr>
                        <a:t> Dinesh ; D Sri Sai Pavan ; </a:t>
                      </a:r>
                      <a:r>
                        <a:rPr lang="en-IN" sz="1400" dirty="0" err="1">
                          <a:latin typeface="Times New Roman" panose="02020603050405020304" pitchFamily="18" charset="0"/>
                          <a:cs typeface="Times New Roman" panose="02020603050405020304" pitchFamily="18" charset="0"/>
                        </a:rPr>
                        <a:t>Dasari</a:t>
                      </a:r>
                      <a:r>
                        <a:rPr lang="en-IN" sz="1400" dirty="0">
                          <a:latin typeface="Times New Roman" panose="02020603050405020304" pitchFamily="18" charset="0"/>
                          <a:cs typeface="Times New Roman" panose="02020603050405020304" pitchFamily="18" charset="0"/>
                        </a:rPr>
                        <a:t> Mohan Reddy</a:t>
                      </a:r>
                    </a:p>
                  </a:txBody>
                  <a:tcPr/>
                </a:tc>
                <a:tc>
                  <a:txBody>
                    <a:bodyPr/>
                    <a:lstStyle/>
                    <a:p>
                      <a:pPr algn="ct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09 Jan 2024</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Affordable Mobile Application Camera System to Monitor Residential Societies Vehicle Activities</a:t>
                      </a:r>
                      <a:endParaRPr lang="en-IN"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Information Technology, Mobile Application Development, and Security Systems.</a:t>
                      </a:r>
                      <a:r>
                        <a:rPr lang="en-IN" sz="1400" dirty="0">
                          <a:latin typeface="Times New Roman" panose="02020603050405020304" pitchFamily="18" charset="0"/>
                          <a:cs typeface="Times New Roman" panose="02020603050405020304" pitchFamily="18" charset="0"/>
                        </a:rPr>
                        <a:t> </a:t>
                      </a:r>
                    </a:p>
                  </a:txBody>
                  <a:tcPr/>
                </a:tc>
                <a:tc>
                  <a:txBody>
                    <a:bodyPr/>
                    <a:lstStyle/>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This study introduces a cost-effective mobile application camera system that leverages Dart, Flutter, and Firebase for development. The system uses advanced image processing algorithms for vehicle identification and provides real-time</a:t>
                      </a:r>
                    </a:p>
                    <a:p>
                      <a:pPr algn="ct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notifications to residents and security personnel.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2967561"/>
                  </a:ext>
                </a:extLst>
              </a:tr>
              <a:tr h="1818335">
                <a:tc>
                  <a:txBody>
                    <a:bodyPr/>
                    <a:lstStyle/>
                    <a:p>
                      <a:pPr algn="ctr"/>
                      <a:r>
                        <a:rPr lang="en-IN" sz="1400" dirty="0">
                          <a:latin typeface="Times New Roman" panose="02020603050405020304" pitchFamily="18" charset="0"/>
                          <a:cs typeface="Times New Roman" panose="02020603050405020304" pitchFamily="18" charset="0"/>
                        </a:rPr>
                        <a:t>3</a:t>
                      </a:r>
                    </a:p>
                  </a:txBody>
                  <a:tcPr/>
                </a:tc>
                <a:tc>
                  <a:txBody>
                    <a:bodyPr/>
                    <a:lstStyle/>
                    <a:p>
                      <a:pPr algn="ctr"/>
                      <a:r>
                        <a:rPr lang="en-IN" sz="1400" dirty="0">
                          <a:latin typeface="Times New Roman" panose="02020603050405020304" pitchFamily="18" charset="0"/>
                          <a:cs typeface="Times New Roman" panose="02020603050405020304" pitchFamily="18" charset="0"/>
                        </a:rPr>
                        <a:t>US Patent Office</a:t>
                      </a:r>
                    </a:p>
                  </a:txBody>
                  <a:tcPr/>
                </a:tc>
                <a:tc>
                  <a:txBody>
                    <a:bodyPr/>
                    <a:lstStyle/>
                    <a:p>
                      <a:pPr algn="ctr"/>
                      <a:r>
                        <a:rPr lang="en-IN" sz="1400" dirty="0">
                          <a:latin typeface="Times New Roman" panose="02020603050405020304" pitchFamily="18" charset="0"/>
                          <a:cs typeface="Times New Roman" panose="02020603050405020304" pitchFamily="18" charset="0"/>
                        </a:rPr>
                        <a:t>2015</a:t>
                      </a:r>
                    </a:p>
                  </a:txBody>
                  <a:tcPr/>
                </a:tc>
                <a:tc>
                  <a:txBody>
                    <a:bodyPr/>
                    <a:lstStyle/>
                    <a:p>
                      <a:pPr algn="ctr"/>
                      <a:r>
                        <a:rPr lang="en-US" sz="1400" dirty="0">
                          <a:latin typeface="Times New Roman" panose="02020603050405020304" pitchFamily="18" charset="0"/>
                          <a:cs typeface="Times New Roman" panose="02020603050405020304" pitchFamily="18" charset="0"/>
                        </a:rPr>
                        <a:t>Reminders Based On Entry And Exit Of Vehicle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Vehicular Electronics</a:t>
                      </a:r>
                    </a:p>
                  </a:txBody>
                  <a:tcPr/>
                </a:tc>
                <a:tc>
                  <a:txBody>
                    <a:bodyPr/>
                    <a:lstStyle/>
                    <a:p>
                      <a:pPr algn="ctr"/>
                      <a:r>
                        <a:rPr lang="en-GB" sz="1400" dirty="0">
                          <a:latin typeface="Times New Roman" panose="02020603050405020304" pitchFamily="18" charset="0"/>
                          <a:cs typeface="Times New Roman" panose="02020603050405020304" pitchFamily="18" charset="0"/>
                        </a:rPr>
                        <a:t>The work on developing a system for providing reminders based on vehicle entry and exit. It addresses the need for automated reminders to enhance user convenience and safety. The system utilizes sensors to detect vehicle entry and exit events, triggering context-specific reminders.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219885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A3318A7E-8C48-8B48-52FE-47480F6BC85D}"/>
              </a:ext>
            </a:extLst>
          </p:cNvPr>
          <p:cNvGraphicFramePr>
            <a:graphicFrameLocks noGrp="1"/>
          </p:cNvGraphicFramePr>
          <p:nvPr>
            <p:ph idx="1"/>
            <p:extLst>
              <p:ext uri="{D42A27DB-BD31-4B8C-83A1-F6EECF244321}">
                <p14:modId xmlns:p14="http://schemas.microsoft.com/office/powerpoint/2010/main" val="3217667032"/>
              </p:ext>
            </p:extLst>
          </p:nvPr>
        </p:nvGraphicFramePr>
        <p:xfrm>
          <a:off x="130629" y="989045"/>
          <a:ext cx="11896531" cy="5594205"/>
        </p:xfrm>
        <a:graphic>
          <a:graphicData uri="http://schemas.openxmlformats.org/drawingml/2006/table">
            <a:tbl>
              <a:tblPr firstRow="1" bandRow="1">
                <a:tableStyleId>{5C22544A-7EE6-4342-B048-85BDC9FD1C3A}</a:tableStyleId>
              </a:tblPr>
              <a:tblGrid>
                <a:gridCol w="811763">
                  <a:extLst>
                    <a:ext uri="{9D8B030D-6E8A-4147-A177-3AD203B41FA5}">
                      <a16:colId xmlns:a16="http://schemas.microsoft.com/office/drawing/2014/main" val="970791240"/>
                    </a:ext>
                  </a:extLst>
                </a:gridCol>
                <a:gridCol w="1716832">
                  <a:extLst>
                    <a:ext uri="{9D8B030D-6E8A-4147-A177-3AD203B41FA5}">
                      <a16:colId xmlns:a16="http://schemas.microsoft.com/office/drawing/2014/main" val="1919634258"/>
                    </a:ext>
                  </a:extLst>
                </a:gridCol>
                <a:gridCol w="1726164">
                  <a:extLst>
                    <a:ext uri="{9D8B030D-6E8A-4147-A177-3AD203B41FA5}">
                      <a16:colId xmlns:a16="http://schemas.microsoft.com/office/drawing/2014/main" val="1971933580"/>
                    </a:ext>
                  </a:extLst>
                </a:gridCol>
                <a:gridCol w="2118049">
                  <a:extLst>
                    <a:ext uri="{9D8B030D-6E8A-4147-A177-3AD203B41FA5}">
                      <a16:colId xmlns:a16="http://schemas.microsoft.com/office/drawing/2014/main" val="3588378385"/>
                    </a:ext>
                  </a:extLst>
                </a:gridCol>
                <a:gridCol w="1800808">
                  <a:extLst>
                    <a:ext uri="{9D8B030D-6E8A-4147-A177-3AD203B41FA5}">
                      <a16:colId xmlns:a16="http://schemas.microsoft.com/office/drawing/2014/main" val="121978081"/>
                    </a:ext>
                  </a:extLst>
                </a:gridCol>
                <a:gridCol w="3722915">
                  <a:extLst>
                    <a:ext uri="{9D8B030D-6E8A-4147-A177-3AD203B41FA5}">
                      <a16:colId xmlns:a16="http://schemas.microsoft.com/office/drawing/2014/main" val="3665079735"/>
                    </a:ext>
                  </a:extLst>
                </a:gridCol>
              </a:tblGrid>
              <a:tr h="839325">
                <a:tc>
                  <a:txBody>
                    <a:bodyPr/>
                    <a:lstStyle/>
                    <a:p>
                      <a:pPr algn="ctr"/>
                      <a:r>
                        <a:rPr lang="en-IN" sz="2400" dirty="0">
                          <a:latin typeface="Times New Roman" panose="02020603050405020304" pitchFamily="18" charset="0"/>
                          <a:cs typeface="Times New Roman" panose="02020603050405020304" pitchFamily="18" charset="0"/>
                        </a:rPr>
                        <a:t>No.</a:t>
                      </a:r>
                    </a:p>
                  </a:txBody>
                  <a:tcPr/>
                </a:tc>
                <a:tc>
                  <a:txBody>
                    <a:bodyPr/>
                    <a:lstStyle/>
                    <a:p>
                      <a:pPr algn="ctr"/>
                      <a:r>
                        <a:rPr lang="en-IN" sz="2400" dirty="0">
                          <a:latin typeface="Times New Roman" panose="02020603050405020304" pitchFamily="18" charset="0"/>
                          <a:cs typeface="Times New Roman" panose="02020603050405020304" pitchFamily="18" charset="0"/>
                        </a:rPr>
                        <a:t>Author </a:t>
                      </a:r>
                    </a:p>
                  </a:txBody>
                  <a:tcPr/>
                </a:tc>
                <a:tc>
                  <a:txBody>
                    <a:bodyPr/>
                    <a:lstStyle/>
                    <a:p>
                      <a:pPr algn="ctr"/>
                      <a:r>
                        <a:rPr lang="en-IN" sz="2400" dirty="0">
                          <a:latin typeface="Times New Roman" panose="02020603050405020304" pitchFamily="18" charset="0"/>
                          <a:cs typeface="Times New Roman" panose="02020603050405020304" pitchFamily="18" charset="0"/>
                        </a:rPr>
                        <a:t>Published Year</a:t>
                      </a:r>
                    </a:p>
                  </a:txBody>
                  <a:tcPr/>
                </a:tc>
                <a:tc>
                  <a:txBody>
                    <a:bodyPr/>
                    <a:lstStyle/>
                    <a:p>
                      <a:pPr algn="ctr"/>
                      <a:r>
                        <a:rPr lang="en-IN" sz="2400" dirty="0">
                          <a:latin typeface="Times New Roman" panose="02020603050405020304" pitchFamily="18" charset="0"/>
                          <a:cs typeface="Times New Roman" panose="02020603050405020304" pitchFamily="18" charset="0"/>
                        </a:rPr>
                        <a:t>Title</a:t>
                      </a:r>
                    </a:p>
                  </a:txBody>
                  <a:tcPr/>
                </a:tc>
                <a:tc>
                  <a:txBody>
                    <a:bodyPr/>
                    <a:lstStyle/>
                    <a:p>
                      <a:pPr algn="ctr"/>
                      <a:r>
                        <a:rPr lang="en-IN" sz="2400" dirty="0">
                          <a:latin typeface="Times New Roman" panose="02020603050405020304" pitchFamily="18" charset="0"/>
                          <a:cs typeface="Times New Roman" panose="02020603050405020304" pitchFamily="18" charset="0"/>
                        </a:rPr>
                        <a:t>Study Field </a:t>
                      </a:r>
                    </a:p>
                  </a:txBody>
                  <a:tcPr/>
                </a:tc>
                <a:tc>
                  <a:txBody>
                    <a:bodyPr/>
                    <a:lstStyle/>
                    <a:p>
                      <a:pPr algn="ctr"/>
                      <a:r>
                        <a:rPr lang="en-IN" sz="2400" dirty="0">
                          <a:latin typeface="Times New Roman" panose="02020603050405020304" pitchFamily="18" charset="0"/>
                          <a:cs typeface="Times New Roman" panose="02020603050405020304" pitchFamily="18" charset="0"/>
                        </a:rPr>
                        <a:t>Important Results</a:t>
                      </a:r>
                    </a:p>
                  </a:txBody>
                  <a:tcPr/>
                </a:tc>
                <a:extLst>
                  <a:ext uri="{0D108BD9-81ED-4DB2-BD59-A6C34878D82A}">
                    <a16:rowId xmlns:a16="http://schemas.microsoft.com/office/drawing/2014/main" val="2512390208"/>
                  </a:ext>
                </a:extLst>
              </a:tr>
              <a:tr h="486276">
                <a:tc>
                  <a:txBody>
                    <a:bodyPr/>
                    <a:lstStyle/>
                    <a:p>
                      <a:pPr algn="ctr"/>
                      <a:r>
                        <a:rPr lang="en-IN" sz="1400" dirty="0">
                          <a:latin typeface="Times New Roman" panose="02020603050405020304" pitchFamily="18" charset="0"/>
                          <a:cs typeface="Times New Roman" panose="02020603050405020304" pitchFamily="18" charset="0"/>
                        </a:rPr>
                        <a:t>4</a:t>
                      </a:r>
                    </a:p>
                  </a:txBody>
                  <a:tcPr/>
                </a:tc>
                <a:tc>
                  <a:txBody>
                    <a:bodyPr/>
                    <a:lstStyle/>
                    <a:p>
                      <a:pPr algn="ctr"/>
                      <a:r>
                        <a:rPr lang="en-IN" sz="1400" dirty="0">
                          <a:latin typeface="Times New Roman" panose="02020603050405020304" pitchFamily="18" charset="0"/>
                          <a:cs typeface="Times New Roman" panose="02020603050405020304" pitchFamily="18" charset="0"/>
                        </a:rPr>
                        <a:t>Adler et al</a:t>
                      </a:r>
                    </a:p>
                  </a:txBody>
                  <a:tcPr/>
                </a:tc>
                <a:tc>
                  <a:txBody>
                    <a:bodyPr/>
                    <a:lstStyle/>
                    <a:p>
                      <a:pPr algn="ctr"/>
                      <a:r>
                        <a:rPr lang="en-IN" sz="1400" dirty="0">
                          <a:latin typeface="Times New Roman" panose="02020603050405020304" pitchFamily="18" charset="0"/>
                          <a:cs typeface="Times New Roman" panose="02020603050405020304" pitchFamily="18" charset="0"/>
                        </a:rPr>
                        <a:t>June 2015</a:t>
                      </a:r>
                    </a:p>
                  </a:txBody>
                  <a:tcPr/>
                </a:tc>
                <a:tc>
                  <a:txBody>
                    <a:bodyPr/>
                    <a:lstStyle/>
                    <a:p>
                      <a:pPr algn="ctr"/>
                      <a:r>
                        <a:rPr lang="en-IN" sz="1400" dirty="0">
                          <a:latin typeface="Times New Roman" panose="02020603050405020304" pitchFamily="18" charset="0"/>
                          <a:cs typeface="Times New Roman" panose="02020603050405020304" pitchFamily="18" charset="0"/>
                        </a:rPr>
                        <a:t>Smart Location-Based Reminders</a:t>
                      </a:r>
                    </a:p>
                  </a:txBody>
                  <a:tcPr/>
                </a:tc>
                <a:tc>
                  <a:txBody>
                    <a:bodyPr/>
                    <a:lstStyle/>
                    <a:p>
                      <a:pPr algn="ctr"/>
                      <a:r>
                        <a:rPr lang="en-IN" sz="1400" dirty="0">
                          <a:latin typeface="Times New Roman" panose="02020603050405020304" pitchFamily="18" charset="0"/>
                          <a:cs typeface="Times New Roman" panose="02020603050405020304" pitchFamily="18" charset="0"/>
                        </a:rPr>
                        <a:t>Mobile Application Development, Location-Based Services, and User Experience Design.</a:t>
                      </a:r>
                    </a:p>
                  </a:txBody>
                  <a:tcPr/>
                </a:tc>
                <a:tc>
                  <a:txBody>
                    <a:bodyPr/>
                    <a:lstStyle/>
                    <a:p>
                      <a:pPr algn="ctr"/>
                      <a:r>
                        <a:rPr lang="en-GB" sz="1400" dirty="0">
                          <a:latin typeface="Times New Roman" panose="02020603050405020304" pitchFamily="18" charset="0"/>
                          <a:cs typeface="Times New Roman" panose="02020603050405020304" pitchFamily="18" charset="0"/>
                        </a:rPr>
                        <a:t>It aims to enhance user convenience by providing timely and relevant reminders based on the user’s location and movements. The system leverages sensors and location data to trigger reminders when specific conditions are met, such as entering or exiting a vehicle.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0868642"/>
                  </a:ext>
                </a:extLst>
              </a:tr>
              <a:tr h="486276">
                <a:tc>
                  <a:txBody>
                    <a:bodyPr/>
                    <a:lstStyle/>
                    <a:p>
                      <a:pPr algn="ctr"/>
                      <a:r>
                        <a:rPr lang="en-IN" sz="1400" dirty="0">
                          <a:latin typeface="Times New Roman" panose="02020603050405020304" pitchFamily="18" charset="0"/>
                          <a:cs typeface="Times New Roman" panose="02020603050405020304" pitchFamily="18" charset="0"/>
                        </a:rPr>
                        <a:t>5</a:t>
                      </a:r>
                    </a:p>
                  </a:txBody>
                  <a:tcPr/>
                </a:tc>
                <a:tc>
                  <a:txBody>
                    <a:bodyPr/>
                    <a:lstStyle/>
                    <a:p>
                      <a:pPr algn="ctr"/>
                      <a:r>
                        <a:rPr lang="en-IN" sz="1400" dirty="0">
                          <a:latin typeface="Times New Roman" panose="02020603050405020304" pitchFamily="18" charset="0"/>
                          <a:cs typeface="Times New Roman" panose="02020603050405020304" pitchFamily="18" charset="0"/>
                        </a:rPr>
                        <a:t>Rahul B. </a:t>
                      </a:r>
                      <a:r>
                        <a:rPr lang="en-IN" sz="1400" dirty="0" err="1">
                          <a:latin typeface="Times New Roman" panose="02020603050405020304" pitchFamily="18" charset="0"/>
                          <a:cs typeface="Times New Roman" panose="02020603050405020304" pitchFamily="18" charset="0"/>
                        </a:rPr>
                        <a:t>Pendor</a:t>
                      </a:r>
                      <a:r>
                        <a:rPr lang="en-IN" sz="1400" dirty="0">
                          <a:latin typeface="Times New Roman" panose="02020603050405020304" pitchFamily="18" charset="0"/>
                          <a:cs typeface="Times New Roman" panose="02020603050405020304" pitchFamily="18" charset="0"/>
                        </a:rPr>
                        <a:t>; P. P. </a:t>
                      </a:r>
                      <a:r>
                        <a:rPr lang="en-IN" sz="1400" dirty="0" err="1">
                          <a:latin typeface="Times New Roman" panose="02020603050405020304" pitchFamily="18" charset="0"/>
                          <a:cs typeface="Times New Roman" panose="02020603050405020304" pitchFamily="18" charset="0"/>
                        </a:rPr>
                        <a:t>Tasgaonkar</a:t>
                      </a:r>
                      <a:r>
                        <a:rPr lang="en-IN" sz="1400" dirty="0">
                          <a:latin typeface="Times New Roman" panose="02020603050405020304" pitchFamily="18" charset="0"/>
                          <a:cs typeface="Times New Roman" panose="02020603050405020304" pitchFamily="18" charset="0"/>
                        </a:rPr>
                        <a:t> </a:t>
                      </a:r>
                    </a:p>
                  </a:txBody>
                  <a:tcPr/>
                </a:tc>
                <a:tc>
                  <a:txBody>
                    <a:bodyPr/>
                    <a:lstStyle/>
                    <a:p>
                      <a:pPr algn="ctr"/>
                      <a:r>
                        <a:rPr lang="en-IN" sz="1400" dirty="0">
                          <a:latin typeface="Times New Roman" panose="02020603050405020304" pitchFamily="18" charset="0"/>
                          <a:cs typeface="Times New Roman" panose="02020603050405020304" pitchFamily="18" charset="0"/>
                        </a:rPr>
                        <a:t>April 2016</a:t>
                      </a:r>
                    </a:p>
                  </a:txBody>
                  <a:tcPr/>
                </a:tc>
                <a:tc>
                  <a:txBody>
                    <a:bodyPr/>
                    <a:lstStyle/>
                    <a:p>
                      <a:pPr algn="ctr"/>
                      <a:r>
                        <a:rPr lang="en-IN" sz="1400" dirty="0">
                          <a:latin typeface="Times New Roman" panose="02020603050405020304" pitchFamily="18" charset="0"/>
                          <a:cs typeface="Times New Roman" panose="02020603050405020304" pitchFamily="18" charset="0"/>
                        </a:rPr>
                        <a:t>An IoT framework for an intelligent vehicle monitoring system </a:t>
                      </a:r>
                    </a:p>
                  </a:txBody>
                  <a:tcPr/>
                </a:tc>
                <a:tc>
                  <a:txBody>
                    <a:bodyPr/>
                    <a:lstStyle/>
                    <a:p>
                      <a:pPr algn="ctr"/>
                      <a:r>
                        <a:rPr lang="en-US" sz="1400" dirty="0">
                          <a:latin typeface="Times New Roman" panose="02020603050405020304" pitchFamily="18" charset="0"/>
                          <a:cs typeface="Times New Roman" panose="02020603050405020304" pitchFamily="18" charset="0"/>
                        </a:rPr>
                        <a:t>Internet of Things (IoT), Wireless Sensor Networks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GB" sz="1400" dirty="0">
                          <a:latin typeface="Times New Roman" panose="02020603050405020304" pitchFamily="18" charset="0"/>
                          <a:cs typeface="Times New Roman" panose="02020603050405020304" pitchFamily="18" charset="0"/>
                        </a:rPr>
                        <a:t>. The study reviews existing vehicle monitoring technologies and highlights the advantages of using IoT for enhanced data collection and analysis. The proposed system leverages sensors and communication technologies to provide accurate and timely information about vehicle status and location.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2967561"/>
                  </a:ext>
                </a:extLst>
              </a:tr>
              <a:tr h="486276">
                <a:tc>
                  <a:txBody>
                    <a:bodyPr/>
                    <a:lstStyle/>
                    <a:p>
                      <a:pPr algn="ctr"/>
                      <a:r>
                        <a:rPr lang="en-IN" sz="1400" dirty="0">
                          <a:latin typeface="Times New Roman" panose="02020603050405020304" pitchFamily="18" charset="0"/>
                          <a:cs typeface="Times New Roman" panose="02020603050405020304" pitchFamily="18" charset="0"/>
                        </a:rPr>
                        <a:t>6</a:t>
                      </a:r>
                    </a:p>
                  </a:txBody>
                  <a:tcPr/>
                </a:tc>
                <a:tc>
                  <a:txBody>
                    <a:bodyPr/>
                    <a:lstStyle/>
                    <a:p>
                      <a:pPr algn="ctr"/>
                      <a:r>
                        <a:rPr lang="en-IN" sz="1400" dirty="0" err="1">
                          <a:latin typeface="Times New Roman" panose="02020603050405020304" pitchFamily="18" charset="0"/>
                          <a:cs typeface="Times New Roman" panose="02020603050405020304" pitchFamily="18" charset="0"/>
                        </a:rPr>
                        <a:t>Shashirangana</a:t>
                      </a:r>
                      <a:r>
                        <a:rPr lang="en-IN" sz="1400" dirty="0">
                          <a:latin typeface="Times New Roman" panose="02020603050405020304" pitchFamily="18" charset="0"/>
                          <a:cs typeface="Times New Roman" panose="02020603050405020304" pitchFamily="18" charset="0"/>
                        </a:rPr>
                        <a:t>, J., </a:t>
                      </a:r>
                      <a:r>
                        <a:rPr lang="en-IN" sz="1400" dirty="0" err="1">
                          <a:latin typeface="Times New Roman" panose="02020603050405020304" pitchFamily="18" charset="0"/>
                          <a:cs typeface="Times New Roman" panose="02020603050405020304" pitchFamily="18" charset="0"/>
                        </a:rPr>
                        <a:t>Padmasiri</a:t>
                      </a:r>
                      <a:r>
                        <a:rPr lang="en-IN" sz="1400" dirty="0">
                          <a:latin typeface="Times New Roman" panose="02020603050405020304" pitchFamily="18" charset="0"/>
                          <a:cs typeface="Times New Roman" panose="02020603050405020304" pitchFamily="18" charset="0"/>
                        </a:rPr>
                        <a:t>, H., </a:t>
                      </a:r>
                      <a:r>
                        <a:rPr lang="en-IN" sz="1400" dirty="0" err="1">
                          <a:latin typeface="Times New Roman" panose="02020603050405020304" pitchFamily="18" charset="0"/>
                          <a:cs typeface="Times New Roman" panose="02020603050405020304" pitchFamily="18" charset="0"/>
                        </a:rPr>
                        <a:t>Meedeniya</a:t>
                      </a:r>
                      <a:r>
                        <a:rPr lang="en-IN" sz="1400" dirty="0">
                          <a:latin typeface="Times New Roman" panose="02020603050405020304" pitchFamily="18" charset="0"/>
                          <a:cs typeface="Times New Roman" panose="02020603050405020304" pitchFamily="18" charset="0"/>
                        </a:rPr>
                        <a:t>, D., &amp; Perera, C</a:t>
                      </a:r>
                    </a:p>
                  </a:txBody>
                  <a:tcPr/>
                </a:tc>
                <a:tc>
                  <a:txBody>
                    <a:bodyPr/>
                    <a:lstStyle/>
                    <a:p>
                      <a:pPr algn="ctr"/>
                      <a:r>
                        <a:rPr lang="en-IN" sz="1400" dirty="0">
                          <a:latin typeface="Times New Roman" panose="02020603050405020304" pitchFamily="18" charset="0"/>
                          <a:cs typeface="Times New Roman" panose="02020603050405020304" pitchFamily="18" charset="0"/>
                        </a:rPr>
                        <a:t>2020</a:t>
                      </a:r>
                    </a:p>
                  </a:txBody>
                  <a:tcPr/>
                </a:tc>
                <a:tc>
                  <a:txBody>
                    <a:bodyPr/>
                    <a:lstStyle/>
                    <a:p>
                      <a:pPr algn="ctr"/>
                      <a:r>
                        <a:rPr lang="en-US" sz="1400" dirty="0">
                          <a:latin typeface="Times New Roman" panose="02020603050405020304" pitchFamily="18" charset="0"/>
                          <a:cs typeface="Times New Roman" panose="02020603050405020304" pitchFamily="18" charset="0"/>
                        </a:rPr>
                        <a:t>Automated license plate recognition: a survey on methods and techniques.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 Image Processing, Optical Character Recognition (OCR), and Intelligent Transportation Systems.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GB" sz="1400" dirty="0">
                          <a:latin typeface="Times New Roman" panose="02020603050405020304" pitchFamily="18" charset="0"/>
                          <a:cs typeface="Times New Roman" panose="02020603050405020304" pitchFamily="18" charset="0"/>
                        </a:rPr>
                        <a:t>This paper surveys the methods and techniques used in Automated License Plate Recognition (ALPR) systems, which are crucial for tasks such as law enforcement, surveillance, and toll booth operations. The study reviews various ALPR techniques, considering different operational needs from mobile devices to cloud servers, and challenges like harsh climatic conditions.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1842569"/>
                  </a:ext>
                </a:extLst>
              </a:tr>
            </a:tbl>
          </a:graphicData>
        </a:graphic>
      </p:graphicFrame>
    </p:spTree>
    <p:extLst>
      <p:ext uri="{BB962C8B-B14F-4D97-AF65-F5344CB8AC3E}">
        <p14:creationId xmlns:p14="http://schemas.microsoft.com/office/powerpoint/2010/main" val="363396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A3318A7E-8C48-8B48-52FE-47480F6BC85D}"/>
              </a:ext>
            </a:extLst>
          </p:cNvPr>
          <p:cNvGraphicFramePr>
            <a:graphicFrameLocks noGrp="1"/>
          </p:cNvGraphicFramePr>
          <p:nvPr>
            <p:ph idx="1"/>
            <p:extLst>
              <p:ext uri="{D42A27DB-BD31-4B8C-83A1-F6EECF244321}">
                <p14:modId xmlns:p14="http://schemas.microsoft.com/office/powerpoint/2010/main" val="279758469"/>
              </p:ext>
            </p:extLst>
          </p:nvPr>
        </p:nvGraphicFramePr>
        <p:xfrm>
          <a:off x="130629" y="989045"/>
          <a:ext cx="11896531" cy="3795885"/>
        </p:xfrm>
        <a:graphic>
          <a:graphicData uri="http://schemas.openxmlformats.org/drawingml/2006/table">
            <a:tbl>
              <a:tblPr firstRow="1" bandRow="1">
                <a:tableStyleId>{5C22544A-7EE6-4342-B048-85BDC9FD1C3A}</a:tableStyleId>
              </a:tblPr>
              <a:tblGrid>
                <a:gridCol w="811763">
                  <a:extLst>
                    <a:ext uri="{9D8B030D-6E8A-4147-A177-3AD203B41FA5}">
                      <a16:colId xmlns:a16="http://schemas.microsoft.com/office/drawing/2014/main" val="970791240"/>
                    </a:ext>
                  </a:extLst>
                </a:gridCol>
                <a:gridCol w="1716832">
                  <a:extLst>
                    <a:ext uri="{9D8B030D-6E8A-4147-A177-3AD203B41FA5}">
                      <a16:colId xmlns:a16="http://schemas.microsoft.com/office/drawing/2014/main" val="1919634258"/>
                    </a:ext>
                  </a:extLst>
                </a:gridCol>
                <a:gridCol w="1726164">
                  <a:extLst>
                    <a:ext uri="{9D8B030D-6E8A-4147-A177-3AD203B41FA5}">
                      <a16:colId xmlns:a16="http://schemas.microsoft.com/office/drawing/2014/main" val="1971933580"/>
                    </a:ext>
                  </a:extLst>
                </a:gridCol>
                <a:gridCol w="2118049">
                  <a:extLst>
                    <a:ext uri="{9D8B030D-6E8A-4147-A177-3AD203B41FA5}">
                      <a16:colId xmlns:a16="http://schemas.microsoft.com/office/drawing/2014/main" val="3588378385"/>
                    </a:ext>
                  </a:extLst>
                </a:gridCol>
                <a:gridCol w="1800808">
                  <a:extLst>
                    <a:ext uri="{9D8B030D-6E8A-4147-A177-3AD203B41FA5}">
                      <a16:colId xmlns:a16="http://schemas.microsoft.com/office/drawing/2014/main" val="121978081"/>
                    </a:ext>
                  </a:extLst>
                </a:gridCol>
                <a:gridCol w="3722915">
                  <a:extLst>
                    <a:ext uri="{9D8B030D-6E8A-4147-A177-3AD203B41FA5}">
                      <a16:colId xmlns:a16="http://schemas.microsoft.com/office/drawing/2014/main" val="3665079735"/>
                    </a:ext>
                  </a:extLst>
                </a:gridCol>
              </a:tblGrid>
              <a:tr h="839325">
                <a:tc>
                  <a:txBody>
                    <a:bodyPr/>
                    <a:lstStyle/>
                    <a:p>
                      <a:pPr algn="ctr"/>
                      <a:r>
                        <a:rPr lang="en-IN" sz="2400" dirty="0">
                          <a:latin typeface="Times New Roman" panose="02020603050405020304" pitchFamily="18" charset="0"/>
                          <a:cs typeface="Times New Roman" panose="02020603050405020304" pitchFamily="18" charset="0"/>
                        </a:rPr>
                        <a:t>No.</a:t>
                      </a:r>
                    </a:p>
                  </a:txBody>
                  <a:tcPr/>
                </a:tc>
                <a:tc>
                  <a:txBody>
                    <a:bodyPr/>
                    <a:lstStyle/>
                    <a:p>
                      <a:pPr algn="ctr"/>
                      <a:r>
                        <a:rPr lang="en-IN" sz="2400" dirty="0">
                          <a:latin typeface="Times New Roman" panose="02020603050405020304" pitchFamily="18" charset="0"/>
                          <a:cs typeface="Times New Roman" panose="02020603050405020304" pitchFamily="18" charset="0"/>
                        </a:rPr>
                        <a:t>Author </a:t>
                      </a:r>
                    </a:p>
                  </a:txBody>
                  <a:tcPr/>
                </a:tc>
                <a:tc>
                  <a:txBody>
                    <a:bodyPr/>
                    <a:lstStyle/>
                    <a:p>
                      <a:pPr algn="ctr"/>
                      <a:r>
                        <a:rPr lang="en-IN" sz="2400" dirty="0">
                          <a:latin typeface="Times New Roman" panose="02020603050405020304" pitchFamily="18" charset="0"/>
                          <a:cs typeface="Times New Roman" panose="02020603050405020304" pitchFamily="18" charset="0"/>
                        </a:rPr>
                        <a:t>Published Year</a:t>
                      </a:r>
                    </a:p>
                  </a:txBody>
                  <a:tcPr/>
                </a:tc>
                <a:tc>
                  <a:txBody>
                    <a:bodyPr/>
                    <a:lstStyle/>
                    <a:p>
                      <a:pPr algn="ctr"/>
                      <a:r>
                        <a:rPr lang="en-IN" sz="2400" dirty="0">
                          <a:latin typeface="Times New Roman" panose="02020603050405020304" pitchFamily="18" charset="0"/>
                          <a:cs typeface="Times New Roman" panose="02020603050405020304" pitchFamily="18" charset="0"/>
                        </a:rPr>
                        <a:t>Title</a:t>
                      </a:r>
                    </a:p>
                  </a:txBody>
                  <a:tcPr/>
                </a:tc>
                <a:tc>
                  <a:txBody>
                    <a:bodyPr/>
                    <a:lstStyle/>
                    <a:p>
                      <a:pPr algn="ctr"/>
                      <a:r>
                        <a:rPr lang="en-IN" sz="2400" dirty="0">
                          <a:latin typeface="Times New Roman" panose="02020603050405020304" pitchFamily="18" charset="0"/>
                          <a:cs typeface="Times New Roman" panose="02020603050405020304" pitchFamily="18" charset="0"/>
                        </a:rPr>
                        <a:t>Study Field </a:t>
                      </a:r>
                    </a:p>
                  </a:txBody>
                  <a:tcPr/>
                </a:tc>
                <a:tc>
                  <a:txBody>
                    <a:bodyPr/>
                    <a:lstStyle/>
                    <a:p>
                      <a:pPr algn="ctr"/>
                      <a:r>
                        <a:rPr lang="en-IN" sz="2400" dirty="0">
                          <a:latin typeface="Times New Roman" panose="02020603050405020304" pitchFamily="18" charset="0"/>
                          <a:cs typeface="Times New Roman" panose="02020603050405020304" pitchFamily="18" charset="0"/>
                        </a:rPr>
                        <a:t>Important Results</a:t>
                      </a:r>
                    </a:p>
                  </a:txBody>
                  <a:tcPr/>
                </a:tc>
                <a:extLst>
                  <a:ext uri="{0D108BD9-81ED-4DB2-BD59-A6C34878D82A}">
                    <a16:rowId xmlns:a16="http://schemas.microsoft.com/office/drawing/2014/main" val="2512390208"/>
                  </a:ext>
                </a:extLst>
              </a:tr>
              <a:tr h="486276">
                <a:tc>
                  <a:txBody>
                    <a:bodyPr/>
                    <a:lstStyle/>
                    <a:p>
                      <a:pPr algn="ctr"/>
                      <a:r>
                        <a:rPr lang="en-IN" sz="1400" dirty="0">
                          <a:latin typeface="Times New Roman" panose="02020603050405020304" pitchFamily="18" charset="0"/>
                          <a:cs typeface="Times New Roman" panose="02020603050405020304" pitchFamily="18" charset="0"/>
                        </a:rPr>
                        <a:t>7</a:t>
                      </a:r>
                    </a:p>
                  </a:txBody>
                  <a:tcPr/>
                </a:tc>
                <a:tc>
                  <a:txBody>
                    <a:bodyPr/>
                    <a:lstStyle/>
                    <a:p>
                      <a:pPr algn="ctr"/>
                      <a:r>
                        <a:rPr lang="en-IN" sz="1400" dirty="0">
                          <a:latin typeface="Times New Roman" panose="02020603050405020304" pitchFamily="18" charset="0"/>
                          <a:cs typeface="Times New Roman" panose="02020603050405020304" pitchFamily="18" charset="0"/>
                        </a:rPr>
                        <a:t>Shi, H., &amp; Zhao, D. </a:t>
                      </a:r>
                    </a:p>
                  </a:txBody>
                  <a:tcPr/>
                </a:tc>
                <a:tc>
                  <a:txBody>
                    <a:bodyPr/>
                    <a:lstStyle/>
                    <a:p>
                      <a:pPr algn="ctr"/>
                      <a:r>
                        <a:rPr lang="en-IN" sz="1400" dirty="0">
                          <a:latin typeface="Times New Roman" panose="02020603050405020304" pitchFamily="18" charset="0"/>
                          <a:cs typeface="Times New Roman" panose="02020603050405020304" pitchFamily="18" charset="0"/>
                        </a:rPr>
                        <a:t>2023</a:t>
                      </a:r>
                    </a:p>
                  </a:txBody>
                  <a:tcPr/>
                </a:tc>
                <a:tc>
                  <a:txBody>
                    <a:bodyPr/>
                    <a:lstStyle/>
                    <a:p>
                      <a:pPr algn="ctr"/>
                      <a:r>
                        <a:rPr lang="en-US" sz="1400" dirty="0">
                          <a:latin typeface="Times New Roman" panose="02020603050405020304" pitchFamily="18" charset="0"/>
                          <a:cs typeface="Times New Roman" panose="02020603050405020304" pitchFamily="18" charset="0"/>
                        </a:rPr>
                        <a:t> License Plate Recognition System Based on Improved YOLOv5 and GRU</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Deep Learning, Image Processing </a:t>
                      </a:r>
                    </a:p>
                  </a:txBody>
                  <a:tcPr/>
                </a:tc>
                <a:tc>
                  <a:txBody>
                    <a:bodyPr/>
                    <a:lstStyle/>
                    <a:p>
                      <a:pPr algn="ctr"/>
                      <a:r>
                        <a:rPr lang="en-US" sz="1400" dirty="0">
                          <a:latin typeface="Times New Roman" panose="02020603050405020304" pitchFamily="18" charset="0"/>
                          <a:cs typeface="Times New Roman" panose="02020603050405020304" pitchFamily="18" charset="0"/>
                        </a:rPr>
                        <a:t>The study addresses the limitations of traditional methods in terms of accuracy and speed. By incorporating a channel attention mechanism and optimizing the YOLOv5 model, the system enhances feature extraction and detection efficiency.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0868642"/>
                  </a:ext>
                </a:extLst>
              </a:tr>
              <a:tr h="486276">
                <a:tc>
                  <a:txBody>
                    <a:bodyPr/>
                    <a:lstStyle/>
                    <a:p>
                      <a:pPr algn="ctr"/>
                      <a:r>
                        <a:rPr lang="en-IN" sz="1400" dirty="0">
                          <a:latin typeface="Times New Roman" panose="02020603050405020304" pitchFamily="18" charset="0"/>
                          <a:cs typeface="Times New Roman" panose="02020603050405020304" pitchFamily="18" charset="0"/>
                        </a:rPr>
                        <a:t>8</a:t>
                      </a:r>
                    </a:p>
                  </a:txBody>
                  <a:tcPr/>
                </a:tc>
                <a:tc>
                  <a:txBody>
                    <a:bodyPr/>
                    <a:lstStyle/>
                    <a:p>
                      <a:pPr algn="ctr"/>
                      <a:r>
                        <a:rPr lang="en-IN" sz="1400" dirty="0">
                          <a:latin typeface="Times New Roman" panose="02020603050405020304" pitchFamily="18" charset="0"/>
                          <a:cs typeface="Times New Roman" panose="02020603050405020304" pitchFamily="18" charset="0"/>
                        </a:rPr>
                        <a:t>Anil K. </a:t>
                      </a:r>
                      <a:r>
                        <a:rPr lang="en-IN" sz="1400" dirty="0" err="1">
                          <a:latin typeface="Times New Roman" panose="02020603050405020304" pitchFamily="18" charset="0"/>
                          <a:cs typeface="Times New Roman" panose="02020603050405020304" pitchFamily="18" charset="0"/>
                        </a:rPr>
                        <a:t>Kandangath</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2013</a:t>
                      </a:r>
                    </a:p>
                  </a:txBody>
                  <a:tcPr/>
                </a:tc>
                <a:tc>
                  <a:txBody>
                    <a:bodyPr/>
                    <a:lstStyle/>
                    <a:p>
                      <a:pPr algn="ctr"/>
                      <a:r>
                        <a:rPr lang="en-US" sz="1400" dirty="0">
                          <a:latin typeface="Times New Roman" panose="02020603050405020304" pitchFamily="18" charset="0"/>
                          <a:cs typeface="Times New Roman" panose="02020603050405020304" pitchFamily="18" charset="0"/>
                        </a:rPr>
                        <a:t>Determining Exit From A Vehicle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Internet of Things (IoT), Wireless Sensor Networks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This patent application focuses on a system for determining when a person exits a vehicle. It aims to enhance user convenience and safety by using sensors and algorithms to detect exit events accurately. The system can trigger various actions, such as reminders or security measures, based on the detection.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2967561"/>
                  </a:ext>
                </a:extLst>
              </a:tr>
            </a:tbl>
          </a:graphicData>
        </a:graphic>
      </p:graphicFrame>
    </p:spTree>
    <p:extLst>
      <p:ext uri="{BB962C8B-B14F-4D97-AF65-F5344CB8AC3E}">
        <p14:creationId xmlns:p14="http://schemas.microsoft.com/office/powerpoint/2010/main" val="59054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Methods Drawbacks</a:t>
            </a:r>
          </a:p>
        </p:txBody>
      </p:sp>
      <p:sp>
        <p:nvSpPr>
          <p:cNvPr id="3" name="Content Placeholder 2"/>
          <p:cNvSpPr>
            <a:spLocks noGrp="1"/>
          </p:cNvSpPr>
          <p:nvPr>
            <p:ph idx="1"/>
          </p:nvPr>
        </p:nvSpPr>
        <p:spPr>
          <a:xfrm>
            <a:off x="812800" y="967636"/>
            <a:ext cx="10668000" cy="5207695"/>
          </a:xfrm>
        </p:spPr>
        <p:txBody>
          <a:bodyPr>
            <a:noAutofit/>
          </a:bodyPr>
          <a:lstStyle/>
          <a:p>
            <a:r>
              <a:rPr lang="en-GB" dirty="0">
                <a:latin typeface="Times New Roman" panose="02020603050405020304" pitchFamily="18" charset="0"/>
                <a:cs typeface="Times New Roman" panose="02020603050405020304" pitchFamily="18" charset="0"/>
              </a:rPr>
              <a:t>High Costs: Installation of Cameras and maintenance can be expensive, making it difficult for many residential societies to implement. </a:t>
            </a:r>
          </a:p>
          <a:p>
            <a:r>
              <a:rPr lang="en-GB" dirty="0">
                <a:latin typeface="Times New Roman" panose="02020603050405020304" pitchFamily="18" charset="0"/>
                <a:cs typeface="Times New Roman" panose="02020603050405020304" pitchFamily="18" charset="0"/>
              </a:rPr>
              <a:t>Limited Access: Footage is often only accessible on-site, making it challenging for residents to monitor in real-time or remotely.</a:t>
            </a:r>
          </a:p>
          <a:p>
            <a:r>
              <a:rPr lang="en-GB" dirty="0">
                <a:latin typeface="Times New Roman" panose="02020603050405020304" pitchFamily="18" charset="0"/>
                <a:cs typeface="Times New Roman" panose="02020603050405020304" pitchFamily="18" charset="0"/>
              </a:rPr>
              <a:t>Storage Issues: Continuous recording requires significant storage capacity, which can lead to additional costs and complications.</a:t>
            </a:r>
          </a:p>
          <a:p>
            <a:r>
              <a:rPr lang="en-GB" dirty="0">
                <a:latin typeface="Times New Roman" panose="02020603050405020304" pitchFamily="18" charset="0"/>
                <a:cs typeface="Times New Roman" panose="02020603050405020304" pitchFamily="18" charset="0"/>
              </a:rPr>
              <a:t>Manual Monitoring: Relying on security personnel to monitor vehicle activity can be inefficient and costly. Manual oversight is prone to mistakes, potentially allowing unauthorized vehicles to enter or remain undetected. Security staff may not be present at all times, leading to gaps in surveillance.</a:t>
            </a:r>
          </a:p>
          <a:p>
            <a:r>
              <a:rPr lang="en-GB" dirty="0">
                <a:latin typeface="Times New Roman" panose="02020603050405020304" pitchFamily="18" charset="0"/>
                <a:cs typeface="Times New Roman" panose="02020603050405020304" pitchFamily="18" charset="0"/>
              </a:rPr>
              <a:t>Inconvenience for Residents: Residents may experience delays or inconveniences due to manual access systems.</a:t>
            </a: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18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D74E094A-3CDA-44D5-B815-61BF906266E3}"/>
              </a:ext>
            </a:extLst>
          </p:cNvPr>
          <p:cNvSpPr>
            <a:spLocks noGrp="1" noChangeArrowheads="1"/>
          </p:cNvSpPr>
          <p:nvPr>
            <p:ph idx="1"/>
          </p:nvPr>
        </p:nvSpPr>
        <p:spPr bwMode="auto">
          <a:xfrm>
            <a:off x="1016000" y="1720840"/>
            <a:ext cx="10160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real-time monitoring of vehicle activity in residential societies.</a:t>
            </a:r>
          </a:p>
          <a:p>
            <a:pPr eaLnBrk="0" fontAlgn="base" hangingPunct="0">
              <a:spcBef>
                <a:spcPct val="0"/>
              </a:spcBef>
              <a:spcAft>
                <a:spcPct val="0"/>
              </a:spcAf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enhance security through automatic alerts and data collection.</a:t>
            </a:r>
          </a:p>
          <a:p>
            <a:pPr eaLnBrk="0" fontAlgn="base" hangingPunct="0">
              <a:spcBef>
                <a:spcPct val="0"/>
              </a:spcBef>
              <a:spcAft>
                <a:spcPct val="0"/>
              </a:spcAf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create an accessible platform for residents to report suspicious activities. </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Content Placeholder 2">
            <a:extLst>
              <a:ext uri="{FF2B5EF4-FFF2-40B4-BE49-F238E27FC236}">
                <a16:creationId xmlns:a16="http://schemas.microsoft.com/office/drawing/2014/main" id="{6252B265-FA88-4E63-A133-469DFE33EA41}"/>
              </a:ext>
            </a:extLst>
          </p:cNvPr>
          <p:cNvSpPr>
            <a:spLocks noGrp="1"/>
          </p:cNvSpPr>
          <p:nvPr>
            <p:ph idx="1"/>
          </p:nvPr>
        </p:nvSpPr>
        <p:spPr>
          <a:xfrm>
            <a:off x="762000" y="1105420"/>
            <a:ext cx="10668000" cy="5258057"/>
          </a:xfrm>
        </p:spPr>
        <p:txBody>
          <a:bodyPr>
            <a:noAutofit/>
          </a:bodyPr>
          <a:lstStyle/>
          <a:p>
            <a:r>
              <a:rPr lang="en-US" sz="2000" dirty="0">
                <a:latin typeface="Times New Roman" panose="02020603050405020304" pitchFamily="18" charset="0"/>
                <a:cs typeface="Times New Roman" panose="02020603050405020304" pitchFamily="18" charset="0"/>
              </a:rPr>
              <a:t>Mobile Application Development: Using Dart and Flutter to create a user-friendly mobile application for both Android and iOS platforms.</a:t>
            </a:r>
          </a:p>
          <a:p>
            <a:r>
              <a:rPr lang="en-US" sz="2000" dirty="0">
                <a:latin typeface="Times New Roman" panose="02020603050405020304" pitchFamily="18" charset="0"/>
                <a:cs typeface="Times New Roman" panose="02020603050405020304" pitchFamily="18" charset="0"/>
              </a:rPr>
              <a:t>Camera Integration: Setting up a network of strategically placed cameras to monitor vehicle activity in real-time.</a:t>
            </a:r>
          </a:p>
          <a:p>
            <a:r>
              <a:rPr lang="en-US" sz="2000" dirty="0">
                <a:latin typeface="Times New Roman" panose="02020603050405020304" pitchFamily="18" charset="0"/>
                <a:cs typeface="Times New Roman" panose="02020603050405020304" pitchFamily="18" charset="0"/>
              </a:rPr>
              <a:t>Image Processing: Implementing advanced image processing algorithms to identify and classify vehicles upon entry and exit.</a:t>
            </a:r>
          </a:p>
          <a:p>
            <a:r>
              <a:rPr lang="en-US" sz="2000" dirty="0">
                <a:latin typeface="Times New Roman" panose="02020603050405020304" pitchFamily="18" charset="0"/>
                <a:cs typeface="Times New Roman" panose="02020603050405020304" pitchFamily="18" charset="0"/>
              </a:rPr>
              <a:t>User Authentication: Allowing residents to register their vehicles within the mobile application.</a:t>
            </a:r>
          </a:p>
          <a:p>
            <a:r>
              <a:rPr lang="en-US" sz="2000" dirty="0">
                <a:latin typeface="Times New Roman" panose="02020603050405020304" pitchFamily="18" charset="0"/>
                <a:cs typeface="Times New Roman" panose="02020603050405020304" pitchFamily="18" charset="0"/>
              </a:rPr>
              <a:t>Real-Time Notifications: Utilizing Firebase Cloud Messaging to send instant notifications to vehicle owners and security personnel when vehicles enter or exit the premises.</a:t>
            </a:r>
          </a:p>
          <a:p>
            <a:r>
              <a:rPr lang="en-US" sz="2000" dirty="0">
                <a:latin typeface="Times New Roman" panose="02020603050405020304" pitchFamily="18" charset="0"/>
                <a:cs typeface="Times New Roman" panose="02020603050405020304" pitchFamily="18" charset="0"/>
              </a:rPr>
              <a:t>Cloud Storage: Storing video footage and vehicle data securely in the cloud for easy access and retrieval.</a:t>
            </a:r>
          </a:p>
          <a:p>
            <a:r>
              <a:rPr lang="en-US" sz="2000" dirty="0">
                <a:latin typeface="Times New Roman" panose="02020603050405020304" pitchFamily="18" charset="0"/>
                <a:cs typeface="Times New Roman" panose="02020603050405020304" pitchFamily="18" charset="0"/>
              </a:rPr>
              <a:t>Scalability: Ensuring the system can be easily scaled to accommodate different sizes of residential societies.</a:t>
            </a:r>
          </a:p>
          <a:p>
            <a:r>
              <a:rPr lang="en-US" sz="2000" dirty="0">
                <a:latin typeface="Times New Roman" panose="02020603050405020304" pitchFamily="18" charset="0"/>
                <a:cs typeface="Times New Roman" panose="02020603050405020304" pitchFamily="18" charset="0"/>
              </a:rPr>
              <a:t>Cost-Effectiveness: Designing the system to be affordable and practical for widespread adoption in residential settings.</a:t>
            </a:r>
          </a:p>
          <a:p>
            <a:pPr marL="0" indent="0">
              <a:buNone/>
            </a:pPr>
            <a:r>
              <a:rPr lang="en-US" sz="1600" dirty="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5" name="Content Placeholder 4">
            <a:extLst>
              <a:ext uri="{FF2B5EF4-FFF2-40B4-BE49-F238E27FC236}">
                <a16:creationId xmlns:a16="http://schemas.microsoft.com/office/drawing/2014/main" id="{86AC2BAE-C19D-4984-AFCE-C0E485839BF4}"/>
              </a:ext>
            </a:extLst>
          </p:cNvPr>
          <p:cNvSpPr>
            <a:spLocks noGrp="1"/>
          </p:cNvSpPr>
          <p:nvPr>
            <p:ph idx="1"/>
          </p:nvPr>
        </p:nvSpPr>
        <p:spPr/>
        <p:txBody>
          <a:bodyPr>
            <a:normAutofit fontScale="92500" lnSpcReduction="20000"/>
          </a:bodyPr>
          <a:lstStyle/>
          <a:p>
            <a:pPr marL="0" indent="0">
              <a:buNone/>
            </a:pPr>
            <a:r>
              <a:rPr lang="en-GB" sz="1600" b="1" u="sng" dirty="0">
                <a:latin typeface="+mn-lt"/>
              </a:rPr>
              <a:t>1. Data Collection and Pre-processing</a:t>
            </a:r>
          </a:p>
          <a:p>
            <a:pPr marL="0" indent="0">
              <a:buNone/>
            </a:pPr>
            <a:r>
              <a:rPr lang="en-GB" sz="1400" dirty="0">
                <a:latin typeface="+mn-lt"/>
              </a:rPr>
              <a:t>Dataset Acquisition: Collect a diverse set of vehicle images, including number plates, under various lighting, weather, and vehicle conditions.</a:t>
            </a:r>
          </a:p>
          <a:p>
            <a:pPr marL="0" indent="0">
              <a:buNone/>
            </a:pPr>
            <a:r>
              <a:rPr lang="en-GB" sz="1400" dirty="0">
                <a:latin typeface="+mn-lt"/>
              </a:rPr>
              <a:t>Pre-processing: Standardize image resolution, enhance contrast, and reduce noise to ensure optimal performance during object detection.</a:t>
            </a:r>
          </a:p>
          <a:p>
            <a:pPr marL="0" indent="0">
              <a:buNone/>
            </a:pPr>
            <a:r>
              <a:rPr lang="en-GB" sz="1600" b="1" u="sng" dirty="0">
                <a:latin typeface="+mn-lt"/>
              </a:rPr>
              <a:t>2. Technology Selection and System Design</a:t>
            </a:r>
          </a:p>
          <a:p>
            <a:pPr marL="0" indent="0">
              <a:buNone/>
            </a:pPr>
            <a:r>
              <a:rPr lang="en-GB" sz="1400" dirty="0">
                <a:latin typeface="+mn-lt"/>
              </a:rPr>
              <a:t>Research and Evaluation: Assess available technologies, including image processing algorithms, database systems, mobile app frameworks, and security protocols.</a:t>
            </a:r>
          </a:p>
          <a:p>
            <a:pPr marL="0" indent="0">
              <a:buNone/>
            </a:pPr>
            <a:r>
              <a:rPr lang="en-GB" sz="1400" dirty="0">
                <a:latin typeface="+mn-lt"/>
              </a:rPr>
              <a:t>System Architecture Design: Focus on scalability, affordability, and compatibility with diverse hardware and software components.</a:t>
            </a:r>
          </a:p>
          <a:p>
            <a:pPr marL="0" indent="0">
              <a:buNone/>
            </a:pPr>
            <a:r>
              <a:rPr lang="en-GB" sz="1600" b="1" u="sng" dirty="0">
                <a:latin typeface="+mn-lt"/>
              </a:rPr>
              <a:t>3. Image Processing Development</a:t>
            </a:r>
          </a:p>
          <a:p>
            <a:pPr marL="0" indent="0">
              <a:buNone/>
            </a:pPr>
            <a:r>
              <a:rPr lang="en-GB" sz="1400" dirty="0">
                <a:latin typeface="+mn-lt"/>
              </a:rPr>
              <a:t>Technique Development: Develop and fine-tune image enhancement, segmentation, and Optical Character Recognition (OCR) techniques for improved accuracy.</a:t>
            </a:r>
          </a:p>
          <a:p>
            <a:pPr marL="0" indent="0">
              <a:buNone/>
            </a:pPr>
            <a:r>
              <a:rPr lang="en-GB" sz="1600" b="1" u="sng" dirty="0">
                <a:latin typeface="+mn-lt"/>
              </a:rPr>
              <a:t>4. Database Management System Implementation</a:t>
            </a:r>
          </a:p>
          <a:p>
            <a:pPr marL="0" indent="0">
              <a:buNone/>
            </a:pPr>
            <a:r>
              <a:rPr lang="en-GB" sz="1400" dirty="0">
                <a:latin typeface="+mn-lt"/>
              </a:rPr>
              <a:t>Database Setup: Establish a robust and secure database management system to store resident and vehicle data.</a:t>
            </a:r>
          </a:p>
          <a:p>
            <a:pPr marL="0" indent="0">
              <a:buNone/>
            </a:pPr>
            <a:r>
              <a:rPr lang="en-GB" sz="1400" dirty="0">
                <a:latin typeface="+mn-lt"/>
              </a:rPr>
              <a:t>Schema Design and Access Control: Design database schemas and implement access controls to ensure data integrity and privacy compliance.</a:t>
            </a:r>
          </a:p>
          <a:p>
            <a:pPr marL="0" indent="0">
              <a:buNone/>
            </a:pPr>
            <a:r>
              <a:rPr lang="en-GB" sz="1600" b="1" u="sng" dirty="0">
                <a:latin typeface="+mn-lt"/>
              </a:rPr>
              <a:t>5. Mobile Application Development</a:t>
            </a:r>
          </a:p>
          <a:p>
            <a:pPr marL="0" indent="0">
              <a:buNone/>
            </a:pPr>
            <a:r>
              <a:rPr lang="en-GB" sz="1400" dirty="0">
                <a:latin typeface="+mn-lt"/>
              </a:rPr>
              <a:t>App Design and Development: Create a user-friendly mobile application for residents and security personnel.</a:t>
            </a:r>
          </a:p>
          <a:p>
            <a:pPr marL="0" indent="0">
              <a:buNone/>
            </a:pPr>
            <a:r>
              <a:rPr lang="en-GB" sz="1400" dirty="0">
                <a:latin typeface="+mn-lt"/>
              </a:rPr>
              <a:t>Feature Integration: Include features for vehicle registration, real-time notifications, and access to analytics, ensuring an intuitive interface.</a:t>
            </a:r>
          </a:p>
          <a:p>
            <a:pPr marL="0" indent="0">
              <a:buNone/>
            </a:pPr>
            <a:r>
              <a:rPr lang="en-GB" sz="1600" b="1" u="sng" dirty="0">
                <a:latin typeface="+mn-lt"/>
              </a:rPr>
              <a:t>6. Integration and Testing</a:t>
            </a:r>
          </a:p>
          <a:p>
            <a:pPr marL="0" indent="0">
              <a:buNone/>
            </a:pPr>
            <a:r>
              <a:rPr lang="en-GB" sz="1400" dirty="0">
                <a:latin typeface="+mn-lt"/>
              </a:rPr>
              <a:t>Hardware and Software Integration: Integrate cameras, sensors, and networking equipment with the software system.</a:t>
            </a:r>
          </a:p>
          <a:p>
            <a:pPr marL="0" indent="0">
              <a:buNone/>
            </a:pPr>
            <a:r>
              <a:rPr lang="en-GB" sz="1400" dirty="0">
                <a:latin typeface="+mn-lt"/>
              </a:rPr>
              <a:t>System Testing: Conduct thorough testing to validate system functionalities, ensuring accuracy, real-time notifications, and seamless integration.</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674</TotalTime>
  <Words>2226</Words>
  <Application>Microsoft Office PowerPoint</Application>
  <PresentationFormat>Widescreen</PresentationFormat>
  <Paragraphs>181</Paragraphs>
  <Slides>18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Bahnschrift</vt:lpstr>
      <vt:lpstr>Bookman Old Style</vt:lpstr>
      <vt:lpstr>Calibri</vt:lpstr>
      <vt:lpstr>Cambria</vt:lpstr>
      <vt:lpstr>Segoe UI Black</vt:lpstr>
      <vt:lpstr>Times New Roman</vt:lpstr>
      <vt:lpstr>Verdana</vt:lpstr>
      <vt:lpstr>Bioinformatics</vt:lpstr>
      <vt:lpstr>PSCS41 -Affordable Mobile Application Camera System To Monitor Residential Societies’ Vehicle Activity</vt:lpstr>
      <vt:lpstr>Introduction</vt:lpstr>
      <vt:lpstr>Literature Review</vt:lpstr>
      <vt:lpstr>Literature Review</vt:lpstr>
      <vt:lpstr>Literature Review</vt:lpstr>
      <vt:lpstr>Existing Methods Drawbacks</vt:lpstr>
      <vt:lpstr>Objectives</vt:lpstr>
      <vt:lpstr>Proposed Method</vt:lpstr>
      <vt:lpstr>Methodology/Modules</vt:lpstr>
      <vt:lpstr>Hardware/software components</vt:lpstr>
      <vt:lpstr>Timeline of the Project (Gantt Chart)</vt:lpstr>
      <vt:lpstr>Expected Outcomes</vt:lpstr>
      <vt:lpstr>Conclusion</vt:lpstr>
      <vt:lpstr>Github Link</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Keerthy M</cp:lastModifiedBy>
  <cp:revision>42</cp:revision>
  <dcterms:created xsi:type="dcterms:W3CDTF">2023-03-16T03:26:27Z</dcterms:created>
  <dcterms:modified xsi:type="dcterms:W3CDTF">2025-01-17T05:03:49Z</dcterms:modified>
</cp:coreProperties>
</file>