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60" r:id="rId7"/>
    <p:sldId id="261" r:id="rId8"/>
    <p:sldId id="262" r:id="rId9"/>
    <p:sldId id="271" r:id="rId10"/>
    <p:sldId id="263" r:id="rId11"/>
    <p:sldId id="276" r:id="rId12"/>
    <p:sldId id="265" r:id="rId13"/>
    <p:sldId id="266" r:id="rId14"/>
    <p:sldId id="267" r:id="rId15"/>
    <p:sldId id="268" r:id="rId16"/>
    <p:sldId id="269" r:id="rId17"/>
    <p:sldId id="270" r:id="rId18"/>
    <p:sldId id="264" r:id="rId19"/>
    <p:sldId id="272" r:id="rId20"/>
    <p:sldId id="259" r:id="rId21"/>
    <p:sldId id="274" r:id="rId22"/>
    <p:sldId id="275" r:id="rId2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7982B-7694-2145-921F-6C23A5F3713A}" v="34" dt="2022-10-17T09:16:46.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4656-5727-8A32-8335-F59422655B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DAF3A50-13A8-DEA8-F68F-67EAC0AE84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111ECDC-0846-7C85-B1B6-46A42A1BD8C2}"/>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5" name="Footer Placeholder 4">
            <a:extLst>
              <a:ext uri="{FF2B5EF4-FFF2-40B4-BE49-F238E27FC236}">
                <a16:creationId xmlns:a16="http://schemas.microsoft.com/office/drawing/2014/main" id="{D0CE79C5-CC98-1F31-5B78-880168572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BD0CD-328F-7391-A98F-779B42A80A03}"/>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224894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09CA-7351-BDF2-B27A-ABAE850748C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61CF2C-F0F2-E54B-4C8B-49AA8FDDA7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BAFB44-9F38-BDA8-A795-A66E259AA470}"/>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5" name="Footer Placeholder 4">
            <a:extLst>
              <a:ext uri="{FF2B5EF4-FFF2-40B4-BE49-F238E27FC236}">
                <a16:creationId xmlns:a16="http://schemas.microsoft.com/office/drawing/2014/main" id="{A1AEFDC6-A35D-25E7-E021-5C9D9C157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B9377-9F84-DD47-83E2-8B989D1493BA}"/>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3504478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91F35-07E7-7603-5AF6-E8DA78BAAA1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57A052-D261-3EB2-3066-0AE9BE145E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A581C3-CC5B-6318-528E-DB4EE9D7EB56}"/>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5" name="Footer Placeholder 4">
            <a:extLst>
              <a:ext uri="{FF2B5EF4-FFF2-40B4-BE49-F238E27FC236}">
                <a16:creationId xmlns:a16="http://schemas.microsoft.com/office/drawing/2014/main" id="{70F2F82E-E755-1245-DCF6-E03225EBB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7C0CC-2852-5DF3-7FF2-720CA29BE1A0}"/>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52593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F2C5-D988-B8CB-307E-157CE24256F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DCF633C-A0F1-FE4C-992B-930FAFDAB1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B96F24-FCE4-1FCE-C26B-CD49D4DAE9D7}"/>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5" name="Footer Placeholder 4">
            <a:extLst>
              <a:ext uri="{FF2B5EF4-FFF2-40B4-BE49-F238E27FC236}">
                <a16:creationId xmlns:a16="http://schemas.microsoft.com/office/drawing/2014/main" id="{7F1C2E0C-E33E-3D0E-D791-E17D723D4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14EB-1942-786C-EA6B-3549068756C8}"/>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322551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1718-FA6F-9A51-9681-579EC97FE9D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9DAD3B-59D7-1D4C-D3FC-5B77F7CFC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FA84BD-4048-E473-81FD-689A0845BEED}"/>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5" name="Footer Placeholder 4">
            <a:extLst>
              <a:ext uri="{FF2B5EF4-FFF2-40B4-BE49-F238E27FC236}">
                <a16:creationId xmlns:a16="http://schemas.microsoft.com/office/drawing/2014/main" id="{CFA1D4A8-EECF-D644-659E-EAF6E10D5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3203F-6DD7-79F7-EA79-2E09CDCFF037}"/>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3962830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5FA0-D2BA-29F1-A761-7883BF5157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883DD4-BF2A-0E22-E63B-B1F76C0C73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E190EF7-9854-D37B-589A-C018047D288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B63FD85-9ACB-01DA-E964-D3196FEC3D21}"/>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6" name="Footer Placeholder 5">
            <a:extLst>
              <a:ext uri="{FF2B5EF4-FFF2-40B4-BE49-F238E27FC236}">
                <a16:creationId xmlns:a16="http://schemas.microsoft.com/office/drawing/2014/main" id="{0F3FA3A9-E1D6-5DC3-8AD4-A09B40F95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30272-9BF2-5028-0F89-7845D96A7EAA}"/>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153089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74F6-33A0-F315-62A2-1F23BA4F52F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35735A-2B93-B6E7-0286-FCB39F55F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E01FE0-ABC5-2901-C19A-0CC1C3ED8C0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4E7C499-5775-E208-829B-655F026515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863528-CC86-87B7-0FA5-18CD8406437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E1DFA1D-536E-EC34-FB2F-A4815708E5F8}"/>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8" name="Footer Placeholder 7">
            <a:extLst>
              <a:ext uri="{FF2B5EF4-FFF2-40B4-BE49-F238E27FC236}">
                <a16:creationId xmlns:a16="http://schemas.microsoft.com/office/drawing/2014/main" id="{443B4BCA-7F2C-B9E7-0ED9-C94170930A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679CB2-BEFE-0FEB-5106-A76AF78A0214}"/>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395367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BD44-2060-F8F6-3DFE-B9D917ACCE7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F1E52D6-EBD9-4F72-4B24-48C000C409D5}"/>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4" name="Footer Placeholder 3">
            <a:extLst>
              <a:ext uri="{FF2B5EF4-FFF2-40B4-BE49-F238E27FC236}">
                <a16:creationId xmlns:a16="http://schemas.microsoft.com/office/drawing/2014/main" id="{FEF4DE69-439D-1CC3-95D2-3C2EFF79C6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F3EB3E-2F8F-0DD1-3DD9-43CC6321A04C}"/>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427508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43CD1-6024-7148-4DE9-6621D86590AB}"/>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3" name="Footer Placeholder 2">
            <a:extLst>
              <a:ext uri="{FF2B5EF4-FFF2-40B4-BE49-F238E27FC236}">
                <a16:creationId xmlns:a16="http://schemas.microsoft.com/office/drawing/2014/main" id="{7F040A2F-526E-55C2-EE27-1DAADD2DFA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7A407-3EE0-04D2-491E-3493FBB56954}"/>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245514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9C94-860D-D452-5D0F-F62E1F2B37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F4E3BDF-9D72-534E-3024-B011770F0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EF6B0A-062E-D24E-0B7A-A158B9C4C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A6539F-4170-D628-C76F-2A6CBB95E218}"/>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6" name="Footer Placeholder 5">
            <a:extLst>
              <a:ext uri="{FF2B5EF4-FFF2-40B4-BE49-F238E27FC236}">
                <a16:creationId xmlns:a16="http://schemas.microsoft.com/office/drawing/2014/main" id="{0A20A4B1-E3B7-601D-0DB8-A8422E81D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0A17C-B90F-B538-6CAE-900C72FFACB3}"/>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54644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1F04-C2F2-702B-3665-71BED0EB87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CD81AD2-527C-A11B-A8F3-FBA841C85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D62044-E290-D076-2EA3-5EECA5965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503F4F-2CCA-CF1A-0D47-ACEFEED7D0EC}"/>
              </a:ext>
            </a:extLst>
          </p:cNvPr>
          <p:cNvSpPr>
            <a:spLocks noGrp="1"/>
          </p:cNvSpPr>
          <p:nvPr>
            <p:ph type="dt" sz="half" idx="10"/>
          </p:nvPr>
        </p:nvSpPr>
        <p:spPr/>
        <p:txBody>
          <a:bodyPr/>
          <a:lstStyle/>
          <a:p>
            <a:fld id="{596A429C-6A4E-9244-8A24-34370702E1C7}" type="datetimeFigureOut">
              <a:rPr lang="en-US" smtClean="0"/>
              <a:t>10/17/22</a:t>
            </a:fld>
            <a:endParaRPr lang="en-US"/>
          </a:p>
        </p:txBody>
      </p:sp>
      <p:sp>
        <p:nvSpPr>
          <p:cNvPr id="6" name="Footer Placeholder 5">
            <a:extLst>
              <a:ext uri="{FF2B5EF4-FFF2-40B4-BE49-F238E27FC236}">
                <a16:creationId xmlns:a16="http://schemas.microsoft.com/office/drawing/2014/main" id="{2C582481-1171-BFD3-595E-7348AF9BD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6802B-1D09-A7FF-9A97-483B964ADFDC}"/>
              </a:ext>
            </a:extLst>
          </p:cNvPr>
          <p:cNvSpPr>
            <a:spLocks noGrp="1"/>
          </p:cNvSpPr>
          <p:nvPr>
            <p:ph type="sldNum" sz="quarter" idx="12"/>
          </p:nvPr>
        </p:nvSpPr>
        <p:spPr/>
        <p:txBody>
          <a:bodyPr/>
          <a:lstStyle/>
          <a:p>
            <a:fld id="{9B84B2D9-F784-954D-90CD-1E7929AEA9DE}" type="slidenum">
              <a:rPr lang="en-US" smtClean="0"/>
              <a:t>‹#›</a:t>
            </a:fld>
            <a:endParaRPr lang="en-US"/>
          </a:p>
        </p:txBody>
      </p:sp>
    </p:spTree>
    <p:extLst>
      <p:ext uri="{BB962C8B-B14F-4D97-AF65-F5344CB8AC3E}">
        <p14:creationId xmlns:p14="http://schemas.microsoft.com/office/powerpoint/2010/main" val="374511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FE2C-DEA2-3537-8DD3-E9D68D1AF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151ECFD-412A-EC96-2F8D-CE72C4995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96C72F-F9F8-CC51-E47D-81EA62CCB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A429C-6A4E-9244-8A24-34370702E1C7}" type="datetimeFigureOut">
              <a:rPr lang="en-US" smtClean="0"/>
              <a:t>10/17/22</a:t>
            </a:fld>
            <a:endParaRPr lang="en-US"/>
          </a:p>
        </p:txBody>
      </p:sp>
      <p:sp>
        <p:nvSpPr>
          <p:cNvPr id="5" name="Footer Placeholder 4">
            <a:extLst>
              <a:ext uri="{FF2B5EF4-FFF2-40B4-BE49-F238E27FC236}">
                <a16:creationId xmlns:a16="http://schemas.microsoft.com/office/drawing/2014/main" id="{4CA29E2C-1809-DFA3-30F4-E97256E9B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1AB19D-C07D-2A42-7A76-0E605F283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4B2D9-F784-954D-90CD-1E7929AEA9DE}" type="slidenum">
              <a:rPr lang="en-US" smtClean="0"/>
              <a:t>‹#›</a:t>
            </a:fld>
            <a:endParaRPr lang="en-US"/>
          </a:p>
        </p:txBody>
      </p:sp>
    </p:spTree>
    <p:extLst>
      <p:ext uri="{BB962C8B-B14F-4D97-AF65-F5344CB8AC3E}">
        <p14:creationId xmlns:p14="http://schemas.microsoft.com/office/powerpoint/2010/main" val="169675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ludobaauw/" TargetMode="External"/><Relationship Id="rId2" Type="http://schemas.openxmlformats.org/officeDocument/2006/relationships/hyperlink" Target="https://www.linkedin.com/in/janmartijn/"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linkedin.com/in/customweb/" TargetMode="External"/><Relationship Id="rId4" Type="http://schemas.openxmlformats.org/officeDocument/2006/relationships/hyperlink" Target="https://www.linkedin.com/in/olivierrikken/"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mirror.xyz/g360dao.eth" TargetMode="External"/><Relationship Id="rId3" Type="http://schemas.openxmlformats.org/officeDocument/2006/relationships/hyperlink" Target="https://g360dao.eth/" TargetMode="External"/><Relationship Id="rId7" Type="http://schemas.openxmlformats.org/officeDocument/2006/relationships/hyperlink" Target="https://github.com/g360dao" TargetMode="External"/><Relationship Id="rId12" Type="http://schemas.openxmlformats.org/officeDocument/2006/relationships/image" Target="../media/image1.png"/><Relationship Id="rId2" Type="http://schemas.openxmlformats.org/officeDocument/2006/relationships/hyperlink" Target="https://g360dao.io/" TargetMode="External"/><Relationship Id="rId1" Type="http://schemas.openxmlformats.org/officeDocument/2006/relationships/slideLayout" Target="../slideLayouts/slideLayout2.xml"/><Relationship Id="rId6" Type="http://schemas.openxmlformats.org/officeDocument/2006/relationships/hyperlink" Target="https://t.me/+9a3WS0ArD6g0NmRl" TargetMode="External"/><Relationship Id="rId11" Type="http://schemas.openxmlformats.org/officeDocument/2006/relationships/hyperlink" Target="https://www.linkedin.com/company/g360dao" TargetMode="External"/><Relationship Id="rId5" Type="http://schemas.openxmlformats.org/officeDocument/2006/relationships/hyperlink" Target="https://discord.gg/Gt8P9AdQTM" TargetMode="External"/><Relationship Id="rId10" Type="http://schemas.openxmlformats.org/officeDocument/2006/relationships/hyperlink" Target="https://twitter.com/G360DAO" TargetMode="External"/><Relationship Id="rId4" Type="http://schemas.openxmlformats.org/officeDocument/2006/relationships/hyperlink" Target="https://whitepaper.g360dao.io/" TargetMode="External"/><Relationship Id="rId9" Type="http://schemas.openxmlformats.org/officeDocument/2006/relationships/hyperlink" Target="https://www.reddit.com/r/G360DAO"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hitepaper.g360dao.io/governance-and-tokenomics/token-structur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9E770223-8AF0-5828-3C02-4D3E7663B9C6}"/>
              </a:ext>
            </a:extLst>
          </p:cNvPr>
          <p:cNvPicPr>
            <a:picLocks noChangeAspect="1"/>
          </p:cNvPicPr>
          <p:nvPr/>
        </p:nvPicPr>
        <p:blipFill>
          <a:blip r:embed="rId2"/>
          <a:stretch>
            <a:fillRect/>
          </a:stretch>
        </p:blipFill>
        <p:spPr>
          <a:xfrm>
            <a:off x="4285821" y="997004"/>
            <a:ext cx="3620358" cy="4863992"/>
          </a:xfrm>
          <a:prstGeom prst="rect">
            <a:avLst/>
          </a:prstGeom>
        </p:spPr>
      </p:pic>
    </p:spTree>
    <p:extLst>
      <p:ext uri="{BB962C8B-B14F-4D97-AF65-F5344CB8AC3E}">
        <p14:creationId xmlns:p14="http://schemas.microsoft.com/office/powerpoint/2010/main" val="418128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Investment opportunity: Investment tokens</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a:xfrm>
            <a:off x="838200" y="1825625"/>
            <a:ext cx="6350000" cy="4351338"/>
          </a:xfrm>
        </p:spPr>
        <p:txBody>
          <a:bodyPr>
            <a:normAutofit/>
          </a:bodyPr>
          <a:lstStyle/>
          <a:p>
            <a:r>
              <a:rPr lang="en-US" sz="1800" dirty="0">
                <a:latin typeface="Courier" pitchFamily="2" charset="0"/>
              </a:rPr>
              <a:t>100.000.000 investment tokens total</a:t>
            </a:r>
          </a:p>
          <a:p>
            <a:pPr lvl="1"/>
            <a:r>
              <a:rPr lang="en-US" sz="1400" dirty="0">
                <a:latin typeface="Courier" pitchFamily="2" charset="0"/>
              </a:rPr>
              <a:t>10.000.000 will be allocated to Guardian360 B.V.</a:t>
            </a:r>
          </a:p>
          <a:p>
            <a:pPr lvl="1"/>
            <a:r>
              <a:rPr lang="en-US" sz="1400" dirty="0">
                <a:latin typeface="Courier" pitchFamily="2" charset="0"/>
              </a:rPr>
              <a:t>5.000.000 will be sold via private sale</a:t>
            </a:r>
          </a:p>
          <a:p>
            <a:pPr lvl="1"/>
            <a:r>
              <a:rPr lang="en-US" sz="1400" dirty="0">
                <a:latin typeface="Courier" pitchFamily="2" charset="0"/>
              </a:rPr>
              <a:t>85.000.000 will be minted later</a:t>
            </a:r>
          </a:p>
          <a:p>
            <a:r>
              <a:rPr lang="en-US" sz="1800" dirty="0">
                <a:latin typeface="Courier" pitchFamily="2" charset="0"/>
              </a:rPr>
              <a:t>20-25% of the revenue stream will be assigned to investors</a:t>
            </a:r>
          </a:p>
          <a:p>
            <a:r>
              <a:rPr lang="en-US" sz="1800" dirty="0">
                <a:latin typeface="Courier" pitchFamily="2" charset="0"/>
              </a:rPr>
              <a:t>From the moment G360DAO has a positive revenue stream</a:t>
            </a:r>
          </a:p>
          <a:p>
            <a:r>
              <a:rPr lang="en-US" sz="1800" dirty="0">
                <a:latin typeface="Courier" pitchFamily="2" charset="0"/>
              </a:rPr>
              <a:t>Voting rights in investor bucket</a:t>
            </a:r>
          </a:p>
          <a:p>
            <a:endParaRPr lang="en-US" sz="1800" dirty="0">
              <a:latin typeface="Courier" pitchFamily="2" charset="0"/>
            </a:endParaRPr>
          </a:p>
          <a:p>
            <a:pPr marL="0" indent="0">
              <a:buNone/>
            </a:pPr>
            <a:endParaRPr lang="en-US" sz="1800" dirty="0">
              <a:latin typeface="Courier" pitchFamily="2" charset="0"/>
            </a:endParaRPr>
          </a:p>
          <a:p>
            <a:pPr marL="0" indent="0">
              <a:buNone/>
            </a:pPr>
            <a:endParaRPr lang="en-US" sz="1800" dirty="0">
              <a:latin typeface="Courier" pitchFamily="2" charset="0"/>
            </a:endParaRPr>
          </a:p>
          <a:p>
            <a:pPr marL="0" indent="0">
              <a:buNone/>
            </a:pPr>
            <a:endParaRPr lang="en-US" sz="1800" dirty="0">
              <a:latin typeface="Courier" pitchFamily="2" charset="0"/>
            </a:endParaRPr>
          </a:p>
          <a:p>
            <a:endParaRPr lang="en-US" sz="1800" dirty="0">
              <a:latin typeface="Courier" pitchFamily="2" charset="0"/>
            </a:endParaRP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2"/>
          <a:stretch>
            <a:fillRect/>
          </a:stretch>
        </p:blipFill>
        <p:spPr>
          <a:xfrm>
            <a:off x="10960443" y="5203389"/>
            <a:ext cx="1231557" cy="1654611"/>
          </a:xfrm>
          <a:prstGeom prst="rect">
            <a:avLst/>
          </a:prstGeom>
        </p:spPr>
      </p:pic>
      <p:pic>
        <p:nvPicPr>
          <p:cNvPr id="1026" name="Picture 2" descr="Distribution of investment tokens">
            <a:extLst>
              <a:ext uri="{FF2B5EF4-FFF2-40B4-BE49-F238E27FC236}">
                <a16:creationId xmlns:a16="http://schemas.microsoft.com/office/drawing/2014/main" id="{71E842CE-FD9A-1E18-1E0A-C30E34380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200" y="1556779"/>
            <a:ext cx="4995546" cy="300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04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Investment opportunity: Investment tokens</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a:xfrm>
            <a:off x="838200" y="1825625"/>
            <a:ext cx="10515600" cy="2175669"/>
          </a:xfrm>
        </p:spPr>
        <p:txBody>
          <a:bodyPr>
            <a:normAutofit fontScale="92500" lnSpcReduction="20000"/>
          </a:bodyPr>
          <a:lstStyle/>
          <a:p>
            <a:pPr marL="0" indent="0">
              <a:buNone/>
            </a:pPr>
            <a:r>
              <a:rPr lang="en-US" sz="1800" dirty="0">
                <a:latin typeface="Courier" pitchFamily="2" charset="0"/>
              </a:rPr>
              <a:t>Depending on when the legal entity is founded, the token sale plan looks as follows:</a:t>
            </a:r>
          </a:p>
          <a:p>
            <a:pPr marL="0" indent="0">
              <a:buNone/>
            </a:pPr>
            <a:r>
              <a:rPr lang="en-US" sz="1800" dirty="0">
                <a:latin typeface="Courier" pitchFamily="2" charset="0"/>
              </a:rPr>
              <a:t>2022 – 200.000 tokens will be sold at 30% discount</a:t>
            </a:r>
          </a:p>
          <a:p>
            <a:pPr marL="0" indent="0">
              <a:buNone/>
            </a:pPr>
            <a:r>
              <a:rPr lang="en-US" sz="1800" dirty="0">
                <a:latin typeface="Courier" pitchFamily="2" charset="0"/>
              </a:rPr>
              <a:t>2023 – 1.400.000 tokens at 15% discount</a:t>
            </a:r>
          </a:p>
          <a:p>
            <a:pPr marL="0" indent="0">
              <a:buNone/>
            </a:pPr>
            <a:r>
              <a:rPr lang="en-US" sz="1800" dirty="0">
                <a:latin typeface="Courier" pitchFamily="2" charset="0"/>
              </a:rPr>
              <a:t>2024 – 1.600.000 tokens at 5% discount</a:t>
            </a:r>
          </a:p>
          <a:p>
            <a:pPr marL="0" indent="0">
              <a:buNone/>
            </a:pPr>
            <a:r>
              <a:rPr lang="en-US" sz="1800" dirty="0">
                <a:latin typeface="Courier" pitchFamily="2" charset="0"/>
              </a:rPr>
              <a:t>2025 – 1.800.000 tokens</a:t>
            </a:r>
          </a:p>
          <a:p>
            <a:pPr marL="0" indent="0">
              <a:buNone/>
            </a:pPr>
            <a:r>
              <a:rPr lang="en-US" sz="1800" dirty="0">
                <a:latin typeface="Courier" pitchFamily="2" charset="0"/>
              </a:rPr>
              <a:t>The nominal sales price of the token will be €1,- per token.</a:t>
            </a:r>
          </a:p>
          <a:p>
            <a:pPr marL="0" indent="0">
              <a:buNone/>
            </a:pPr>
            <a:endParaRPr lang="en-US" sz="1800" dirty="0">
              <a:latin typeface="Courier" pitchFamily="2" charset="0"/>
            </a:endParaRPr>
          </a:p>
          <a:p>
            <a:pPr marL="0" indent="0">
              <a:buNone/>
            </a:pPr>
            <a:endParaRPr lang="en-US" sz="1800" dirty="0">
              <a:latin typeface="Courier" pitchFamily="2" charset="0"/>
            </a:endParaRPr>
          </a:p>
          <a:p>
            <a:pPr marL="0" indent="0">
              <a:buNone/>
            </a:pPr>
            <a:endParaRPr lang="en-US" sz="1800" dirty="0">
              <a:latin typeface="Courier" pitchFamily="2" charset="0"/>
            </a:endParaRPr>
          </a:p>
          <a:p>
            <a:endParaRPr lang="en-US" sz="1800" dirty="0">
              <a:latin typeface="Courier" pitchFamily="2" charset="0"/>
            </a:endParaRP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2"/>
          <a:stretch>
            <a:fillRect/>
          </a:stretch>
        </p:blipFill>
        <p:spPr>
          <a:xfrm>
            <a:off x="10960443" y="5203389"/>
            <a:ext cx="1231557" cy="1654611"/>
          </a:xfrm>
          <a:prstGeom prst="rect">
            <a:avLst/>
          </a:prstGeom>
        </p:spPr>
      </p:pic>
      <p:pic>
        <p:nvPicPr>
          <p:cNvPr id="2050" name="Picture 2">
            <a:extLst>
              <a:ext uri="{FF2B5EF4-FFF2-40B4-BE49-F238E27FC236}">
                <a16:creationId xmlns:a16="http://schemas.microsoft.com/office/drawing/2014/main" id="{0336B8FF-219C-0B55-9724-DF27CE43D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01294"/>
            <a:ext cx="9398000" cy="265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2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Cost structure</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a:xfrm>
            <a:off x="838200" y="1825625"/>
            <a:ext cx="10515600" cy="2175669"/>
          </a:xfrm>
        </p:spPr>
        <p:txBody>
          <a:bodyPr>
            <a:normAutofit/>
          </a:bodyPr>
          <a:lstStyle/>
          <a:p>
            <a:pPr marL="0" indent="0">
              <a:buNone/>
            </a:pPr>
            <a:r>
              <a:rPr lang="en-US" sz="1800" dirty="0">
                <a:latin typeface="Courier" pitchFamily="2" charset="0"/>
              </a:rPr>
              <a:t>First years: setup DAO infrastructure, legal entity and such (+/- € 250K)</a:t>
            </a:r>
          </a:p>
          <a:p>
            <a:pPr marL="0" indent="0">
              <a:buNone/>
            </a:pPr>
            <a:r>
              <a:rPr lang="en-US" sz="1800" dirty="0">
                <a:latin typeface="Courier" pitchFamily="2" charset="0"/>
              </a:rPr>
              <a:t>Year two and beyond: bounties for creating information </a:t>
            </a:r>
            <a:r>
              <a:rPr lang="en-US" sz="1800">
                <a:latin typeface="Courier" pitchFamily="2" charset="0"/>
              </a:rPr>
              <a:t>security insights (+/- </a:t>
            </a:r>
            <a:r>
              <a:rPr lang="en-US" sz="1800" dirty="0">
                <a:latin typeface="Courier" pitchFamily="2" charset="0"/>
              </a:rPr>
              <a:t>100 a year</a:t>
            </a:r>
            <a:r>
              <a:rPr lang="en-US" sz="1800">
                <a:latin typeface="Courier" pitchFamily="2" charset="0"/>
              </a:rPr>
              <a:t>) (+/- </a:t>
            </a:r>
            <a:r>
              <a:rPr lang="en-US" sz="1800" dirty="0">
                <a:latin typeface="Courier" pitchFamily="2" charset="0"/>
              </a:rPr>
              <a:t>€ 4,500K)</a:t>
            </a: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2"/>
          <a:stretch>
            <a:fillRect/>
          </a:stretch>
        </p:blipFill>
        <p:spPr>
          <a:xfrm>
            <a:off x="10960443" y="5203389"/>
            <a:ext cx="1231557" cy="1654611"/>
          </a:xfrm>
          <a:prstGeom prst="rect">
            <a:avLst/>
          </a:prstGeom>
        </p:spPr>
      </p:pic>
      <p:pic>
        <p:nvPicPr>
          <p:cNvPr id="4098" name="Picture 2">
            <a:extLst>
              <a:ext uri="{FF2B5EF4-FFF2-40B4-BE49-F238E27FC236}">
                <a16:creationId xmlns:a16="http://schemas.microsoft.com/office/drawing/2014/main" id="{D3187E21-E805-5502-486D-CB2857281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90900"/>
            <a:ext cx="93726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79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Expected revenue</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a:xfrm>
            <a:off x="838200" y="1825625"/>
            <a:ext cx="10515600" cy="2175669"/>
          </a:xfrm>
        </p:spPr>
        <p:txBody>
          <a:bodyPr>
            <a:normAutofit/>
          </a:bodyPr>
          <a:lstStyle/>
          <a:p>
            <a:pPr marL="0" indent="0">
              <a:buNone/>
            </a:pPr>
            <a:r>
              <a:rPr lang="en-US" sz="1800" dirty="0">
                <a:latin typeface="Courier" pitchFamily="2" charset="0"/>
              </a:rPr>
              <a:t>Guardian360 B.V. will start paying monthly subscriptions for information security insights delivered in 2023 and further</a:t>
            </a:r>
          </a:p>
          <a:p>
            <a:pPr marL="0" indent="0">
              <a:buNone/>
            </a:pPr>
            <a:endParaRPr lang="en-US" sz="1800" dirty="0">
              <a:latin typeface="Courier" pitchFamily="2" charset="0"/>
            </a:endParaRPr>
          </a:p>
          <a:p>
            <a:pPr marL="0" indent="0">
              <a:buNone/>
            </a:pPr>
            <a:r>
              <a:rPr lang="en-US" sz="1800" dirty="0">
                <a:latin typeface="Courier" pitchFamily="2" charset="0"/>
              </a:rPr>
              <a:t>G360DAO will setup a </a:t>
            </a:r>
            <a:r>
              <a:rPr lang="en-US" sz="1800" dirty="0" err="1">
                <a:latin typeface="Courier" pitchFamily="2" charset="0"/>
              </a:rPr>
              <a:t>webshop</a:t>
            </a:r>
            <a:r>
              <a:rPr lang="en-US" sz="1800" dirty="0">
                <a:latin typeface="Courier" pitchFamily="2" charset="0"/>
              </a:rPr>
              <a:t> to sell subscriptions to other interested parties (such as Guardian360 B.V. competitors)</a:t>
            </a: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2"/>
          <a:stretch>
            <a:fillRect/>
          </a:stretch>
        </p:blipFill>
        <p:spPr>
          <a:xfrm>
            <a:off x="10960443" y="5203389"/>
            <a:ext cx="1231557" cy="1654611"/>
          </a:xfrm>
          <a:prstGeom prst="rect">
            <a:avLst/>
          </a:prstGeom>
        </p:spPr>
      </p:pic>
      <p:pic>
        <p:nvPicPr>
          <p:cNvPr id="6146" name="Picture 2">
            <a:extLst>
              <a:ext uri="{FF2B5EF4-FFF2-40B4-BE49-F238E27FC236}">
                <a16:creationId xmlns:a16="http://schemas.microsoft.com/office/drawing/2014/main" id="{2EDAC64B-B3B4-8BB7-5589-80A1E2841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03389"/>
            <a:ext cx="9321800" cy="111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31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Expected revenue sharing</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a:xfrm>
            <a:off x="838200" y="1825625"/>
            <a:ext cx="10515600" cy="2175669"/>
          </a:xfrm>
        </p:spPr>
        <p:txBody>
          <a:bodyPr>
            <a:normAutofit/>
          </a:bodyPr>
          <a:lstStyle/>
          <a:p>
            <a:r>
              <a:rPr lang="en-US" sz="1800" dirty="0">
                <a:latin typeface="Courier" pitchFamily="2" charset="0"/>
              </a:rPr>
              <a:t>Token holders will be granted revenue share (not profit)</a:t>
            </a:r>
          </a:p>
          <a:p>
            <a:r>
              <a:rPr lang="en-US" sz="1800" dirty="0">
                <a:latin typeface="Courier" pitchFamily="2" charset="0"/>
              </a:rPr>
              <a:t>Various groups:</a:t>
            </a:r>
          </a:p>
          <a:p>
            <a:pPr lvl="1"/>
            <a:r>
              <a:rPr lang="en-US" sz="1400" dirty="0">
                <a:latin typeface="Courier" pitchFamily="2" charset="0"/>
              </a:rPr>
              <a:t>Direct contributors of the DAO (</a:t>
            </a:r>
            <a:r>
              <a:rPr lang="en-US" sz="1400" dirty="0" err="1">
                <a:latin typeface="Courier" pitchFamily="2" charset="0"/>
              </a:rPr>
              <a:t>RevShare</a:t>
            </a:r>
            <a:r>
              <a:rPr lang="en-US" sz="1400" dirty="0">
                <a:latin typeface="Courier" pitchFamily="2" charset="0"/>
              </a:rPr>
              <a:t>)</a:t>
            </a:r>
          </a:p>
          <a:p>
            <a:pPr lvl="1"/>
            <a:r>
              <a:rPr lang="en-US" sz="1400" dirty="0">
                <a:latin typeface="Courier" pitchFamily="2" charset="0"/>
              </a:rPr>
              <a:t>Regular investors (infinite)</a:t>
            </a:r>
          </a:p>
          <a:p>
            <a:pPr lvl="1"/>
            <a:r>
              <a:rPr lang="en-US" sz="1400" dirty="0">
                <a:latin typeface="Courier" pitchFamily="2" charset="0"/>
              </a:rPr>
              <a:t>NFT investors (capped)</a:t>
            </a:r>
          </a:p>
          <a:p>
            <a:pPr lvl="1"/>
            <a:r>
              <a:rPr lang="en-US" sz="1400" dirty="0">
                <a:latin typeface="Courier" pitchFamily="2" charset="0"/>
              </a:rPr>
              <a:t>Guardian360 (only </a:t>
            </a:r>
            <a:r>
              <a:rPr lang="en-US" sz="1400" dirty="0" err="1">
                <a:latin typeface="Courier" pitchFamily="2" charset="0"/>
              </a:rPr>
              <a:t>webshop</a:t>
            </a:r>
            <a:r>
              <a:rPr lang="en-US" sz="1400" dirty="0">
                <a:latin typeface="Courier" pitchFamily="2" charset="0"/>
              </a:rPr>
              <a:t> sales)</a:t>
            </a:r>
          </a:p>
          <a:p>
            <a:pPr lvl="1"/>
            <a:r>
              <a:rPr lang="en-US" sz="1400" dirty="0">
                <a:latin typeface="Courier" pitchFamily="2" charset="0"/>
              </a:rPr>
              <a:t>Treasury</a:t>
            </a: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2"/>
          <a:stretch>
            <a:fillRect/>
          </a:stretch>
        </p:blipFill>
        <p:spPr>
          <a:xfrm>
            <a:off x="10960443" y="5203389"/>
            <a:ext cx="1231557" cy="1654611"/>
          </a:xfrm>
          <a:prstGeom prst="rect">
            <a:avLst/>
          </a:prstGeom>
        </p:spPr>
      </p:pic>
      <p:pic>
        <p:nvPicPr>
          <p:cNvPr id="8194" name="Picture 2">
            <a:extLst>
              <a:ext uri="{FF2B5EF4-FFF2-40B4-BE49-F238E27FC236}">
                <a16:creationId xmlns:a16="http://schemas.microsoft.com/office/drawing/2014/main" id="{FBB06E0F-1927-7417-2E2E-6E7DB0096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76675"/>
            <a:ext cx="93726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3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Competition and why G360DAO will succeed</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p:txBody>
          <a:bodyPr>
            <a:normAutofit/>
          </a:bodyPr>
          <a:lstStyle/>
          <a:p>
            <a:pPr marL="0" indent="0">
              <a:buNone/>
            </a:pPr>
            <a:r>
              <a:rPr lang="en-US" sz="1800" dirty="0">
                <a:latin typeface="Courier" pitchFamily="2" charset="0"/>
              </a:rPr>
              <a:t>Competition includes listed organizations, SME companies as well as open-source projects from all over the world. However, we haven’t seen a community like G360DAO so far. </a:t>
            </a:r>
          </a:p>
          <a:p>
            <a:pPr marL="0" indent="0">
              <a:buNone/>
            </a:pPr>
            <a:endParaRPr lang="en-US" sz="1800" dirty="0">
              <a:latin typeface="Courier" pitchFamily="2" charset="0"/>
            </a:endParaRPr>
          </a:p>
          <a:p>
            <a:pPr marL="0" indent="0">
              <a:buNone/>
            </a:pPr>
            <a:r>
              <a:rPr lang="en-US" sz="1800" dirty="0">
                <a:latin typeface="Courier" pitchFamily="2" charset="0"/>
              </a:rPr>
              <a:t>The three dominant reasons why we believe G360DAO will succeed:</a:t>
            </a:r>
          </a:p>
          <a:p>
            <a:r>
              <a:rPr lang="en-US" sz="1800" dirty="0">
                <a:latin typeface="Courier" pitchFamily="2" charset="0"/>
              </a:rPr>
              <a:t>Solutions that strengthen resilience of organizations worldwide</a:t>
            </a:r>
          </a:p>
          <a:p>
            <a:r>
              <a:rPr lang="en-US" sz="1800" dirty="0">
                <a:latin typeface="Courier" pitchFamily="2" charset="0"/>
              </a:rPr>
              <a:t>Community driven, leveraging on the wisdom of the crowd will result in real information security solutions </a:t>
            </a:r>
          </a:p>
          <a:p>
            <a:r>
              <a:rPr lang="en-US" sz="1800" dirty="0">
                <a:latin typeface="Courier" pitchFamily="2" charset="0"/>
              </a:rPr>
              <a:t>Hackers, developers, and other talented individuals from all over the world are eligible to participate without any hurdles</a:t>
            </a: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163185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Marketing</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p:txBody>
          <a:bodyPr>
            <a:normAutofit/>
          </a:bodyPr>
          <a:lstStyle/>
          <a:p>
            <a:pPr marL="0" indent="0">
              <a:buNone/>
            </a:pPr>
            <a:r>
              <a:rPr lang="en-US" sz="1800" dirty="0">
                <a:latin typeface="Courier" pitchFamily="2" charset="0"/>
              </a:rPr>
              <a:t>During the first year we focus on growth of the community by contacting blockchain/web3 minded hackers, developers and other specialists:</a:t>
            </a:r>
          </a:p>
          <a:p>
            <a:r>
              <a:rPr lang="en-US" sz="1800" dirty="0">
                <a:latin typeface="Courier" pitchFamily="2" charset="0"/>
              </a:rPr>
              <a:t>Via Discord, Reddit, Twitter, LinkedIn, </a:t>
            </a:r>
            <a:r>
              <a:rPr lang="en-US" sz="1800" dirty="0" err="1">
                <a:latin typeface="Courier" pitchFamily="2" charset="0"/>
              </a:rPr>
              <a:t>Mirror.xyz</a:t>
            </a:r>
            <a:r>
              <a:rPr lang="en-US" sz="1800" dirty="0">
                <a:latin typeface="Courier" pitchFamily="2" charset="0"/>
              </a:rPr>
              <a:t> and such</a:t>
            </a:r>
          </a:p>
          <a:p>
            <a:r>
              <a:rPr lang="en-US" sz="1800" dirty="0">
                <a:latin typeface="Courier" pitchFamily="2" charset="0"/>
              </a:rPr>
              <a:t>Organizing events like G360DAO gatherings, meetups, virtual community event during the Dutch Blockchain Week and other events</a:t>
            </a:r>
          </a:p>
          <a:p>
            <a:r>
              <a:rPr lang="en-US" sz="1800" dirty="0">
                <a:latin typeface="Courier" pitchFamily="2" charset="0"/>
              </a:rPr>
              <a:t>Present G360DAO at hacker spaces and conferences</a:t>
            </a:r>
          </a:p>
          <a:p>
            <a:r>
              <a:rPr lang="en-US" sz="1800" dirty="0">
                <a:latin typeface="Courier" pitchFamily="2" charset="0"/>
              </a:rPr>
              <a:t>Tap into existing networks and DAOs, like </a:t>
            </a:r>
            <a:r>
              <a:rPr lang="en-US" sz="1800" dirty="0" err="1">
                <a:latin typeface="Courier" pitchFamily="2" charset="0"/>
              </a:rPr>
              <a:t>Guthub</a:t>
            </a:r>
            <a:r>
              <a:rPr lang="en-US" sz="1800" dirty="0">
                <a:latin typeface="Courier" pitchFamily="2" charset="0"/>
              </a:rPr>
              <a:t> and Developer DAO</a:t>
            </a:r>
          </a:p>
          <a:p>
            <a:r>
              <a:rPr lang="en-US" sz="1800" dirty="0">
                <a:latin typeface="Courier" pitchFamily="2" charset="0"/>
              </a:rPr>
              <a:t>Online marketing</a:t>
            </a: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4292319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Team</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p:txBody>
          <a:bodyPr>
            <a:normAutofit/>
          </a:bodyPr>
          <a:lstStyle/>
          <a:p>
            <a:pPr marL="0" indent="0">
              <a:buNone/>
            </a:pPr>
            <a:r>
              <a:rPr lang="en-US" sz="1800" dirty="0">
                <a:latin typeface="Courier" pitchFamily="2" charset="0"/>
              </a:rPr>
              <a:t>We aim to create a community of tens of thousands of experts.</a:t>
            </a:r>
          </a:p>
          <a:p>
            <a:pPr marL="0" indent="0">
              <a:buNone/>
            </a:pPr>
            <a:endParaRPr lang="en-US" sz="1800" dirty="0">
              <a:latin typeface="Courier" pitchFamily="2" charset="0"/>
            </a:endParaRPr>
          </a:p>
          <a:p>
            <a:pPr marL="0" indent="0">
              <a:buNone/>
            </a:pPr>
            <a:r>
              <a:rPr lang="en-US" sz="1800" dirty="0">
                <a:latin typeface="Courier" pitchFamily="2" charset="0"/>
              </a:rPr>
              <a:t>Currently the core team now exists of: </a:t>
            </a:r>
          </a:p>
          <a:p>
            <a:r>
              <a:rPr lang="en-GB" sz="1800" dirty="0">
                <a:effectLst/>
                <a:latin typeface="Courier" pitchFamily="2" charset="0"/>
                <a:hlinkClick r:id="rId2"/>
              </a:rPr>
              <a:t>Jan Martijn Broekhof MBA</a:t>
            </a:r>
            <a:r>
              <a:rPr lang="en-GB" sz="1800" dirty="0">
                <a:effectLst/>
                <a:latin typeface="Courier" pitchFamily="2" charset="0"/>
              </a:rPr>
              <a:t>, tech entrepreneur since 2001, founder of Guardian360 B.V., co-founder of </a:t>
            </a:r>
            <a:r>
              <a:rPr lang="en-GB" sz="1800" dirty="0" err="1">
                <a:effectLst/>
                <a:latin typeface="Courier" pitchFamily="2" charset="0"/>
              </a:rPr>
              <a:t>Cyberveilig</a:t>
            </a:r>
            <a:r>
              <a:rPr lang="en-GB" sz="1800" dirty="0">
                <a:effectLst/>
                <a:latin typeface="Courier" pitchFamily="2" charset="0"/>
              </a:rPr>
              <a:t> Nederland and chairman of VNO-NCW </a:t>
            </a:r>
            <a:r>
              <a:rPr lang="en-GB" sz="1800" dirty="0" err="1">
                <a:effectLst/>
                <a:latin typeface="Courier" pitchFamily="2" charset="0"/>
              </a:rPr>
              <a:t>Provincie</a:t>
            </a:r>
            <a:r>
              <a:rPr lang="en-GB" sz="1800" dirty="0">
                <a:effectLst/>
                <a:latin typeface="Courier" pitchFamily="2" charset="0"/>
              </a:rPr>
              <a:t> Utrecht</a:t>
            </a:r>
          </a:p>
          <a:p>
            <a:r>
              <a:rPr lang="en-GB" sz="1800" dirty="0">
                <a:effectLst/>
                <a:latin typeface="Courier" pitchFamily="2" charset="0"/>
                <a:hlinkClick r:id="rId3"/>
              </a:rPr>
              <a:t>Ludo Baauw</a:t>
            </a:r>
            <a:r>
              <a:rPr lang="en-GB" sz="1800" dirty="0">
                <a:effectLst/>
                <a:latin typeface="Courier" pitchFamily="2" charset="0"/>
              </a:rPr>
              <a:t>, tech entrepreneur since 1996, founder of Intermax, founder of the Intermax Group, founder of </a:t>
            </a:r>
            <a:r>
              <a:rPr lang="en-GB" sz="1800" dirty="0" err="1">
                <a:effectLst/>
                <a:latin typeface="Courier" pitchFamily="2" charset="0"/>
              </a:rPr>
              <a:t>Stichting</a:t>
            </a:r>
            <a:r>
              <a:rPr lang="en-GB" sz="1800" dirty="0">
                <a:effectLst/>
                <a:latin typeface="Courier" pitchFamily="2" charset="0"/>
              </a:rPr>
              <a:t> NBIP</a:t>
            </a:r>
          </a:p>
          <a:p>
            <a:r>
              <a:rPr lang="en-GB" sz="1800" dirty="0">
                <a:effectLst/>
                <a:latin typeface="Courier" pitchFamily="2" charset="0"/>
                <a:hlinkClick r:id="rId4"/>
              </a:rPr>
              <a:t>Olivier Rikken</a:t>
            </a:r>
            <a:r>
              <a:rPr lang="en-GB" sz="1800" dirty="0">
                <a:effectLst/>
                <a:latin typeface="Courier" pitchFamily="2" charset="0"/>
              </a:rPr>
              <a:t>, PhD Candidate, Blockchain and DAO governance TU Delft, Blockchain, Smart Contract, DAO &amp; Governance Expert - International Keynote Speaker</a:t>
            </a:r>
          </a:p>
          <a:p>
            <a:r>
              <a:rPr lang="en-GB" sz="1800" dirty="0">
                <a:effectLst/>
                <a:latin typeface="Courier" pitchFamily="2" charset="0"/>
                <a:hlinkClick r:id="rId5"/>
              </a:rPr>
              <a:t>Martin Hugo</a:t>
            </a:r>
            <a:r>
              <a:rPr lang="en-GB" sz="1800" dirty="0">
                <a:effectLst/>
                <a:latin typeface="Courier" pitchFamily="2" charset="0"/>
              </a:rPr>
              <a:t>, UX Engineer, artist, NFT creator, writer</a:t>
            </a:r>
          </a:p>
          <a:p>
            <a:r>
              <a:rPr lang="en-GB" sz="1800" dirty="0">
                <a:effectLst/>
                <a:latin typeface="Courier" pitchFamily="2" charset="0"/>
              </a:rPr>
              <a:t>One anonymous hacker</a:t>
            </a:r>
          </a:p>
          <a:p>
            <a:endParaRPr lang="en-US" sz="1800" dirty="0">
              <a:latin typeface="Courier" pitchFamily="2" charset="0"/>
            </a:endParaRP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6"/>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405700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Get in touch!</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p:txBody>
          <a:bodyPr>
            <a:normAutofit/>
          </a:bodyPr>
          <a:lstStyle/>
          <a:p>
            <a:pPr marL="0" indent="0">
              <a:buNone/>
            </a:pPr>
            <a:r>
              <a:rPr lang="en-GB" sz="1800" dirty="0">
                <a:effectLst/>
                <a:latin typeface="Courier" pitchFamily="2" charset="0"/>
              </a:rPr>
              <a:t>Official G360DAO websites, news outlets and collaboration environments:</a:t>
            </a:r>
          </a:p>
          <a:p>
            <a:pPr marL="0" indent="0">
              <a:buNone/>
            </a:pPr>
            <a:endParaRPr lang="en-GB" sz="1800" dirty="0">
              <a:effectLst/>
              <a:latin typeface="Courier" pitchFamily="2" charset="0"/>
            </a:endParaRPr>
          </a:p>
          <a:p>
            <a:r>
              <a:rPr lang="en-GB" sz="1800" dirty="0">
                <a:effectLst/>
                <a:latin typeface="Courier" pitchFamily="2" charset="0"/>
              </a:rPr>
              <a:t>G360DAO Website: 		</a:t>
            </a:r>
            <a:r>
              <a:rPr lang="en-GB" sz="1800" dirty="0">
                <a:effectLst/>
                <a:latin typeface="Courier" pitchFamily="2" charset="0"/>
                <a:hlinkClick r:id="rId2"/>
              </a:rPr>
              <a:t>https://g360dao.io</a:t>
            </a:r>
            <a:r>
              <a:rPr lang="en-GB" sz="1800" dirty="0">
                <a:effectLst/>
                <a:latin typeface="Courier" pitchFamily="2" charset="0"/>
              </a:rPr>
              <a:t> and </a:t>
            </a:r>
            <a:r>
              <a:rPr lang="en-GB" sz="1800" dirty="0">
                <a:effectLst/>
                <a:latin typeface="Courier" pitchFamily="2" charset="0"/>
                <a:hlinkClick r:id="rId3"/>
              </a:rPr>
              <a:t>https://g360dao.eth</a:t>
            </a:r>
            <a:endParaRPr lang="en-GB" sz="1800" dirty="0">
              <a:effectLst/>
              <a:latin typeface="Courier" pitchFamily="2" charset="0"/>
            </a:endParaRPr>
          </a:p>
          <a:p>
            <a:r>
              <a:rPr lang="en-GB" sz="1800" dirty="0">
                <a:latin typeface="Courier" pitchFamily="2" charset="0"/>
              </a:rPr>
              <a:t>G360DAO Whitepaper:	</a:t>
            </a:r>
            <a:r>
              <a:rPr lang="en-GB" sz="1800" dirty="0">
                <a:latin typeface="Courier" pitchFamily="2" charset="0"/>
                <a:hlinkClick r:id="rId4"/>
              </a:rPr>
              <a:t>https://whitepaper.g360dao.io</a:t>
            </a:r>
            <a:r>
              <a:rPr lang="en-GB" sz="1800" dirty="0">
                <a:latin typeface="Courier" pitchFamily="2" charset="0"/>
              </a:rPr>
              <a:t> </a:t>
            </a:r>
            <a:endParaRPr lang="en-GB" sz="1800" dirty="0">
              <a:effectLst/>
              <a:latin typeface="Courier" pitchFamily="2" charset="0"/>
            </a:endParaRPr>
          </a:p>
          <a:p>
            <a:r>
              <a:rPr lang="en-GB" sz="1800" dirty="0">
                <a:effectLst/>
                <a:latin typeface="Courier" pitchFamily="2" charset="0"/>
              </a:rPr>
              <a:t>Discord: 			</a:t>
            </a:r>
            <a:r>
              <a:rPr lang="en-GB" sz="1800" dirty="0">
                <a:effectLst/>
                <a:latin typeface="Courier" pitchFamily="2" charset="0"/>
                <a:hlinkClick r:id="rId5"/>
              </a:rPr>
              <a:t>https://discord.gg/Gt8P9AdQTM</a:t>
            </a:r>
            <a:endParaRPr lang="en-GB" sz="1800" dirty="0">
              <a:effectLst/>
              <a:latin typeface="Courier" pitchFamily="2" charset="0"/>
            </a:endParaRPr>
          </a:p>
          <a:p>
            <a:r>
              <a:rPr lang="en-GB" sz="1800" dirty="0">
                <a:effectLst/>
                <a:latin typeface="Courier" pitchFamily="2" charset="0"/>
              </a:rPr>
              <a:t>Telegram: 			</a:t>
            </a:r>
            <a:r>
              <a:rPr lang="en-GB" sz="1800" dirty="0">
                <a:effectLst/>
                <a:latin typeface="Courier" pitchFamily="2" charset="0"/>
                <a:hlinkClick r:id="rId6"/>
              </a:rPr>
              <a:t>https://t.me/+9a3WS0ArD6g0NmRl</a:t>
            </a:r>
            <a:endParaRPr lang="en-GB" sz="1800" dirty="0">
              <a:effectLst/>
              <a:latin typeface="Courier" pitchFamily="2" charset="0"/>
            </a:endParaRPr>
          </a:p>
          <a:p>
            <a:r>
              <a:rPr lang="en-GB" sz="1800" dirty="0">
                <a:effectLst/>
                <a:latin typeface="Courier" pitchFamily="2" charset="0"/>
              </a:rPr>
              <a:t>GitHub: 			</a:t>
            </a:r>
            <a:r>
              <a:rPr lang="en-GB" sz="1800" dirty="0">
                <a:effectLst/>
                <a:latin typeface="Courier" pitchFamily="2" charset="0"/>
                <a:hlinkClick r:id="rId7"/>
              </a:rPr>
              <a:t>https://github.com/G360DAO</a:t>
            </a:r>
            <a:endParaRPr lang="en-GB" sz="1800" dirty="0">
              <a:effectLst/>
              <a:latin typeface="Courier" pitchFamily="2" charset="0"/>
            </a:endParaRPr>
          </a:p>
          <a:p>
            <a:r>
              <a:rPr lang="en-GB" sz="1800" dirty="0">
                <a:effectLst/>
                <a:latin typeface="Courier" pitchFamily="2" charset="0"/>
              </a:rPr>
              <a:t>Mirror: 			</a:t>
            </a:r>
            <a:r>
              <a:rPr lang="en-GB" sz="1800" dirty="0">
                <a:effectLst/>
                <a:latin typeface="Courier" pitchFamily="2" charset="0"/>
                <a:hlinkClick r:id="rId8"/>
              </a:rPr>
              <a:t>https://mirror.xyz/g360dao.eth</a:t>
            </a:r>
            <a:endParaRPr lang="en-GB" sz="1800" dirty="0">
              <a:effectLst/>
              <a:latin typeface="Courier" pitchFamily="2" charset="0"/>
            </a:endParaRPr>
          </a:p>
          <a:p>
            <a:r>
              <a:rPr lang="en-GB" sz="1800" dirty="0">
                <a:effectLst/>
                <a:latin typeface="Courier" pitchFamily="2" charset="0"/>
              </a:rPr>
              <a:t>Reddit: 			</a:t>
            </a:r>
            <a:r>
              <a:rPr lang="en-GB" sz="1800" dirty="0">
                <a:effectLst/>
                <a:latin typeface="Courier" pitchFamily="2" charset="0"/>
                <a:hlinkClick r:id="rId9"/>
              </a:rPr>
              <a:t>https://reddit.com/r/G360DAO</a:t>
            </a:r>
            <a:endParaRPr lang="en-GB" sz="1800" dirty="0">
              <a:effectLst/>
              <a:latin typeface="Courier" pitchFamily="2" charset="0"/>
            </a:endParaRPr>
          </a:p>
          <a:p>
            <a:r>
              <a:rPr lang="en-GB" sz="1800" dirty="0">
                <a:effectLst/>
                <a:latin typeface="Courier" pitchFamily="2" charset="0"/>
              </a:rPr>
              <a:t>Twitter: 			</a:t>
            </a:r>
            <a:r>
              <a:rPr lang="en-GB" sz="1800" dirty="0">
                <a:effectLst/>
                <a:latin typeface="Courier" pitchFamily="2" charset="0"/>
                <a:hlinkClick r:id="rId10"/>
              </a:rPr>
              <a:t>https://twitter.com/G360DAO</a:t>
            </a:r>
            <a:endParaRPr lang="en-GB" sz="1800" dirty="0">
              <a:effectLst/>
              <a:latin typeface="Courier" pitchFamily="2" charset="0"/>
            </a:endParaRPr>
          </a:p>
          <a:p>
            <a:r>
              <a:rPr lang="en-GB" sz="1800" dirty="0">
                <a:effectLst/>
                <a:latin typeface="Courier" pitchFamily="2" charset="0"/>
              </a:rPr>
              <a:t>LinkedIn: 			</a:t>
            </a:r>
            <a:r>
              <a:rPr lang="en-GB" sz="1800" dirty="0">
                <a:effectLst/>
                <a:latin typeface="Courier" pitchFamily="2" charset="0"/>
                <a:hlinkClick r:id="rId11"/>
              </a:rPr>
              <a:t>https://linkedin.com/company/g360dao</a:t>
            </a:r>
            <a:endParaRPr lang="en-GB" sz="1800" dirty="0">
              <a:effectLst/>
              <a:latin typeface="Courier" pitchFamily="2" charset="0"/>
            </a:endParaRP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1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275707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9E770223-8AF0-5828-3C02-4D3E7663B9C6}"/>
              </a:ext>
            </a:extLst>
          </p:cNvPr>
          <p:cNvPicPr>
            <a:picLocks noChangeAspect="1"/>
          </p:cNvPicPr>
          <p:nvPr/>
        </p:nvPicPr>
        <p:blipFill>
          <a:blip r:embed="rId2"/>
          <a:stretch>
            <a:fillRect/>
          </a:stretch>
        </p:blipFill>
        <p:spPr>
          <a:xfrm>
            <a:off x="4285821" y="997004"/>
            <a:ext cx="3620358" cy="4863992"/>
          </a:xfrm>
          <a:prstGeom prst="rect">
            <a:avLst/>
          </a:prstGeom>
        </p:spPr>
      </p:pic>
    </p:spTree>
    <p:extLst>
      <p:ext uri="{BB962C8B-B14F-4D97-AF65-F5344CB8AC3E}">
        <p14:creationId xmlns:p14="http://schemas.microsoft.com/office/powerpoint/2010/main" val="4117135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83F8-FE25-8EE2-0323-A704A5971D9E}"/>
              </a:ext>
            </a:extLst>
          </p:cNvPr>
          <p:cNvSpPr>
            <a:spLocks noGrp="1"/>
          </p:cNvSpPr>
          <p:nvPr>
            <p:ph type="title"/>
          </p:nvPr>
        </p:nvSpPr>
        <p:spPr/>
        <p:txBody>
          <a:bodyPr>
            <a:noAutofit/>
          </a:bodyPr>
          <a:lstStyle/>
          <a:p>
            <a:r>
              <a:rPr lang="nl-NL" sz="3000" dirty="0">
                <a:latin typeface="Courier" pitchFamily="2" charset="0"/>
              </a:rPr>
              <a:t>We </a:t>
            </a:r>
            <a:r>
              <a:rPr lang="nl-NL" sz="3000" dirty="0" err="1">
                <a:latin typeface="Courier" pitchFamily="2" charset="0"/>
              </a:rPr>
              <a:t>thrive</a:t>
            </a:r>
            <a:r>
              <a:rPr lang="nl-NL" sz="3000" dirty="0">
                <a:latin typeface="Courier" pitchFamily="2" charset="0"/>
              </a:rPr>
              <a:t> </a:t>
            </a:r>
            <a:r>
              <a:rPr lang="nl-NL" sz="3000" dirty="0" err="1">
                <a:latin typeface="Courier" pitchFamily="2" charset="0"/>
              </a:rPr>
              <a:t>to</a:t>
            </a:r>
            <a:r>
              <a:rPr lang="nl-NL" sz="3000" dirty="0">
                <a:latin typeface="Courier" pitchFamily="2" charset="0"/>
              </a:rPr>
              <a:t> </a:t>
            </a:r>
            <a:r>
              <a:rPr lang="en-US" sz="3000" dirty="0">
                <a:latin typeface="Courier" pitchFamily="2" charset="0"/>
              </a:rPr>
              <a:t>increase justice on the digital infrastructure in a rebellious manner</a:t>
            </a:r>
          </a:p>
        </p:txBody>
      </p:sp>
      <p:sp>
        <p:nvSpPr>
          <p:cNvPr id="3" name="Content Placeholder 2">
            <a:extLst>
              <a:ext uri="{FF2B5EF4-FFF2-40B4-BE49-F238E27FC236}">
                <a16:creationId xmlns:a16="http://schemas.microsoft.com/office/drawing/2014/main" id="{F9266055-276E-4621-BC08-F617E15F7490}"/>
              </a:ext>
            </a:extLst>
          </p:cNvPr>
          <p:cNvSpPr>
            <a:spLocks noGrp="1"/>
          </p:cNvSpPr>
          <p:nvPr>
            <p:ph idx="1"/>
          </p:nvPr>
        </p:nvSpPr>
        <p:spPr/>
        <p:txBody>
          <a:bodyPr>
            <a:normAutofit fontScale="70000" lnSpcReduction="20000"/>
          </a:bodyPr>
          <a:lstStyle/>
          <a:p>
            <a:r>
              <a:rPr lang="en-US" dirty="0">
                <a:latin typeface="Courier" pitchFamily="2" charset="0"/>
              </a:rPr>
              <a:t>Injustice on the internet: organizations worldwide are investing in IT and automation to improve their businesses but must deal with online criminals, ransomware, intellectual property theft and other criminal activities are interrupting business activities. </a:t>
            </a:r>
          </a:p>
          <a:p>
            <a:r>
              <a:rPr lang="en-US" dirty="0">
                <a:latin typeface="Courier" pitchFamily="2" charset="0"/>
              </a:rPr>
              <a:t>In the past year we see a rapid increase of incidents. </a:t>
            </a:r>
          </a:p>
          <a:p>
            <a:r>
              <a:rPr lang="en-US" dirty="0">
                <a:latin typeface="Courier" pitchFamily="2" charset="0"/>
              </a:rPr>
              <a:t>Instead of propagating fear, uncertainty and doubt we’re telling business owners to not be afraid. </a:t>
            </a:r>
          </a:p>
          <a:p>
            <a:r>
              <a:rPr lang="en-US" dirty="0">
                <a:latin typeface="Courier" pitchFamily="2" charset="0"/>
              </a:rPr>
              <a:t>We’re challenging solutions of so-called magic quadrant market leaders. </a:t>
            </a:r>
          </a:p>
          <a:p>
            <a:r>
              <a:rPr lang="en-US" dirty="0">
                <a:latin typeface="Courier" pitchFamily="2" charset="0"/>
              </a:rPr>
              <a:t>Suppliers of closed source tools are generating an unfair amount of revenue, while open-source developers don’t benefit from what they’re developing at all. </a:t>
            </a:r>
          </a:p>
          <a:p>
            <a:r>
              <a:rPr lang="en-US" dirty="0">
                <a:latin typeface="Courier" pitchFamily="2" charset="0"/>
              </a:rPr>
              <a:t>The same goes for security engineers and hackers. Bug bounty and coordinated vulnerability disclosure programs put them in an uncertain position because they’re depending on triage for their finding being rewarded. </a:t>
            </a:r>
          </a:p>
        </p:txBody>
      </p:sp>
      <p:pic>
        <p:nvPicPr>
          <p:cNvPr id="4" name="Picture 3" descr="Icon&#10;&#10;Description automatically generated">
            <a:extLst>
              <a:ext uri="{FF2B5EF4-FFF2-40B4-BE49-F238E27FC236}">
                <a16:creationId xmlns:a16="http://schemas.microsoft.com/office/drawing/2014/main" id="{C1FEADED-250F-038A-9BA5-49C85C85ADE4}"/>
              </a:ext>
            </a:extLst>
          </p:cNvPr>
          <p:cNvPicPr>
            <a:picLocks noChangeAspect="1"/>
          </p:cNvPicPr>
          <p:nvPr/>
        </p:nvPicPr>
        <p:blipFill>
          <a:blip r:embed="rId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409539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83F8-FE25-8EE2-0323-A704A5971D9E}"/>
              </a:ext>
            </a:extLst>
          </p:cNvPr>
          <p:cNvSpPr>
            <a:spLocks noGrp="1"/>
          </p:cNvSpPr>
          <p:nvPr>
            <p:ph type="title"/>
          </p:nvPr>
        </p:nvSpPr>
        <p:spPr/>
        <p:txBody>
          <a:bodyPr>
            <a:noAutofit/>
          </a:bodyPr>
          <a:lstStyle/>
          <a:p>
            <a:r>
              <a:rPr lang="en-US" sz="3000" dirty="0">
                <a:latin typeface="Courier" pitchFamily="2" charset="0"/>
              </a:rPr>
              <a:t>Challenges</a:t>
            </a:r>
          </a:p>
        </p:txBody>
      </p:sp>
      <p:sp>
        <p:nvSpPr>
          <p:cNvPr id="3" name="Content Placeholder 2">
            <a:extLst>
              <a:ext uri="{FF2B5EF4-FFF2-40B4-BE49-F238E27FC236}">
                <a16:creationId xmlns:a16="http://schemas.microsoft.com/office/drawing/2014/main" id="{F9266055-276E-4621-BC08-F617E15F7490}"/>
              </a:ext>
            </a:extLst>
          </p:cNvPr>
          <p:cNvSpPr>
            <a:spLocks noGrp="1"/>
          </p:cNvSpPr>
          <p:nvPr>
            <p:ph idx="1"/>
          </p:nvPr>
        </p:nvSpPr>
        <p:spPr/>
        <p:txBody>
          <a:bodyPr>
            <a:normAutofit/>
          </a:bodyPr>
          <a:lstStyle/>
          <a:p>
            <a:pPr marL="0" indent="0">
              <a:buNone/>
            </a:pPr>
            <a:r>
              <a:rPr lang="en-US" sz="1800" dirty="0">
                <a:latin typeface="Courier" pitchFamily="2" charset="0"/>
              </a:rPr>
              <a:t>We have a huge information security problem at hand:</a:t>
            </a:r>
          </a:p>
          <a:p>
            <a:r>
              <a:rPr lang="en-US" sz="1800" dirty="0">
                <a:latin typeface="Courier" pitchFamily="2" charset="0"/>
              </a:rPr>
              <a:t>Information security incidents are on the rise despite all measures taken</a:t>
            </a:r>
          </a:p>
          <a:p>
            <a:r>
              <a:rPr lang="en-US" sz="1800" dirty="0">
                <a:latin typeface="Courier" pitchFamily="2" charset="0"/>
              </a:rPr>
              <a:t>Information security vendors mostly have local impact while we need global impact to make the internet more secure</a:t>
            </a:r>
          </a:p>
          <a:p>
            <a:r>
              <a:rPr lang="en-US" sz="1800" dirty="0">
                <a:latin typeface="Courier" pitchFamily="2" charset="0"/>
              </a:rPr>
              <a:t>Finding developers, security engineers and hackers in Europe is almost impossible</a:t>
            </a:r>
          </a:p>
          <a:p>
            <a:r>
              <a:rPr lang="en-US" sz="1800" dirty="0">
                <a:latin typeface="Courier" pitchFamily="2" charset="0"/>
              </a:rPr>
              <a:t>Employment of professionals from outside the EU is almost unaffordable</a:t>
            </a:r>
          </a:p>
          <a:p>
            <a:r>
              <a:rPr lang="en-US" sz="1800" dirty="0">
                <a:latin typeface="Courier" pitchFamily="2" charset="0"/>
              </a:rPr>
              <a:t>While employing staff from one geographical region no information security vendor is able to determine what kind of solutions businesses worldwide really need</a:t>
            </a:r>
          </a:p>
          <a:p>
            <a:r>
              <a:rPr lang="en-US" sz="1800" dirty="0">
                <a:latin typeface="Courier" pitchFamily="2" charset="0"/>
              </a:rPr>
              <a:t>Information security vendors are only addressing a part of the problem</a:t>
            </a:r>
          </a:p>
          <a:p>
            <a:r>
              <a:rPr lang="en-US" sz="1800" dirty="0">
                <a:latin typeface="Courier" pitchFamily="2" charset="0"/>
              </a:rPr>
              <a:t>A lot of talent is wasted because people are not able to participate.</a:t>
            </a:r>
          </a:p>
        </p:txBody>
      </p:sp>
      <p:pic>
        <p:nvPicPr>
          <p:cNvPr id="4" name="Picture 3" descr="Icon&#10;&#10;Description automatically generated">
            <a:extLst>
              <a:ext uri="{FF2B5EF4-FFF2-40B4-BE49-F238E27FC236}">
                <a16:creationId xmlns:a16="http://schemas.microsoft.com/office/drawing/2014/main" id="{C4739486-EA50-47FF-5508-0F20A7090B5A}"/>
              </a:ext>
            </a:extLst>
          </p:cNvPr>
          <p:cNvPicPr>
            <a:picLocks noChangeAspect="1"/>
          </p:cNvPicPr>
          <p:nvPr/>
        </p:nvPicPr>
        <p:blipFill>
          <a:blip r:embed="rId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176634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83F8-FE25-8EE2-0323-A704A5971D9E}"/>
              </a:ext>
            </a:extLst>
          </p:cNvPr>
          <p:cNvSpPr>
            <a:spLocks noGrp="1"/>
          </p:cNvSpPr>
          <p:nvPr>
            <p:ph type="title"/>
          </p:nvPr>
        </p:nvSpPr>
        <p:spPr/>
        <p:txBody>
          <a:bodyPr>
            <a:noAutofit/>
          </a:bodyPr>
          <a:lstStyle/>
          <a:p>
            <a:r>
              <a:rPr lang="en-US" sz="3000" dirty="0">
                <a:latin typeface="Courier" pitchFamily="2" charset="0"/>
              </a:rPr>
              <a:t>Why a DAO?</a:t>
            </a:r>
          </a:p>
        </p:txBody>
      </p:sp>
      <p:sp>
        <p:nvSpPr>
          <p:cNvPr id="3" name="Content Placeholder 2">
            <a:extLst>
              <a:ext uri="{FF2B5EF4-FFF2-40B4-BE49-F238E27FC236}">
                <a16:creationId xmlns:a16="http://schemas.microsoft.com/office/drawing/2014/main" id="{F9266055-276E-4621-BC08-F617E15F7490}"/>
              </a:ext>
            </a:extLst>
          </p:cNvPr>
          <p:cNvSpPr>
            <a:spLocks noGrp="1"/>
          </p:cNvSpPr>
          <p:nvPr>
            <p:ph idx="1"/>
          </p:nvPr>
        </p:nvSpPr>
        <p:spPr/>
        <p:txBody>
          <a:bodyPr>
            <a:noAutofit/>
          </a:bodyPr>
          <a:lstStyle/>
          <a:p>
            <a:pPr marL="0" indent="0">
              <a:buNone/>
            </a:pPr>
            <a:r>
              <a:rPr lang="en-US" sz="1800" dirty="0">
                <a:latin typeface="Courier" pitchFamily="2" charset="0"/>
              </a:rPr>
              <a:t>G360DAO:</a:t>
            </a:r>
          </a:p>
          <a:p>
            <a:pPr marL="285750" indent="-285750"/>
            <a:r>
              <a:rPr lang="en-US" sz="1800" dirty="0">
                <a:latin typeface="Courier" pitchFamily="2" charset="0"/>
              </a:rPr>
              <a:t>Is a global community with global impact</a:t>
            </a:r>
          </a:p>
          <a:p>
            <a:pPr marL="285750" indent="-285750"/>
            <a:r>
              <a:rPr lang="en-US" sz="1800" dirty="0">
                <a:latin typeface="Courier" pitchFamily="2" charset="0"/>
              </a:rPr>
              <a:t>Will consist of developers, security engineers and hackers from all over the world</a:t>
            </a:r>
          </a:p>
          <a:p>
            <a:pPr marL="285750" indent="-285750"/>
            <a:r>
              <a:rPr lang="en-US" sz="1800" dirty="0">
                <a:latin typeface="Courier" pitchFamily="2" charset="0"/>
              </a:rPr>
              <a:t>Will produce solutions businesses worldwide really need because participants are able to vote</a:t>
            </a:r>
          </a:p>
          <a:p>
            <a:pPr marL="285750" indent="-285750"/>
            <a:r>
              <a:rPr lang="en-US" sz="1800" dirty="0">
                <a:latin typeface="Courier" pitchFamily="2" charset="0"/>
              </a:rPr>
              <a:t>Will increase speed of innovation because of the amount of participants</a:t>
            </a:r>
          </a:p>
          <a:p>
            <a:pPr marL="285750" indent="-285750"/>
            <a:r>
              <a:rPr lang="en-US" sz="1800" dirty="0">
                <a:latin typeface="Courier" pitchFamily="2" charset="0"/>
              </a:rPr>
              <a:t>Will compete with renowned information security vendors because control is distributed and added value is rewarded fairly</a:t>
            </a:r>
          </a:p>
          <a:p>
            <a:pPr marL="285750" indent="-285750"/>
            <a:r>
              <a:rPr lang="en-US" sz="1800" dirty="0">
                <a:latin typeface="Courier" pitchFamily="2" charset="0"/>
              </a:rPr>
              <a:t>Will be a separate Dutch legal entity (such as cooperative, association, </a:t>
            </a:r>
            <a:r>
              <a:rPr lang="en-US" sz="1800" dirty="0" err="1">
                <a:latin typeface="Courier" pitchFamily="2" charset="0"/>
              </a:rPr>
              <a:t>t.b.d.</a:t>
            </a:r>
            <a:r>
              <a:rPr lang="en-US" sz="1800" dirty="0">
                <a:latin typeface="Courier" pitchFamily="2" charset="0"/>
              </a:rPr>
              <a:t>) </a:t>
            </a:r>
          </a:p>
        </p:txBody>
      </p:sp>
      <p:pic>
        <p:nvPicPr>
          <p:cNvPr id="4" name="Picture 3" descr="Icon&#10;&#10;Description automatically generated">
            <a:extLst>
              <a:ext uri="{FF2B5EF4-FFF2-40B4-BE49-F238E27FC236}">
                <a16:creationId xmlns:a16="http://schemas.microsoft.com/office/drawing/2014/main" id="{F028B03C-78D0-9669-16B0-35B491CE6C1A}"/>
              </a:ext>
            </a:extLst>
          </p:cNvPr>
          <p:cNvPicPr>
            <a:picLocks noChangeAspect="1"/>
          </p:cNvPicPr>
          <p:nvPr/>
        </p:nvPicPr>
        <p:blipFill>
          <a:blip r:embed="rId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424288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83F8-FE25-8EE2-0323-A704A5971D9E}"/>
              </a:ext>
            </a:extLst>
          </p:cNvPr>
          <p:cNvSpPr>
            <a:spLocks noGrp="1"/>
          </p:cNvSpPr>
          <p:nvPr>
            <p:ph type="title"/>
          </p:nvPr>
        </p:nvSpPr>
        <p:spPr/>
        <p:txBody>
          <a:bodyPr>
            <a:noAutofit/>
          </a:bodyPr>
          <a:lstStyle/>
          <a:p>
            <a:r>
              <a:rPr lang="en-US" sz="3000" dirty="0">
                <a:latin typeface="Courier" pitchFamily="2" charset="0"/>
              </a:rPr>
              <a:t>Information security insights</a:t>
            </a:r>
          </a:p>
        </p:txBody>
      </p:sp>
      <p:sp>
        <p:nvSpPr>
          <p:cNvPr id="3" name="Content Placeholder 2">
            <a:extLst>
              <a:ext uri="{FF2B5EF4-FFF2-40B4-BE49-F238E27FC236}">
                <a16:creationId xmlns:a16="http://schemas.microsoft.com/office/drawing/2014/main" id="{F9266055-276E-4621-BC08-F617E15F7490}"/>
              </a:ext>
            </a:extLst>
          </p:cNvPr>
          <p:cNvSpPr>
            <a:spLocks noGrp="1"/>
          </p:cNvSpPr>
          <p:nvPr>
            <p:ph idx="1"/>
          </p:nvPr>
        </p:nvSpPr>
        <p:spPr/>
        <p:txBody>
          <a:bodyPr>
            <a:noAutofit/>
          </a:bodyPr>
          <a:lstStyle/>
          <a:p>
            <a:pPr marL="0" indent="0">
              <a:buNone/>
            </a:pPr>
            <a:r>
              <a:rPr lang="en-US" sz="1800" dirty="0">
                <a:latin typeface="Courier" pitchFamily="2" charset="0"/>
              </a:rPr>
              <a:t>G360DAO will focus on the development of the following key products:</a:t>
            </a:r>
            <a:endParaRPr lang="en-US" sz="1800" dirty="0"/>
          </a:p>
          <a:p>
            <a:pPr marL="285750" indent="-285750"/>
            <a:r>
              <a:rPr lang="en-US" sz="1800" dirty="0">
                <a:latin typeface="Courier" pitchFamily="2" charset="0"/>
              </a:rPr>
              <a:t>Open-Source security insight components for Web2, including:</a:t>
            </a:r>
          </a:p>
          <a:p>
            <a:pPr marL="742950" lvl="1" indent="-285750"/>
            <a:r>
              <a:rPr lang="en-US" sz="1400" dirty="0">
                <a:latin typeface="Courier" pitchFamily="2" charset="0"/>
              </a:rPr>
              <a:t>Scanners for vulnerabilities in networks, websites/web applications, IoT devices and other Internet connected hard- and software.</a:t>
            </a:r>
          </a:p>
          <a:p>
            <a:pPr marL="742950" lvl="1" indent="-285750"/>
            <a:r>
              <a:rPr lang="en-US" sz="1400" dirty="0">
                <a:latin typeface="Courier" pitchFamily="2" charset="0"/>
              </a:rPr>
              <a:t>Recommendations to better comply with and deviate from norms, standards, laws, and regulations.</a:t>
            </a:r>
          </a:p>
          <a:p>
            <a:pPr marL="742950" lvl="1" indent="-285750"/>
            <a:r>
              <a:rPr lang="en-US" sz="1400" dirty="0">
                <a:latin typeface="Courier" pitchFamily="2" charset="0"/>
              </a:rPr>
              <a:t>Report incorrectly implemented or missing hardening best practices</a:t>
            </a:r>
          </a:p>
          <a:p>
            <a:pPr marL="742950" lvl="1" indent="-285750"/>
            <a:r>
              <a:rPr lang="en-US" sz="1400" dirty="0">
                <a:latin typeface="Courier" pitchFamily="2" charset="0"/>
              </a:rPr>
              <a:t>Detect intruders</a:t>
            </a:r>
          </a:p>
          <a:p>
            <a:pPr marL="742950" lvl="1" indent="-285750"/>
            <a:r>
              <a:rPr lang="en-US" sz="1400" dirty="0">
                <a:latin typeface="Courier" pitchFamily="2" charset="0"/>
              </a:rPr>
              <a:t>Recommendations to prevent ransomware  </a:t>
            </a:r>
          </a:p>
          <a:p>
            <a:pPr marL="285750" indent="-285750"/>
            <a:r>
              <a:rPr lang="en-US" sz="1800" dirty="0">
                <a:latin typeface="Courier" pitchFamily="2" charset="0"/>
              </a:rPr>
              <a:t>Smart contract – web3 security scanners. Decentralized solutions and applications are rising quickly, creating an even larger </a:t>
            </a:r>
            <a:r>
              <a:rPr lang="en-US" sz="1800" dirty="0" err="1">
                <a:latin typeface="Courier" pitchFamily="2" charset="0"/>
              </a:rPr>
              <a:t>DeFi</a:t>
            </a:r>
            <a:r>
              <a:rPr lang="en-US" sz="1800" dirty="0">
                <a:latin typeface="Courier" pitchFamily="2" charset="0"/>
              </a:rPr>
              <a:t>, </a:t>
            </a:r>
            <a:r>
              <a:rPr lang="en-US" sz="1800" dirty="0" err="1">
                <a:latin typeface="Courier" pitchFamily="2" charset="0"/>
              </a:rPr>
              <a:t>MetaVerse</a:t>
            </a:r>
            <a:r>
              <a:rPr lang="en-US" sz="1800" dirty="0">
                <a:latin typeface="Courier" pitchFamily="2" charset="0"/>
              </a:rPr>
              <a:t> and other Web3 solution communities. Much is based on blockchain and smart contracts, which post new security problems in their own where new and innovative security solutions need to be found.</a:t>
            </a:r>
          </a:p>
        </p:txBody>
      </p:sp>
      <p:pic>
        <p:nvPicPr>
          <p:cNvPr id="4" name="Picture 3" descr="Icon&#10;&#10;Description automatically generated">
            <a:extLst>
              <a:ext uri="{FF2B5EF4-FFF2-40B4-BE49-F238E27FC236}">
                <a16:creationId xmlns:a16="http://schemas.microsoft.com/office/drawing/2014/main" id="{5BA6E2D2-CB2A-A773-A438-8744BE448BDA}"/>
              </a:ext>
            </a:extLst>
          </p:cNvPr>
          <p:cNvPicPr>
            <a:picLocks noChangeAspect="1"/>
          </p:cNvPicPr>
          <p:nvPr/>
        </p:nvPicPr>
        <p:blipFill>
          <a:blip r:embed="rId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370046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83F8-FE25-8EE2-0323-A704A5971D9E}"/>
              </a:ext>
            </a:extLst>
          </p:cNvPr>
          <p:cNvSpPr>
            <a:spLocks noGrp="1"/>
          </p:cNvSpPr>
          <p:nvPr>
            <p:ph type="title"/>
          </p:nvPr>
        </p:nvSpPr>
        <p:spPr/>
        <p:txBody>
          <a:bodyPr>
            <a:noAutofit/>
          </a:bodyPr>
          <a:lstStyle/>
          <a:p>
            <a:r>
              <a:rPr lang="en-US" sz="3000" dirty="0">
                <a:latin typeface="Courier" pitchFamily="2" charset="0"/>
              </a:rPr>
              <a:t>Global information security market size</a:t>
            </a:r>
          </a:p>
        </p:txBody>
      </p:sp>
      <p:sp>
        <p:nvSpPr>
          <p:cNvPr id="3" name="Content Placeholder 2">
            <a:extLst>
              <a:ext uri="{FF2B5EF4-FFF2-40B4-BE49-F238E27FC236}">
                <a16:creationId xmlns:a16="http://schemas.microsoft.com/office/drawing/2014/main" id="{F9266055-276E-4621-BC08-F617E15F7490}"/>
              </a:ext>
            </a:extLst>
          </p:cNvPr>
          <p:cNvSpPr>
            <a:spLocks noGrp="1"/>
          </p:cNvSpPr>
          <p:nvPr>
            <p:ph idx="1"/>
          </p:nvPr>
        </p:nvSpPr>
        <p:spPr/>
        <p:txBody>
          <a:bodyPr>
            <a:noAutofit/>
          </a:bodyPr>
          <a:lstStyle/>
          <a:p>
            <a:pPr marL="0" indent="0">
              <a:buNone/>
            </a:pPr>
            <a:r>
              <a:rPr lang="en-US" sz="1800" dirty="0">
                <a:latin typeface="Courier" pitchFamily="2" charset="0"/>
              </a:rPr>
              <a:t>By 2024, the worldwide market size for information security is expected reach almost 175 billion. </a:t>
            </a:r>
          </a:p>
          <a:p>
            <a:pPr marL="0" indent="0">
              <a:buNone/>
            </a:pPr>
            <a:r>
              <a:rPr lang="en-US" sz="1800" dirty="0">
                <a:latin typeface="Courier" pitchFamily="2" charset="0"/>
              </a:rPr>
              <a:t>The global cyber security market was valued at USD 139.77 billion in 2021. The market is projected to grow from USD 155.83 billion in 2022 to USD 376.32 billion by 2029, exhibiting a CAGR of 13.4% during the forecast period.</a:t>
            </a:r>
          </a:p>
        </p:txBody>
      </p:sp>
      <p:pic>
        <p:nvPicPr>
          <p:cNvPr id="4" name="Picture 3" descr="Icon&#10;&#10;Description automatically generated">
            <a:extLst>
              <a:ext uri="{FF2B5EF4-FFF2-40B4-BE49-F238E27FC236}">
                <a16:creationId xmlns:a16="http://schemas.microsoft.com/office/drawing/2014/main" id="{5BA6E2D2-CB2A-A773-A438-8744BE448BDA}"/>
              </a:ext>
            </a:extLst>
          </p:cNvPr>
          <p:cNvPicPr>
            <a:picLocks noChangeAspect="1"/>
          </p:cNvPicPr>
          <p:nvPr/>
        </p:nvPicPr>
        <p:blipFill>
          <a:blip r:embed="rId2"/>
          <a:stretch>
            <a:fillRect/>
          </a:stretch>
        </p:blipFill>
        <p:spPr>
          <a:xfrm>
            <a:off x="10960443" y="5203389"/>
            <a:ext cx="1231557" cy="1654611"/>
          </a:xfrm>
          <a:prstGeom prst="rect">
            <a:avLst/>
          </a:prstGeom>
        </p:spPr>
      </p:pic>
      <p:pic>
        <p:nvPicPr>
          <p:cNvPr id="9218" name="Picture 2" descr="Market size">
            <a:extLst>
              <a:ext uri="{FF2B5EF4-FFF2-40B4-BE49-F238E27FC236}">
                <a16:creationId xmlns:a16="http://schemas.microsoft.com/office/drawing/2014/main" id="{74D340C3-20A4-4086-5B64-4FF04D6CA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416" y="3262184"/>
            <a:ext cx="5585168" cy="359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4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83F8-FE25-8EE2-0323-A704A5971D9E}"/>
              </a:ext>
            </a:extLst>
          </p:cNvPr>
          <p:cNvSpPr>
            <a:spLocks noGrp="1"/>
          </p:cNvSpPr>
          <p:nvPr>
            <p:ph type="title"/>
          </p:nvPr>
        </p:nvSpPr>
        <p:spPr/>
        <p:txBody>
          <a:bodyPr>
            <a:noAutofit/>
          </a:bodyPr>
          <a:lstStyle/>
          <a:p>
            <a:r>
              <a:rPr lang="nl-NL" sz="3000" dirty="0">
                <a:latin typeface="Courier" pitchFamily="2" charset="0"/>
              </a:rPr>
              <a:t>GTM </a:t>
            </a:r>
            <a:r>
              <a:rPr lang="nl-NL" sz="3000" dirty="0" err="1">
                <a:latin typeface="Courier" pitchFamily="2" charset="0"/>
              </a:rPr>
              <a:t>and</a:t>
            </a:r>
            <a:r>
              <a:rPr lang="nl-NL" sz="3000" dirty="0">
                <a:latin typeface="Courier" pitchFamily="2" charset="0"/>
              </a:rPr>
              <a:t> </a:t>
            </a:r>
            <a:r>
              <a:rPr lang="nl-NL" sz="3000" dirty="0" err="1">
                <a:latin typeface="Courier" pitchFamily="2" charset="0"/>
              </a:rPr>
              <a:t>revenue</a:t>
            </a:r>
            <a:r>
              <a:rPr lang="nl-NL" sz="3000" dirty="0">
                <a:latin typeface="Courier" pitchFamily="2" charset="0"/>
              </a:rPr>
              <a:t> share </a:t>
            </a:r>
            <a:endParaRPr lang="en-US" sz="3000" dirty="0">
              <a:latin typeface="Courier" pitchFamily="2" charset="0"/>
            </a:endParaRPr>
          </a:p>
        </p:txBody>
      </p:sp>
      <p:sp>
        <p:nvSpPr>
          <p:cNvPr id="3" name="Content Placeholder 2">
            <a:extLst>
              <a:ext uri="{FF2B5EF4-FFF2-40B4-BE49-F238E27FC236}">
                <a16:creationId xmlns:a16="http://schemas.microsoft.com/office/drawing/2014/main" id="{F9266055-276E-4621-BC08-F617E15F7490}"/>
              </a:ext>
            </a:extLst>
          </p:cNvPr>
          <p:cNvSpPr>
            <a:spLocks noGrp="1"/>
          </p:cNvSpPr>
          <p:nvPr>
            <p:ph idx="1"/>
          </p:nvPr>
        </p:nvSpPr>
        <p:spPr/>
        <p:txBody>
          <a:bodyPr>
            <a:noAutofit/>
          </a:bodyPr>
          <a:lstStyle/>
          <a:p>
            <a:pPr marL="0" indent="0">
              <a:buNone/>
            </a:pPr>
            <a:r>
              <a:rPr lang="en-US" sz="1800" dirty="0">
                <a:latin typeface="Courier" pitchFamily="2" charset="0"/>
              </a:rPr>
              <a:t>G360DAO will serve three types of customers:</a:t>
            </a:r>
          </a:p>
          <a:p>
            <a:pPr marL="342900" indent="-342900">
              <a:buFont typeface="+mj-lt"/>
              <a:buAutoNum type="arabicPeriod"/>
            </a:pPr>
            <a:r>
              <a:rPr lang="en-US" sz="1800" dirty="0">
                <a:latin typeface="Courier" pitchFamily="2" charset="0"/>
              </a:rPr>
              <a:t>Hackers, developers, and other experts that will use open-source code for free</a:t>
            </a:r>
          </a:p>
          <a:p>
            <a:pPr marL="342900" indent="-342900">
              <a:buFont typeface="+mj-lt"/>
              <a:buAutoNum type="arabicPeriod"/>
            </a:pPr>
            <a:r>
              <a:rPr lang="en-US" sz="1800" dirty="0">
                <a:latin typeface="Courier" pitchFamily="2" charset="0"/>
              </a:rPr>
              <a:t>Software firms and integrators that will obtain a license for source code they embed in their own products and service offering</a:t>
            </a:r>
          </a:p>
          <a:p>
            <a:pPr marL="342900" indent="-342900">
              <a:buFont typeface="+mj-lt"/>
              <a:buAutoNum type="arabicPeriod"/>
            </a:pPr>
            <a:r>
              <a:rPr lang="en-US" sz="1800" dirty="0">
                <a:latin typeface="Courier" pitchFamily="2" charset="0"/>
              </a:rPr>
              <a:t>Clients who are capable to use G360DAO information security insights themselves</a:t>
            </a:r>
          </a:p>
          <a:p>
            <a:pPr marL="0" indent="0">
              <a:buNone/>
            </a:pPr>
            <a:r>
              <a:rPr lang="en-US" sz="1800" dirty="0">
                <a:latin typeface="Courier" pitchFamily="2" charset="0"/>
              </a:rPr>
              <a:t>We primarily aim for a recurring revenue model. In the future we might do some projects for a one-time fee but that’s not our main focus.</a:t>
            </a:r>
          </a:p>
          <a:p>
            <a:pPr marL="0" indent="0">
              <a:buNone/>
            </a:pPr>
            <a:r>
              <a:rPr lang="en-US" sz="1800" dirty="0">
                <a:latin typeface="Courier" pitchFamily="2" charset="0"/>
              </a:rPr>
              <a:t>Revenue will be shared amongst participants of the DAO: hackers, developers, investors and all other contributors.</a:t>
            </a:r>
          </a:p>
          <a:p>
            <a:pPr marL="0" indent="0">
              <a:buNone/>
            </a:pPr>
            <a:endParaRPr lang="nl-NL" sz="1800" dirty="0">
              <a:latin typeface="Courier" pitchFamily="2" charset="0"/>
            </a:endParaRPr>
          </a:p>
        </p:txBody>
      </p:sp>
      <p:pic>
        <p:nvPicPr>
          <p:cNvPr id="4" name="Picture 3" descr="Icon&#10;&#10;Description automatically generated">
            <a:extLst>
              <a:ext uri="{FF2B5EF4-FFF2-40B4-BE49-F238E27FC236}">
                <a16:creationId xmlns:a16="http://schemas.microsoft.com/office/drawing/2014/main" id="{5BA6E2D2-CB2A-A773-A438-8744BE448BDA}"/>
              </a:ext>
            </a:extLst>
          </p:cNvPr>
          <p:cNvPicPr>
            <a:picLocks noChangeAspect="1"/>
          </p:cNvPicPr>
          <p:nvPr/>
        </p:nvPicPr>
        <p:blipFill>
          <a:blip r:embed="rId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359954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83F8-FE25-8EE2-0323-A704A5971D9E}"/>
              </a:ext>
            </a:extLst>
          </p:cNvPr>
          <p:cNvSpPr>
            <a:spLocks noGrp="1"/>
          </p:cNvSpPr>
          <p:nvPr>
            <p:ph type="title"/>
          </p:nvPr>
        </p:nvSpPr>
        <p:spPr/>
        <p:txBody>
          <a:bodyPr>
            <a:noAutofit/>
          </a:bodyPr>
          <a:lstStyle/>
          <a:p>
            <a:r>
              <a:rPr lang="nl-NL" sz="3000" dirty="0">
                <a:latin typeface="Courier" pitchFamily="2" charset="0"/>
              </a:rPr>
              <a:t>Token </a:t>
            </a:r>
            <a:r>
              <a:rPr lang="nl-NL" sz="3000" dirty="0" err="1">
                <a:latin typeface="Courier" pitchFamily="2" charset="0"/>
              </a:rPr>
              <a:t>structure</a:t>
            </a:r>
            <a:endParaRPr lang="en-US" sz="3000" dirty="0">
              <a:latin typeface="Courier" pitchFamily="2" charset="0"/>
            </a:endParaRPr>
          </a:p>
        </p:txBody>
      </p:sp>
      <p:sp>
        <p:nvSpPr>
          <p:cNvPr id="3" name="Content Placeholder 2">
            <a:extLst>
              <a:ext uri="{FF2B5EF4-FFF2-40B4-BE49-F238E27FC236}">
                <a16:creationId xmlns:a16="http://schemas.microsoft.com/office/drawing/2014/main" id="{F9266055-276E-4621-BC08-F617E15F7490}"/>
              </a:ext>
            </a:extLst>
          </p:cNvPr>
          <p:cNvSpPr>
            <a:spLocks noGrp="1"/>
          </p:cNvSpPr>
          <p:nvPr>
            <p:ph idx="1"/>
          </p:nvPr>
        </p:nvSpPr>
        <p:spPr>
          <a:xfrm>
            <a:off x="838200" y="5412259"/>
            <a:ext cx="10515600" cy="764703"/>
          </a:xfrm>
        </p:spPr>
        <p:txBody>
          <a:bodyPr>
            <a:noAutofit/>
          </a:bodyPr>
          <a:lstStyle/>
          <a:p>
            <a:pPr marL="0" indent="0">
              <a:buNone/>
            </a:pPr>
            <a:r>
              <a:rPr lang="nl-NL" sz="1800" dirty="0" err="1">
                <a:latin typeface="Courier" pitchFamily="2" charset="0"/>
              </a:rPr>
              <a:t>This</a:t>
            </a:r>
            <a:r>
              <a:rPr lang="nl-NL" sz="1800" dirty="0">
                <a:latin typeface="Courier" pitchFamily="2" charset="0"/>
              </a:rPr>
              <a:t> is </a:t>
            </a:r>
            <a:r>
              <a:rPr lang="nl-NL" sz="1800" dirty="0" err="1">
                <a:latin typeface="Courier" pitchFamily="2" charset="0"/>
              </a:rPr>
              <a:t>an</a:t>
            </a:r>
            <a:r>
              <a:rPr lang="nl-NL" sz="1800" dirty="0">
                <a:latin typeface="Courier" pitchFamily="2" charset="0"/>
              </a:rPr>
              <a:t> excerpt </a:t>
            </a:r>
            <a:r>
              <a:rPr lang="nl-NL" sz="1800" dirty="0" err="1">
                <a:latin typeface="Courier" pitchFamily="2" charset="0"/>
              </a:rPr>
              <a:t>from</a:t>
            </a:r>
            <a:r>
              <a:rPr lang="nl-NL" sz="1800" dirty="0">
                <a:latin typeface="Courier" pitchFamily="2" charset="0"/>
              </a:rPr>
              <a:t>: </a:t>
            </a:r>
            <a:br>
              <a:rPr lang="nl-NL" sz="1800" dirty="0">
                <a:latin typeface="Courier" pitchFamily="2" charset="0"/>
              </a:rPr>
            </a:br>
            <a:r>
              <a:rPr lang="nl-NL" sz="1800" dirty="0">
                <a:latin typeface="Courier" pitchFamily="2" charset="0"/>
                <a:hlinkClick r:id="rId2"/>
              </a:rPr>
              <a:t>https://whitepaper.g360dao.io/governance-and-tokenomics/token-structure</a:t>
            </a:r>
            <a:r>
              <a:rPr lang="nl-NL" sz="1800" dirty="0">
                <a:latin typeface="Courier" pitchFamily="2" charset="0"/>
              </a:rPr>
              <a:t> </a:t>
            </a:r>
          </a:p>
        </p:txBody>
      </p:sp>
      <p:pic>
        <p:nvPicPr>
          <p:cNvPr id="4" name="Picture 3" descr="Icon&#10;&#10;Description automatically generated">
            <a:extLst>
              <a:ext uri="{FF2B5EF4-FFF2-40B4-BE49-F238E27FC236}">
                <a16:creationId xmlns:a16="http://schemas.microsoft.com/office/drawing/2014/main" id="{5BA6E2D2-CB2A-A773-A438-8744BE448BDA}"/>
              </a:ext>
            </a:extLst>
          </p:cNvPr>
          <p:cNvPicPr>
            <a:picLocks noChangeAspect="1"/>
          </p:cNvPicPr>
          <p:nvPr/>
        </p:nvPicPr>
        <p:blipFill>
          <a:blip r:embed="rId3"/>
          <a:stretch>
            <a:fillRect/>
          </a:stretch>
        </p:blipFill>
        <p:spPr>
          <a:xfrm>
            <a:off x="10960443" y="5203389"/>
            <a:ext cx="1231557" cy="1654611"/>
          </a:xfrm>
          <a:prstGeom prst="rect">
            <a:avLst/>
          </a:prstGeom>
        </p:spPr>
      </p:pic>
      <p:pic>
        <p:nvPicPr>
          <p:cNvPr id="10242" name="Picture 2">
            <a:extLst>
              <a:ext uri="{FF2B5EF4-FFF2-40B4-BE49-F238E27FC236}">
                <a16:creationId xmlns:a16="http://schemas.microsoft.com/office/drawing/2014/main" id="{807A0DDB-6100-70A7-4DEE-ECCC05AB1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448" y="1690688"/>
            <a:ext cx="10429103" cy="276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3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DA8-5E81-C7CC-2BB1-52630C51777F}"/>
              </a:ext>
            </a:extLst>
          </p:cNvPr>
          <p:cNvSpPr>
            <a:spLocks noGrp="1"/>
          </p:cNvSpPr>
          <p:nvPr>
            <p:ph type="title"/>
          </p:nvPr>
        </p:nvSpPr>
        <p:spPr/>
        <p:txBody>
          <a:bodyPr>
            <a:normAutofit/>
          </a:bodyPr>
          <a:lstStyle/>
          <a:p>
            <a:r>
              <a:rPr lang="en-US" sz="3000" dirty="0">
                <a:latin typeface="Courier" pitchFamily="2" charset="0"/>
              </a:rPr>
              <a:t>Investment opportunity: NFT</a:t>
            </a:r>
          </a:p>
        </p:txBody>
      </p:sp>
      <p:sp>
        <p:nvSpPr>
          <p:cNvPr id="3" name="Content Placeholder 2">
            <a:extLst>
              <a:ext uri="{FF2B5EF4-FFF2-40B4-BE49-F238E27FC236}">
                <a16:creationId xmlns:a16="http://schemas.microsoft.com/office/drawing/2014/main" id="{08460D3B-F373-79D3-296A-A293085EBC7E}"/>
              </a:ext>
            </a:extLst>
          </p:cNvPr>
          <p:cNvSpPr>
            <a:spLocks noGrp="1"/>
          </p:cNvSpPr>
          <p:nvPr>
            <p:ph idx="1"/>
          </p:nvPr>
        </p:nvSpPr>
        <p:spPr/>
        <p:txBody>
          <a:bodyPr>
            <a:normAutofit/>
          </a:bodyPr>
          <a:lstStyle/>
          <a:p>
            <a:r>
              <a:rPr lang="en-US" sz="1800" dirty="0">
                <a:latin typeface="Courier" pitchFamily="2" charset="0"/>
              </a:rPr>
              <a:t>10.000 NFTs</a:t>
            </a:r>
          </a:p>
          <a:p>
            <a:r>
              <a:rPr lang="en-US" sz="1800" dirty="0">
                <a:latin typeface="Courier" pitchFamily="2" charset="0"/>
              </a:rPr>
              <a:t>10-30% (capped) from the moment G360DAO has a positive revenue stream</a:t>
            </a:r>
          </a:p>
          <a:p>
            <a:r>
              <a:rPr lang="en-US" sz="1800" dirty="0">
                <a:latin typeface="Courier" pitchFamily="2" charset="0"/>
              </a:rPr>
              <a:t>No voting power</a:t>
            </a:r>
          </a:p>
          <a:p>
            <a:r>
              <a:rPr lang="en-US" sz="1800" dirty="0">
                <a:latin typeface="Courier" pitchFamily="2" charset="0"/>
              </a:rPr>
              <a:t>Besides an image other benefits, depending on the NFT bought, such as:</a:t>
            </a:r>
          </a:p>
          <a:p>
            <a:pPr lvl="1"/>
            <a:r>
              <a:rPr lang="en-US" sz="1400" dirty="0">
                <a:latin typeface="Courier" pitchFamily="2" charset="0"/>
              </a:rPr>
              <a:t>T-Shirt</a:t>
            </a:r>
          </a:p>
          <a:p>
            <a:pPr lvl="1"/>
            <a:r>
              <a:rPr lang="en-US" sz="1400" dirty="0">
                <a:latin typeface="Courier" pitchFamily="2" charset="0"/>
              </a:rPr>
              <a:t>Stickers</a:t>
            </a:r>
          </a:p>
          <a:p>
            <a:pPr lvl="1"/>
            <a:r>
              <a:rPr lang="en-US" sz="1400" dirty="0">
                <a:latin typeface="Courier" pitchFamily="2" charset="0"/>
              </a:rPr>
              <a:t>Coffee mug</a:t>
            </a:r>
          </a:p>
          <a:p>
            <a:pPr lvl="1"/>
            <a:r>
              <a:rPr lang="en-US" sz="1400" dirty="0">
                <a:latin typeface="Courier" pitchFamily="2" charset="0"/>
              </a:rPr>
              <a:t>Lanyard</a:t>
            </a:r>
          </a:p>
          <a:p>
            <a:pPr lvl="1"/>
            <a:r>
              <a:rPr lang="en-US" sz="1400" dirty="0">
                <a:latin typeface="Courier" pitchFamily="2" charset="0"/>
              </a:rPr>
              <a:t>Meet the founders</a:t>
            </a:r>
          </a:p>
          <a:p>
            <a:pPr lvl="1"/>
            <a:r>
              <a:rPr lang="en-US" sz="1400" dirty="0">
                <a:latin typeface="Courier" pitchFamily="2" charset="0"/>
              </a:rPr>
              <a:t>Access annual DAO meetups</a:t>
            </a:r>
          </a:p>
          <a:p>
            <a:pPr lvl="1"/>
            <a:r>
              <a:rPr lang="en-US" sz="1400" dirty="0">
                <a:latin typeface="Courier" pitchFamily="2" charset="0"/>
              </a:rPr>
              <a:t>Token holder name on special page</a:t>
            </a:r>
          </a:p>
          <a:p>
            <a:pPr lvl="1"/>
            <a:r>
              <a:rPr lang="en-US" sz="1400" dirty="0">
                <a:latin typeface="Courier" pitchFamily="2" charset="0"/>
              </a:rPr>
              <a:t>Join advisory board</a:t>
            </a:r>
          </a:p>
        </p:txBody>
      </p:sp>
      <p:pic>
        <p:nvPicPr>
          <p:cNvPr id="4" name="Picture 3" descr="Icon&#10;&#10;Description automatically generated">
            <a:extLst>
              <a:ext uri="{FF2B5EF4-FFF2-40B4-BE49-F238E27FC236}">
                <a16:creationId xmlns:a16="http://schemas.microsoft.com/office/drawing/2014/main" id="{C2AF1114-141B-5DCE-12B0-12F0B7C0E8C3}"/>
              </a:ext>
            </a:extLst>
          </p:cNvPr>
          <p:cNvPicPr>
            <a:picLocks noChangeAspect="1"/>
          </p:cNvPicPr>
          <p:nvPr/>
        </p:nvPicPr>
        <p:blipFill>
          <a:blip r:embed="rId2"/>
          <a:stretch>
            <a:fillRect/>
          </a:stretch>
        </p:blipFill>
        <p:spPr>
          <a:xfrm>
            <a:off x="10960443" y="5203389"/>
            <a:ext cx="1231557" cy="1654611"/>
          </a:xfrm>
          <a:prstGeom prst="rect">
            <a:avLst/>
          </a:prstGeom>
        </p:spPr>
      </p:pic>
    </p:spTree>
    <p:extLst>
      <p:ext uri="{BB962C8B-B14F-4D97-AF65-F5344CB8AC3E}">
        <p14:creationId xmlns:p14="http://schemas.microsoft.com/office/powerpoint/2010/main" val="164261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9f63d2f-e281-4870-86c9-5789952fd8f3">
      <Terms xmlns="http://schemas.microsoft.com/office/infopath/2007/PartnerControls"/>
    </lcf76f155ced4ddcb4097134ff3c332f>
    <TaxCatchAll xmlns="a30740eb-7c6c-402c-8f74-5e0fc710840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BEFE51F585C74C9780831300AFE116" ma:contentTypeVersion="15" ma:contentTypeDescription="Create a new document." ma:contentTypeScope="" ma:versionID="36f33163c274c47b987488e06d327106">
  <xsd:schema xmlns:xsd="http://www.w3.org/2001/XMLSchema" xmlns:xs="http://www.w3.org/2001/XMLSchema" xmlns:p="http://schemas.microsoft.com/office/2006/metadata/properties" xmlns:ns2="f9f63d2f-e281-4870-86c9-5789952fd8f3" xmlns:ns3="a30740eb-7c6c-402c-8f74-5e0fc7108406" targetNamespace="http://schemas.microsoft.com/office/2006/metadata/properties" ma:root="true" ma:fieldsID="4bc73cc7d63bd920e948e2528e4dd98b" ns2:_="" ns3:_="">
    <xsd:import namespace="f9f63d2f-e281-4870-86c9-5789952fd8f3"/>
    <xsd:import namespace="a30740eb-7c6c-402c-8f74-5e0fc710840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f63d2f-e281-4870-86c9-5789952fd8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247ae8d-c915-40e1-801e-7c07dfb3d3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0740eb-7c6c-402c-8f74-5e0fc7108406"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8d78600b-3a54-48a3-8e5f-4721e904aeab}" ma:internalName="TaxCatchAll" ma:showField="CatchAllData" ma:web="a30740eb-7c6c-402c-8f74-5e0fc7108406">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ABFCB-CEE9-41EC-9EF6-50A88F228FBC}">
  <ds:schemaRefs>
    <ds:schemaRef ds:uri="http://purl.org/dc/terms/"/>
    <ds:schemaRef ds:uri="http://purl.org/dc/dcmitype/"/>
    <ds:schemaRef ds:uri="f9f63d2f-e281-4870-86c9-5789952fd8f3"/>
    <ds:schemaRef ds:uri="http://schemas.microsoft.com/office/infopath/2007/PartnerControls"/>
    <ds:schemaRef ds:uri="a30740eb-7c6c-402c-8f74-5e0fc7108406"/>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AF36DCE-7103-4B45-B570-141A8F16B82C}">
  <ds:schemaRefs>
    <ds:schemaRef ds:uri="http://schemas.microsoft.com/sharepoint/v3/contenttype/forms"/>
  </ds:schemaRefs>
</ds:datastoreItem>
</file>

<file path=customXml/itemProps3.xml><?xml version="1.0" encoding="utf-8"?>
<ds:datastoreItem xmlns:ds="http://schemas.openxmlformats.org/officeDocument/2006/customXml" ds:itemID="{AFA9C692-C85C-4DF6-95F2-88BC57E6AE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f63d2f-e281-4870-86c9-5789952fd8f3"/>
    <ds:schemaRef ds:uri="a30740eb-7c6c-402c-8f74-5e0fc71084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TotalTime>
  <Words>1388</Words>
  <Application>Microsoft Macintosh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vt:lpstr>
      <vt:lpstr>Office Theme</vt:lpstr>
      <vt:lpstr>PowerPoint Presentation</vt:lpstr>
      <vt:lpstr>We thrive to increase justice on the digital infrastructure in a rebellious manner</vt:lpstr>
      <vt:lpstr>Challenges</vt:lpstr>
      <vt:lpstr>Why a DAO?</vt:lpstr>
      <vt:lpstr>Information security insights</vt:lpstr>
      <vt:lpstr>Global information security market size</vt:lpstr>
      <vt:lpstr>GTM and revenue share </vt:lpstr>
      <vt:lpstr>Token structure</vt:lpstr>
      <vt:lpstr>Investment opportunity: NFT</vt:lpstr>
      <vt:lpstr>Investment opportunity: Investment tokens</vt:lpstr>
      <vt:lpstr>Investment opportunity: Investment tokens</vt:lpstr>
      <vt:lpstr>Cost structure</vt:lpstr>
      <vt:lpstr>Expected revenue</vt:lpstr>
      <vt:lpstr>Expected revenue sharing</vt:lpstr>
      <vt:lpstr>Competition and why G360DAO will succeed</vt:lpstr>
      <vt:lpstr>Marketing</vt:lpstr>
      <vt:lpstr>Team</vt:lpstr>
      <vt:lpstr>Get in touch!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Martijn Broekhof</dc:creator>
  <cp:lastModifiedBy>Jan Martijn Broekhof</cp:lastModifiedBy>
  <cp:revision>1</cp:revision>
  <dcterms:created xsi:type="dcterms:W3CDTF">2022-09-12T15:52:03Z</dcterms:created>
  <dcterms:modified xsi:type="dcterms:W3CDTF">2022-10-17T09:30:46Z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0x010100ADBEFE51F585C74C9780831300AFE116</vt:lpwstr>
  </property>
  <property fmtid="{D5CDD505-2E9C-101B-9397-08002B2CF9AE}" pid="3" name="MediaServiceImageTags">
    <vt:lpwstr/>
  </property>
</Properties>
</file>