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64"/>
  </p:notesMasterIdLst>
  <p:handoutMasterIdLst>
    <p:handoutMasterId r:id="rId65"/>
  </p:handoutMasterIdLst>
  <p:sldIdLst>
    <p:sldId id="270" r:id="rId2"/>
    <p:sldId id="271" r:id="rId3"/>
    <p:sldId id="288" r:id="rId4"/>
    <p:sldId id="289" r:id="rId5"/>
    <p:sldId id="274" r:id="rId6"/>
    <p:sldId id="275" r:id="rId7"/>
    <p:sldId id="290" r:id="rId8"/>
    <p:sldId id="291" r:id="rId9"/>
    <p:sldId id="292" r:id="rId10"/>
    <p:sldId id="348" r:id="rId11"/>
    <p:sldId id="335" r:id="rId12"/>
    <p:sldId id="349" r:id="rId13"/>
    <p:sldId id="350" r:id="rId14"/>
    <p:sldId id="334" r:id="rId15"/>
    <p:sldId id="337" r:id="rId16"/>
    <p:sldId id="338" r:id="rId17"/>
    <p:sldId id="339" r:id="rId18"/>
    <p:sldId id="340" r:id="rId19"/>
    <p:sldId id="341" r:id="rId20"/>
    <p:sldId id="294" r:id="rId21"/>
    <p:sldId id="295" r:id="rId22"/>
    <p:sldId id="296" r:id="rId23"/>
    <p:sldId id="342" r:id="rId24"/>
    <p:sldId id="343" r:id="rId25"/>
    <p:sldId id="344" r:id="rId26"/>
    <p:sldId id="345" r:id="rId27"/>
    <p:sldId id="346" r:id="rId28"/>
    <p:sldId id="351" r:id="rId29"/>
    <p:sldId id="347" r:id="rId30"/>
    <p:sldId id="352" r:id="rId31"/>
    <p:sldId id="353" r:id="rId32"/>
    <p:sldId id="298" r:id="rId33"/>
    <p:sldId id="299" r:id="rId34"/>
    <p:sldId id="300" r:id="rId35"/>
    <p:sldId id="301" r:id="rId36"/>
    <p:sldId id="302" r:id="rId37"/>
    <p:sldId id="306" r:id="rId38"/>
    <p:sldId id="321" r:id="rId39"/>
    <p:sldId id="320" r:id="rId40"/>
    <p:sldId id="307" r:id="rId41"/>
    <p:sldId id="322" r:id="rId42"/>
    <p:sldId id="308" r:id="rId43"/>
    <p:sldId id="361" r:id="rId44"/>
    <p:sldId id="373" r:id="rId45"/>
    <p:sldId id="324" r:id="rId46"/>
    <p:sldId id="325" r:id="rId47"/>
    <p:sldId id="326" r:id="rId48"/>
    <p:sldId id="374" r:id="rId49"/>
    <p:sldId id="380" r:id="rId50"/>
    <p:sldId id="381" r:id="rId51"/>
    <p:sldId id="375" r:id="rId52"/>
    <p:sldId id="376" r:id="rId53"/>
    <p:sldId id="377" r:id="rId54"/>
    <p:sldId id="357" r:id="rId55"/>
    <p:sldId id="358" r:id="rId56"/>
    <p:sldId id="359" r:id="rId57"/>
    <p:sldId id="310" r:id="rId58"/>
    <p:sldId id="379" r:id="rId59"/>
    <p:sldId id="332" r:id="rId60"/>
    <p:sldId id="378" r:id="rId61"/>
    <p:sldId id="287" r:id="rId62"/>
    <p:sldId id="360" r:id="rId63"/>
  </p:sldIdLst>
  <p:sldSz cx="9144000" cy="6858000" type="screen4x3"/>
  <p:notesSz cx="7099300" cy="10234613"/>
  <p:custDataLst>
    <p:tags r:id="rId66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3" autoAdjust="0"/>
    <p:restoredTop sz="94686" autoAdjust="0"/>
  </p:normalViewPr>
  <p:slideViewPr>
    <p:cSldViewPr snapToObjects="1">
      <p:cViewPr varScale="1">
        <p:scale>
          <a:sx n="113" d="100"/>
          <a:sy n="113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06BAE7A-207C-46BC-80FA-74CC6769F2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1530EC0-8645-4837-BDC9-FB41CF54C9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9609194-7CC4-4EF0-A37E-AF46B7D9A5BF}" type="datetime3">
              <a:rPr lang="en-AU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868FE93-7499-4FAB-8558-D3DE30B082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A6CC8F-9439-49F9-9BEA-7CCA2AE003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6B2E28-2C94-4014-9487-819FEB30C83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53F2F32-BBC4-4809-89B4-D77D301FE1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3FBAB8-C33D-4690-A3D0-376A88B658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12DC5FE-DB97-48D2-869F-4110C2000A4D}" type="datetime3">
              <a:rPr lang="en-AU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5A02363-3473-4421-884F-ADEF34C7E0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B049598-80D5-452C-BE37-4809614C04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308F48F7-DD1E-4872-8FD2-F3E0175B69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C93ED0B5-F6C2-4858-A5BD-1EA943587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B42A0B-252A-44AB-BCC5-58D5B89519C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CE241B5-026B-432C-8BBD-9E58A1751B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BD0D1AD-CE47-4FE1-8B92-67B6E87153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45EC501-2EB1-4B25-A9BB-79D2BB05A12C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0C3B984E-ABE7-4993-8372-044B9E922D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54F95431-1C8B-4438-B348-97571799B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6E2A08-8FA9-4AFA-ADFC-EBA88A184211}" type="slidenum">
              <a:rPr lang="en-AU" altLang="en-US" sz="1300"/>
              <a:pPr>
                <a:spcBef>
                  <a:spcPct val="0"/>
                </a:spcBef>
              </a:pPr>
              <a:t>1</a:t>
            </a:fld>
            <a:endParaRPr lang="en-AU" altLang="en-US" sz="1300"/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EA3BA890-ACCD-450A-8851-6A516ECFF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0B09988A-1CDA-4FF5-80FE-B7E8B8F60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CD06B33-EC0D-4DFE-B938-6F52B43588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B4B041D-C9A7-4B31-99D2-99433A3B37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25D458A-5F3D-4E91-899F-120693BC3923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59651899-8C7D-40CE-B85C-7FC5B03476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C7142D2B-7172-4C18-A4FB-613595913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895DF3-B95E-41E7-ABF4-CDC0EC876B8D}" type="slidenum">
              <a:rPr lang="en-AU" altLang="en-US" sz="1300"/>
              <a:pPr>
                <a:spcBef>
                  <a:spcPct val="0"/>
                </a:spcBef>
              </a:pPr>
              <a:t>10</a:t>
            </a:fld>
            <a:endParaRPr lang="en-AU" altLang="en-US" sz="1300"/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3518C8B4-61DD-4E8D-9A70-015F1ED2D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DAC8DE1E-7A80-4465-9E30-1D265151C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2BE0743-E6C0-4D46-95D0-A3124081E9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24B029A-F0BA-495C-A04A-3C7309B9FD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5A20D72-3CB6-4D73-8F11-B50BA51EA1F7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F084CABC-88D1-4BC4-9821-46D555B0E6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E532D1EA-5EDB-41A1-AD99-4F0A101E7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FFE363-E4CA-4DE9-8B9E-34767291232E}" type="slidenum">
              <a:rPr lang="en-AU" altLang="en-US" sz="1300"/>
              <a:pPr>
                <a:spcBef>
                  <a:spcPct val="0"/>
                </a:spcBef>
              </a:pPr>
              <a:t>11</a:t>
            </a:fld>
            <a:endParaRPr lang="en-AU" altLang="en-US" sz="1300"/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BE61C311-AC7F-4D8D-B9A1-C7D584D69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5878B87A-C7F0-4360-9FD0-E85E77C08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211BB7B-FA6A-498C-89F9-B24B2E8063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8132743-174E-43D4-B551-EF183E37CB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63E0665-C81A-4BFE-B7C5-01B0F526BAF3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975AE0C1-6B16-4BEE-89AF-421F23365B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47587B53-F397-4B73-BF2F-E99088FF0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A170AC-4402-41B5-9C70-9AED83F50149}" type="slidenum">
              <a:rPr lang="en-AU" altLang="en-US" sz="1300"/>
              <a:pPr>
                <a:spcBef>
                  <a:spcPct val="0"/>
                </a:spcBef>
              </a:pPr>
              <a:t>12</a:t>
            </a:fld>
            <a:endParaRPr lang="en-AU" altLang="en-US" sz="1300"/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6BC7030F-7A37-4BAF-81F0-F8D7060EC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1C3EA727-207E-4386-A50C-227AA989A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6D2BA3C-75AD-4622-B72A-5FDFDB4940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9A2E2E1-0DC4-4A47-A92C-0FD18626AE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AC2923-1937-4F20-93A3-9643FC5BBE17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6BEC0700-6406-4E23-9B34-DDCA0E85CB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8ACAFCE1-AB65-431A-A58D-EA68C652ED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A633DF-B6CA-42B2-8D65-9DE53A0C915D}" type="slidenum">
              <a:rPr lang="en-AU" altLang="en-US" sz="1300"/>
              <a:pPr>
                <a:spcBef>
                  <a:spcPct val="0"/>
                </a:spcBef>
              </a:pPr>
              <a:t>13</a:t>
            </a:fld>
            <a:endParaRPr lang="en-AU" altLang="en-US" sz="1300"/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9F59D1C5-BFFA-43E9-97B1-54326301D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7A6443B2-F794-4EF7-99D7-3E23FDF2B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CDCBA3F-B60B-4147-A52E-25D16264E1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0FFBFE4-9CCD-4783-A259-CA1F5B71B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CD53D3A-AFCD-4BF8-AE52-DB08AA735EFE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0CE10619-60FC-48FD-AC1C-0417790698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4EFD8AAE-C94C-4684-BA73-A2720EDB9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002F2B-16BE-4801-9A4A-38F59FA3AE4D}" type="slidenum">
              <a:rPr lang="en-AU" altLang="en-US" sz="1300"/>
              <a:pPr>
                <a:spcBef>
                  <a:spcPct val="0"/>
                </a:spcBef>
              </a:pPr>
              <a:t>14</a:t>
            </a:fld>
            <a:endParaRPr lang="en-AU" altLang="en-US" sz="1300"/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0D4F571C-E0D3-4F04-94D2-6729D2D1D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2327BDD1-FF0D-4AEA-805A-EFA402361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50E4A97-3F82-4471-813A-C0EDDD762D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0046ADA-D567-4222-8947-6F9A209200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4CE30C7-C54C-432D-9589-9C5120F65C6F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C6571B97-6FDC-4436-9E64-51899E531B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58002B65-542C-4FF0-BD6D-8F2B50FF4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87E09D-F4DD-4F26-8695-2DDCA1E38B52}" type="slidenum">
              <a:rPr lang="en-AU" altLang="en-US" sz="1300"/>
              <a:pPr>
                <a:spcBef>
                  <a:spcPct val="0"/>
                </a:spcBef>
              </a:pPr>
              <a:t>16</a:t>
            </a:fld>
            <a:endParaRPr lang="en-AU" altLang="en-US" sz="1300"/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95FFAFA1-B76D-4D16-819F-BF3E3B1B4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B851CF45-7250-424C-97BA-72DBB81BE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5FCB374-DB33-490A-B4A1-522D3321CF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DF230FD-AFFB-41D8-A0A3-F372B590A5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96F41D2-94EE-43C5-8026-8AB545F19306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14C6D4CE-FBAE-4609-B9F9-65FFBDCF35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A24A435A-1F1F-4890-83B6-7D57D93E9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607B42-96DF-4F98-9BDC-C75DEF35FA05}" type="slidenum">
              <a:rPr lang="en-AU" altLang="en-US" sz="1300"/>
              <a:pPr>
                <a:spcBef>
                  <a:spcPct val="0"/>
                </a:spcBef>
              </a:pPr>
              <a:t>17</a:t>
            </a:fld>
            <a:endParaRPr lang="en-AU" altLang="en-US" sz="1300"/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D357977A-CA53-45F8-A26A-16FEC56DD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966EDDF7-1B3E-412D-8634-CF0735792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40C37C9-6F08-4495-9100-BEA2044FFE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3BC9FF1-8BBA-47EE-A7DC-B64FBAE3E0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A2A58A-23C2-49C3-A7B6-0B8FAB778D7F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C6CA93E4-1738-4CC5-84D3-C1157CAA9D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3F01C2EA-A39F-4853-BDC9-FACEE3F46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97385D-0D39-47AF-91B5-EE02DC375A19}" type="slidenum">
              <a:rPr lang="en-AU" altLang="en-US" sz="1300"/>
              <a:pPr>
                <a:spcBef>
                  <a:spcPct val="0"/>
                </a:spcBef>
              </a:pPr>
              <a:t>18</a:t>
            </a:fld>
            <a:endParaRPr lang="en-AU" altLang="en-US" sz="1300"/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E891B128-6628-47DE-B784-7FA13C218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F4D82AFF-58F8-4A37-9163-9F689EB8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B59263B-AF38-4369-844E-6D32077CEF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49A5965-2AF3-4885-80E1-B8E4ED9064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FBFF91A-F840-4264-83EB-D9735D5DFD32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DBF2D1FC-01BE-4A80-BFDB-BF173B7A98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95DDCB72-34F9-436F-A500-68EC8C58D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85D781-0B56-42B6-8ADF-93FE6050C03F}" type="slidenum">
              <a:rPr lang="en-AU" altLang="en-US" sz="1300"/>
              <a:pPr>
                <a:spcBef>
                  <a:spcPct val="0"/>
                </a:spcBef>
              </a:pPr>
              <a:t>19</a:t>
            </a:fld>
            <a:endParaRPr lang="en-AU" altLang="en-US" sz="1300"/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CB2A340B-DE2F-4000-AADA-A0F1BCB30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1D51A56B-9267-491E-9946-D2F962607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B65F913-8727-48A8-8C7F-ABDF2D7E00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F06C201-A6D3-4C99-BF52-6CFC6D7A07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BEC012-9E29-47EA-92A1-EFDDC373D7C0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2622E703-ECE7-4817-97A2-7D86709E06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44935D0C-DFA4-464A-AF13-479D7D59A9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17C6A6-91F7-4A99-B722-56033DED587B}" type="slidenum">
              <a:rPr lang="en-AU" altLang="en-US" sz="1300"/>
              <a:pPr>
                <a:spcBef>
                  <a:spcPct val="0"/>
                </a:spcBef>
              </a:pPr>
              <a:t>20</a:t>
            </a:fld>
            <a:endParaRPr lang="en-AU" altLang="en-US" sz="1300"/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63A49D5F-F4CC-46A9-B963-844F42B2B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DBEF53A9-7883-46AF-AA10-9CD970ABE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E7DB457-95E0-430B-9E14-3507C3293A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2210A76-9A5E-4AF5-A03F-BEA7D813C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0A36A97-E660-4949-A10E-7FCB3851C421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B4A9E3DB-7965-4E47-A4EF-58489BB40B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AADC1B0E-D2A1-4898-853A-F43296569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832023-A13B-4DA9-BC96-18040C9C210A}" type="slidenum">
              <a:rPr lang="en-AU" altLang="en-US" sz="1300"/>
              <a:pPr>
                <a:spcBef>
                  <a:spcPct val="0"/>
                </a:spcBef>
              </a:pPr>
              <a:t>2</a:t>
            </a:fld>
            <a:endParaRPr lang="en-AU" altLang="en-US" sz="1300"/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64877839-5CB1-46F1-9867-0B632F879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70C5F07D-B152-4F4E-B67F-EE6D93CC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3756598-429D-421B-9F08-644AA10ED8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67CC373-78E0-461B-9E53-417E5C7E34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16FEAC7-7252-445E-9263-39DE3AAEB389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52C30D52-A86C-40AD-BF2F-3D9FD64790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5B93F53C-D22C-41E0-A214-77D508193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8B4585-E001-4CEC-965D-C7A8B5A5436B}" type="slidenum">
              <a:rPr lang="en-AU" altLang="en-US" sz="1300"/>
              <a:pPr>
                <a:spcBef>
                  <a:spcPct val="0"/>
                </a:spcBef>
              </a:pPr>
              <a:t>21</a:t>
            </a:fld>
            <a:endParaRPr lang="en-AU" altLang="en-US" sz="1300"/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C7C39980-8E7A-4742-A1D3-C9890AF5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F4A75D72-6EBA-4BD3-B74D-0B1B3D9CA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4E1D909-ED51-47DB-B897-EF8F9B87A0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9C1C47F-D809-4FCB-9E19-E80BD8A7A5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843928D-7F7A-4425-8FD3-ED48D1EFA160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A6F2F439-4DFD-477C-AE97-8B0D64448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B1D208C4-7720-457A-B38A-867202EE8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F4C99E-2E0D-44B5-87A7-B779CF4E9689}" type="slidenum">
              <a:rPr lang="en-AU" altLang="en-US" sz="1300"/>
              <a:pPr>
                <a:spcBef>
                  <a:spcPct val="0"/>
                </a:spcBef>
              </a:pPr>
              <a:t>22</a:t>
            </a:fld>
            <a:endParaRPr lang="en-AU" altLang="en-US" sz="1300"/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7980634-A9FB-4608-852F-080B92981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4974099B-3A0D-4860-86A9-7780D63F1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CC99B8C-A61A-4A19-84DD-A715CF0FEB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1110800-C788-4674-971D-7DE63EFE6C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68705D-4788-4E2A-9136-8F415B3737F7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AEAA37AE-981D-42AB-8C5D-94171CD1F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12A0362D-4E85-4F37-9396-EA71692BD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3D63FD-9637-4639-9BEB-CE229BD5789E}" type="slidenum">
              <a:rPr lang="en-AU" altLang="en-US" sz="1300"/>
              <a:pPr>
                <a:spcBef>
                  <a:spcPct val="0"/>
                </a:spcBef>
              </a:pPr>
              <a:t>23</a:t>
            </a:fld>
            <a:endParaRPr lang="en-AU" altLang="en-US" sz="1300"/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625C0C1A-588D-40C4-B47A-9058402BD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7AF26B1B-7601-4520-BA59-277B8E342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92D2ED0-E282-4EEA-A02A-3AFA2323AB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DEB3883-1008-403C-ADC1-2C0208D51B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BF61976-D751-4E32-9103-3BEB4EE9FF88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FFABD82B-6346-4692-9EBE-C50D414F9D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DFCF9BFA-202D-407B-8009-9C001BED8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1AF6AF-448B-4974-8D42-9EEC92F4A953}" type="slidenum">
              <a:rPr lang="en-AU" altLang="en-US" sz="1300"/>
              <a:pPr>
                <a:spcBef>
                  <a:spcPct val="0"/>
                </a:spcBef>
              </a:pPr>
              <a:t>24</a:t>
            </a:fld>
            <a:endParaRPr lang="en-AU" altLang="en-US" sz="1300"/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6D5C1443-3541-443E-A7DA-02C09246C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>
            <a:extLst>
              <a:ext uri="{FF2B5EF4-FFF2-40B4-BE49-F238E27FC236}">
                <a16:creationId xmlns:a16="http://schemas.microsoft.com/office/drawing/2014/main" id="{0402AE38-EBCA-4C76-B0CC-E84325972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5AACBAD-6301-4285-8706-EFEE33F2A8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A69C785-2EC8-4F73-8D82-A557D60C35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73C6833-6048-4713-8457-C39CB37BDEAA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DAB2A728-5873-413C-9610-A0F9852E03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F34A211D-D585-4E47-B4B9-13A557DC1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D0500D-ADA7-466D-B0F3-F8050EAA30F2}" type="slidenum">
              <a:rPr lang="en-AU" altLang="en-US" sz="1300"/>
              <a:pPr>
                <a:spcBef>
                  <a:spcPct val="0"/>
                </a:spcBef>
              </a:pPr>
              <a:t>25</a:t>
            </a:fld>
            <a:endParaRPr lang="en-AU" altLang="en-US" sz="1300"/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A5282C3-CC3C-4EF7-89C7-9DC4B369D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C3D23567-625D-4184-AE3B-C20B543D0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A95462F-C38B-423B-8B77-7B45AE0C53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FE56193-C20D-43E2-8D9D-6957D5695D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6B7C6A8-FC2D-41A1-95F2-56B108B24230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591AB4D9-9A3B-4807-98C0-54C9C48010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A17A9BA1-CCC0-4601-9C22-0A6332DEF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FE45F0-72F0-4478-83D8-BE8AEEB11C9F}" type="slidenum">
              <a:rPr lang="en-AU" altLang="en-US" sz="1300"/>
              <a:pPr>
                <a:spcBef>
                  <a:spcPct val="0"/>
                </a:spcBef>
              </a:pPr>
              <a:t>26</a:t>
            </a:fld>
            <a:endParaRPr lang="en-AU" altLang="en-US" sz="1300"/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FB60841D-F33D-493A-BD61-C26AF425AC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5EDBA925-9AF8-4AF8-82DA-B8D506F6E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DA05844-1B41-4561-8199-D7B4655243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DACFDDC-A549-4BD5-BB45-663946187A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D237FDD-B277-48F9-9D77-C05E32F3CF61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2B988A72-A71A-40D7-B1BE-DAADED7253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4175921D-8A67-4E7A-9CAB-7633D942E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1D0707-E26F-4B11-BC59-E73AC9B650E0}" type="slidenum">
              <a:rPr lang="en-AU" altLang="en-US" sz="1300"/>
              <a:pPr>
                <a:spcBef>
                  <a:spcPct val="0"/>
                </a:spcBef>
              </a:pPr>
              <a:t>27</a:t>
            </a:fld>
            <a:endParaRPr lang="en-AU" altLang="en-US" sz="1300"/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278851F7-E019-48FE-85E6-BA0E348FB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934D3F07-FF38-49EC-91D6-0471ACFA4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92800ED-D8C3-4C98-AA1A-F8581169D1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CDEFD68-8B49-4B16-A0B7-B5C1DE81D5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546A3A7-36D1-4CA5-BA6F-A757A1B3E39F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979C82CC-0B02-481D-A9AF-278F5E9C69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49470C1E-7291-4174-A674-94057A6C9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65B5B7-B702-4534-9A9E-A57DF516A4ED}" type="slidenum">
              <a:rPr lang="en-AU" altLang="en-US" sz="1300"/>
              <a:pPr>
                <a:spcBef>
                  <a:spcPct val="0"/>
                </a:spcBef>
              </a:pPr>
              <a:t>29</a:t>
            </a:fld>
            <a:endParaRPr lang="en-AU" altLang="en-US" sz="1300"/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C45CC4FA-8907-470C-BD98-CD5FC5877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B005B620-B73B-40A1-91C7-F2C362256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7178655-9857-46B2-BB12-66A15FEA1D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B61A718-9982-4EDB-89B0-24B65B336F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66C3E1-0578-4FD4-8863-47B3E6095D68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DD586664-798A-4262-A1CD-1206BF9670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08E2CA92-9E7E-41AF-979B-8FC6A2E81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40F948-ACBB-4DD6-89CF-CD9500A3E59D}" type="slidenum">
              <a:rPr lang="en-AU" altLang="en-US" sz="1300"/>
              <a:pPr>
                <a:spcBef>
                  <a:spcPct val="0"/>
                </a:spcBef>
              </a:pPr>
              <a:t>32</a:t>
            </a:fld>
            <a:endParaRPr lang="en-AU" altLang="en-US" sz="1300"/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63CECC30-5596-4A63-8B96-4B6E620F4E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A54AA94E-F2F5-45B3-BD81-D637518F0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6E923CF-B9F2-419E-A7DD-059D26D40D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32C143A-DB60-4CB7-86DC-5EF1365A5A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46E8B39-0964-4B5E-9117-9B45CFED57A2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F902F5FD-8DE6-4587-9F74-75FC689448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F02BEA3B-7515-4EF2-8AA5-A7140722A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7E719D-5C23-429F-B292-8BC14155C183}" type="slidenum">
              <a:rPr lang="en-AU" altLang="en-US" sz="1300"/>
              <a:pPr>
                <a:spcBef>
                  <a:spcPct val="0"/>
                </a:spcBef>
              </a:pPr>
              <a:t>33</a:t>
            </a:fld>
            <a:endParaRPr lang="en-AU" altLang="en-US" sz="1300"/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6319F91C-20DE-4723-9A83-7F429D68B0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37A3F66F-C6AE-4A92-B216-49659B474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B048CA9-57D3-4CFD-9048-A983F372D5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B8AD678-21B9-458A-AE86-3E7DD04475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A8461BE-5FBA-41C0-85FA-9D5A609E837B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04D0ABB-BEEE-4542-9D2B-1E56680137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0CE2B28A-2496-4974-954B-D568E7901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8C8D0A-C47F-42F0-87A6-E42EA8911AA2}" type="slidenum">
              <a:rPr lang="en-AU" altLang="en-US" sz="1300"/>
              <a:pPr>
                <a:spcBef>
                  <a:spcPct val="0"/>
                </a:spcBef>
              </a:pPr>
              <a:t>3</a:t>
            </a:fld>
            <a:endParaRPr lang="en-AU" altLang="en-US" sz="1300"/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AA65AB42-3D76-4986-A638-08EF551FA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4F2EC8BF-CC2B-4110-9693-3ACA78741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203FE05-EF69-47EF-B1BE-85C3026F92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ABCF400-A5D1-4F8C-AE84-3FD8AEB36F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E56E3A0-B68C-428C-84E9-1910E48D8BF3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AB97EC5D-C618-4346-8AB9-6CF7C9B686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48D393CF-4131-4D40-AA36-6F67E3519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3D467E-A9FF-40CC-8F5A-A75FBC876789}" type="slidenum">
              <a:rPr lang="en-AU" altLang="en-US" sz="1300"/>
              <a:pPr>
                <a:spcBef>
                  <a:spcPct val="0"/>
                </a:spcBef>
              </a:pPr>
              <a:t>34</a:t>
            </a:fld>
            <a:endParaRPr lang="en-AU" altLang="en-US" sz="1300"/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C2669694-6E52-41C2-AA04-33973DE2D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F0860E3E-6010-44BC-A376-C6E65EBD9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8E4F29D-614A-4302-B6E4-68A6CB8405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69D21FC-75DC-4042-A66B-B68286A2D5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43C96AD-EDC3-4D40-AE58-829CA3BCF34D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DE78C9D1-2F66-4C64-B4D6-DD7E5E0C86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70ED35B9-62C3-4B87-8174-AA77B58F6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B1B305-7E34-4854-BC3F-D5D09D64DE35}" type="slidenum">
              <a:rPr lang="en-AU" altLang="en-US" sz="1300"/>
              <a:pPr>
                <a:spcBef>
                  <a:spcPct val="0"/>
                </a:spcBef>
              </a:pPr>
              <a:t>35</a:t>
            </a:fld>
            <a:endParaRPr lang="en-AU" altLang="en-US" sz="1300"/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F1D63BE4-6249-4AB5-8A68-57F9FA9BC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7A029077-8563-4C51-ABBC-27CC4940C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9C32ABC-0E94-4DD4-B54A-2F3053AE4D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7535938-863D-4A45-B96C-8D12986215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ED680E2-AC72-4D8E-B348-0FDD3E4E54B9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C8C4C51E-9914-47B0-AEA4-20131A2018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06EB272C-17DE-4A57-A727-03AB32D87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F57051-B35A-4810-B33C-4556A789681C}" type="slidenum">
              <a:rPr lang="en-AU" altLang="en-US" sz="1300"/>
              <a:pPr>
                <a:spcBef>
                  <a:spcPct val="0"/>
                </a:spcBef>
              </a:pPr>
              <a:t>36</a:t>
            </a:fld>
            <a:endParaRPr lang="en-AU" altLang="en-US" sz="1300"/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7771B806-6587-4EC2-8DEC-C53CFE91B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D24FB542-F294-4B95-A240-A835D1198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1232433-1713-4C2F-9686-F4B177C00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672F03A-8909-40CD-8690-132F1427B8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0346F91-B59E-4BAB-98B2-3ED6D96F6A21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D1FB3372-485C-46E4-82FC-13A5BB8D1B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377AF99B-C639-495A-97C9-A2DE26A42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5A67DE-44EB-4858-8E40-37360965E500}" type="slidenum">
              <a:rPr lang="en-AU" altLang="en-US" sz="1300"/>
              <a:pPr>
                <a:spcBef>
                  <a:spcPct val="0"/>
                </a:spcBef>
              </a:pPr>
              <a:t>37</a:t>
            </a:fld>
            <a:endParaRPr lang="en-AU" altLang="en-US" sz="1300"/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CC6F9D6B-A619-4EAB-9BB1-FCC8E2C42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0F12F646-91F9-4D51-85EB-9530ADDB0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F389AC9-F309-43B0-80ED-7E3ED4E78E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70F4A9A-3E1F-4C87-A254-2A6D8AC758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2A99CAB-8502-4386-B1AF-F41696CE3432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CB15568E-CDAD-4811-9B75-3256CF49E6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EBFAB717-6D30-4902-AE80-B598997A4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98F167-F99D-4190-8E88-6514BADDD11E}" type="slidenum">
              <a:rPr lang="en-AU" altLang="en-US" sz="1300"/>
              <a:pPr>
                <a:spcBef>
                  <a:spcPct val="0"/>
                </a:spcBef>
              </a:pPr>
              <a:t>38</a:t>
            </a:fld>
            <a:endParaRPr lang="en-AU" altLang="en-US" sz="1300"/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AC252A19-43A4-485D-9001-3BE5EC194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DBC61506-6C87-4C24-9208-2EB9F9EA4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16FD0A2-C9CB-4C8D-B0A6-C377988CB3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2A13DBC-14AA-4F6B-BAE7-96D1EB20ED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969C96D-29DC-4351-BEA7-D7CB98BC08FE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C83173B7-C283-4A1B-BB1A-C7A0B80DF5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6CB9D65A-9F6D-4C30-90B2-5A278FE82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065497-243A-4992-861B-BADC235B3678}" type="slidenum">
              <a:rPr lang="en-AU" altLang="en-US" sz="1300"/>
              <a:pPr>
                <a:spcBef>
                  <a:spcPct val="0"/>
                </a:spcBef>
              </a:pPr>
              <a:t>39</a:t>
            </a:fld>
            <a:endParaRPr lang="en-AU" altLang="en-US" sz="1300"/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0C156B46-DFE5-4447-BCC4-D1818ECAB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1AA1B648-6B98-4C2F-A2C3-7FAAB1320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82B5411-0DD0-4187-9A3F-10CE89AF25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FB2549E-71DD-4999-A33D-5DCBB76BB4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F77C198-4D68-4B8B-B408-0F1DF628D703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BAC32D51-CDA4-4995-97B1-76692D932B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C2743015-9C96-45EB-8D3A-C5AA1D5B1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83EA5D-5574-4FCF-8406-22EF124E0519}" type="slidenum">
              <a:rPr lang="en-AU" altLang="en-US" sz="1300"/>
              <a:pPr>
                <a:spcBef>
                  <a:spcPct val="0"/>
                </a:spcBef>
              </a:pPr>
              <a:t>40</a:t>
            </a:fld>
            <a:endParaRPr lang="en-AU" altLang="en-US" sz="1300"/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B2528A5A-E028-44BF-A676-7CFF722F8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7DBD36F8-0985-4965-AF3A-2FC0F58AF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652658C-B048-4B69-8A03-F47C64182C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0BE90BD-9AB2-421F-8ABB-B97F6B77CF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B2FF73B-1BBA-4696-8D1C-8CF1B1BD5176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356C5062-29D8-4D1B-B0E8-F9D5CB053A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094A3F3A-4AFA-4991-BDA1-181A8B022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B1C36B-1B71-4A83-840D-B9000A449B4A}" type="slidenum">
              <a:rPr lang="en-AU" altLang="en-US" sz="1300"/>
              <a:pPr>
                <a:spcBef>
                  <a:spcPct val="0"/>
                </a:spcBef>
              </a:pPr>
              <a:t>41</a:t>
            </a:fld>
            <a:endParaRPr lang="en-AU" altLang="en-US" sz="1300"/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56B0F2C4-32C2-4C67-B3D1-4D1353C22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E108A233-0E6F-41DB-BA30-E200274C0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EF5EAE2-A0E3-4A9C-9562-E701FB3BC6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D18BD23-A8A0-415E-B70F-B64E813D5F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6C24E3E4-0AB9-42B1-8CEA-9ECED26735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C3B6E9FD-BCA4-47AB-BFE4-052432ADC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7E3D29-2B4D-4B38-A924-F26C01A9814C}" type="slidenum">
              <a:rPr lang="en-AU" altLang="en-US" sz="1300"/>
              <a:pPr>
                <a:spcBef>
                  <a:spcPct val="0"/>
                </a:spcBef>
              </a:pPr>
              <a:t>42</a:t>
            </a:fld>
            <a:endParaRPr lang="en-AU" altLang="en-US" sz="1300"/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C2025346-3F9F-4ABE-9A17-5C8BDD0CB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60C49C59-5731-4B13-B0E5-D3A458BF4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DEEC7265-7EFA-461F-8D8F-6BC108C472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7BB6612-F3D6-4CFD-9B70-7529D398B5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42134B77-A9A0-4B1A-A3FC-9C254E2B5469}" type="datetime3">
              <a:rPr lang="en-AU" altLang="en-US" smtClean="0">
                <a:latin typeface="Times New Roman" panose="02020603050405020304" pitchFamily="18" charset="0"/>
              </a:rPr>
              <a:pPr>
                <a:defRPr/>
              </a:pPr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B0C56F4E-7FAC-41B8-86E9-3372CFE85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</a:rPr>
              <a:t>Chapter 7 — Multicores, Multiprocessors, and Clusters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14D965D4-9D06-4398-B16C-C164F8FDD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35E539-FB59-46E1-A88B-03E2E8D00004}" type="slidenum">
              <a:rPr lang="en-AU" altLang="en-US" sz="1300"/>
              <a:pPr>
                <a:spcBef>
                  <a:spcPct val="0"/>
                </a:spcBef>
              </a:pPr>
              <a:t>43</a:t>
            </a:fld>
            <a:endParaRPr lang="en-AU" altLang="en-US" sz="1300"/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D41F251B-E064-458A-AAA2-6733C1AE2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2FDF6A10-F722-46A9-AADC-DB9958A05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FD9DDB4-4067-48DC-B8EE-8BC1544710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A65742A-4729-4201-AA62-7FC96000E0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5BE06D-0F64-4A3D-BD7C-9183FACEE116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0A5CB38F-3F1A-4C6A-A48D-D4B003B07F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1348987F-7933-4860-9607-8B7F8F989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D50329-ABA2-4CE1-992A-6C537E094035}" type="slidenum">
              <a:rPr lang="en-AU" altLang="en-US" sz="1300"/>
              <a:pPr>
                <a:spcBef>
                  <a:spcPct val="0"/>
                </a:spcBef>
              </a:pPr>
              <a:t>4</a:t>
            </a:fld>
            <a:endParaRPr lang="en-AU" altLang="en-US" sz="1300"/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E68C36B1-F0FC-4E2C-9C85-44DFEF4CC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2D95D0C-C1E9-45A1-A1AB-EB2B767BF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BA49FF9-C237-4CA3-B417-77DEFBFB2A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FB96A0D-4A53-4C58-908C-A65BE43514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42134B77-A9A0-4B1A-A3FC-9C254E2B5469}" type="datetime3">
              <a:rPr lang="en-AU" altLang="en-US" smtClean="0">
                <a:latin typeface="Times New Roman" panose="02020603050405020304" pitchFamily="18" charset="0"/>
              </a:rPr>
              <a:pPr>
                <a:defRPr/>
              </a:pPr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B3A1FF8A-5E74-4FF3-99C4-DA004BED0C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</a:rPr>
              <a:t>Chapter 7 — Multicores, Multiprocessors, and Clusters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F4F1A659-B20D-4F3E-A6C4-92372A3E6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3538DC-A9A6-4D90-9826-8294A425DD67}" type="slidenum">
              <a:rPr lang="en-AU" altLang="en-US" sz="1300"/>
              <a:pPr>
                <a:spcBef>
                  <a:spcPct val="0"/>
                </a:spcBef>
              </a:pPr>
              <a:t>44</a:t>
            </a:fld>
            <a:endParaRPr lang="en-AU" altLang="en-US" sz="1300"/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A389A991-6002-480A-92A2-7F5738CA5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A01AAA5C-A2AD-454F-ABA8-2F1421011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E87D72A-A455-425B-B4EE-7397B5CE27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538F27E-FA53-4C75-A9C7-7B510C2FCA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A2369F1-7C29-44B5-84D8-ED0EF410C484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DF66389D-B3EA-469C-8C48-CBA6FEC03E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D31A8D68-FCA6-461B-B89B-2FE6E82EB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BB7FEE-2D89-4F20-8545-784995EA7AC2}" type="slidenum">
              <a:rPr lang="en-AU" altLang="en-US" sz="1300"/>
              <a:pPr>
                <a:spcBef>
                  <a:spcPct val="0"/>
                </a:spcBef>
              </a:pPr>
              <a:t>45</a:t>
            </a:fld>
            <a:endParaRPr lang="en-AU" altLang="en-US" sz="1300"/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77983B44-0D85-4D3E-AC3D-F0883C27F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477D00DF-9C77-4CD7-8700-6E0B0DDCD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DCF6CA9-53EA-49AC-AB55-202397BA97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75C9B5D-A29C-4027-8D70-209122A320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76C5F2-287C-4A27-8016-5927EB4DF7C3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317A2D3E-0A1A-4F26-8146-4E9842D192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44729303-09A2-4506-BD6F-93A9CAE32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9960FD-FA49-4651-ABF6-6FB43FC9EFB3}" type="slidenum">
              <a:rPr lang="en-AU" altLang="en-US" sz="1300"/>
              <a:pPr>
                <a:spcBef>
                  <a:spcPct val="0"/>
                </a:spcBef>
              </a:pPr>
              <a:t>46</a:t>
            </a:fld>
            <a:endParaRPr lang="en-AU" altLang="en-US" sz="1300"/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13702D49-D583-4ACC-A406-9E059CD2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F360A798-1F3B-49AF-808B-6EF3C4EFD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E3C1A0A-EAA8-4D58-AF5A-F7AF930893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B4E92D4-A093-46F2-A3F1-0767A6B28C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B0A35C1-86D6-4FEB-9D68-D8B6B5BABCC3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36748E0E-780A-4B0E-B4A9-E365DC94F4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CCF30A61-B515-439D-8672-9FF437548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F9DF76-B957-48E2-BCBB-1B7867F52DB0}" type="slidenum">
              <a:rPr lang="en-AU" altLang="en-US" sz="1300"/>
              <a:pPr>
                <a:spcBef>
                  <a:spcPct val="0"/>
                </a:spcBef>
              </a:pPr>
              <a:t>47</a:t>
            </a:fld>
            <a:endParaRPr lang="en-AU" altLang="en-US" sz="1300"/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B3E26491-B3B4-4CB1-B013-D353EC565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F9F03F55-19EA-4951-BBB0-97CB3D604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B29627F-B492-458F-B85F-23EEA06B6A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71AAF1B-E019-4666-8895-36EEEB4B37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A37C7DC-C7F9-413C-AB39-A4BDEE4FB171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52E953A4-2DCC-48A2-99F6-E31D57D22A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1E2E1C85-2466-4790-BF9A-B313EF638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865D6E-3814-4D79-8BF5-A648C432D7E7}" type="slidenum">
              <a:rPr lang="en-AU" altLang="en-US" sz="1300"/>
              <a:pPr>
                <a:spcBef>
                  <a:spcPct val="0"/>
                </a:spcBef>
              </a:pPr>
              <a:t>57</a:t>
            </a:fld>
            <a:endParaRPr lang="en-AU" altLang="en-US" sz="1300"/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3E767D13-B382-4227-925D-7CC1E5C076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6468CA90-96C8-45D5-A924-E0FAB4092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CED929E-244E-449A-8A72-7C1B84D34A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A92729-60ED-4076-BE2C-3AD47EFB1D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C756043-BCBF-426F-9436-17582B68EA51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DB9AD770-8DB1-45AB-A272-48BD77FC13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2B93B0C3-3456-4A8F-96E0-F6AC150CB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C7783B-8D4F-49F7-BEAC-7CD6BC285687}" type="slidenum">
              <a:rPr lang="en-AU" altLang="en-US" sz="1300"/>
              <a:pPr>
                <a:spcBef>
                  <a:spcPct val="0"/>
                </a:spcBef>
              </a:pPr>
              <a:t>59</a:t>
            </a:fld>
            <a:endParaRPr lang="en-AU" altLang="en-US" sz="1300"/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74F2CBEA-E32D-4520-A8EE-8F9CA2A04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6CDADD43-C62C-49A9-9C76-9595904B4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F881403B-C7A6-42A0-A6A9-E57C80C95D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594ADFF-B1D6-4506-8C43-008A30DAB6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282C0A1-AEC3-4680-B42D-A6DEA842CB55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CA8D7C65-FBA4-43BB-846F-CA8CDDD25D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13669" name="Rectangle 7">
            <a:extLst>
              <a:ext uri="{FF2B5EF4-FFF2-40B4-BE49-F238E27FC236}">
                <a16:creationId xmlns:a16="http://schemas.microsoft.com/office/drawing/2014/main" id="{D2DFAA32-72CC-435E-83EC-43D3AA262F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C88642-92CA-4976-B1D5-3716B2BBD193}" type="slidenum">
              <a:rPr lang="en-AU" altLang="en-US" sz="1300"/>
              <a:pPr>
                <a:spcBef>
                  <a:spcPct val="0"/>
                </a:spcBef>
              </a:pPr>
              <a:t>61</a:t>
            </a:fld>
            <a:endParaRPr lang="en-AU" altLang="en-US" sz="1300"/>
          </a:p>
        </p:txBody>
      </p:sp>
      <p:sp>
        <p:nvSpPr>
          <p:cNvPr id="113670" name="Rectangle 2">
            <a:extLst>
              <a:ext uri="{FF2B5EF4-FFF2-40B4-BE49-F238E27FC236}">
                <a16:creationId xmlns:a16="http://schemas.microsoft.com/office/drawing/2014/main" id="{E13F261A-8100-41AD-A171-2E07E7C88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>
            <a:extLst>
              <a:ext uri="{FF2B5EF4-FFF2-40B4-BE49-F238E27FC236}">
                <a16:creationId xmlns:a16="http://schemas.microsoft.com/office/drawing/2014/main" id="{D89210F1-5E61-421A-8EB4-859062CE6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82C6534-858B-432C-8348-DCDB2C3A80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A488B37-1863-417A-B10C-7C75373685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BDE53D6-C2AC-4083-9CFE-BB9E3ABAB175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1FC3F3D4-C86E-45BF-B084-CF72E6E380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ACD2A891-BF06-4B3C-8C41-D0E4C0D88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153297-4682-4F48-AB43-2FF99C90DD87}" type="slidenum">
              <a:rPr lang="en-AU" altLang="en-US" sz="1300"/>
              <a:pPr>
                <a:spcBef>
                  <a:spcPct val="0"/>
                </a:spcBef>
              </a:pPr>
              <a:t>5</a:t>
            </a:fld>
            <a:endParaRPr lang="en-AU" altLang="en-US" sz="1300"/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976A6816-C258-4297-937D-85C4703B6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A71F550C-ED3C-46FF-9482-DD3A585F1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04F4902-7E89-470E-888A-BA6EC72578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266B353-DAC3-4E52-900F-1926D8C96A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E6273CE-179B-421B-98E6-139A50DF4BA7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9133143E-9C27-47CE-B75F-AA1A77AF19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22C9C1C1-0891-411B-A63B-AAC5E537E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5CD2A9-295D-4D4F-A81F-183B43050440}" type="slidenum">
              <a:rPr lang="en-AU" altLang="en-US" sz="1300"/>
              <a:pPr>
                <a:spcBef>
                  <a:spcPct val="0"/>
                </a:spcBef>
              </a:pPr>
              <a:t>6</a:t>
            </a:fld>
            <a:endParaRPr lang="en-AU" altLang="en-US" sz="1300"/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4ECCA4FE-CDC6-446C-A195-D7F6283249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28CA5456-7129-4047-9806-911F61C5F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D830718-F2BC-4ECA-B6EB-CFFBE20502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D237187-CC13-442C-8945-8481AAD585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B06209-9B0E-4858-B932-9ADC365B19E1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C6B148AC-73B5-4E0D-A480-0E3F99B7A0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EE51A3CF-D57F-4B00-BAFD-B4E445C3C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F8D062-4554-4BA8-9532-06453F595DDA}" type="slidenum">
              <a:rPr lang="en-AU" altLang="en-US" sz="1300"/>
              <a:pPr>
                <a:spcBef>
                  <a:spcPct val="0"/>
                </a:spcBef>
              </a:pPr>
              <a:t>7</a:t>
            </a:fld>
            <a:endParaRPr lang="en-AU" altLang="en-US" sz="1300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B5FDAB5A-6612-4FCB-8667-E1AFBB086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6A26E572-27F1-4371-9224-B9DBBC7B2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276D737-98BE-4DA0-A5FC-5EEC637169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A3172E2-F949-49D4-BC69-E6C4C54DD1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10B7FEF-05DF-486F-8A42-20FD73D63957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CD960114-4C99-4F91-B236-F136C074EA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5AC746A2-BE9E-44D6-BD0B-83E692020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7F0343-6EF1-4FD2-B064-B3332699FFC1}" type="slidenum">
              <a:rPr lang="en-AU" altLang="en-US" sz="1300"/>
              <a:pPr>
                <a:spcBef>
                  <a:spcPct val="0"/>
                </a:spcBef>
              </a:pPr>
              <a:t>8</a:t>
            </a:fld>
            <a:endParaRPr lang="en-AU" altLang="en-US" sz="1300"/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5138066D-811D-4173-914B-23C14306E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101A7A9D-0331-40C8-B8A3-EFDE1A08B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BD83D8F-827D-47FA-B6C2-D6AFECAF8C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F30EC46-6E99-4486-89C6-D9768B3DB4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5B8FB32-4B61-46C2-A9DD-2ECB8065057F}" type="datetime3">
              <a:rPr lang="en-AU" smtClean="0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8F98FCD3-E9FF-4536-9307-050085485D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5B05B0B0-15C5-4CBF-AAAF-386FC7E1C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68E0EE-1A83-40DF-94AA-FB937F3A0230}" type="slidenum">
              <a:rPr lang="en-AU" altLang="en-US" sz="1300"/>
              <a:pPr>
                <a:spcBef>
                  <a:spcPct val="0"/>
                </a:spcBef>
              </a:pPr>
              <a:t>9</a:t>
            </a:fld>
            <a:endParaRPr lang="en-AU" altLang="en-US" sz="1300"/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7F9A3338-ACCF-4783-A678-8B4E38EAB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EC3F90B7-6449-41A3-BF66-E080CDBA0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81B7BF86-F619-4926-90FC-906C3BBD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91CA1463-6B69-4BCB-9FF7-9401FF0B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706BE993-2AD7-4E69-9ABF-F31C0BAB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0B760D68-C891-4F43-A4A5-5C54DDE1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28831A91-9C4F-4711-8054-19BBA5AE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C43A8E86-CB70-440D-8E26-016032D4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7D544AD7-69A5-42C7-8F51-069229669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0D9CB84F-891F-4837-8C47-5DEAF1C150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DBBB82E3-19A2-49B1-86E9-846E092DB3D5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  <a:cs typeface="+mn-cs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5B1D64C9-ABF3-48BC-9BEA-F69178B8F23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1253C187-1D3F-471D-A691-E5885B101B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6875" y="69850"/>
            <a:ext cx="935038" cy="935038"/>
            <a:chOff x="8016875" y="69850"/>
            <a:chExt cx="935038" cy="935038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443A3B31-FB16-40FD-BDC8-C051E0631E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6875" y="69850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A3FFE574-E119-4BD0-9076-9C185F221AC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29575" y="293688"/>
              <a:ext cx="900113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spc="-100" dirty="0">
                  <a:solidFill>
                    <a:schemeClr val="bg1"/>
                  </a:solidFill>
                  <a:latin typeface="Arial Black" pitchFamily="34" charset="0"/>
                </a:rPr>
                <a:t>RISC-V</a:t>
              </a:r>
            </a:p>
            <a:p>
              <a:pPr>
                <a:defRPr/>
              </a:pPr>
              <a:endParaRPr lang="en-US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3B6A9324-EE0B-4B69-970A-EF0B0DEC859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24825" y="469900"/>
              <a:ext cx="7318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2</a:t>
              </a:r>
              <a:r>
                <a:rPr lang="en-GB" sz="1400" baseline="30000" dirty="0">
                  <a:solidFill>
                    <a:schemeClr val="bg1"/>
                  </a:solidFill>
                </a:rPr>
                <a:t>nd</a:t>
              </a:r>
              <a:r>
                <a:rPr lang="en-GB" sz="1400" dirty="0">
                  <a:solidFill>
                    <a:schemeClr val="bg1"/>
                  </a:solidFill>
                </a:rPr>
                <a:t> ed.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382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6C01DBC-2167-4127-A573-4585CE61D1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2678E232-6C40-4A0D-AD83-8293E96B5EF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96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2D72760-C5D8-433E-9996-F45EF61E46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51975EDA-B130-435F-A6F6-28019EBF073B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31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AFE8AAE-ACAF-4D81-8CB9-1FA71764BA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07DD90A1-2BE8-469E-B57D-75BFEB3D079F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90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49CCE249-A504-4190-A675-1B7B7BAF8F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93058D99-78B1-4379-A23D-45F43E90CBA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75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A67F72C-A558-4B3F-B285-20617F6AB0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1EC91F9A-256B-4C06-A33E-1A2C4F21841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035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ED113F10-3500-4EDE-98DD-717150265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C3DCFC74-FA05-4806-9667-306F8EE89CB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534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DD14CEB8-2DB5-4ABB-8526-0BF7767A08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52835811-865C-4AB4-8093-C7731C91BE3B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1716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A9E403E7-C332-4DFA-9771-F1B7B72359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767A8C7A-BE85-49BE-9633-55C840BD20C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537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0D4CD5C-CC7D-48D0-9D6A-25617180FF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42EBB639-ED82-4968-9ECF-EE4253B40E4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793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3585ADC-3EA2-48F0-96A5-850EFEC83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0FD10316-11A3-42D0-A619-7A8B7C6D241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771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8D81DA06-A1F2-410F-A811-9A12BAC2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A791E84C-361B-4627-BD71-B823830D6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C9ED6E04-421B-4E7D-97A8-B18739141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C82022B3-6A11-4EA4-99BF-CC45AC6C63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16461D5D-3EAA-4E0C-9630-C39CD5092FA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DE51110E-A2C0-462C-B186-DE6EA751F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D2F35F34-259C-49DE-92E4-AA391C6B83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2E70A817-280E-426B-8370-56B191F782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6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74F8BEA3-5F72-45E2-BE30-BBBEEC4B60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77913"/>
          </a:xfrm>
        </p:spPr>
        <p:txBody>
          <a:bodyPr/>
          <a:lstStyle/>
          <a:p>
            <a:pPr eaLnBrk="1" hangingPunct="1"/>
            <a:r>
              <a:rPr lang="en-AU" altLang="en-US" dirty="0"/>
              <a:t>Parallel Processors from Client to Cloud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9F7B1D-69FC-4F09-A794-25D8CB85A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and Data Streams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E22245D-2105-490D-AC20-6B28D49E9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36587"/>
          </a:xfrm>
        </p:spPr>
        <p:txBody>
          <a:bodyPr/>
          <a:lstStyle/>
          <a:p>
            <a:pPr eaLnBrk="1" hangingPunct="1"/>
            <a:r>
              <a:rPr lang="en-AU" altLang="en-US"/>
              <a:t>An alternate classification</a:t>
            </a:r>
          </a:p>
        </p:txBody>
      </p:sp>
      <p:graphicFrame>
        <p:nvGraphicFramePr>
          <p:cNvPr id="312381" name="Group 61">
            <a:extLst>
              <a:ext uri="{FF2B5EF4-FFF2-40B4-BE49-F238E27FC236}">
                <a16:creationId xmlns:a16="http://schemas.microsoft.com/office/drawing/2014/main" id="{727A5EED-AB56-40C6-8593-07212908BF9B}"/>
              </a:ext>
            </a:extLst>
          </p:cNvPr>
          <p:cNvGraphicFramePr>
            <a:graphicFrameLocks noGrp="1"/>
          </p:cNvGraphicFramePr>
          <p:nvPr/>
        </p:nvGraphicFramePr>
        <p:xfrm>
          <a:off x="811213" y="1897063"/>
          <a:ext cx="7529512" cy="2225675"/>
        </p:xfrm>
        <a:graphic>
          <a:graphicData uri="http://schemas.openxmlformats.org/drawingml/2006/table">
            <a:tbl>
              <a:tblPr/>
              <a:tblGrid>
                <a:gridCol w="13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6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9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MIMD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Xeon e5345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8" name="Rectangle 62">
            <a:extLst>
              <a:ext uri="{FF2B5EF4-FFF2-40B4-BE49-F238E27FC236}">
                <a16:creationId xmlns:a16="http://schemas.microsoft.com/office/drawing/2014/main" id="{0BDF8706-962D-4EA8-8A38-C5AAEC3A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49750"/>
            <a:ext cx="82708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SPMD: Single Program Multiple Data</a:t>
            </a:r>
          </a:p>
          <a:p>
            <a:pPr lvl="1" eaLnBrk="1" hangingPunct="1"/>
            <a:r>
              <a:rPr lang="en-AU" altLang="en-US"/>
              <a:t>A parallel program on a MIMD computer</a:t>
            </a:r>
          </a:p>
          <a:p>
            <a:pPr lvl="1" eaLnBrk="1" hangingPunct="1"/>
            <a:r>
              <a:rPr lang="en-AU" altLang="en-US"/>
              <a:t>Conditional code for different processors</a:t>
            </a:r>
          </a:p>
        </p:txBody>
      </p:sp>
      <p:sp>
        <p:nvSpPr>
          <p:cNvPr id="23579" name="Rectangle 19">
            <a:extLst>
              <a:ext uri="{FF2B5EF4-FFF2-40B4-BE49-F238E27FC236}">
                <a16:creationId xmlns:a16="http://schemas.microsoft.com/office/drawing/2014/main" id="{33E7625B-AAB5-422B-806A-DD34387BA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0D3F640-3AB1-472E-92CC-A3468FEB59F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23580" name="Text Box 4">
            <a:extLst>
              <a:ext uri="{FF2B5EF4-FFF2-40B4-BE49-F238E27FC236}">
                <a16:creationId xmlns:a16="http://schemas.microsoft.com/office/drawing/2014/main" id="{32767E3D-9865-4845-A92D-BD2FFAC6D36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05587" y="2168525"/>
            <a:ext cx="47101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§6.3 SISD, MIMD, SIMD, SPMD, and Vector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6A8ED7F-15D8-45A2-ABDE-281708B93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Processors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D8162F3-BA96-496F-8150-A3BC0EA52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Highly pipelined function units</a:t>
            </a:r>
          </a:p>
          <a:p>
            <a:pPr eaLnBrk="1" hangingPunct="1"/>
            <a:r>
              <a:rPr lang="en-AU" altLang="en-US" sz="2800"/>
              <a:t>Stream data from/to vector registers to units</a:t>
            </a:r>
          </a:p>
          <a:p>
            <a:pPr lvl="1" eaLnBrk="1" hangingPunct="1"/>
            <a:r>
              <a:rPr lang="en-AU" altLang="en-US" sz="2400"/>
              <a:t>Data collected from memory into registers</a:t>
            </a:r>
          </a:p>
          <a:p>
            <a:pPr lvl="1" eaLnBrk="1" hangingPunct="1"/>
            <a:r>
              <a:rPr lang="en-AU" altLang="en-US" sz="2400"/>
              <a:t>Results stored from registers to memory</a:t>
            </a:r>
          </a:p>
          <a:p>
            <a:pPr eaLnBrk="1" hangingPunct="1"/>
            <a:r>
              <a:rPr lang="en-AU" altLang="en-US" sz="2800"/>
              <a:t>Example: Vector extension to RISC-V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v0 to v31: </a:t>
            </a:r>
            <a:r>
              <a:rPr lang="en-AU" altLang="en-US" sz="2400"/>
              <a:t>32 </a:t>
            </a:r>
            <a:r>
              <a:rPr lang="en-US" altLang="en-US" sz="2400">
                <a:cs typeface="Arial" panose="020B0604020202020204" pitchFamily="34" charset="0"/>
              </a:rPr>
              <a:t>× 64-element registers, (64-bit elements)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Vector instructions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fld.v</a:t>
            </a:r>
            <a:r>
              <a:rPr lang="en-US" altLang="en-US" sz="2000">
                <a:cs typeface="Arial" panose="020B0604020202020204" pitchFamily="34" charset="0"/>
              </a:rPr>
              <a:t>, f</a:t>
            </a:r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sd.v</a:t>
            </a:r>
            <a:r>
              <a:rPr lang="en-US" altLang="en-US" sz="2000">
                <a:cs typeface="Arial" panose="020B0604020202020204" pitchFamily="34" charset="0"/>
              </a:rPr>
              <a:t>: load/store vector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fadd.d.v</a:t>
            </a:r>
            <a:r>
              <a:rPr lang="en-US" altLang="en-US" sz="2000">
                <a:cs typeface="Arial" panose="020B0604020202020204" pitchFamily="34" charset="0"/>
              </a:rPr>
              <a:t>: add vectors of double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fadd.d.vs</a:t>
            </a:r>
            <a:r>
              <a:rPr lang="en-US" altLang="en-US" sz="2000">
                <a:cs typeface="Arial" panose="020B0604020202020204" pitchFamily="34" charset="0"/>
              </a:rPr>
              <a:t>: add scalar to each element of vector of double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Significantly reduces instruction-fetch bandwidth</a:t>
            </a:r>
          </a:p>
        </p:txBody>
      </p:sp>
      <p:sp>
        <p:nvSpPr>
          <p:cNvPr id="25604" name="Rectangle 19">
            <a:extLst>
              <a:ext uri="{FF2B5EF4-FFF2-40B4-BE49-F238E27FC236}">
                <a16:creationId xmlns:a16="http://schemas.microsoft.com/office/drawing/2014/main" id="{AFF47A57-D33E-4F56-A540-07B2C2CA12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FC8CB08-2A96-4AE8-A7FB-A25A318C7AB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143A6EF-0349-4891-BE50-A114D020E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Example: DAXPY (Y = a × X + Y)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B438688-A6BC-4B63-97BD-739DD7D59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AU" altLang="en-US" sz="1600" dirty="0"/>
              <a:t>  Conventional RISC-V code: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 f0,a(x3)     // load scalar a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x5,x19,512   // end of array X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loop: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 f1,0(x19)    // load x[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fmul.d</a:t>
            </a:r>
            <a:r>
              <a:rPr lang="en-AU" altLang="en-US" sz="1400" dirty="0">
                <a:latin typeface="Lucida Console" panose="020B0609040504020204" pitchFamily="49" charset="0"/>
              </a:rPr>
              <a:t> f1,f1,f0     // a * x[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 f2,0(x20)    // load y[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fadd.d</a:t>
            </a:r>
            <a:r>
              <a:rPr lang="en-AU" altLang="en-US" sz="1400" dirty="0">
                <a:latin typeface="Lucida Console" panose="020B0609040504020204" pitchFamily="49" charset="0"/>
              </a:rPr>
              <a:t> f2,f2,f1     // a * x[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 + y[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fsd</a:t>
            </a:r>
            <a:r>
              <a:rPr lang="en-AU" altLang="en-US" sz="1400" dirty="0">
                <a:latin typeface="Lucida Console" panose="020B0609040504020204" pitchFamily="49" charset="0"/>
              </a:rPr>
              <a:t>    f2,0(x20)    // store y[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x19,x19,8    // increment index to x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x20,x20,8    // increment index to y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bltu</a:t>
            </a:r>
            <a:r>
              <a:rPr lang="en-AU" altLang="en-US" sz="1400" dirty="0">
                <a:latin typeface="Lucida Console" panose="020B0609040504020204" pitchFamily="49" charset="0"/>
              </a:rPr>
              <a:t>   x19,x5,loop  // repeat if not done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600" dirty="0"/>
              <a:t>  Vector RISC-V code: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    f0,a(x3)    // load scalar a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fld.v</a:t>
            </a:r>
            <a:r>
              <a:rPr lang="en-AU" altLang="en-US" sz="1400" dirty="0">
                <a:latin typeface="Lucida Console" panose="020B0609040504020204" pitchFamily="49" charset="0"/>
              </a:rPr>
              <a:t>     v0,0(x19)   // load vector x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fmul.d.vs</a:t>
            </a:r>
            <a:r>
              <a:rPr lang="en-AU" altLang="en-US" sz="1400" dirty="0">
                <a:latin typeface="Lucida Console" panose="020B0609040504020204" pitchFamily="49" charset="0"/>
              </a:rPr>
              <a:t> v0,v0,f0    // vector-scalar multiply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fld.v</a:t>
            </a:r>
            <a:r>
              <a:rPr lang="en-AU" altLang="en-US" sz="1400" dirty="0">
                <a:latin typeface="Lucida Console" panose="020B0609040504020204" pitchFamily="49" charset="0"/>
              </a:rPr>
              <a:t>     v1,0(x20)   // load vector y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fadd.d.v</a:t>
            </a:r>
            <a:r>
              <a:rPr lang="en-AU" altLang="en-US" sz="1400" dirty="0">
                <a:latin typeface="Lucida Console" panose="020B0609040504020204" pitchFamily="49" charset="0"/>
              </a:rPr>
              <a:t>  v1,v1,v0    // vector-vector add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fsd.v</a:t>
            </a:r>
            <a:r>
              <a:rPr lang="en-AU" altLang="en-US" sz="1400" dirty="0">
                <a:latin typeface="Lucida Console" panose="020B0609040504020204" pitchFamily="49" charset="0"/>
              </a:rPr>
              <a:t>     v1,0(x20)   // store vector y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D48390E6-6E2F-4D84-8328-AF83DB2D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2155825"/>
            <a:ext cx="407988" cy="3381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41CB8B28-CDA2-4EBC-B015-8ACDDCE1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2636838"/>
            <a:ext cx="366712" cy="3381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4" name="Oval 6">
            <a:extLst>
              <a:ext uri="{FF2B5EF4-FFF2-40B4-BE49-F238E27FC236}">
                <a16:creationId xmlns:a16="http://schemas.microsoft.com/office/drawing/2014/main" id="{8BF72BEC-3F95-4177-80BC-D6EFEBAF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2633663"/>
            <a:ext cx="388938" cy="3381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5" name="Oval 9">
            <a:extLst>
              <a:ext uri="{FF2B5EF4-FFF2-40B4-BE49-F238E27FC236}">
                <a16:creationId xmlns:a16="http://schemas.microsoft.com/office/drawing/2014/main" id="{CD546F51-B7BD-42F2-8591-6BB627E3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2909888"/>
            <a:ext cx="369888" cy="3381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6" name="Line 10">
            <a:extLst>
              <a:ext uri="{FF2B5EF4-FFF2-40B4-BE49-F238E27FC236}">
                <a16:creationId xmlns:a16="http://schemas.microsoft.com/office/drawing/2014/main" id="{9A118077-AC84-4003-9BB0-3F1DCDAF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433638"/>
            <a:ext cx="323850" cy="2778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Freeform 11">
            <a:extLst>
              <a:ext uri="{FF2B5EF4-FFF2-40B4-BE49-F238E27FC236}">
                <a16:creationId xmlns:a16="http://schemas.microsoft.com/office/drawing/2014/main" id="{B104F0E3-6A09-4842-9A0B-7E549562E8CB}"/>
              </a:ext>
            </a:extLst>
          </p:cNvPr>
          <p:cNvSpPr>
            <a:spLocks/>
          </p:cNvSpPr>
          <p:nvPr/>
        </p:nvSpPr>
        <p:spPr bwMode="auto">
          <a:xfrm>
            <a:off x="2051050" y="2813050"/>
            <a:ext cx="133350" cy="249238"/>
          </a:xfrm>
          <a:custGeom>
            <a:avLst/>
            <a:gdLst>
              <a:gd name="T0" fmla="*/ 2147483646 w 84"/>
              <a:gd name="T1" fmla="*/ 0 h 157"/>
              <a:gd name="T2" fmla="*/ 0 w 84"/>
              <a:gd name="T3" fmla="*/ 2147483646 h 157"/>
              <a:gd name="T4" fmla="*/ 2147483646 w 84"/>
              <a:gd name="T5" fmla="*/ 2147483646 h 157"/>
              <a:gd name="T6" fmla="*/ 0 60000 65536"/>
              <a:gd name="T7" fmla="*/ 0 60000 65536"/>
              <a:gd name="T8" fmla="*/ 0 60000 65536"/>
              <a:gd name="T9" fmla="*/ 0 w 84"/>
              <a:gd name="T10" fmla="*/ 0 h 157"/>
              <a:gd name="T11" fmla="*/ 84 w 84"/>
              <a:gd name="T12" fmla="*/ 157 h 1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57">
                <a:moveTo>
                  <a:pt x="84" y="0"/>
                </a:moveTo>
                <a:cubicBezTo>
                  <a:pt x="70" y="16"/>
                  <a:pt x="0" y="71"/>
                  <a:pt x="0" y="97"/>
                </a:cubicBezTo>
                <a:cubicBezTo>
                  <a:pt x="0" y="123"/>
                  <a:pt x="67" y="145"/>
                  <a:pt x="84" y="15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Rectangle 19">
            <a:extLst>
              <a:ext uri="{FF2B5EF4-FFF2-40B4-BE49-F238E27FC236}">
                <a16:creationId xmlns:a16="http://schemas.microsoft.com/office/drawing/2014/main" id="{74B036C3-0679-4EC5-88B3-AECE0CB6AC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D8A36CDE-3C77-4695-9D28-5F8E939D995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83430F4-1AF6-475F-87A7-5BFEBEFF7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vs. Scalar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7C361B4-7867-4D97-9B6A-AE740B92C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Vector architectures and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Simplify data-parallel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Explicit statement of absence of loop-carried dependences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Reduced checking in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Regular access patterns benefit from interleaved and burst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Avoid control hazards by avoiding loops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More general than ad-hoc media extensions (such as MMX, SSE)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Better match with compiler technology</a:t>
            </a:r>
          </a:p>
        </p:txBody>
      </p:sp>
      <p:sp>
        <p:nvSpPr>
          <p:cNvPr id="29700" name="Rectangle 19">
            <a:extLst>
              <a:ext uri="{FF2B5EF4-FFF2-40B4-BE49-F238E27FC236}">
                <a16:creationId xmlns:a16="http://schemas.microsoft.com/office/drawing/2014/main" id="{C60D8454-2AC2-4C12-98A0-F9B74DD82B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FFC43B9-ACBB-4C96-9333-6C0E5944794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66F816B-377E-4FC1-BB17-EE2665932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SIMD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948F654-97AB-4152-997C-8B2C9F7FB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Operate elementwise on vectors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MMX and SSE instructions in x86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Multiple data elements in 128-bit wide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processors execute the same instruction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with different data address, etc.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Simplifies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Reduced instruction control hardware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Works best for highly data-parallel applications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/>
          </a:p>
        </p:txBody>
      </p:sp>
      <p:sp>
        <p:nvSpPr>
          <p:cNvPr id="31748" name="Rectangle 19">
            <a:extLst>
              <a:ext uri="{FF2B5EF4-FFF2-40B4-BE49-F238E27FC236}">
                <a16:creationId xmlns:a16="http://schemas.microsoft.com/office/drawing/2014/main" id="{39E713A3-82DD-4EFE-A420-F0794D3B13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7E8BE6B-BA8E-4FED-AA26-173DF6B76F2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4D513FF-45C6-4378-8F4C-032005B11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Vector vs. Multimedia Extensions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2219A4F-6ABA-4324-BB25-D51592C70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Vector instructions have a variable vector width, multimedia extensions have a fixed width</a:t>
            </a:r>
          </a:p>
          <a:p>
            <a:r>
              <a:rPr lang="en-US" altLang="en-US" sz="2800"/>
              <a:t>Vector instructions support strided access, multimedia extensions do not</a:t>
            </a:r>
          </a:p>
          <a:p>
            <a:r>
              <a:rPr lang="en-US" altLang="en-US" sz="2800"/>
              <a:t>Vector units can be combination of pipelined and arrayed functional units:</a:t>
            </a:r>
            <a:endParaRPr lang="en-US" altLang="en-US"/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F40CAA83-7794-4A90-BD37-61A2078A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933825"/>
            <a:ext cx="3703638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19">
            <a:extLst>
              <a:ext uri="{FF2B5EF4-FFF2-40B4-BE49-F238E27FC236}">
                <a16:creationId xmlns:a16="http://schemas.microsoft.com/office/drawing/2014/main" id="{0BDCF680-2F33-4289-8AA0-E4E6D47605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12B8096-94D8-46F0-BFB6-CD4C0AC3FE6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pic>
        <p:nvPicPr>
          <p:cNvPr id="33798" name="Picture 2">
            <a:extLst>
              <a:ext uri="{FF2B5EF4-FFF2-40B4-BE49-F238E27FC236}">
                <a16:creationId xmlns:a16="http://schemas.microsoft.com/office/drawing/2014/main" id="{CBF99977-93AD-4A74-A15B-BBC01016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75050"/>
            <a:ext cx="33115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0A017EF-C3C4-4C97-9795-E7E22659B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B1657A4-DE4A-4E44-B38D-788F485A5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Performing multiple threads of execution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Replicate registers, PC,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Fast switching between threads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Fine-grain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Switch threads after each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Interleave instruction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If one thread stalls, others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Coarse-grain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Only switch on long stall (e.g., L2-cache miss)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Simplifies hardware, but doesn’t hide short stalls (eg, data hazards)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13CC0929-F7E4-4D7A-8D51-A4296030E73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§6.4 Hardware Multithreading</a:t>
            </a:r>
          </a:p>
        </p:txBody>
      </p:sp>
      <p:sp>
        <p:nvSpPr>
          <p:cNvPr id="34821" name="Rectangle 19">
            <a:extLst>
              <a:ext uri="{FF2B5EF4-FFF2-40B4-BE49-F238E27FC236}">
                <a16:creationId xmlns:a16="http://schemas.microsoft.com/office/drawing/2014/main" id="{3579E9B8-57F7-48AF-824C-ED28931903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AEA5D58B-6371-48D1-B19C-1C37956360E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C20BABD-3FE6-4B78-8B96-066356B54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Simultaneous Multithreading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9ED3435-C014-497F-95A2-BCF384269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 multiple-issue dynamically scheduled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Schedule instructions from multiple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Instructions from independent threads execute when function units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Within threads, dependencies handled by scheduling and register renaming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Example: Intel Pentium-4 HT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Two threads: duplicated registers, shared function units and caches</a:t>
            </a:r>
          </a:p>
        </p:txBody>
      </p:sp>
      <p:sp>
        <p:nvSpPr>
          <p:cNvPr id="36868" name="Rectangle 19">
            <a:extLst>
              <a:ext uri="{FF2B5EF4-FFF2-40B4-BE49-F238E27FC236}">
                <a16:creationId xmlns:a16="http://schemas.microsoft.com/office/drawing/2014/main" id="{89A43ADD-2698-4590-9546-86501354DB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4478BA1-EE02-49FB-BC41-8DB10CDE933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f07-05-P374493">
            <a:extLst>
              <a:ext uri="{FF2B5EF4-FFF2-40B4-BE49-F238E27FC236}">
                <a16:creationId xmlns:a16="http://schemas.microsoft.com/office/drawing/2014/main" id="{CB8899B6-5D3A-4B52-8404-14BA2D294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281113"/>
            <a:ext cx="470376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>
            <a:extLst>
              <a:ext uri="{FF2B5EF4-FFF2-40B4-BE49-F238E27FC236}">
                <a16:creationId xmlns:a16="http://schemas.microsoft.com/office/drawing/2014/main" id="{EA98F12F-51C8-44F4-A7D5-8317832A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 Example</a:t>
            </a:r>
          </a:p>
        </p:txBody>
      </p:sp>
      <p:sp>
        <p:nvSpPr>
          <p:cNvPr id="38916" name="Rectangle 19">
            <a:extLst>
              <a:ext uri="{FF2B5EF4-FFF2-40B4-BE49-F238E27FC236}">
                <a16:creationId xmlns:a16="http://schemas.microsoft.com/office/drawing/2014/main" id="{95618C02-4FF1-442A-9E18-F218B7F65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F5F3323-C06B-4BFB-8B7B-0D6D769B740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F1572-60AB-4E75-B195-E68A01C0C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Future of Multithreading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7A9381C-66D8-4E10-96BB-20D44B666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Will it survive? In what form?</a:t>
            </a:r>
          </a:p>
          <a:p>
            <a:pPr eaLnBrk="1" hangingPunct="1"/>
            <a:r>
              <a:rPr lang="en-AU" altLang="en-US"/>
              <a:t>Power considerations </a:t>
            </a:r>
            <a:r>
              <a:rPr lang="en-AU" altLang="en-US">
                <a:sym typeface="Symbol" panose="05050102010706020507" pitchFamily="18" charset="2"/>
              </a:rPr>
              <a:t> simplified microarchitectures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Simpler forms of multithreading</a:t>
            </a:r>
          </a:p>
          <a:p>
            <a:pPr eaLnBrk="1" hangingPunct="1"/>
            <a:r>
              <a:rPr lang="en-AU" altLang="en-US">
                <a:sym typeface="Symbol" panose="05050102010706020507" pitchFamily="18" charset="2"/>
              </a:rPr>
              <a:t>Tolerating cache-miss latency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Thread switch may be most effective</a:t>
            </a:r>
          </a:p>
          <a:p>
            <a:pPr eaLnBrk="1" hangingPunct="1"/>
            <a:r>
              <a:rPr lang="en-AU" altLang="en-US">
                <a:sym typeface="Symbol" panose="05050102010706020507" pitchFamily="18" charset="2"/>
              </a:rPr>
              <a:t>Multiple simple cores might share resources more effectively</a:t>
            </a:r>
          </a:p>
        </p:txBody>
      </p:sp>
      <p:sp>
        <p:nvSpPr>
          <p:cNvPr id="40964" name="Rectangle 19">
            <a:extLst>
              <a:ext uri="{FF2B5EF4-FFF2-40B4-BE49-F238E27FC236}">
                <a16:creationId xmlns:a16="http://schemas.microsoft.com/office/drawing/2014/main" id="{BF1567B5-E15B-46A5-9AE3-B9F9398BED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493118B-F096-4BF2-8C07-E8959BB7B50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938460-F078-448E-92B5-2B5FD140B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A85E6DF-826C-4091-8B99-612B16222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Goal: connecting multiple computers</a:t>
            </a:r>
            <a:br>
              <a:rPr lang="en-US" altLang="en-US"/>
            </a:br>
            <a:r>
              <a:rPr lang="en-US" altLang="en-US"/>
              <a:t>to get higher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Multiprocessors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Scalability, availability, power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Task-level (process-level)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 throughput for independent jobs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Parallel processing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Single program run on multiple 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Multicore microprocessors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Chips with multiple processors (cores)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C5B929F8-FBFB-4EEE-ABE3-FFC530FC94E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09731" y="758031"/>
            <a:ext cx="19018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 Introduction</a:t>
            </a:r>
          </a:p>
        </p:txBody>
      </p:sp>
      <p:sp>
        <p:nvSpPr>
          <p:cNvPr id="7173" name="Rectangle 19">
            <a:extLst>
              <a:ext uri="{FF2B5EF4-FFF2-40B4-BE49-F238E27FC236}">
                <a16:creationId xmlns:a16="http://schemas.microsoft.com/office/drawing/2014/main" id="{52E0BAB4-504C-42CC-B81D-9B328D3505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5E3146F-F3A6-4142-B36E-15C8D884496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f07-02-P374493">
            <a:extLst>
              <a:ext uri="{FF2B5EF4-FFF2-40B4-BE49-F238E27FC236}">
                <a16:creationId xmlns:a16="http://schemas.microsoft.com/office/drawing/2014/main" id="{83804091-DDEF-44F7-8CED-54E859E2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011613"/>
            <a:ext cx="45418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CB54BEAA-DD98-4759-8D43-B308CFF49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Shared Memory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F027C26-2795-4288-9253-1F2756B52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654300"/>
          </a:xfrm>
        </p:spPr>
        <p:txBody>
          <a:bodyPr/>
          <a:lstStyle/>
          <a:p>
            <a:pPr eaLnBrk="1" hangingPunct="1"/>
            <a:r>
              <a:rPr lang="en-AU" altLang="en-US" sz="2800"/>
              <a:t>SMP: shared memory multiprocessor</a:t>
            </a:r>
          </a:p>
          <a:p>
            <a:pPr lvl="1" eaLnBrk="1" hangingPunct="1"/>
            <a:r>
              <a:rPr lang="en-AU" altLang="en-US" sz="2400"/>
              <a:t>Hardware provides single physical</a:t>
            </a:r>
            <a:br>
              <a:rPr lang="en-AU" altLang="en-US" sz="2400"/>
            </a:br>
            <a:r>
              <a:rPr lang="en-AU" altLang="en-US" sz="2400"/>
              <a:t>address space for all processors</a:t>
            </a:r>
          </a:p>
          <a:p>
            <a:pPr lvl="1" eaLnBrk="1" hangingPunct="1"/>
            <a:r>
              <a:rPr lang="en-AU" altLang="en-US" sz="2400"/>
              <a:t>Synchronize shared variables using locks</a:t>
            </a:r>
          </a:p>
          <a:p>
            <a:pPr lvl="1" eaLnBrk="1" hangingPunct="1"/>
            <a:r>
              <a:rPr lang="en-AU" altLang="en-US" sz="2400"/>
              <a:t>Memory access time</a:t>
            </a:r>
          </a:p>
          <a:p>
            <a:pPr lvl="2" eaLnBrk="1" hangingPunct="1"/>
            <a:r>
              <a:rPr lang="en-AU" altLang="en-US" sz="2000"/>
              <a:t>UMA (uniform) vs. NUMA (nonuniform)</a:t>
            </a:r>
          </a:p>
          <a:p>
            <a:pPr eaLnBrk="1" hangingPunct="1"/>
            <a:endParaRPr lang="en-AU" altLang="en-US" sz="2800"/>
          </a:p>
        </p:txBody>
      </p:sp>
      <p:sp>
        <p:nvSpPr>
          <p:cNvPr id="43013" name="Rectangle 19">
            <a:extLst>
              <a:ext uri="{FF2B5EF4-FFF2-40B4-BE49-F238E27FC236}">
                <a16:creationId xmlns:a16="http://schemas.microsoft.com/office/drawing/2014/main" id="{002A2F12-2681-4DAA-9EC2-B25AB46E0F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3C2A0FA-81B2-4DEA-AC08-1BA69C4FAA3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01D56DC3-3813-4D09-95B8-3F419725D6C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06294" y="2869406"/>
            <a:ext cx="61087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§6.5 Multicore and Other Shared Memory Multiprocessors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AB0F9DC-28CF-451D-AE86-D37CCB05E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95BD55E-5D2B-47AA-8AB1-463016C90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Sum 64,000 numbers on 64 processor UMA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Each processor has ID: 0 </a:t>
            </a:r>
            <a:r>
              <a:rPr lang="en-AU" altLang="en-US" sz="2400">
                <a:cs typeface="Arial" panose="020B0604020202020204" pitchFamily="34" charset="0"/>
              </a:rPr>
              <a:t>≤ Pn ≤ 63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Partition 1000 numbers per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Initial summation on each processor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  <a:t>  sum[Pn] = 0;</a:t>
            </a:r>
            <a:b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  <a:t>  for (i = 1000*Pn;</a:t>
            </a:r>
            <a:b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  <a:t>       i &lt; 1000*(Pn+1); i += 1)</a:t>
            </a:r>
            <a:b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  <a:t>    sum[Pn] += A[i];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>
                <a:cs typeface="Arial" panose="020B0604020202020204" pitchFamily="34" charset="0"/>
              </a:rPr>
              <a:t>Now need to add these partial sums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Reduction: divide and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Half the processors add pairs, then quarter,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Need to synchronize between reduction steps</a:t>
            </a:r>
          </a:p>
        </p:txBody>
      </p:sp>
      <p:sp>
        <p:nvSpPr>
          <p:cNvPr id="45060" name="Rectangle 19">
            <a:extLst>
              <a:ext uri="{FF2B5EF4-FFF2-40B4-BE49-F238E27FC236}">
                <a16:creationId xmlns:a16="http://schemas.microsoft.com/office/drawing/2014/main" id="{71B187DB-BDDB-490D-8A00-483C92E5D4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E70E103-6B5E-44FF-AAB2-26BF7D0DCCC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A6C62A6-4749-4F19-98BF-949B1ADA0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DD1E09A-565D-49DC-B53B-BEF7CC6F1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649538"/>
            <a:ext cx="8270875" cy="358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half = 64;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</a:t>
            </a:r>
            <a:r>
              <a:rPr lang="en-AU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synch();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</a:t>
            </a: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if (half%2 != 0 &amp;&amp; Pn == 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sum[0] += sum[half-1];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/* Conditional sum needed when half is odd;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   Processor0 gets missing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half = half/2; /* dividing line on who sums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if (Pn &lt; half) sum[Pn] += sum[Pn+half];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while (half &gt; 1);</a:t>
            </a:r>
          </a:p>
        </p:txBody>
      </p:sp>
      <p:pic>
        <p:nvPicPr>
          <p:cNvPr id="47108" name="Picture 4" descr="f07-03-P374493">
            <a:extLst>
              <a:ext uri="{FF2B5EF4-FFF2-40B4-BE49-F238E27FC236}">
                <a16:creationId xmlns:a16="http://schemas.microsoft.com/office/drawing/2014/main" id="{5493E5D8-3586-470F-A3F4-38C27782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225550"/>
            <a:ext cx="3311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19">
            <a:extLst>
              <a:ext uri="{FF2B5EF4-FFF2-40B4-BE49-F238E27FC236}">
                <a16:creationId xmlns:a16="http://schemas.microsoft.com/office/drawing/2014/main" id="{88ACE699-945F-42AA-8333-19B45B2BA0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13C9FE4-BE19-4C69-8CC6-4297F8BE933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2D7C63B-8534-4A60-ABBD-B95A8DBB2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History of GPUs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95DCDA6-CBA0-4C07-9883-EF38321DC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Early video cards</a:t>
            </a:r>
          </a:p>
          <a:p>
            <a:pPr lvl="1" eaLnBrk="1" hangingPunct="1"/>
            <a:r>
              <a:rPr lang="en-AU" altLang="en-US" sz="2400"/>
              <a:t>Frame buffer memory with address generation for video output</a:t>
            </a:r>
          </a:p>
          <a:p>
            <a:pPr eaLnBrk="1" hangingPunct="1"/>
            <a:r>
              <a:rPr lang="en-AU" altLang="en-US" sz="2800"/>
              <a:t>3D graphics processing</a:t>
            </a:r>
          </a:p>
          <a:p>
            <a:pPr lvl="1" eaLnBrk="1" hangingPunct="1"/>
            <a:r>
              <a:rPr lang="en-AU" altLang="en-US" sz="2400"/>
              <a:t>Originally high-end computers (e.g., SGI)</a:t>
            </a:r>
          </a:p>
          <a:p>
            <a:pPr lvl="1" eaLnBrk="1" hangingPunct="1"/>
            <a:r>
              <a:rPr lang="en-AU" altLang="en-US" sz="2400"/>
              <a:t>Moore’s Law </a:t>
            </a:r>
            <a:r>
              <a:rPr lang="en-AU" altLang="en-US" sz="2400">
                <a:sym typeface="Symbol" panose="05050102010706020507" pitchFamily="18" charset="2"/>
              </a:rPr>
              <a:t> lower cost, higher density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3D graphics cards for PCs and game consoles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Graphics Processing Units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Processors oriented to 3D graphics tasks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Vertex/pixel processing, shading, texture mapping,</a:t>
            </a:r>
            <a:br>
              <a:rPr lang="en-AU" altLang="en-US" sz="2400">
                <a:sym typeface="Symbol" panose="05050102010706020507" pitchFamily="18" charset="2"/>
              </a:rPr>
            </a:br>
            <a:r>
              <a:rPr lang="en-AU" altLang="en-US" sz="2400">
                <a:sym typeface="Symbol" panose="05050102010706020507" pitchFamily="18" charset="2"/>
              </a:rPr>
              <a:t>rasterization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8A8A8AC4-0F76-48E7-B088-C8904818C17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12719" y="2264569"/>
            <a:ext cx="4895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§6.6 </a:t>
            </a:r>
            <a:r>
              <a:rPr lang="en-AU" altLang="en-US" sz="1800">
                <a:solidFill>
                  <a:schemeClr val="folHlink"/>
                </a:solidFill>
              </a:rPr>
              <a:t>Introduction to Graphics Processing Units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9157" name="Rectangle 19">
            <a:extLst>
              <a:ext uri="{FF2B5EF4-FFF2-40B4-BE49-F238E27FC236}">
                <a16:creationId xmlns:a16="http://schemas.microsoft.com/office/drawing/2014/main" id="{7A5EED21-4214-426A-B699-D0E6B3EB3B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02A7FF2-1ECF-4459-9269-231ABE13502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9" descr="App-a-02-02-P374493-bottom">
            <a:extLst>
              <a:ext uri="{FF2B5EF4-FFF2-40B4-BE49-F238E27FC236}">
                <a16:creationId xmlns:a16="http://schemas.microsoft.com/office/drawing/2014/main" id="{D2C7B32B-DB32-460E-A20C-7E74DE09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2986088"/>
            <a:ext cx="36385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8" descr="App-a-02-02-P374493-top">
            <a:extLst>
              <a:ext uri="{FF2B5EF4-FFF2-40B4-BE49-F238E27FC236}">
                <a16:creationId xmlns:a16="http://schemas.microsoft.com/office/drawing/2014/main" id="{D55EF127-F4B4-49D2-B3B1-0FCBA0D8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281113"/>
            <a:ext cx="3675063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7" descr="App-a-02-01-P374493">
            <a:extLst>
              <a:ext uri="{FF2B5EF4-FFF2-40B4-BE49-F238E27FC236}">
                <a16:creationId xmlns:a16="http://schemas.microsoft.com/office/drawing/2014/main" id="{829EBD7A-E040-4D9F-B9EA-41D5DF01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146425"/>
            <a:ext cx="357028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2">
            <a:extLst>
              <a:ext uri="{FF2B5EF4-FFF2-40B4-BE49-F238E27FC236}">
                <a16:creationId xmlns:a16="http://schemas.microsoft.com/office/drawing/2014/main" id="{C2C86B23-A8F7-4E3D-90F9-6A9DD7F0F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Graphics in the System</a:t>
            </a:r>
          </a:p>
        </p:txBody>
      </p:sp>
      <p:sp>
        <p:nvSpPr>
          <p:cNvPr id="51206" name="Rectangle 19">
            <a:extLst>
              <a:ext uri="{FF2B5EF4-FFF2-40B4-BE49-F238E27FC236}">
                <a16:creationId xmlns:a16="http://schemas.microsoft.com/office/drawing/2014/main" id="{1653AC6F-C917-431C-BC4B-55D595F7A6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1A4FD4E-C58B-4498-89C3-8792F07C33A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E3BB3C3-A0B0-4505-91E7-908CB2634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GPU Architectures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D58FD3A-D93A-4376-8C5A-3E3EE2067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Processing is highly data-parallel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GPUs are highly multithreaded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Use thread switching to hide memory latency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Less reliance on multi-level caches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Graphics memory is wide and high-bandwidth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Trend toward general purpose GPUs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Heterogeneous CPU/GPU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CPU for sequential code, GPU for parallel code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Programming languages/APIs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DirectX, OpenGL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 for Graphics (Cg), High Level Shader Language (HLSL)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Compute Unified Device Architecture (CUDA)</a:t>
            </a:r>
          </a:p>
        </p:txBody>
      </p:sp>
      <p:sp>
        <p:nvSpPr>
          <p:cNvPr id="53252" name="Rectangle 19">
            <a:extLst>
              <a:ext uri="{FF2B5EF4-FFF2-40B4-BE49-F238E27FC236}">
                <a16:creationId xmlns:a16="http://schemas.microsoft.com/office/drawing/2014/main" id="{D4FFC7F5-0B91-4B79-AB73-6B8F456B00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D4127957-5912-42F2-B004-4B57F8D684E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ECEE8C4-E2DC-4DB6-B4BD-4B608A078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Tesla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C7E393A-2256-476D-A120-5BB3D32AEE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r>
              <a:rPr lang="en-US" altLang="en-US"/>
              <a:t>Multiple SIMD processors, each as shown:</a:t>
            </a:r>
          </a:p>
        </p:txBody>
      </p:sp>
      <p:sp>
        <p:nvSpPr>
          <p:cNvPr id="55300" name="Rectangle 19">
            <a:extLst>
              <a:ext uri="{FF2B5EF4-FFF2-40B4-BE49-F238E27FC236}">
                <a16:creationId xmlns:a16="http://schemas.microsoft.com/office/drawing/2014/main" id="{4A3855CA-AF45-4281-A247-7471665491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B3043BA-6A31-4B92-B94F-F7C959A75DD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pic>
        <p:nvPicPr>
          <p:cNvPr id="55301" name="Picture 1">
            <a:extLst>
              <a:ext uri="{FF2B5EF4-FFF2-40B4-BE49-F238E27FC236}">
                <a16:creationId xmlns:a16="http://schemas.microsoft.com/office/drawing/2014/main" id="{5F80D540-B7DE-4FDB-88D7-122FA34BD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811212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5F03713-13E5-4E67-823C-81ABA0A55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Tesla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7C13ED7-865E-4193-921A-59D4E089E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SIMD Processor: 16 SIMD lanes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SIMD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Operates on 32 element wide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Dynamically scheduled on 16-wide processor over 2 cycles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32K x 32-bit registers spread across lanes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64 registers per thread context</a:t>
            </a:r>
          </a:p>
        </p:txBody>
      </p:sp>
      <p:sp>
        <p:nvSpPr>
          <p:cNvPr id="57348" name="Rectangle 19">
            <a:extLst>
              <a:ext uri="{FF2B5EF4-FFF2-40B4-BE49-F238E27FC236}">
                <a16:creationId xmlns:a16="http://schemas.microsoft.com/office/drawing/2014/main" id="{A688A39C-B71E-4CC7-A4BE-5B477388BC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B2BFC48-1601-4FCE-9972-029D1A0C947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FCB780E-B9D5-44BC-83FF-0B7C4FC93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GPU Memory Structures</a:t>
            </a:r>
          </a:p>
        </p:txBody>
      </p:sp>
      <p:sp>
        <p:nvSpPr>
          <p:cNvPr id="59395" name="Footer Placeholder 3">
            <a:extLst>
              <a:ext uri="{FF2B5EF4-FFF2-40B4-BE49-F238E27FC236}">
                <a16:creationId xmlns:a16="http://schemas.microsoft.com/office/drawing/2014/main" id="{96A96B80-C5A1-4A88-956E-C047F459B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CED213FB-DC1F-4802-886F-31CC545DC2D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FA490260-17EF-4751-A3A1-ECCCB6A7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68413"/>
            <a:ext cx="5538788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852D9ED-A7BB-4088-9AFA-09D0022E5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Classifying GPUs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EB0234F-8B1E-4B3A-9323-2C5CB3F4D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68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Don’t fit nicely into SIMD/MIMD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Conditional execution in a thread allows an illusion of MIMD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But with performance degredation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Need to write general purpose code with care</a:t>
            </a:r>
          </a:p>
        </p:txBody>
      </p:sp>
      <p:graphicFrame>
        <p:nvGraphicFramePr>
          <p:cNvPr id="345129" name="Group 41">
            <a:extLst>
              <a:ext uri="{FF2B5EF4-FFF2-40B4-BE49-F238E27FC236}">
                <a16:creationId xmlns:a16="http://schemas.microsoft.com/office/drawing/2014/main" id="{9DB40670-5BEC-45C0-A701-CD58ACD78F71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3609975"/>
          <a:ext cx="7729538" cy="2332038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Static: Discovered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Compile Time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Dynamic: Discovered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VLIW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Superscalar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SIMD or Vector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Tesla Multiprocessor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38" name="Rectangle 19">
            <a:extLst>
              <a:ext uri="{FF2B5EF4-FFF2-40B4-BE49-F238E27FC236}">
                <a16:creationId xmlns:a16="http://schemas.microsoft.com/office/drawing/2014/main" id="{3C285A76-2086-4ECC-918B-720F35563E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C24B307-BF88-4FB1-B29A-BBD90300A43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E0ADCAA-1929-4E23-9FFF-E5BC76FC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Hardware and Software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906718E-9BAF-489E-B836-151026E87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Serial: e.g., Pentium 4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Parallel: e.g., quad-core Xeon e5345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Sequential: e.g., matrix multiplication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Concurrent: e.g.,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Sequential/concurrent software can run on serial/parallel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Challenge: making effective use of parallel hardware</a:t>
            </a:r>
          </a:p>
        </p:txBody>
      </p:sp>
      <p:sp>
        <p:nvSpPr>
          <p:cNvPr id="9220" name="Rectangle 19">
            <a:extLst>
              <a:ext uri="{FF2B5EF4-FFF2-40B4-BE49-F238E27FC236}">
                <a16:creationId xmlns:a16="http://schemas.microsoft.com/office/drawing/2014/main" id="{D2B9E76B-13C1-47D1-8BCA-79A1B759B8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AA84465-C436-4000-8A5A-5336A3C54FE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407594D-B787-47D3-929F-2F2DDF5C5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Putting GPUs into Perspective</a:t>
            </a:r>
          </a:p>
        </p:txBody>
      </p:sp>
      <p:sp>
        <p:nvSpPr>
          <p:cNvPr id="62467" name="Footer Placeholder 3">
            <a:extLst>
              <a:ext uri="{FF2B5EF4-FFF2-40B4-BE49-F238E27FC236}">
                <a16:creationId xmlns:a16="http://schemas.microsoft.com/office/drawing/2014/main" id="{741D86F2-4534-4A9A-B70A-77091E36D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73EF3DB-34A0-490C-BC85-85238B61241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B47DE8-049C-43B2-9F92-4CA43C8AC078}"/>
              </a:ext>
            </a:extLst>
          </p:cNvPr>
          <p:cNvGraphicFramePr>
            <a:graphicFrameLocks noGrp="1"/>
          </p:cNvGraphicFramePr>
          <p:nvPr/>
        </p:nvGraphicFramePr>
        <p:xfrm>
          <a:off x="654050" y="1123950"/>
          <a:ext cx="7726363" cy="449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Multicore with SIMD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GPU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SIMD</a:t>
                      </a:r>
                      <a:r>
                        <a:rPr lang="en-US" sz="1600" baseline="0" dirty="0"/>
                        <a:t> processors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 to 24</a:t>
                      </a:r>
                      <a:endParaRPr lang="en-US" sz="1600" dirty="0"/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 to 80</a:t>
                      </a:r>
                      <a:endParaRPr lang="en-US" sz="1600" dirty="0"/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SIMD</a:t>
                      </a:r>
                      <a:r>
                        <a:rPr lang="en-US" sz="1600" baseline="0" dirty="0"/>
                        <a:t> lanes/processor</a:t>
                      </a:r>
                      <a:endParaRPr lang="en-US" sz="1600" dirty="0"/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0" dirty="0"/>
                        <a:t> to 4</a:t>
                      </a:r>
                      <a:endParaRPr lang="en-US" sz="1600" dirty="0"/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to 16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Multithreading hardware support for</a:t>
                      </a:r>
                      <a:r>
                        <a:rPr lang="en-US" sz="1600" baseline="0" dirty="0"/>
                        <a:t> SIMD threads</a:t>
                      </a:r>
                      <a:endParaRPr lang="en-US" sz="1600" dirty="0"/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to 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to 32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Typical ratio of single precision to double-precision performance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2:1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2:1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Largest</a:t>
                      </a:r>
                      <a:r>
                        <a:rPr lang="en-US" sz="1600" baseline="0" dirty="0"/>
                        <a:t> cache size</a:t>
                      </a:r>
                      <a:endParaRPr lang="en-US" sz="1600" dirty="0"/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48 </a:t>
                      </a:r>
                      <a:r>
                        <a:rPr lang="en-US" sz="1600" dirty="0"/>
                        <a:t>MB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 </a:t>
                      </a:r>
                      <a:r>
                        <a:rPr lang="en-US" sz="1600" dirty="0"/>
                        <a:t>MB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 of memory address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64-bit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64-bit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</a:t>
                      </a:r>
                      <a:r>
                        <a:rPr lang="en-US" sz="1600" baseline="0" dirty="0"/>
                        <a:t> of main memory</a:t>
                      </a:r>
                      <a:endParaRPr lang="en-US" sz="1600" dirty="0"/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64 </a:t>
                      </a:r>
                      <a:r>
                        <a:rPr lang="en-US" sz="1600" dirty="0"/>
                        <a:t>GB </a:t>
                      </a:r>
                      <a:r>
                        <a:rPr lang="en-US" sz="1600"/>
                        <a:t>to 1024 </a:t>
                      </a:r>
                      <a:r>
                        <a:rPr lang="en-US" sz="1600" dirty="0"/>
                        <a:t>GB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GB </a:t>
                      </a:r>
                      <a:r>
                        <a:rPr lang="en-US" sz="1600"/>
                        <a:t>to 16 </a:t>
                      </a:r>
                      <a:r>
                        <a:rPr lang="en-US" sz="1600" dirty="0"/>
                        <a:t>GB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Memory protection at level of page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Demand</a:t>
                      </a:r>
                      <a:r>
                        <a:rPr lang="en-US" sz="1600" baseline="0" dirty="0"/>
                        <a:t> paging</a:t>
                      </a:r>
                      <a:endParaRPr lang="en-US" sz="1600" dirty="0"/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Cache coherent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51AF15C0-8A1F-406A-9E88-4BC3D1298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 to GPU Terms</a:t>
            </a:r>
          </a:p>
        </p:txBody>
      </p:sp>
      <p:sp>
        <p:nvSpPr>
          <p:cNvPr id="63491" name="Footer Placeholder 3">
            <a:extLst>
              <a:ext uri="{FF2B5EF4-FFF2-40B4-BE49-F238E27FC236}">
                <a16:creationId xmlns:a16="http://schemas.microsoft.com/office/drawing/2014/main" id="{0D59176C-9CC6-47C3-96B4-D30568A9E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BEFD712-D0BA-40AD-89D6-7A21A7E7B9A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pic>
        <p:nvPicPr>
          <p:cNvPr id="63492" name="Picture 1">
            <a:extLst>
              <a:ext uri="{FF2B5EF4-FFF2-40B4-BE49-F238E27FC236}">
                <a16:creationId xmlns:a16="http://schemas.microsoft.com/office/drawing/2014/main" id="{63364C99-BBB6-425A-B5F2-B7607E035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079500"/>
            <a:ext cx="5335587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6" descr="f07-04-P374493">
            <a:extLst>
              <a:ext uri="{FF2B5EF4-FFF2-40B4-BE49-F238E27FC236}">
                <a16:creationId xmlns:a16="http://schemas.microsoft.com/office/drawing/2014/main" id="{A321334B-0A26-43EA-BBFC-D1D31F33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544888"/>
            <a:ext cx="452437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2">
            <a:extLst>
              <a:ext uri="{FF2B5EF4-FFF2-40B4-BE49-F238E27FC236}">
                <a16:creationId xmlns:a16="http://schemas.microsoft.com/office/drawing/2014/main" id="{9278D231-451C-4845-8599-2BB815731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Message Passing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32F2AF8-9774-4BDA-BEAF-65C5C5081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4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Each processor has private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Hardware sends/receives messages between processors</a:t>
            </a:r>
          </a:p>
        </p:txBody>
      </p:sp>
      <p:sp>
        <p:nvSpPr>
          <p:cNvPr id="64517" name="Text Box 4">
            <a:extLst>
              <a:ext uri="{FF2B5EF4-FFF2-40B4-BE49-F238E27FC236}">
                <a16:creationId xmlns:a16="http://schemas.microsoft.com/office/drawing/2014/main" id="{62631489-9BE1-4A14-9A9B-464E017C299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66631" y="2707481"/>
            <a:ext cx="57880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§6.8 Clusters, WSC, and Other Message-Passing MPs</a:t>
            </a:r>
          </a:p>
        </p:txBody>
      </p:sp>
      <p:sp>
        <p:nvSpPr>
          <p:cNvPr id="64518" name="Rectangle 19">
            <a:extLst>
              <a:ext uri="{FF2B5EF4-FFF2-40B4-BE49-F238E27FC236}">
                <a16:creationId xmlns:a16="http://schemas.microsoft.com/office/drawing/2014/main" id="{A4A4F167-FABC-4884-8ED7-475309113B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3E680E0-CE22-4091-BC9E-DCA4EF40884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495D2E3-865E-46AC-B2A9-9899CEB57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Loosely Coupled Clusters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37ED321-8FB1-4EE5-8027-52D55CD14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Network of independent computers</a:t>
            </a:r>
          </a:p>
          <a:p>
            <a:pPr lvl="1" eaLnBrk="1" hangingPunct="1"/>
            <a:r>
              <a:rPr lang="en-AU" altLang="en-US" sz="2400"/>
              <a:t>Each has private memory and OS</a:t>
            </a:r>
          </a:p>
          <a:p>
            <a:pPr lvl="1" eaLnBrk="1" hangingPunct="1"/>
            <a:r>
              <a:rPr lang="en-AU" altLang="en-US" sz="2400"/>
              <a:t>Connected using I/O system</a:t>
            </a:r>
          </a:p>
          <a:p>
            <a:pPr lvl="2" eaLnBrk="1" hangingPunct="1"/>
            <a:r>
              <a:rPr lang="en-AU" altLang="en-US" sz="2000"/>
              <a:t>E.g., Ethernet/switch, Internet</a:t>
            </a:r>
          </a:p>
          <a:p>
            <a:pPr eaLnBrk="1" hangingPunct="1"/>
            <a:r>
              <a:rPr lang="en-AU" altLang="en-US" sz="2800"/>
              <a:t>Suitable for applications with independent tasks</a:t>
            </a:r>
          </a:p>
          <a:p>
            <a:pPr lvl="1" eaLnBrk="1" hangingPunct="1"/>
            <a:r>
              <a:rPr lang="en-AU" altLang="en-US" sz="2400"/>
              <a:t>Web servers, databases, simulations, …</a:t>
            </a:r>
          </a:p>
          <a:p>
            <a:pPr eaLnBrk="1" hangingPunct="1"/>
            <a:r>
              <a:rPr lang="en-AU" altLang="en-US" sz="2800"/>
              <a:t>High availability, scalable, affordable</a:t>
            </a:r>
          </a:p>
          <a:p>
            <a:pPr eaLnBrk="1" hangingPunct="1"/>
            <a:r>
              <a:rPr lang="en-AU" altLang="en-US" sz="2800"/>
              <a:t>Problems</a:t>
            </a:r>
          </a:p>
          <a:p>
            <a:pPr lvl="1" eaLnBrk="1" hangingPunct="1"/>
            <a:r>
              <a:rPr lang="en-AU" altLang="en-US" sz="2400"/>
              <a:t>Administration cost (prefer virtual machines)</a:t>
            </a:r>
          </a:p>
          <a:p>
            <a:pPr lvl="1" eaLnBrk="1" hangingPunct="1"/>
            <a:r>
              <a:rPr lang="en-AU" altLang="en-US" sz="2400"/>
              <a:t>Low interconnect bandwidth</a:t>
            </a:r>
          </a:p>
          <a:p>
            <a:pPr lvl="2" eaLnBrk="1" hangingPunct="1"/>
            <a:r>
              <a:rPr lang="en-AU" altLang="en-US" sz="2000"/>
              <a:t>c.f. processor/memory bandwidth on an SMP</a:t>
            </a:r>
          </a:p>
        </p:txBody>
      </p:sp>
      <p:sp>
        <p:nvSpPr>
          <p:cNvPr id="66564" name="Rectangle 19">
            <a:extLst>
              <a:ext uri="{FF2B5EF4-FFF2-40B4-BE49-F238E27FC236}">
                <a16:creationId xmlns:a16="http://schemas.microsoft.com/office/drawing/2014/main" id="{C59B5344-8BA7-4310-99E5-AE708BB082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4D556A7-F01A-4537-9A2E-945AF3FA1D1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ABA6199-2CC6-4DA9-8244-536E2CA2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Reduction (Again)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BA7F167-A66E-4548-99A4-B560886F8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64,000 on 64 processors</a:t>
            </a:r>
          </a:p>
          <a:p>
            <a:pPr eaLnBrk="1" hangingPunct="1"/>
            <a:r>
              <a:rPr lang="en-AU" altLang="en-US"/>
              <a:t>First distribute 1000 numbers to each</a:t>
            </a:r>
          </a:p>
          <a:p>
            <a:pPr lvl="1" eaLnBrk="1" hangingPunct="1"/>
            <a:r>
              <a:rPr lang="en-AU" altLang="en-US"/>
              <a:t>The do partial sums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  <a:t> 	sum = 0;</a:t>
            </a:r>
            <a:b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  <a:t>for (i = 0; i&lt;1000; i += 1)</a:t>
            </a:r>
            <a:b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  <a:t>  sum += AN[i];</a:t>
            </a:r>
          </a:p>
          <a:p>
            <a:pPr eaLnBrk="1" hangingPunct="1"/>
            <a:r>
              <a:rPr lang="en-AU" altLang="en-US">
                <a:cs typeface="Arial" panose="020B0604020202020204" pitchFamily="34" charset="0"/>
              </a:rPr>
              <a:t>Reduction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Half the processors send, other half receive and add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The quarter send, quarter receive and add, …</a:t>
            </a:r>
            <a:endParaRPr lang="en-AU" altLang="en-US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68612" name="Rectangle 19">
            <a:extLst>
              <a:ext uri="{FF2B5EF4-FFF2-40B4-BE49-F238E27FC236}">
                <a16:creationId xmlns:a16="http://schemas.microsoft.com/office/drawing/2014/main" id="{99F5612E-246D-40DA-B719-495FA217C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EFD8930-09D7-4806-A453-5F3A9F73783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233AE54A-631E-4349-87FB-39C2F9E77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Reduction (Again)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8D3EFCF5-E086-4108-ABC6-6C9ABB82F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Given send() and receive() operations</a:t>
            </a:r>
          </a:p>
          <a:p>
            <a:pPr lvl="1" eaLnBrk="1" hangingPunct="1"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AU" altLang="en-US" sz="2100">
                <a:latin typeface="Lucida Console" panose="020B0609040504020204" pitchFamily="49" charset="0"/>
              </a:rPr>
              <a:t>	limit = 64; half = 64;/* 64 processors */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do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half = (half+1)/2; /* send vs. receive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                      dividing line */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if (Pn &gt;= half &amp;&amp; Pn &lt; limit)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  </a:t>
            </a:r>
            <a:r>
              <a:rPr lang="en-AU" altLang="en-US" sz="2100">
                <a:solidFill>
                  <a:srgbClr val="FF0000"/>
                </a:solidFill>
                <a:latin typeface="Lucida Console" panose="020B0609040504020204" pitchFamily="49" charset="0"/>
              </a:rPr>
              <a:t>send(Pn - half, sum)</a:t>
            </a:r>
            <a:r>
              <a:rPr lang="en-AU" altLang="en-US" sz="2100">
                <a:latin typeface="Lucida Console" panose="020B0609040504020204" pitchFamily="49" charset="0"/>
              </a:rPr>
              <a:t>;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if (Pn &lt; (limit/2))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  sum += </a:t>
            </a:r>
            <a:r>
              <a:rPr lang="en-AU" altLang="en-US" sz="2100">
                <a:solidFill>
                  <a:srgbClr val="FF0000"/>
                </a:solidFill>
                <a:latin typeface="Lucida Console" panose="020B0609040504020204" pitchFamily="49" charset="0"/>
              </a:rPr>
              <a:t>receive()</a:t>
            </a:r>
            <a:r>
              <a:rPr lang="en-AU" altLang="en-US" sz="2100">
                <a:latin typeface="Lucida Console" panose="020B0609040504020204" pitchFamily="49" charset="0"/>
              </a:rPr>
              <a:t>;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limit = half; /* upper limit of senders */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while (half &gt; 1); /* exit with final sum */</a:t>
            </a:r>
          </a:p>
          <a:p>
            <a:pPr lvl="1" eaLnBrk="1" hangingPunct="1"/>
            <a:r>
              <a:rPr lang="en-AU" altLang="en-US" sz="2400"/>
              <a:t>Send/receive also provide synchronization</a:t>
            </a:r>
          </a:p>
          <a:p>
            <a:pPr lvl="1" eaLnBrk="1" hangingPunct="1"/>
            <a:r>
              <a:rPr lang="en-AU" altLang="en-US" sz="2400"/>
              <a:t>Assumes send/receive take similar time to addition</a:t>
            </a:r>
          </a:p>
        </p:txBody>
      </p:sp>
      <p:sp>
        <p:nvSpPr>
          <p:cNvPr id="70660" name="Rectangle 19">
            <a:extLst>
              <a:ext uri="{FF2B5EF4-FFF2-40B4-BE49-F238E27FC236}">
                <a16:creationId xmlns:a16="http://schemas.microsoft.com/office/drawing/2014/main" id="{D2A06A5C-C54B-4929-88FA-CEE5D04013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D8CA0753-5CAE-4683-9EE5-5E48BE7F4E3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75DD542-4D22-4989-98B7-687853549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Grid Computing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CE96384-AF83-4F97-8E3B-364418FAA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Separate computers interconnected by long-haul networks</a:t>
            </a:r>
          </a:p>
          <a:p>
            <a:pPr lvl="1" eaLnBrk="1" hangingPunct="1"/>
            <a:r>
              <a:rPr lang="en-AU" altLang="en-US"/>
              <a:t>E.g., Internet connections</a:t>
            </a:r>
          </a:p>
          <a:p>
            <a:pPr lvl="1" eaLnBrk="1" hangingPunct="1"/>
            <a:r>
              <a:rPr lang="en-AU" altLang="en-US"/>
              <a:t>Work units farmed out, results sent back</a:t>
            </a:r>
          </a:p>
          <a:p>
            <a:pPr eaLnBrk="1" hangingPunct="1"/>
            <a:r>
              <a:rPr lang="en-AU" altLang="en-US"/>
              <a:t>Can make use of idle time on PCs</a:t>
            </a:r>
          </a:p>
          <a:p>
            <a:pPr lvl="1" eaLnBrk="1" hangingPunct="1"/>
            <a:r>
              <a:rPr lang="en-AU" altLang="en-US"/>
              <a:t>E.g., SETI@home, World Community Grid</a:t>
            </a:r>
          </a:p>
        </p:txBody>
      </p:sp>
      <p:sp>
        <p:nvSpPr>
          <p:cNvPr id="72708" name="Rectangle 19">
            <a:extLst>
              <a:ext uri="{FF2B5EF4-FFF2-40B4-BE49-F238E27FC236}">
                <a16:creationId xmlns:a16="http://schemas.microsoft.com/office/drawing/2014/main" id="{0DA39F56-9A20-490D-89C2-9278FF8C1F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F745098-48D8-45D3-823A-CE368600D4D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2" descr="un07-01-P374493">
            <a:extLst>
              <a:ext uri="{FF2B5EF4-FFF2-40B4-BE49-F238E27FC236}">
                <a16:creationId xmlns:a16="http://schemas.microsoft.com/office/drawing/2014/main" id="{FC4826A6-2D81-4B79-983C-F9A60A35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2636838"/>
            <a:ext cx="27892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21" descr="fully-connected-network">
            <a:extLst>
              <a:ext uri="{FF2B5EF4-FFF2-40B4-BE49-F238E27FC236}">
                <a16:creationId xmlns:a16="http://schemas.microsoft.com/office/drawing/2014/main" id="{DE256F87-4B46-42CD-A3DB-79C2F789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3821113"/>
            <a:ext cx="16160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18" descr="bus-network">
            <a:extLst>
              <a:ext uri="{FF2B5EF4-FFF2-40B4-BE49-F238E27FC236}">
                <a16:creationId xmlns:a16="http://schemas.microsoft.com/office/drawing/2014/main" id="{819DA6B8-16A3-4076-9E98-33551039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636838"/>
            <a:ext cx="26304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2">
            <a:extLst>
              <a:ext uri="{FF2B5EF4-FFF2-40B4-BE49-F238E27FC236}">
                <a16:creationId xmlns:a16="http://schemas.microsoft.com/office/drawing/2014/main" id="{978A03A9-4907-4E3F-8BFF-E6B20D286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Interconnection Networks</a:t>
            </a:r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EF6D29AE-0745-4B15-B7B9-94A9465A6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069975"/>
          </a:xfrm>
        </p:spPr>
        <p:txBody>
          <a:bodyPr/>
          <a:lstStyle/>
          <a:p>
            <a:pPr eaLnBrk="1" hangingPunct="1"/>
            <a:r>
              <a:rPr lang="en-AU" altLang="en-US" sz="2800"/>
              <a:t>Network topologies</a:t>
            </a:r>
          </a:p>
          <a:p>
            <a:pPr lvl="1" eaLnBrk="1" hangingPunct="1"/>
            <a:r>
              <a:rPr lang="en-AU" altLang="en-US" sz="2400"/>
              <a:t>Arrangements of processors, switches, and links</a:t>
            </a:r>
          </a:p>
        </p:txBody>
      </p:sp>
      <p:sp>
        <p:nvSpPr>
          <p:cNvPr id="74759" name="Text Box 5">
            <a:extLst>
              <a:ext uri="{FF2B5EF4-FFF2-40B4-BE49-F238E27FC236}">
                <a16:creationId xmlns:a16="http://schemas.microsoft.com/office/drawing/2014/main" id="{B236AB63-756F-4136-9C46-12049FB8747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74569" y="2702719"/>
            <a:ext cx="5772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§6.9 </a:t>
            </a:r>
            <a:r>
              <a:rPr lang="en-AU" altLang="en-US" sz="1800">
                <a:solidFill>
                  <a:schemeClr val="folHlink"/>
                </a:solidFill>
              </a:rPr>
              <a:t>Introduction to Multiprocessor Network Topologies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E3D38BED-8A5D-499E-9828-A081042AD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3124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Bus</a:t>
            </a: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EF480ECD-0DF2-4544-A904-2D6A4D8C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1242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Ring</a:t>
            </a:r>
          </a:p>
        </p:txBody>
      </p:sp>
      <p:sp>
        <p:nvSpPr>
          <p:cNvPr id="74762" name="Text Box 12">
            <a:extLst>
              <a:ext uri="{FF2B5EF4-FFF2-40B4-BE49-F238E27FC236}">
                <a16:creationId xmlns:a16="http://schemas.microsoft.com/office/drawing/2014/main" id="{D36CFF10-24BB-4CF0-8EAA-D11FAE82B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6896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2D Mesh</a:t>
            </a:r>
          </a:p>
        </p:txBody>
      </p:sp>
      <p:sp>
        <p:nvSpPr>
          <p:cNvPr id="74763" name="Text Box 14">
            <a:extLst>
              <a:ext uri="{FF2B5EF4-FFF2-40B4-BE49-F238E27FC236}">
                <a16:creationId xmlns:a16="http://schemas.microsoft.com/office/drawing/2014/main" id="{BC879F5F-B26E-4677-BE14-EA0BBAE1C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322888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N-cube (N = 3)</a:t>
            </a:r>
          </a:p>
        </p:txBody>
      </p:sp>
      <p:sp>
        <p:nvSpPr>
          <p:cNvPr id="74764" name="Text Box 16">
            <a:extLst>
              <a:ext uri="{FF2B5EF4-FFF2-40B4-BE49-F238E27FC236}">
                <a16:creationId xmlns:a16="http://schemas.microsoft.com/office/drawing/2014/main" id="{B9BE2A0F-C403-43A3-B456-A9A4306D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82295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Fully connected</a:t>
            </a:r>
          </a:p>
        </p:txBody>
      </p:sp>
      <p:pic>
        <p:nvPicPr>
          <p:cNvPr id="74765" name="Picture 20" descr="f07-09-P374493-right">
            <a:extLst>
              <a:ext uri="{FF2B5EF4-FFF2-40B4-BE49-F238E27FC236}">
                <a16:creationId xmlns:a16="http://schemas.microsoft.com/office/drawing/2014/main" id="{6B31B04C-5EF3-4CF8-8F10-2E5F0097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4221163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6" name="Picture 23" descr="f07-09-P374493-left">
            <a:extLst>
              <a:ext uri="{FF2B5EF4-FFF2-40B4-BE49-F238E27FC236}">
                <a16:creationId xmlns:a16="http://schemas.microsoft.com/office/drawing/2014/main" id="{725D5858-A132-4093-A948-1EF1DD27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933825"/>
            <a:ext cx="152241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7" name="Rectangle 19">
            <a:extLst>
              <a:ext uri="{FF2B5EF4-FFF2-40B4-BE49-F238E27FC236}">
                <a16:creationId xmlns:a16="http://schemas.microsoft.com/office/drawing/2014/main" id="{5D808FBE-BA3E-40A5-9967-5ABA92CD2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0FD5684-7660-415A-974F-B3498F3E626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5" descr="f07-10-P374493">
            <a:extLst>
              <a:ext uri="{FF2B5EF4-FFF2-40B4-BE49-F238E27FC236}">
                <a16:creationId xmlns:a16="http://schemas.microsoft.com/office/drawing/2014/main" id="{4A7DE95F-1A50-442D-B8DD-31B1212D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341438"/>
            <a:ext cx="4987925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2">
            <a:extLst>
              <a:ext uri="{FF2B5EF4-FFF2-40B4-BE49-F238E27FC236}">
                <a16:creationId xmlns:a16="http://schemas.microsoft.com/office/drawing/2014/main" id="{7F398F4F-A773-4036-8D16-57CF0974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Multistage Networks</a:t>
            </a:r>
          </a:p>
        </p:txBody>
      </p:sp>
      <p:sp>
        <p:nvSpPr>
          <p:cNvPr id="76804" name="Rectangle 19">
            <a:extLst>
              <a:ext uri="{FF2B5EF4-FFF2-40B4-BE49-F238E27FC236}">
                <a16:creationId xmlns:a16="http://schemas.microsoft.com/office/drawing/2014/main" id="{BBEB4959-07B7-44A9-966B-1C1A6F150C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9824584-2476-4E61-A09B-912C38777D7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5DF0633-34F5-4D8C-AFF2-C859F9764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Network Characteristics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05A2869-1F2F-47E7-B4B7-8FBE92588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Latency per message (unloaded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Throughput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Link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Total network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Bisection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Congestion delays (depending on traffic)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Cost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Power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Routability in silicon</a:t>
            </a:r>
          </a:p>
        </p:txBody>
      </p:sp>
      <p:sp>
        <p:nvSpPr>
          <p:cNvPr id="78852" name="Rectangle 19">
            <a:extLst>
              <a:ext uri="{FF2B5EF4-FFF2-40B4-BE49-F238E27FC236}">
                <a16:creationId xmlns:a16="http://schemas.microsoft.com/office/drawing/2014/main" id="{1F7CC482-64B6-4D88-BF12-379F5DCA42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DAD6D07B-5258-4111-8DD0-2999B4E7D64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0B55EB7-126F-4BA2-833C-C6CE90A83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What We’ve Already Covered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9F896EB-59D6-4228-8281-5ABD2E069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§2.11: Parallelism and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§3.6: Parallelism and Computer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Subword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§4.11: Parallelism via Instructions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§5.10: Parallelism and Memory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 Coherence</a:t>
            </a:r>
          </a:p>
        </p:txBody>
      </p:sp>
      <p:sp>
        <p:nvSpPr>
          <p:cNvPr id="11268" name="Rectangle 19">
            <a:extLst>
              <a:ext uri="{FF2B5EF4-FFF2-40B4-BE49-F238E27FC236}">
                <a16:creationId xmlns:a16="http://schemas.microsoft.com/office/drawing/2014/main" id="{B4F149B7-3D7C-4ABD-B90D-2A045F1A5C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8062879-F630-4638-AAAD-A8B1CEB7BE8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D9EC1C4-4F8E-4984-A891-4EB81059B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Benchmarks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0270D87-7B30-4CA6-A7B9-0F31A0581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Linpack: matrix linear algebra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SPECrate: parallel run of SPEC CPU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Job-level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SPLASH: Stanford Parallel Applications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Mix of kernels and applications, strong scaling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NAS (NASA Advanced Supercomputing)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computational fluid dynamics kernels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PARSEC (Princeton Application Repository for Shared Memory Computers)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Multithreaded applications using Pthreads and OpenMP</a:t>
            </a:r>
          </a:p>
        </p:txBody>
      </p:sp>
      <p:sp>
        <p:nvSpPr>
          <p:cNvPr id="80900" name="Text Box 5">
            <a:extLst>
              <a:ext uri="{FF2B5EF4-FFF2-40B4-BE49-F238E27FC236}">
                <a16:creationId xmlns:a16="http://schemas.microsoft.com/office/drawing/2014/main" id="{AFBD60B5-2571-457B-BD99-299E4546471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3106" y="2975769"/>
            <a:ext cx="631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§6.11 </a:t>
            </a:r>
            <a:r>
              <a:rPr lang="en-AU" altLang="en-US" sz="1800">
                <a:solidFill>
                  <a:schemeClr val="folHlink"/>
                </a:solidFill>
              </a:rPr>
              <a:t>Multiprocessor Benchmarks and Performance Models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80901" name="Rectangle 19">
            <a:extLst>
              <a:ext uri="{FF2B5EF4-FFF2-40B4-BE49-F238E27FC236}">
                <a16:creationId xmlns:a16="http://schemas.microsoft.com/office/drawing/2014/main" id="{C2F47947-F010-4BD4-898F-A7B91BB8E0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4C1FB26-1D1C-48F7-B5C8-5AF40B293E3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EB7A11E-1569-40EB-86E4-3BC4F71A0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Code or Applications?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F5FB43A-744B-44A5-ABEF-65AB87B30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Traditional benchmarks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Fixed code and data sets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Parallel programming is evolving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Should algorithms, programming languages, and tools be part of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Compare systems, provided they implement a given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Linpack,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Would foster innovation in approaches to parallelism</a:t>
            </a:r>
          </a:p>
        </p:txBody>
      </p:sp>
      <p:sp>
        <p:nvSpPr>
          <p:cNvPr id="82948" name="Rectangle 19">
            <a:extLst>
              <a:ext uri="{FF2B5EF4-FFF2-40B4-BE49-F238E27FC236}">
                <a16:creationId xmlns:a16="http://schemas.microsoft.com/office/drawing/2014/main" id="{126CFD7B-B7A5-4851-BBB0-77201ADE33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F401D94-69ED-426E-85D5-91487B98202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8E1EEAA-6EE8-4956-B7BA-2DC15F401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D2A05EC-D81B-4F5F-A8F3-0C24C298C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Assume performance metric of interest is achievable GFLOPs/sec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Measured using computational kernels from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Arithmetic intensity of a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FLOPs per byte of memory accessed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 a given computer, 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GFLOPS (from data sheet)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memory bytes/sec (using Stream benchmark)</a:t>
            </a:r>
          </a:p>
        </p:txBody>
      </p:sp>
      <p:sp>
        <p:nvSpPr>
          <p:cNvPr id="84996" name="Rectangle 19">
            <a:extLst>
              <a:ext uri="{FF2B5EF4-FFF2-40B4-BE49-F238E27FC236}">
                <a16:creationId xmlns:a16="http://schemas.microsoft.com/office/drawing/2014/main" id="{38D62289-1880-446A-B8F6-B1D6257C33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B1676E1-CB20-4CBC-9F6E-C3FD9DE7695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7" descr="f07-13-P374493">
            <a:extLst>
              <a:ext uri="{FF2B5EF4-FFF2-40B4-BE49-F238E27FC236}">
                <a16:creationId xmlns:a16="http://schemas.microsoft.com/office/drawing/2014/main" id="{2B14D34D-8DEE-4D69-B919-66635F70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524000"/>
            <a:ext cx="3709987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4">
            <a:extLst>
              <a:ext uri="{FF2B5EF4-FFF2-40B4-BE49-F238E27FC236}">
                <a16:creationId xmlns:a16="http://schemas.microsoft.com/office/drawing/2014/main" id="{EE53815D-A35E-45F6-B174-327F6D0E9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Roofline Diagram</a:t>
            </a:r>
          </a:p>
        </p:txBody>
      </p:sp>
      <p:sp>
        <p:nvSpPr>
          <p:cNvPr id="87044" name="Text Box 6">
            <a:extLst>
              <a:ext uri="{FF2B5EF4-FFF2-40B4-BE49-F238E27FC236}">
                <a16:creationId xmlns:a16="http://schemas.microsoft.com/office/drawing/2014/main" id="{49155FB6-88D1-4AD2-BFB8-7BDD553BA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75628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Attainable GPLOPs/sec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= Max ( Peak Memory BW × Arithmetic Intensity, Peak FP Performance )</a:t>
            </a:r>
          </a:p>
        </p:txBody>
      </p:sp>
      <p:sp>
        <p:nvSpPr>
          <p:cNvPr id="87045" name="Rectangle 19">
            <a:extLst>
              <a:ext uri="{FF2B5EF4-FFF2-40B4-BE49-F238E27FC236}">
                <a16:creationId xmlns:a16="http://schemas.microsoft.com/office/drawing/2014/main" id="{42892CA2-7B45-46F7-8C32-2CBDC9DD3A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979ED09-C441-4BE9-B366-5840FD82C93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pic>
        <p:nvPicPr>
          <p:cNvPr id="87046" name="Picture 1">
            <a:extLst>
              <a:ext uri="{FF2B5EF4-FFF2-40B4-BE49-F238E27FC236}">
                <a16:creationId xmlns:a16="http://schemas.microsoft.com/office/drawing/2014/main" id="{1354B3D6-10E5-4A44-8044-2A3B8E14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76475"/>
            <a:ext cx="4229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>
            <a:extLst>
              <a:ext uri="{FF2B5EF4-FFF2-40B4-BE49-F238E27FC236}">
                <a16:creationId xmlns:a16="http://schemas.microsoft.com/office/drawing/2014/main" id="{F7759176-CE0F-4643-A73E-08D9B2A2C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Roofline Diagram</a:t>
            </a:r>
          </a:p>
        </p:txBody>
      </p:sp>
      <p:sp>
        <p:nvSpPr>
          <p:cNvPr id="89091" name="Text Box 6">
            <a:extLst>
              <a:ext uri="{FF2B5EF4-FFF2-40B4-BE49-F238E27FC236}">
                <a16:creationId xmlns:a16="http://schemas.microsoft.com/office/drawing/2014/main" id="{9B3D41BC-01CC-46E4-B1BC-9BED2D563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75628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Attainable GPLOPs/sec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= Max ( Peak Memory BW × Arithmetic Intensity, Peak FP Performance )</a:t>
            </a:r>
          </a:p>
        </p:txBody>
      </p:sp>
      <p:sp>
        <p:nvSpPr>
          <p:cNvPr id="89092" name="Rectangle 19">
            <a:extLst>
              <a:ext uri="{FF2B5EF4-FFF2-40B4-BE49-F238E27FC236}">
                <a16:creationId xmlns:a16="http://schemas.microsoft.com/office/drawing/2014/main" id="{5CD53991-BA4B-4982-80D3-912D022C0B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A356562F-8555-4E98-B4A4-C48F7BD64D7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pic>
        <p:nvPicPr>
          <p:cNvPr id="89093" name="Picture 2">
            <a:extLst>
              <a:ext uri="{FF2B5EF4-FFF2-40B4-BE49-F238E27FC236}">
                <a16:creationId xmlns:a16="http://schemas.microsoft.com/office/drawing/2014/main" id="{F03F4A80-11B0-4DE6-9314-2EBEA498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057275"/>
            <a:ext cx="44735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6" descr="f07-14-P374493">
            <a:extLst>
              <a:ext uri="{FF2B5EF4-FFF2-40B4-BE49-F238E27FC236}">
                <a16:creationId xmlns:a16="http://schemas.microsoft.com/office/drawing/2014/main" id="{FFA20D7D-7380-49FE-95F1-DABA1FFE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105150"/>
            <a:ext cx="28289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2">
            <a:extLst>
              <a:ext uri="{FF2B5EF4-FFF2-40B4-BE49-F238E27FC236}">
                <a16:creationId xmlns:a16="http://schemas.microsoft.com/office/drawing/2014/main" id="{9C99B2F6-E342-45E0-842D-28942076E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Comparing Systems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00B92D8F-F28C-4FE3-A625-892FE8F6D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 sz="2800"/>
              <a:t>Example: Opteron X2 vs. Opteron X4</a:t>
            </a:r>
          </a:p>
          <a:p>
            <a:pPr lvl="1" eaLnBrk="1" hangingPunct="1"/>
            <a:r>
              <a:rPr lang="en-AU" altLang="en-US" sz="2400"/>
              <a:t>2</a:t>
            </a:r>
            <a:r>
              <a:rPr lang="en-US" altLang="en-US" sz="2400">
                <a:cs typeface="Arial" panose="020B0604020202020204" pitchFamily="34" charset="0"/>
              </a:rPr>
              <a:t>-core vs. 4-core, 2× FP performance/core, 2.2GHz vs. 2.3GHz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Same memory system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EA9843F-F8DD-4E79-BAC6-52A64BF4E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213100"/>
            <a:ext cx="44910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To get higher performance on X4 than X2</a:t>
            </a:r>
          </a:p>
          <a:p>
            <a:pPr lvl="1" eaLnBrk="1" hangingPunct="1"/>
            <a:r>
              <a:rPr lang="en-US" altLang="en-US" sz="2000"/>
              <a:t>Need high arithmetic intensity</a:t>
            </a:r>
          </a:p>
          <a:p>
            <a:pPr lvl="1" eaLnBrk="1" hangingPunct="1"/>
            <a:r>
              <a:rPr lang="en-US" altLang="en-US" sz="2000"/>
              <a:t>Or working set must fit in X4’s 2MB L-3 cache</a:t>
            </a:r>
          </a:p>
        </p:txBody>
      </p:sp>
      <p:sp>
        <p:nvSpPr>
          <p:cNvPr id="91142" name="Rectangle 19">
            <a:extLst>
              <a:ext uri="{FF2B5EF4-FFF2-40B4-BE49-F238E27FC236}">
                <a16:creationId xmlns:a16="http://schemas.microsoft.com/office/drawing/2014/main" id="{8011D43F-93C9-44A6-85D3-35C00B2F86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9468E5C-D4B1-4668-97A9-5D8B21264BC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5" descr="f07-15-P374493">
            <a:extLst>
              <a:ext uri="{FF2B5EF4-FFF2-40B4-BE49-F238E27FC236}">
                <a16:creationId xmlns:a16="http://schemas.microsoft.com/office/drawing/2014/main" id="{F6E4853C-AC77-4F4F-994F-0835DE234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25538"/>
            <a:ext cx="2468562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Rectangle 2">
            <a:extLst>
              <a:ext uri="{FF2B5EF4-FFF2-40B4-BE49-F238E27FC236}">
                <a16:creationId xmlns:a16="http://schemas.microsoft.com/office/drawing/2014/main" id="{F1A9BB89-06BE-49A1-94F3-F4EDA05C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208C8D8-DF07-4E0E-88DE-5E2D301D4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52562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Optimize FP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Balance adds &amp; multiplies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Improve superscalar ILP and use of SIMD instructions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Optimize memory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Software prefetch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load stalls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 affinity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non-local data accesses</a:t>
            </a:r>
          </a:p>
        </p:txBody>
      </p:sp>
      <p:sp>
        <p:nvSpPr>
          <p:cNvPr id="93189" name="Rectangle 19">
            <a:extLst>
              <a:ext uri="{FF2B5EF4-FFF2-40B4-BE49-F238E27FC236}">
                <a16:creationId xmlns:a16="http://schemas.microsoft.com/office/drawing/2014/main" id="{99E0ABA9-5898-4D19-A32F-7FB15600B4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2B84881-2E58-4CE2-8232-4B3B086A89C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6" descr="f07-16-P374493">
            <a:extLst>
              <a:ext uri="{FF2B5EF4-FFF2-40B4-BE49-F238E27FC236}">
                <a16:creationId xmlns:a16="http://schemas.microsoft.com/office/drawing/2014/main" id="{7D64D05A-3E47-404A-A0B3-A6ECEC43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35734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2">
            <a:extLst>
              <a:ext uri="{FF2B5EF4-FFF2-40B4-BE49-F238E27FC236}">
                <a16:creationId xmlns:a16="http://schemas.microsoft.com/office/drawing/2014/main" id="{F5DCC47F-FD16-4344-8F06-72F1D0FB0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0659F57-7249-45AF-9A61-0AF601F72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/>
              <a:t>Choice of optimization depends on arithmetic intensity of code</a:t>
            </a: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4D2DB68F-1689-46A7-8A1E-DD7B2AB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492375"/>
            <a:ext cx="45275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Arithmetic intensity is not always fixed</a:t>
            </a:r>
          </a:p>
          <a:p>
            <a:pPr lvl="1" eaLnBrk="1" hangingPunct="1"/>
            <a:r>
              <a:rPr lang="en-AU" altLang="en-US"/>
              <a:t>May scale with problem size</a:t>
            </a:r>
          </a:p>
          <a:p>
            <a:pPr lvl="1" eaLnBrk="1" hangingPunct="1"/>
            <a:r>
              <a:rPr lang="en-AU" altLang="en-US"/>
              <a:t>Caching reduces memory accesses</a:t>
            </a:r>
          </a:p>
          <a:p>
            <a:pPr lvl="2" eaLnBrk="1" hangingPunct="1"/>
            <a:r>
              <a:rPr lang="en-AU" altLang="en-US"/>
              <a:t>Increases arithmetic intensity</a:t>
            </a:r>
          </a:p>
        </p:txBody>
      </p:sp>
      <p:sp>
        <p:nvSpPr>
          <p:cNvPr id="95238" name="Rectangle 19">
            <a:extLst>
              <a:ext uri="{FF2B5EF4-FFF2-40B4-BE49-F238E27FC236}">
                <a16:creationId xmlns:a16="http://schemas.microsoft.com/office/drawing/2014/main" id="{EC8E6CAA-93E6-4268-B0C9-DAB7E34E7D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8235F67-E6FF-488B-9E6A-DBEC4D7670F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9AD1456F-1F63-47F0-83B6-2E98B2CBA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TPUv3 vs Volta for DNN</a:t>
            </a:r>
          </a:p>
        </p:txBody>
      </p:sp>
      <p:sp>
        <p:nvSpPr>
          <p:cNvPr id="97283" name="Footer Placeholder 3">
            <a:extLst>
              <a:ext uri="{FF2B5EF4-FFF2-40B4-BE49-F238E27FC236}">
                <a16:creationId xmlns:a16="http://schemas.microsoft.com/office/drawing/2014/main" id="{402EFBCD-CA8E-46DB-83A9-B7CA778F26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E205228-38C3-4336-B8CA-BC849D41098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pic>
        <p:nvPicPr>
          <p:cNvPr id="97284" name="Picture 8">
            <a:extLst>
              <a:ext uri="{FF2B5EF4-FFF2-40B4-BE49-F238E27FC236}">
                <a16:creationId xmlns:a16="http://schemas.microsoft.com/office/drawing/2014/main" id="{A56DFB4C-D7C4-4CFC-B07C-A1D914A76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28775"/>
            <a:ext cx="83820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D33EC6F1-805E-4779-98FA-9F43E1CD0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TPUv3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9C8FC271-E0A2-4612-AFA4-946EAA1BE5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Core Sequencer:</a:t>
            </a:r>
          </a:p>
          <a:p>
            <a:pPr lvl="1"/>
            <a:r>
              <a:rPr lang="en-US" altLang="en-US" sz="2400"/>
              <a:t>VLIW with software-managed memory</a:t>
            </a:r>
          </a:p>
          <a:p>
            <a:pPr lvl="2"/>
            <a:r>
              <a:rPr lang="en-US" altLang="en-US" sz="2000"/>
              <a:t>322-bit VLIW w/8 operations:</a:t>
            </a:r>
          </a:p>
          <a:p>
            <a:pPr lvl="3"/>
            <a:r>
              <a:rPr lang="en-US" altLang="en-US" sz="1800"/>
              <a:t>2 x scalar ALU, 2 x vector ALU, vector load and store, 2 x queue operations for matrix multiply/transpose unit</a:t>
            </a:r>
          </a:p>
          <a:p>
            <a:pPr lvl="3"/>
            <a:endParaRPr lang="en-US" altLang="en-US" sz="1800"/>
          </a:p>
        </p:txBody>
      </p:sp>
      <p:sp>
        <p:nvSpPr>
          <p:cNvPr id="98308" name="Footer Placeholder 3">
            <a:extLst>
              <a:ext uri="{FF2B5EF4-FFF2-40B4-BE49-F238E27FC236}">
                <a16:creationId xmlns:a16="http://schemas.microsoft.com/office/drawing/2014/main" id="{2E0CBC8C-042F-451F-85D2-DF9505115A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C19EDDA-C04D-4575-9315-43E89670067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pic>
        <p:nvPicPr>
          <p:cNvPr id="98309" name="image2.png">
            <a:extLst>
              <a:ext uri="{FF2B5EF4-FFF2-40B4-BE49-F238E27FC236}">
                <a16:creationId xmlns:a16="http://schemas.microsoft.com/office/drawing/2014/main" id="{E481CD96-DA9D-48A2-8279-1C68A19F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 t="1547" r="3487" b="51819"/>
          <a:stretch>
            <a:fillRect/>
          </a:stretch>
        </p:blipFill>
        <p:spPr bwMode="auto">
          <a:xfrm>
            <a:off x="827088" y="3286125"/>
            <a:ext cx="748982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7820FF4-19AA-4918-8E11-982AB47E1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Programming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7B30BFD-1951-4301-97F0-D494B44B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software is the problem</a:t>
            </a:r>
          </a:p>
          <a:p>
            <a:pPr eaLnBrk="1" hangingPunct="1"/>
            <a:r>
              <a:rPr lang="en-AU" altLang="en-US"/>
              <a:t>Need to get significant performance improvement</a:t>
            </a:r>
          </a:p>
          <a:p>
            <a:pPr lvl="1" eaLnBrk="1" hangingPunct="1"/>
            <a:r>
              <a:rPr lang="en-AU" altLang="en-US"/>
              <a:t>Otherwise, just use a faster uniprocessor, since it’s easier!</a:t>
            </a:r>
          </a:p>
          <a:p>
            <a:pPr eaLnBrk="1" hangingPunct="1"/>
            <a:r>
              <a:rPr lang="en-AU" altLang="en-US"/>
              <a:t>Difficulties</a:t>
            </a:r>
          </a:p>
          <a:p>
            <a:pPr lvl="1" eaLnBrk="1" hangingPunct="1"/>
            <a:r>
              <a:rPr lang="en-AU" altLang="en-US"/>
              <a:t>Partitioning</a:t>
            </a:r>
          </a:p>
          <a:p>
            <a:pPr lvl="1" eaLnBrk="1" hangingPunct="1"/>
            <a:r>
              <a:rPr lang="en-AU" altLang="en-US"/>
              <a:t>Coordination</a:t>
            </a:r>
          </a:p>
          <a:p>
            <a:pPr lvl="1" eaLnBrk="1" hangingPunct="1"/>
            <a:r>
              <a:rPr lang="en-AU" altLang="en-US"/>
              <a:t>Communications overhead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0701E933-DC48-479D-A1AC-13CE787F30C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26919" y="2950369"/>
            <a:ext cx="6267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§6.2 The Difficulty of Creating Parallel Processing Programs</a:t>
            </a:r>
          </a:p>
        </p:txBody>
      </p:sp>
      <p:sp>
        <p:nvSpPr>
          <p:cNvPr id="13317" name="Rectangle 19">
            <a:extLst>
              <a:ext uri="{FF2B5EF4-FFF2-40B4-BE49-F238E27FC236}">
                <a16:creationId xmlns:a16="http://schemas.microsoft.com/office/drawing/2014/main" id="{B7846E16-F8C1-47B6-BD3C-EA27C0ACC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62391DF-9F8B-47C6-AC0E-D7B2FAA65EE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ABBD4078-E42E-4B40-8768-02077B7F0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TPUv3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E59F8412-C827-49ED-952C-02C2DB594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Vector Processing Unit (VPU)</a:t>
            </a:r>
          </a:p>
          <a:p>
            <a:pPr lvl="1"/>
            <a:r>
              <a:rPr lang="en-US" altLang="en-US" sz="2000"/>
              <a:t>Uses data-level parallelism (2D matrix and vector functional units) and instruction-level parallelism (8 operations per instruction)</a:t>
            </a:r>
          </a:p>
          <a:p>
            <a:pPr lvl="1"/>
            <a:r>
              <a:rPr lang="en-US" altLang="en-US" sz="2000"/>
              <a:t>Uses on-chip vector memory (Vmem) with 32K 128 x 32-bit elements (16 MiB)</a:t>
            </a:r>
          </a:p>
          <a:p>
            <a:pPr lvl="1"/>
            <a:r>
              <a:rPr lang="en-US" altLang="en-US" sz="2000"/>
              <a:t>32 2D vector registers (Vregs) that each contain 128 x 8 32-bit elements (4 KiB)</a:t>
            </a:r>
          </a:p>
          <a:p>
            <a:r>
              <a:rPr lang="en-US" altLang="en-US" sz="2400"/>
              <a:t>MXU</a:t>
            </a:r>
          </a:p>
          <a:p>
            <a:pPr lvl="1"/>
            <a:r>
              <a:rPr lang="en-US" altLang="en-US" sz="2000"/>
              <a:t>Produces 32-bit FP products from 16-bit FP inputs that accumulate in 32 bits</a:t>
            </a:r>
          </a:p>
          <a:p>
            <a:pPr lvl="1"/>
            <a:r>
              <a:rPr lang="en-US" altLang="en-US" sz="2000"/>
              <a:t>Two MXUs per TensorCore</a:t>
            </a:r>
          </a:p>
          <a:p>
            <a:r>
              <a:rPr lang="en-US" altLang="en-US" sz="2000"/>
              <a:t>The Transpose Reduction Permute Unit</a:t>
            </a:r>
          </a:p>
          <a:p>
            <a:pPr lvl="1"/>
            <a:r>
              <a:rPr lang="en-US" altLang="en-US" sz="2000"/>
              <a:t>128x128 matrix transposes, reductions, and permutations</a:t>
            </a:r>
          </a:p>
          <a:p>
            <a:endParaRPr lang="en-US" altLang="en-US" sz="2000"/>
          </a:p>
          <a:p>
            <a:endParaRPr lang="en-US" altLang="en-US"/>
          </a:p>
        </p:txBody>
      </p:sp>
      <p:sp>
        <p:nvSpPr>
          <p:cNvPr id="99332" name="Footer Placeholder 3">
            <a:extLst>
              <a:ext uri="{FF2B5EF4-FFF2-40B4-BE49-F238E27FC236}">
                <a16:creationId xmlns:a16="http://schemas.microsoft.com/office/drawing/2014/main" id="{0272E838-DE31-4193-BB07-167440007E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64D9302-1863-4EEF-9D2F-234003FB16F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D16E83EB-356D-4AB3-ACAA-99A235072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TPUv3 vs Volta for DNN</a:t>
            </a:r>
          </a:p>
        </p:txBody>
      </p:sp>
      <p:sp>
        <p:nvSpPr>
          <p:cNvPr id="100355" name="Footer Placeholder 3">
            <a:extLst>
              <a:ext uri="{FF2B5EF4-FFF2-40B4-BE49-F238E27FC236}">
                <a16:creationId xmlns:a16="http://schemas.microsoft.com/office/drawing/2014/main" id="{2F999C76-6FA4-4EF5-BE0C-88B35FECFC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9544022-3F48-4260-8E69-6114BC3E170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pic>
        <p:nvPicPr>
          <p:cNvPr id="100356" name="Picture 5">
            <a:extLst>
              <a:ext uri="{FF2B5EF4-FFF2-40B4-BE49-F238E27FC236}">
                <a16:creationId xmlns:a16="http://schemas.microsoft.com/office/drawing/2014/main" id="{4340FC14-D946-42AD-AD6E-5D7EF94A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71613"/>
            <a:ext cx="6824662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BB63C691-A8A5-4499-A112-A5B0AF188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Speedup of TPUv3 vs Volta</a:t>
            </a:r>
          </a:p>
        </p:txBody>
      </p:sp>
      <p:sp>
        <p:nvSpPr>
          <p:cNvPr id="101379" name="Footer Placeholder 3">
            <a:extLst>
              <a:ext uri="{FF2B5EF4-FFF2-40B4-BE49-F238E27FC236}">
                <a16:creationId xmlns:a16="http://schemas.microsoft.com/office/drawing/2014/main" id="{F6670A60-C17D-4D72-B37B-145F29CC96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CCCC28A-EB19-4D42-9357-A1991C31358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pic>
        <p:nvPicPr>
          <p:cNvPr id="101380" name="Picture 4">
            <a:extLst>
              <a:ext uri="{FF2B5EF4-FFF2-40B4-BE49-F238E27FC236}">
                <a16:creationId xmlns:a16="http://schemas.microsoft.com/office/drawing/2014/main" id="{FE9415E3-DADE-45E3-9586-92412E26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17245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1A0A9493-EBD2-4431-85F5-E5DE47D73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TPUv3 and Volta Scalability</a:t>
            </a:r>
          </a:p>
        </p:txBody>
      </p:sp>
      <p:sp>
        <p:nvSpPr>
          <p:cNvPr id="102403" name="Footer Placeholder 3">
            <a:extLst>
              <a:ext uri="{FF2B5EF4-FFF2-40B4-BE49-F238E27FC236}">
                <a16:creationId xmlns:a16="http://schemas.microsoft.com/office/drawing/2014/main" id="{E78CE84B-039F-4789-9F2A-1E79143134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E69F98B-1D67-44D4-9FA2-B1A2127C770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0CF78BA4-5F20-4244-9A39-FAA4C5C5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581" r="3767" b="1094"/>
          <a:stretch>
            <a:fillRect/>
          </a:stretch>
        </p:blipFill>
        <p:spPr bwMode="auto">
          <a:xfrm>
            <a:off x="1187450" y="1196975"/>
            <a:ext cx="6696075" cy="48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EA0D0281-30AA-4D80-B7D6-D599D19B0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Multi-threading DGEMM</a:t>
            </a:r>
          </a:p>
        </p:txBody>
      </p:sp>
      <p:sp>
        <p:nvSpPr>
          <p:cNvPr id="103427" name="Footer Placeholder 2">
            <a:extLst>
              <a:ext uri="{FF2B5EF4-FFF2-40B4-BE49-F238E27FC236}">
                <a16:creationId xmlns:a16="http://schemas.microsoft.com/office/drawing/2014/main" id="{1B1DCCC0-E9C2-4321-A05F-381308FDC8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C561C8B-A318-47B2-8B2C-B332A160AC5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1EE80805-0BBB-4ADF-AB48-EEF2DF1C8EA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84056" y="2988469"/>
            <a:ext cx="63531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§6.13 </a:t>
            </a:r>
            <a:r>
              <a:rPr lang="en-AU" altLang="en-US" sz="1800">
                <a:solidFill>
                  <a:schemeClr val="folHlink"/>
                </a:solidFill>
              </a:rPr>
              <a:t>Going Faster:  Multiple Processors and Matrix Multiply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81D46E-A935-4DDD-AB48-7A3B43EB2089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sz="2400" dirty="0"/>
              <a:t>Use </a:t>
            </a:r>
            <a:r>
              <a:rPr lang="fr-FR" sz="2400"/>
              <a:t>OpenMP: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1.	#include &lt;x86intrin.h&gt;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2.	#define UNROLL (4)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3.	#define BLOCKSIZE 32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4.	void do_block (int n, int si, int sj, int sk,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5.	               double *A, double *B, double *C)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6.	{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7.	  for ( int i = si; i &lt; si+BLOCKSIZE; i+=UNROLL*8 )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8.	    for ( int j = sj; j &lt; sj+BLOCKSIZE; j++ ) {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9.	      __m512d c[UNROLL];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10.	      for (int r=0;r&lt;UNROLL;r++)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11.	        c[r] =  _mm512_load_pd(C+i+r*8+j*n); //[ UNROLL];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12.	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13.	      for( int k = sk; k &lt; sk+BLOCKSIZE; k++ 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14.	      {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15.	        __m512d bb = _mm512_broadcastsd_pd(_mm_load_sd(B+j*n+k));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16.	        for (int r=0;r&lt;UNROLL;r++)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17.	          c[r] = _mm512_fmadd_pd(_mm512_load_pd(A+n*k+r*8+i), bb, c[r]);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18.	       }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19.	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20.	     for (int r=0;r&lt;UNROLL;r++)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21.	       _mm512_store_pd(C+i+r*8+j*n, c[r]);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22.	     }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23.	  }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24.	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25.	void dgemm (int n, double* A, double* B, double* C)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26.	{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27.	#pragma omp parallel for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28.	  for ( int sj = 0; sj &lt; n; sj += BLOCKSIZE 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29.	    for ( int si = 0; si &lt; n; si += BLOCKSIZE 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30.	      for ( int sk = 0; sk &lt; n; sk += BLOCKSIZE )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31.	        do_block(n, si, sj, sk, A, B, C);</a:t>
            </a:r>
          </a:p>
          <a:p>
            <a:pPr marL="0" indent="0">
              <a:buFont typeface="Wingdings" pitchFamily="2" charset="2"/>
              <a:buNone/>
              <a:tabLst>
                <a:tab pos="285750" algn="l"/>
              </a:tabLst>
              <a:defRPr/>
            </a:pPr>
            <a:r>
              <a:rPr lang="fr-FR" sz="800">
                <a:latin typeface="Courier New" panose="02070309020205020404" pitchFamily="49" charset="0"/>
                <a:cs typeface="Courier New" panose="02070309020205020404" pitchFamily="49" charset="0"/>
              </a:rPr>
              <a:t>32.	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DC27DFC9-B906-40E0-895D-687067DF7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104451" name="Footer Placeholder 2">
            <a:extLst>
              <a:ext uri="{FF2B5EF4-FFF2-40B4-BE49-F238E27FC236}">
                <a16:creationId xmlns:a16="http://schemas.microsoft.com/office/drawing/2014/main" id="{A3A16DB7-EF28-4DA5-9711-9F07DE084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9F6F4EF-A0C0-46EF-958F-060B6209CBD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pic>
        <p:nvPicPr>
          <p:cNvPr id="104452" name="Picture 1">
            <a:extLst>
              <a:ext uri="{FF2B5EF4-FFF2-40B4-BE49-F238E27FC236}">
                <a16:creationId xmlns:a16="http://schemas.microsoft.com/office/drawing/2014/main" id="{FCD5DA74-8B9F-471D-995B-52D9D107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975"/>
            <a:ext cx="668655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049A72FC-566E-4005-95C9-940A5210A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105475" name="Footer Placeholder 2">
            <a:extLst>
              <a:ext uri="{FF2B5EF4-FFF2-40B4-BE49-F238E27FC236}">
                <a16:creationId xmlns:a16="http://schemas.microsoft.com/office/drawing/2014/main" id="{E589EE33-4E50-4E13-B23E-C31C4612B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516C305-C06E-461E-B100-950DF40AB17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  <p:pic>
        <p:nvPicPr>
          <p:cNvPr id="105476" name="Picture 1">
            <a:extLst>
              <a:ext uri="{FF2B5EF4-FFF2-40B4-BE49-F238E27FC236}">
                <a16:creationId xmlns:a16="http://schemas.microsoft.com/office/drawing/2014/main" id="{54AED10D-502B-4B02-A14A-E384ABD7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35063"/>
            <a:ext cx="727233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2FF8F14-04FB-459A-B90E-3D9CE2D0B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0B8F492A-8CE8-4B67-A3F9-6965E066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 doesn’t apply to parallel computers</a:t>
            </a:r>
          </a:p>
          <a:p>
            <a:pPr lvl="1" eaLnBrk="1" hangingPunct="1"/>
            <a:r>
              <a:rPr lang="en-AU" altLang="en-US"/>
              <a:t>Since we can achieve linear speedup</a:t>
            </a:r>
          </a:p>
          <a:p>
            <a:pPr lvl="1" eaLnBrk="1" hangingPunct="1"/>
            <a:r>
              <a:rPr lang="en-AU" altLang="en-US"/>
              <a:t>But only on applications with weak scaling</a:t>
            </a:r>
          </a:p>
          <a:p>
            <a:pPr eaLnBrk="1" hangingPunct="1"/>
            <a:r>
              <a:rPr lang="en-AU" altLang="en-US"/>
              <a:t>Peak performance tracks observed performance</a:t>
            </a:r>
          </a:p>
          <a:p>
            <a:pPr lvl="1" eaLnBrk="1" hangingPunct="1"/>
            <a:r>
              <a:rPr lang="en-AU" altLang="en-US"/>
              <a:t>Marketers like this approach!</a:t>
            </a:r>
          </a:p>
          <a:p>
            <a:pPr lvl="1" eaLnBrk="1" hangingPunct="1"/>
            <a:r>
              <a:rPr lang="en-AU" altLang="en-US"/>
              <a:t>But compare Xeon with others in example</a:t>
            </a:r>
          </a:p>
          <a:p>
            <a:pPr lvl="1" eaLnBrk="1" hangingPunct="1"/>
            <a:r>
              <a:rPr lang="en-AU" altLang="en-US"/>
              <a:t>Need to be aware of bottlenecks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E551C429-F77C-4FDD-8FF7-57514D5E19C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§6.14 </a:t>
            </a:r>
            <a:r>
              <a:rPr lang="en-AU" altLang="en-US" sz="1800">
                <a:solidFill>
                  <a:schemeClr val="folHlink"/>
                </a:solidFill>
              </a:rPr>
              <a:t>Fallacies and Pitfalls</a:t>
            </a:r>
          </a:p>
        </p:txBody>
      </p:sp>
      <p:sp>
        <p:nvSpPr>
          <p:cNvPr id="106501" name="Rectangle 19">
            <a:extLst>
              <a:ext uri="{FF2B5EF4-FFF2-40B4-BE49-F238E27FC236}">
                <a16:creationId xmlns:a16="http://schemas.microsoft.com/office/drawing/2014/main" id="{693A4F30-052B-472D-80EA-F806EC0BC3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33C5442-431D-4A67-ABFA-BA6F2CDA287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F10D6812-CB2C-4374-9B4B-B15BFD9E6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Fallacies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5D320CE8-DDD8-493A-A560-DDA2352289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Not developing the software to take advantage of, or optimize for, a novel architecture</a:t>
            </a:r>
          </a:p>
          <a:p>
            <a:pPr lvl="1"/>
            <a:r>
              <a:rPr lang="en-US" altLang="en-US"/>
              <a:t>Unexpected bottlenecks, e.g. serialization of page tables</a:t>
            </a:r>
          </a:p>
          <a:p>
            <a:pPr lvl="1"/>
            <a:r>
              <a:rPr lang="en-US" altLang="en-US"/>
              <a:t>Usability for DSAs</a:t>
            </a:r>
          </a:p>
          <a:p>
            <a:r>
              <a:rPr lang="en-US" altLang="en-US"/>
              <a:t>You can get good vector performance without proving memory bandwidth</a:t>
            </a:r>
          </a:p>
          <a:p>
            <a:pPr lvl="1"/>
            <a:r>
              <a:rPr lang="en-US" altLang="en-US"/>
              <a:t>Beware of the sloping part of the roofline</a:t>
            </a:r>
          </a:p>
        </p:txBody>
      </p:sp>
      <p:sp>
        <p:nvSpPr>
          <p:cNvPr id="108548" name="Footer Placeholder 3">
            <a:extLst>
              <a:ext uri="{FF2B5EF4-FFF2-40B4-BE49-F238E27FC236}">
                <a16:creationId xmlns:a16="http://schemas.microsoft.com/office/drawing/2014/main" id="{B75BB904-9F49-4D35-9775-3E22FBD187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9E8919D-C65E-4D34-B0A4-55C4BFEA6D2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1881573-F3BA-403C-A9C1-FA6E3F40C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C9520901-891B-4456-8187-71D7D4D0D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Not developing the software to take account of a multiprocessor architecture</a:t>
            </a:r>
          </a:p>
          <a:p>
            <a:pPr lvl="1" eaLnBrk="1" hangingPunct="1"/>
            <a:r>
              <a:rPr lang="en-AU" altLang="en-US"/>
              <a:t>Example: using a single lock for a shared composite resource</a:t>
            </a:r>
          </a:p>
          <a:p>
            <a:pPr lvl="2" eaLnBrk="1" hangingPunct="1"/>
            <a:r>
              <a:rPr lang="en-AU" altLang="en-US"/>
              <a:t>Serializes accesses, even if they could be done in parallel</a:t>
            </a:r>
          </a:p>
          <a:p>
            <a:pPr lvl="2" eaLnBrk="1" hangingPunct="1"/>
            <a:r>
              <a:rPr lang="en-AU" altLang="en-US"/>
              <a:t>Use finer-granularity locking</a:t>
            </a:r>
          </a:p>
        </p:txBody>
      </p:sp>
      <p:sp>
        <p:nvSpPr>
          <p:cNvPr id="109572" name="Rectangle 19">
            <a:extLst>
              <a:ext uri="{FF2B5EF4-FFF2-40B4-BE49-F238E27FC236}">
                <a16:creationId xmlns:a16="http://schemas.microsoft.com/office/drawing/2014/main" id="{B6FC4E2B-BBE4-4A5F-919D-E88AF53A62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DD1CE577-C113-475B-8C3E-2D3AFE4CDC8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D003A1E-957A-4390-9C56-46479C840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E54DDDF-5629-43BE-88ED-8CE37BDE9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Sequential part can limit speedup</a:t>
            </a:r>
          </a:p>
          <a:p>
            <a:pPr eaLnBrk="1" hangingPunct="1"/>
            <a:r>
              <a:rPr lang="en-AU" altLang="en-US"/>
              <a:t>Example: 100 processors, 90</a:t>
            </a:r>
            <a:r>
              <a:rPr lang="en-US" altLang="en-US">
                <a:cs typeface="Arial" panose="020B0604020202020204" pitchFamily="34" charset="0"/>
              </a:rPr>
              <a:t>×</a:t>
            </a:r>
            <a:r>
              <a:rPr lang="en-AU" altLang="en-US"/>
              <a:t> speedup?</a:t>
            </a:r>
          </a:p>
          <a:p>
            <a:pPr lvl="1" eaLnBrk="1" hangingPunct="1"/>
            <a:r>
              <a:rPr lang="en-AU" altLang="en-US"/>
              <a:t>T</a:t>
            </a:r>
            <a:r>
              <a:rPr lang="en-AU" altLang="en-US" baseline="-25000"/>
              <a:t>new</a:t>
            </a:r>
            <a:r>
              <a:rPr lang="en-AU" altLang="en-US"/>
              <a:t> = T</a:t>
            </a:r>
            <a:r>
              <a:rPr lang="en-AU" altLang="en-US" baseline="-25000"/>
              <a:t>parallelizable</a:t>
            </a:r>
            <a:r>
              <a:rPr lang="en-AU" altLang="en-US"/>
              <a:t>/100 + T</a:t>
            </a:r>
            <a:r>
              <a:rPr lang="en-AU" altLang="en-US" baseline="-25000"/>
              <a:t>sequential</a:t>
            </a:r>
          </a:p>
          <a:p>
            <a:pPr lvl="1" eaLnBrk="1" hangingPunct="1">
              <a:spcBef>
                <a:spcPct val="100000"/>
              </a:spcBef>
              <a:spcAft>
                <a:spcPct val="100000"/>
              </a:spcAft>
            </a:pPr>
            <a:r>
              <a:rPr lang="en-AU" altLang="en-US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  <a:sym typeface="Symbol" panose="05050102010706020507" pitchFamily="18" charset="2"/>
              </a:rPr>
              <a:t>Solving: F</a:t>
            </a:r>
            <a:r>
              <a:rPr lang="en-AU" altLang="en-US" baseline="-25000"/>
              <a:t>parallelizable</a:t>
            </a:r>
            <a:r>
              <a:rPr lang="en-AU" altLang="en-US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AU" altLang="en-US">
                <a:sym typeface="Symbol" panose="05050102010706020507" pitchFamily="18" charset="2"/>
              </a:rPr>
              <a:t>0.999</a:t>
            </a:r>
            <a:endParaRPr lang="en-AU" altLang="en-US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AU" altLang="en-US">
                <a:sym typeface="Symbol" panose="05050102010706020507" pitchFamily="18" charset="2"/>
              </a:rPr>
              <a:t>Need sequential part to be 0.1% of original time</a:t>
            </a: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C83ECD1E-0266-4C98-91C5-B412ADB9B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3016250"/>
          <a:ext cx="67437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3073400" imgH="444500" progId="Equation.3">
                  <p:embed/>
                </p:oleObj>
              </mc:Choice>
              <mc:Fallback>
                <p:oleObj name="Equation" r:id="rId4" imgW="3073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016250"/>
                        <a:ext cx="67437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19">
            <a:extLst>
              <a:ext uri="{FF2B5EF4-FFF2-40B4-BE49-F238E27FC236}">
                <a16:creationId xmlns:a16="http://schemas.microsoft.com/office/drawing/2014/main" id="{94A7D951-4877-4D00-A2D5-DA948E209F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A45EC152-49BD-4240-AF1D-2A3D5B0F39C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D9D96D5D-66A8-4058-9DB6-54DACEDCF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Pitfalls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F3095015-9FE3-47C9-BB4E-9A4D7697A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Assuming the ISA completely hides the physical implementation properties</a:t>
            </a:r>
          </a:p>
          <a:p>
            <a:pPr lvl="1" eaLnBrk="1" hangingPunct="1"/>
            <a:r>
              <a:rPr lang="en-AU" altLang="en-US"/>
              <a:t>Attacker can examine state changes caused by instructions that are rolled back or performance differences caused by intermixing of instructions from different programs on the same server</a:t>
            </a:r>
          </a:p>
          <a:p>
            <a:pPr lvl="2" eaLnBrk="1" hangingPunct="1"/>
            <a:r>
              <a:rPr lang="en-AU" altLang="en-US"/>
              <a:t>Speculation</a:t>
            </a:r>
          </a:p>
          <a:p>
            <a:pPr lvl="2" eaLnBrk="1" hangingPunct="1"/>
            <a:r>
              <a:rPr lang="en-AU" altLang="en-US"/>
              <a:t>Caching</a:t>
            </a:r>
          </a:p>
          <a:p>
            <a:pPr lvl="2" eaLnBrk="1" hangingPunct="1"/>
            <a:r>
              <a:rPr lang="en-AU" altLang="en-US"/>
              <a:t>Hardware multithreading</a:t>
            </a:r>
            <a:endParaRPr lang="en-US" altLang="en-US"/>
          </a:p>
        </p:txBody>
      </p:sp>
      <p:sp>
        <p:nvSpPr>
          <p:cNvPr id="111620" name="Footer Placeholder 3">
            <a:extLst>
              <a:ext uri="{FF2B5EF4-FFF2-40B4-BE49-F238E27FC236}">
                <a16:creationId xmlns:a16="http://schemas.microsoft.com/office/drawing/2014/main" id="{60D242FD-1B27-4BDB-A681-4808D4292F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06EE461-279A-4973-954A-9E9A070BAD1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603431C-EB1A-4885-8AB8-E4964BF6C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DC4F279-C017-44C9-B645-1CD338B33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Goal: higher performance by using multiple processors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Difficulties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Developing parallel software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Devising appropriate architectures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SaaS importance is growing and clusters are a good match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Performance per dollar and performance per Joule drive both mobile and WSC</a:t>
            </a:r>
            <a:endParaRPr lang="en-AU" altLang="en-US">
              <a:sym typeface="Symbol" panose="05050102010706020507" pitchFamily="18" charset="2"/>
            </a:endParaRP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26D45D45-85FA-401E-8E5D-3F2058C3092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76331" y="12850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§6.15 Concluding Remarks</a:t>
            </a:r>
          </a:p>
        </p:txBody>
      </p:sp>
      <p:sp>
        <p:nvSpPr>
          <p:cNvPr id="112645" name="Rectangle 19">
            <a:extLst>
              <a:ext uri="{FF2B5EF4-FFF2-40B4-BE49-F238E27FC236}">
                <a16:creationId xmlns:a16="http://schemas.microsoft.com/office/drawing/2014/main" id="{6BC7D8FE-EAE7-49D5-AB6C-0B3517777F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FE9D2A2-77DD-483F-B883-3726178E2C5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F60C0976-4471-49DE-A6CA-3AE30E605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Concluding Remarks (con’t)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1397B2DD-CDFE-4A6D-A237-9E73D114A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3743325" cy="5111750"/>
          </a:xfrm>
        </p:spPr>
        <p:txBody>
          <a:bodyPr/>
          <a:lstStyle/>
          <a:p>
            <a:r>
              <a:rPr lang="en-US" altLang="en-US" sz="2400"/>
              <a:t>SIMD and vector operations match multimedia applications and are easy to program</a:t>
            </a:r>
          </a:p>
        </p:txBody>
      </p:sp>
      <p:sp>
        <p:nvSpPr>
          <p:cNvPr id="114692" name="Footer Placeholder 3">
            <a:extLst>
              <a:ext uri="{FF2B5EF4-FFF2-40B4-BE49-F238E27FC236}">
                <a16:creationId xmlns:a16="http://schemas.microsoft.com/office/drawing/2014/main" id="{CBCE1F80-E5DD-4E58-88D1-190F67488F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B6B912A-DA15-42CE-95F1-84A88514134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  <p:pic>
        <p:nvPicPr>
          <p:cNvPr id="114693" name="Picture 2">
            <a:extLst>
              <a:ext uri="{FF2B5EF4-FFF2-40B4-BE49-F238E27FC236}">
                <a16:creationId xmlns:a16="http://schemas.microsoft.com/office/drawing/2014/main" id="{33022D07-BEC9-44B8-B715-A6F2F9F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1268413"/>
            <a:ext cx="4389437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2C9E490-4FDF-4F94-8B53-8E13A8838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A7BBCE1-36DB-4688-BD67-B0177A222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Workload: sum of 10 scalars, and 10 </a:t>
            </a:r>
            <a:r>
              <a:rPr lang="en-US" altLang="en-US" sz="2800">
                <a:cs typeface="Arial" panose="020B0604020202020204" pitchFamily="34" charset="0"/>
              </a:rPr>
              <a:t>× 10 matrix sum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Speed up from 10 to 100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cs typeface="Arial" panose="020B0604020202020204" pitchFamily="34" charset="0"/>
              </a:rPr>
              <a:t>Single processor: Time = (10 + 100) × t</a:t>
            </a:r>
            <a:r>
              <a:rPr lang="en-US" altLang="en-US" sz="2800" baseline="-25000">
                <a:cs typeface="Arial" panose="020B0604020202020204" pitchFamily="34" charset="0"/>
              </a:rPr>
              <a:t>add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cs typeface="Arial" panose="020B0604020202020204" pitchFamily="34" charset="0"/>
              </a:rPr>
              <a:t>10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Time = 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+ 100/10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= 20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endParaRPr lang="en-US" altLang="en-US" sz="240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Speedup = 110/20 = 5.5 (55% of potential)</a:t>
            </a:r>
            <a:endParaRPr lang="en-US" altLang="en-US" sz="2400" baseline="-2500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cs typeface="Arial" panose="020B0604020202020204" pitchFamily="34" charset="0"/>
              </a:rPr>
              <a:t>100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Time = 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+ 100/100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= 11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Speedup = 110/11 = 10 (10% of potential)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cs typeface="Arial" panose="020B0604020202020204" pitchFamily="34" charset="0"/>
              </a:rPr>
              <a:t>Assumes load can be balanced across processors</a:t>
            </a:r>
          </a:p>
        </p:txBody>
      </p:sp>
      <p:sp>
        <p:nvSpPr>
          <p:cNvPr id="17412" name="Rectangle 19">
            <a:extLst>
              <a:ext uri="{FF2B5EF4-FFF2-40B4-BE49-F238E27FC236}">
                <a16:creationId xmlns:a16="http://schemas.microsoft.com/office/drawing/2014/main" id="{457E18D5-E856-471A-915B-EE054877B5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C7BF417-17E4-4C88-83B5-F0941CE92DF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23E57DC-0B70-4673-845A-65328B714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 (cont)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473E83-9EF7-406E-BAB4-866AC9C95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What if matrix size is 100 </a:t>
            </a:r>
            <a:r>
              <a:rPr lang="en-US" altLang="en-US" sz="2800">
                <a:cs typeface="Arial" panose="020B0604020202020204" pitchFamily="34" charset="0"/>
              </a:rPr>
              <a:t>× 100?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Single processor: Time = (10 + 10000) × t</a:t>
            </a:r>
            <a:r>
              <a:rPr lang="en-US" altLang="en-US" sz="2800" baseline="-25000">
                <a:cs typeface="Arial" panose="020B0604020202020204" pitchFamily="34" charset="0"/>
              </a:rPr>
              <a:t>add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10 processors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Time = 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+ 10000/10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= 1010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endParaRPr lang="en-US" altLang="en-US" sz="24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Speedup = 10010/1010 = 9.9 (99% of potential)</a:t>
            </a:r>
            <a:endParaRPr lang="en-US" altLang="en-US" sz="2400" baseline="-250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100 processors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Time = 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+ 10000/100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= 110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Speedup = 10010/110 = 91 (91% of potential)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Assuming load balanced</a:t>
            </a:r>
          </a:p>
        </p:txBody>
      </p:sp>
      <p:sp>
        <p:nvSpPr>
          <p:cNvPr id="19460" name="Rectangle 19">
            <a:extLst>
              <a:ext uri="{FF2B5EF4-FFF2-40B4-BE49-F238E27FC236}">
                <a16:creationId xmlns:a16="http://schemas.microsoft.com/office/drawing/2014/main" id="{2BC36807-143F-43F9-AE2F-FCD4531170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AC62A197-7AB4-4009-B0EA-4751CABBD01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57442FD-B427-4565-ABDD-2713AD19E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vs Weak Scaling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9C2AD37-048C-4799-886E-BDDF06E98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scaling: problem size fixed</a:t>
            </a:r>
          </a:p>
          <a:p>
            <a:pPr lvl="1" eaLnBrk="1" hangingPunct="1"/>
            <a:r>
              <a:rPr lang="en-AU" altLang="en-US"/>
              <a:t>As in example</a:t>
            </a:r>
          </a:p>
          <a:p>
            <a:pPr eaLnBrk="1" hangingPunct="1"/>
            <a:r>
              <a:rPr lang="en-AU" altLang="en-US"/>
              <a:t>Weak scaling: problem size proportional to number of processors</a:t>
            </a:r>
          </a:p>
          <a:p>
            <a:pPr lvl="1" eaLnBrk="1" hangingPunct="1"/>
            <a:r>
              <a:rPr lang="en-AU" altLang="en-US"/>
              <a:t>10 processors, 10 </a:t>
            </a:r>
            <a:r>
              <a:rPr lang="en-US" altLang="en-US">
                <a:cs typeface="Arial" panose="020B0604020202020204" pitchFamily="34" charset="0"/>
              </a:rPr>
              <a:t>× 10 matrix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Time = 20 × t</a:t>
            </a:r>
            <a:r>
              <a:rPr lang="en-US" altLang="en-US" baseline="-25000">
                <a:cs typeface="Arial" panose="020B0604020202020204" pitchFamily="34" charset="0"/>
              </a:rPr>
              <a:t>add</a:t>
            </a:r>
            <a:endParaRPr lang="en-US" altLang="en-US">
              <a:cs typeface="Arial" panose="020B0604020202020204" pitchFamily="34" charset="0"/>
            </a:endParaRP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100 processors, </a:t>
            </a:r>
            <a:r>
              <a:rPr lang="en-AU" altLang="en-US"/>
              <a:t>32 </a:t>
            </a:r>
            <a:r>
              <a:rPr lang="en-US" altLang="en-US">
                <a:cs typeface="Arial" panose="020B0604020202020204" pitchFamily="34" charset="0"/>
              </a:rPr>
              <a:t>× 32 matrix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Time = 10 × t</a:t>
            </a:r>
            <a:r>
              <a:rPr lang="en-US" altLang="en-US" baseline="-25000">
                <a:cs typeface="Arial" panose="020B0604020202020204" pitchFamily="34" charset="0"/>
              </a:rPr>
              <a:t>add</a:t>
            </a:r>
            <a:r>
              <a:rPr lang="en-US" altLang="en-US">
                <a:cs typeface="Arial" panose="020B0604020202020204" pitchFamily="34" charset="0"/>
              </a:rPr>
              <a:t> + 1000/100 × t</a:t>
            </a:r>
            <a:r>
              <a:rPr lang="en-US" altLang="en-US" baseline="-25000">
                <a:cs typeface="Arial" panose="020B0604020202020204" pitchFamily="34" charset="0"/>
              </a:rPr>
              <a:t>add</a:t>
            </a:r>
            <a:r>
              <a:rPr lang="en-US" altLang="en-US">
                <a:cs typeface="Arial" panose="020B0604020202020204" pitchFamily="34" charset="0"/>
              </a:rPr>
              <a:t> = 20 × t</a:t>
            </a:r>
            <a:r>
              <a:rPr lang="en-US" altLang="en-US" baseline="-25000">
                <a:cs typeface="Arial" panose="020B0604020202020204" pitchFamily="34" charset="0"/>
              </a:rPr>
              <a:t>add</a:t>
            </a:r>
            <a:endParaRPr lang="en-US" altLang="en-US">
              <a:cs typeface="Arial" panose="020B0604020202020204" pitchFamily="34" charset="0"/>
            </a:endParaRP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Constant performance in this example</a:t>
            </a:r>
          </a:p>
        </p:txBody>
      </p:sp>
      <p:sp>
        <p:nvSpPr>
          <p:cNvPr id="21508" name="Rectangle 19">
            <a:extLst>
              <a:ext uri="{FF2B5EF4-FFF2-40B4-BE49-F238E27FC236}">
                <a16:creationId xmlns:a16="http://schemas.microsoft.com/office/drawing/2014/main" id="{D8B1B53C-ADE9-4EC6-985A-D7319BD636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B212AB3-4E32-4922-BEFD-09DC9F1EC41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3847</TotalTime>
  <Words>4651</Words>
  <Application>Microsoft Office PowerPoint</Application>
  <PresentationFormat>如螢幕大小 (4:3)</PresentationFormat>
  <Paragraphs>731</Paragraphs>
  <Slides>62</Slides>
  <Notes>46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2" baseType="lpstr">
      <vt:lpstr>Arial</vt:lpstr>
      <vt:lpstr>Wingdings</vt:lpstr>
      <vt:lpstr>Times New Roman</vt:lpstr>
      <vt:lpstr>Corbel</vt:lpstr>
      <vt:lpstr>Arial Black</vt:lpstr>
      <vt:lpstr>Symbol</vt:lpstr>
      <vt:lpstr>Lucida Console</vt:lpstr>
      <vt:lpstr>Courier New</vt:lpstr>
      <vt:lpstr>cod4e</vt:lpstr>
      <vt:lpstr>Equation</vt:lpstr>
      <vt:lpstr>Chapter 6</vt:lpstr>
      <vt:lpstr>Introduction</vt:lpstr>
      <vt:lpstr>Hardware and Software</vt:lpstr>
      <vt:lpstr>What We’ve Already Covered</vt:lpstr>
      <vt:lpstr>Parallel Programming</vt:lpstr>
      <vt:lpstr>Amdahl’s Law</vt:lpstr>
      <vt:lpstr>Scaling Example</vt:lpstr>
      <vt:lpstr>Scaling Example (cont)</vt:lpstr>
      <vt:lpstr>Strong vs Weak Scaling</vt:lpstr>
      <vt:lpstr>Instruction and Data Streams</vt:lpstr>
      <vt:lpstr>Vector Processors</vt:lpstr>
      <vt:lpstr>Example: DAXPY (Y = a × X + Y)</vt:lpstr>
      <vt:lpstr>Vector vs. Scalar</vt:lpstr>
      <vt:lpstr>SIMD</vt:lpstr>
      <vt:lpstr>Vector vs. Multimedia Extensions</vt:lpstr>
      <vt:lpstr>Multithreading</vt:lpstr>
      <vt:lpstr>Simultaneous Multithreading</vt:lpstr>
      <vt:lpstr>Multithreading Example</vt:lpstr>
      <vt:lpstr>Future of Multithreading</vt:lpstr>
      <vt:lpstr>Shared Memory</vt:lpstr>
      <vt:lpstr>Example: Sum Reduction</vt:lpstr>
      <vt:lpstr>Example: Sum Reduction</vt:lpstr>
      <vt:lpstr>History of GPUs</vt:lpstr>
      <vt:lpstr>Graphics in the System</vt:lpstr>
      <vt:lpstr>GPU Architectures</vt:lpstr>
      <vt:lpstr>Example: NVIDIA Tesla</vt:lpstr>
      <vt:lpstr>Example: NVIDIA Tesla</vt:lpstr>
      <vt:lpstr>GPU Memory Structures</vt:lpstr>
      <vt:lpstr>Classifying GPUs</vt:lpstr>
      <vt:lpstr>Putting GPUs into Perspective</vt:lpstr>
      <vt:lpstr>Guide to GPU Terms</vt:lpstr>
      <vt:lpstr>Message Passing</vt:lpstr>
      <vt:lpstr>Loosely Coupled Clusters</vt:lpstr>
      <vt:lpstr>Sum Reduction (Again)</vt:lpstr>
      <vt:lpstr>Sum Reduction (Again)</vt:lpstr>
      <vt:lpstr>Grid Computing</vt:lpstr>
      <vt:lpstr>Interconnection Networks</vt:lpstr>
      <vt:lpstr>Multistage Networks</vt:lpstr>
      <vt:lpstr>Network Characteristics</vt:lpstr>
      <vt:lpstr>Parallel Benchmarks</vt:lpstr>
      <vt:lpstr>Code or Applications?</vt:lpstr>
      <vt:lpstr>Modeling Performance</vt:lpstr>
      <vt:lpstr>Roofline Diagram</vt:lpstr>
      <vt:lpstr>Roofline Diagram</vt:lpstr>
      <vt:lpstr>Comparing Systems</vt:lpstr>
      <vt:lpstr>Optimizing Performance</vt:lpstr>
      <vt:lpstr>Optimizing Performance</vt:lpstr>
      <vt:lpstr>TPUv3 vs Volta for DNN</vt:lpstr>
      <vt:lpstr>TPUv3</vt:lpstr>
      <vt:lpstr>TPUv3</vt:lpstr>
      <vt:lpstr>TPUv3 vs Volta for DNN</vt:lpstr>
      <vt:lpstr>Speedup of TPUv3 vs Volta</vt:lpstr>
      <vt:lpstr>TPUv3 and Volta Scalability</vt:lpstr>
      <vt:lpstr>Multi-threading DGEMM</vt:lpstr>
      <vt:lpstr>Multithreaded DGEMM</vt:lpstr>
      <vt:lpstr>Multithreaded DGEMM</vt:lpstr>
      <vt:lpstr>Fallacies</vt:lpstr>
      <vt:lpstr>Fallacies</vt:lpstr>
      <vt:lpstr>Pitfalls</vt:lpstr>
      <vt:lpstr>Pitfalls</vt:lpstr>
      <vt:lpstr>Concluding Remarks</vt:lpstr>
      <vt:lpstr>Concluding Remarks (con’t)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詠傑 鍾</cp:lastModifiedBy>
  <cp:revision>83</cp:revision>
  <dcterms:created xsi:type="dcterms:W3CDTF">2008-09-13T02:05:53Z</dcterms:created>
  <dcterms:modified xsi:type="dcterms:W3CDTF">2024-12-16T19:32:52Z</dcterms:modified>
</cp:coreProperties>
</file>