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Tahoma"/>
      <p:regular r:id="rId44"/>
      <p:bold r:id="rId45"/>
    </p:embeddedFont>
    <p:embeddedFont>
      <p:font typeface="Noto Sans Symbols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NotoSansSymbols-regular.fntdata"/><Relationship Id="rId23" Type="http://schemas.openxmlformats.org/officeDocument/2006/relationships/slide" Target="slides/slide18.xml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NotoSansSymbol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兩項物件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685800" y="177281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Affine Partitioning</a:t>
            </a:r>
            <a:endParaRPr/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1371600" y="3886200"/>
            <a:ext cx="64008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Reading Assignment: Chapter 11 of Dragon Book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Prof. Shih-wei Liao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Introduction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Old Approach: Unimodular Transform. (UT)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Limitation of Old Approach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New Approach: Affine Partition (AP)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Space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Time Partition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468313" y="2276475"/>
            <a:ext cx="376237" cy="3810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Interchange</a:t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4416425" y="3505200"/>
            <a:ext cx="38100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66FF33"/>
          </a:solidFill>
          <a:ln cap="flat" cmpd="sng" w="95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4859338" y="2362200"/>
            <a:ext cx="237648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to 4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to 3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A[I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,J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2400">
              <a:solidFill>
                <a:srgbClr val="33C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4797425" y="1981200"/>
            <a:ext cx="2438400" cy="4419600"/>
          </a:xfrm>
          <a:prstGeom prst="flowChartAlternateProcess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4"/>
          <p:cNvCxnSpPr/>
          <p:nvPr/>
        </p:nvCxnSpPr>
        <p:spPr>
          <a:xfrm>
            <a:off x="5616575" y="5867400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4"/>
          <p:cNvCxnSpPr/>
          <p:nvPr/>
        </p:nvCxnSpPr>
        <p:spPr>
          <a:xfrm flipH="1" rot="5400000">
            <a:off x="4669632" y="4920456"/>
            <a:ext cx="18923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4"/>
          <p:cNvSpPr txBox="1"/>
          <p:nvPr/>
        </p:nvSpPr>
        <p:spPr>
          <a:xfrm>
            <a:off x="5083175" y="4572000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J’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5997575" y="6019800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I’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8" name="Google Shape;248;p24"/>
          <p:cNvGrpSpPr/>
          <p:nvPr/>
        </p:nvGrpSpPr>
        <p:grpSpPr>
          <a:xfrm>
            <a:off x="5768975" y="4191000"/>
            <a:ext cx="774700" cy="1506538"/>
            <a:chOff x="3072" y="2304"/>
            <a:chExt cx="488" cy="949"/>
          </a:xfrm>
        </p:grpSpPr>
        <p:sp>
          <p:nvSpPr>
            <p:cNvPr id="249" name="Google Shape;249;p24"/>
            <p:cNvSpPr/>
            <p:nvPr/>
          </p:nvSpPr>
          <p:spPr>
            <a:xfrm flipH="1" rot="5400000">
              <a:off x="3263" y="3149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flipH="1" rot="5400000">
              <a:off x="3072" y="3149"/>
              <a:ext cx="104" cy="10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flipH="1" rot="5400000">
              <a:off x="3455" y="3149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 flipH="1" rot="5400000">
              <a:off x="3264" y="2867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 flipH="1" rot="5400000">
              <a:off x="3072" y="2867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 flipH="1" rot="5400000">
              <a:off x="3456" y="2867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 flipH="1" rot="5400000">
              <a:off x="3264" y="2586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 flipH="1" rot="5400000">
              <a:off x="3072" y="2586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 flipH="1" rot="5400000">
              <a:off x="3455" y="2586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 flipH="1" rot="5400000">
              <a:off x="3263" y="2304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 flipH="1" rot="5400000">
              <a:off x="3072" y="2304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 flipH="1" rot="5400000">
              <a:off x="3455" y="2304"/>
              <a:ext cx="104" cy="104"/>
            </a:xfrm>
            <a:prstGeom prst="ellipse">
              <a:avLst/>
            </a:prstGeom>
            <a:solidFill>
              <a:srgbClr val="FFCC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1" name="Google Shape;261;p24"/>
          <p:cNvCxnSpPr/>
          <p:nvPr/>
        </p:nvCxnSpPr>
        <p:spPr>
          <a:xfrm>
            <a:off x="3578225" y="2133600"/>
            <a:ext cx="1676400" cy="762000"/>
          </a:xfrm>
          <a:prstGeom prst="straightConnector1">
            <a:avLst/>
          </a:prstGeom>
          <a:noFill/>
          <a:ln cap="flat" cmpd="sng" w="38100">
            <a:solidFill>
              <a:srgbClr val="66FF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4"/>
          <p:cNvCxnSpPr/>
          <p:nvPr/>
        </p:nvCxnSpPr>
        <p:spPr>
          <a:xfrm>
            <a:off x="3806825" y="2438400"/>
            <a:ext cx="1143000" cy="76200"/>
          </a:xfrm>
          <a:prstGeom prst="straightConnector1">
            <a:avLst/>
          </a:prstGeom>
          <a:noFill/>
          <a:ln cap="flat" cmpd="sng" w="38100">
            <a:solidFill>
              <a:srgbClr val="66FF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24"/>
          <p:cNvSpPr/>
          <p:nvPr/>
        </p:nvSpPr>
        <p:spPr>
          <a:xfrm>
            <a:off x="1763713" y="1905000"/>
            <a:ext cx="25209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 = 1 to 3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I = 1 to 4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A[J,I] =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2400">
              <a:solidFill>
                <a:srgbClr val="33C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4"/>
          <p:cNvGrpSpPr/>
          <p:nvPr/>
        </p:nvGrpSpPr>
        <p:grpSpPr>
          <a:xfrm>
            <a:off x="1825625" y="3657600"/>
            <a:ext cx="2362200" cy="1768475"/>
            <a:chOff x="1968" y="2304"/>
            <a:chExt cx="1488" cy="1114"/>
          </a:xfrm>
        </p:grpSpPr>
        <p:cxnSp>
          <p:nvCxnSpPr>
            <p:cNvPr id="265" name="Google Shape;265;p24"/>
            <p:cNvCxnSpPr/>
            <p:nvPr/>
          </p:nvCxnSpPr>
          <p:spPr>
            <a:xfrm rot="10800000">
              <a:off x="2304" y="2304"/>
              <a:ext cx="0" cy="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6" name="Google Shape;266;p24"/>
            <p:cNvCxnSpPr/>
            <p:nvPr/>
          </p:nvCxnSpPr>
          <p:spPr>
            <a:xfrm rot="10800000">
              <a:off x="2880" y="2496"/>
              <a:ext cx="0" cy="115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7" name="Google Shape;267;p24"/>
            <p:cNvSpPr txBox="1"/>
            <p:nvPr/>
          </p:nvSpPr>
          <p:spPr>
            <a:xfrm>
              <a:off x="1968" y="2544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endParaRPr b="1" baseline="-25000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2784" y="3168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baseline="-25000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69" name="Google Shape;269;p24"/>
            <p:cNvGrpSpPr/>
            <p:nvPr/>
          </p:nvGrpSpPr>
          <p:grpSpPr>
            <a:xfrm>
              <a:off x="2400" y="2496"/>
              <a:ext cx="949" cy="488"/>
              <a:chOff x="2560" y="3218"/>
              <a:chExt cx="949" cy="488"/>
            </a:xfrm>
          </p:grpSpPr>
          <p:sp>
            <p:nvSpPr>
              <p:cNvPr id="270" name="Google Shape;270;p24"/>
              <p:cNvSpPr/>
              <p:nvPr/>
            </p:nvSpPr>
            <p:spPr>
              <a:xfrm>
                <a:off x="2560" y="3411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2560" y="3602"/>
                <a:ext cx="104" cy="104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2560" y="3219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2842" y="3410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2842" y="3602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2842" y="3218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3123" y="3410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3123" y="3602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3123" y="3219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3405" y="3411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3405" y="3602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3405" y="3219"/>
                <a:ext cx="104" cy="104"/>
              </a:xfrm>
              <a:prstGeom prst="ellipse">
                <a:avLst/>
              </a:prstGeom>
              <a:solidFill>
                <a:srgbClr val="FFCCCC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2" name="Google Shape;282;p24"/>
          <p:cNvGrpSpPr/>
          <p:nvPr/>
        </p:nvGrpSpPr>
        <p:grpSpPr>
          <a:xfrm>
            <a:off x="2663825" y="4038600"/>
            <a:ext cx="3752850" cy="1600200"/>
            <a:chOff x="2496" y="2544"/>
            <a:chExt cx="2364" cy="1008"/>
          </a:xfrm>
        </p:grpSpPr>
        <p:grpSp>
          <p:nvGrpSpPr>
            <p:cNvPr id="283" name="Google Shape;283;p24"/>
            <p:cNvGrpSpPr/>
            <p:nvPr/>
          </p:nvGrpSpPr>
          <p:grpSpPr>
            <a:xfrm>
              <a:off x="4524" y="2688"/>
              <a:ext cx="336" cy="864"/>
              <a:chOff x="3168" y="2352"/>
              <a:chExt cx="336" cy="864"/>
            </a:xfrm>
          </p:grpSpPr>
          <p:cxnSp>
            <p:nvCxnSpPr>
              <p:cNvPr id="284" name="Google Shape;284;p24"/>
              <p:cNvCxnSpPr/>
              <p:nvPr/>
            </p:nvCxnSpPr>
            <p:spPr>
              <a:xfrm>
                <a:off x="3168" y="3216"/>
                <a:ext cx="3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5" name="Google Shape;285;p24"/>
              <p:cNvCxnSpPr/>
              <p:nvPr/>
            </p:nvCxnSpPr>
            <p:spPr>
              <a:xfrm>
                <a:off x="3168" y="2928"/>
                <a:ext cx="3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6" name="Google Shape;286;p24"/>
              <p:cNvCxnSpPr/>
              <p:nvPr/>
            </p:nvCxnSpPr>
            <p:spPr>
              <a:xfrm>
                <a:off x="3168" y="2640"/>
                <a:ext cx="3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7" name="Google Shape;287;p24"/>
              <p:cNvCxnSpPr/>
              <p:nvPr/>
            </p:nvCxnSpPr>
            <p:spPr>
              <a:xfrm rot="10800000">
                <a:off x="3168" y="2928"/>
                <a:ext cx="336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8" name="Google Shape;288;p24"/>
              <p:cNvCxnSpPr/>
              <p:nvPr/>
            </p:nvCxnSpPr>
            <p:spPr>
              <a:xfrm rot="10800000">
                <a:off x="3168" y="2640"/>
                <a:ext cx="336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89" name="Google Shape;289;p24"/>
              <p:cNvCxnSpPr/>
              <p:nvPr/>
            </p:nvCxnSpPr>
            <p:spPr>
              <a:xfrm>
                <a:off x="3168" y="2352"/>
                <a:ext cx="33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0" name="Google Shape;290;p24"/>
              <p:cNvCxnSpPr/>
              <p:nvPr/>
            </p:nvCxnSpPr>
            <p:spPr>
              <a:xfrm rot="10800000">
                <a:off x="3168" y="2352"/>
                <a:ext cx="288" cy="2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91" name="Google Shape;291;p24"/>
            <p:cNvGrpSpPr/>
            <p:nvPr/>
          </p:nvGrpSpPr>
          <p:grpSpPr>
            <a:xfrm>
              <a:off x="2496" y="2544"/>
              <a:ext cx="768" cy="384"/>
              <a:chOff x="3168" y="2832"/>
              <a:chExt cx="768" cy="384"/>
            </a:xfrm>
          </p:grpSpPr>
          <p:cxnSp>
            <p:nvCxnSpPr>
              <p:cNvPr id="292" name="Google Shape;292;p24"/>
              <p:cNvCxnSpPr/>
              <p:nvPr/>
            </p:nvCxnSpPr>
            <p:spPr>
              <a:xfrm>
                <a:off x="3168" y="3216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3" name="Google Shape;293;p24"/>
              <p:cNvCxnSpPr/>
              <p:nvPr/>
            </p:nvCxnSpPr>
            <p:spPr>
              <a:xfrm>
                <a:off x="3168" y="302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4" name="Google Shape;294;p24"/>
              <p:cNvCxnSpPr/>
              <p:nvPr/>
            </p:nvCxnSpPr>
            <p:spPr>
              <a:xfrm>
                <a:off x="3168" y="2832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5" name="Google Shape;295;p24"/>
              <p:cNvCxnSpPr/>
              <p:nvPr/>
            </p:nvCxnSpPr>
            <p:spPr>
              <a:xfrm rot="10800000">
                <a:off x="3168" y="3024"/>
                <a:ext cx="768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6" name="Google Shape;296;p24"/>
              <p:cNvCxnSpPr/>
              <p:nvPr/>
            </p:nvCxnSpPr>
            <p:spPr>
              <a:xfrm rot="10800000">
                <a:off x="3168" y="2832"/>
                <a:ext cx="768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7" name="Google Shape;297;p24"/>
              <p:cNvCxnSpPr/>
              <p:nvPr/>
            </p:nvCxnSpPr>
            <p:spPr>
              <a:xfrm>
                <a:off x="3456" y="3216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8" name="Google Shape;298;p24"/>
              <p:cNvCxnSpPr/>
              <p:nvPr/>
            </p:nvCxnSpPr>
            <p:spPr>
              <a:xfrm>
                <a:off x="3456" y="302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99" name="Google Shape;299;p24"/>
              <p:cNvCxnSpPr/>
              <p:nvPr/>
            </p:nvCxnSpPr>
            <p:spPr>
              <a:xfrm>
                <a:off x="3456" y="2832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0" name="Google Shape;300;p24"/>
              <p:cNvCxnSpPr/>
              <p:nvPr/>
            </p:nvCxnSpPr>
            <p:spPr>
              <a:xfrm>
                <a:off x="3744" y="3216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1" name="Google Shape;301;p24"/>
              <p:cNvCxnSpPr/>
              <p:nvPr/>
            </p:nvCxnSpPr>
            <p:spPr>
              <a:xfrm>
                <a:off x="3744" y="3024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302" name="Google Shape;302;p24"/>
              <p:cNvCxnSpPr/>
              <p:nvPr/>
            </p:nvCxnSpPr>
            <p:spPr>
              <a:xfrm>
                <a:off x="3744" y="2832"/>
                <a:ext cx="19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303" name="Google Shape;303;p24"/>
          <p:cNvSpPr/>
          <p:nvPr/>
        </p:nvSpPr>
        <p:spPr>
          <a:xfrm>
            <a:off x="1673225" y="1447800"/>
            <a:ext cx="2743200" cy="4038600"/>
          </a:xfrm>
          <a:prstGeom prst="flowChartAlternateProcess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8" y="5661025"/>
            <a:ext cx="17272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Reversal</a:t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971550" y="1938338"/>
            <a:ext cx="24479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 = 1 to 4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I = 1 to 3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A[I,J] =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2400">
              <a:solidFill>
                <a:srgbClr val="33C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>
            <a:off x="1042988" y="1557338"/>
            <a:ext cx="2438400" cy="4419600"/>
          </a:xfrm>
          <a:prstGeom prst="flowChartAlternateProcess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25"/>
          <p:cNvCxnSpPr/>
          <p:nvPr/>
        </p:nvCxnSpPr>
        <p:spPr>
          <a:xfrm>
            <a:off x="1703388" y="5443538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5"/>
          <p:cNvCxnSpPr/>
          <p:nvPr/>
        </p:nvCxnSpPr>
        <p:spPr>
          <a:xfrm rot="-5400000">
            <a:off x="757238" y="4484688"/>
            <a:ext cx="1905000" cy="1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5"/>
          <p:cNvSpPr txBox="1"/>
          <p:nvPr/>
        </p:nvSpPr>
        <p:spPr>
          <a:xfrm>
            <a:off x="1169988" y="4148138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2084388" y="5595938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17" name="Google Shape;317;p25"/>
          <p:cNvGrpSpPr/>
          <p:nvPr/>
        </p:nvGrpSpPr>
        <p:grpSpPr>
          <a:xfrm>
            <a:off x="1855788" y="3767138"/>
            <a:ext cx="774700" cy="1506537"/>
            <a:chOff x="3072" y="2304"/>
            <a:chExt cx="488" cy="949"/>
          </a:xfrm>
        </p:grpSpPr>
        <p:sp>
          <p:nvSpPr>
            <p:cNvPr id="318" name="Google Shape;318;p25"/>
            <p:cNvSpPr/>
            <p:nvPr/>
          </p:nvSpPr>
          <p:spPr>
            <a:xfrm flipH="1" rot="5400000">
              <a:off x="3263" y="3149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 flipH="1" rot="5400000">
              <a:off x="3072" y="3149"/>
              <a:ext cx="104" cy="10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 flipH="1" rot="5400000">
              <a:off x="3455" y="3149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 flipH="1" rot="5400000">
              <a:off x="3264" y="2867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 flipH="1" rot="5400000">
              <a:off x="3072" y="2867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 flipH="1" rot="5400000">
              <a:off x="3456" y="2867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 flipH="1" rot="5400000">
              <a:off x="3264" y="2586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 flipH="1" rot="5400000">
              <a:off x="3072" y="2586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 flipH="1" rot="5400000">
              <a:off x="3455" y="2586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 flipH="1" rot="5400000">
              <a:off x="3263" y="2304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 flipH="1" rot="5400000">
              <a:off x="3072" y="2304"/>
              <a:ext cx="104" cy="104"/>
            </a:xfrm>
            <a:prstGeom prst="ellipse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 flipH="1" rot="5400000">
              <a:off x="3455" y="2304"/>
              <a:ext cx="104" cy="104"/>
            </a:xfrm>
            <a:prstGeom prst="ellipse">
              <a:avLst/>
            </a:prstGeom>
            <a:solidFill>
              <a:srgbClr val="FFCC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25"/>
          <p:cNvGrpSpPr/>
          <p:nvPr/>
        </p:nvGrpSpPr>
        <p:grpSpPr>
          <a:xfrm>
            <a:off x="1970088" y="3843338"/>
            <a:ext cx="533400" cy="1371600"/>
            <a:chOff x="3168" y="2352"/>
            <a:chExt cx="336" cy="864"/>
          </a:xfrm>
        </p:grpSpPr>
        <p:cxnSp>
          <p:nvCxnSpPr>
            <p:cNvPr id="331" name="Google Shape;331;p25"/>
            <p:cNvCxnSpPr/>
            <p:nvPr/>
          </p:nvCxnSpPr>
          <p:spPr>
            <a:xfrm>
              <a:off x="3168" y="321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25"/>
            <p:cNvCxnSpPr/>
            <p:nvPr/>
          </p:nvCxnSpPr>
          <p:spPr>
            <a:xfrm>
              <a:off x="3168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3" name="Google Shape;333;p25"/>
            <p:cNvCxnSpPr/>
            <p:nvPr/>
          </p:nvCxnSpPr>
          <p:spPr>
            <a:xfrm>
              <a:off x="3168" y="264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4" name="Google Shape;334;p25"/>
            <p:cNvCxnSpPr/>
            <p:nvPr/>
          </p:nvCxnSpPr>
          <p:spPr>
            <a:xfrm rot="10800000">
              <a:off x="31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5" name="Google Shape;335;p25"/>
            <p:cNvCxnSpPr/>
            <p:nvPr/>
          </p:nvCxnSpPr>
          <p:spPr>
            <a:xfrm rot="10800000">
              <a:off x="3168" y="264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6" name="Google Shape;336;p25"/>
            <p:cNvCxnSpPr/>
            <p:nvPr/>
          </p:nvCxnSpPr>
          <p:spPr>
            <a:xfrm>
              <a:off x="3168" y="235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7" name="Google Shape;337;p25"/>
            <p:cNvCxnSpPr/>
            <p:nvPr/>
          </p:nvCxnSpPr>
          <p:spPr>
            <a:xfrm rot="10800000">
              <a:off x="3168" y="2352"/>
              <a:ext cx="28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8" name="Google Shape;338;p25"/>
          <p:cNvSpPr/>
          <p:nvPr/>
        </p:nvSpPr>
        <p:spPr>
          <a:xfrm>
            <a:off x="3492500" y="3690938"/>
            <a:ext cx="1008063" cy="457200"/>
          </a:xfrm>
          <a:prstGeom prst="rightArrow">
            <a:avLst>
              <a:gd fmla="val 50000" name="adj1"/>
              <a:gd fmla="val 55122" name="adj2"/>
            </a:avLst>
          </a:prstGeom>
          <a:solidFill>
            <a:srgbClr val="66FF33"/>
          </a:solidFill>
          <a:ln cap="flat" cmpd="sng" w="95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25"/>
          <p:cNvCxnSpPr/>
          <p:nvPr/>
        </p:nvCxnSpPr>
        <p:spPr>
          <a:xfrm flipH="1" rot="10800000">
            <a:off x="3419475" y="2492375"/>
            <a:ext cx="1296988" cy="73025"/>
          </a:xfrm>
          <a:prstGeom prst="straightConnector1">
            <a:avLst/>
          </a:prstGeom>
          <a:noFill/>
          <a:ln cap="flat" cmpd="sng" w="38100">
            <a:solidFill>
              <a:srgbClr val="66FF33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0" name="Google Shape;340;p25"/>
          <p:cNvGrpSpPr/>
          <p:nvPr/>
        </p:nvGrpSpPr>
        <p:grpSpPr>
          <a:xfrm>
            <a:off x="5432425" y="3690938"/>
            <a:ext cx="774700" cy="1506537"/>
            <a:chOff x="4704" y="2640"/>
            <a:chExt cx="488" cy="949"/>
          </a:xfrm>
        </p:grpSpPr>
        <p:sp>
          <p:nvSpPr>
            <p:cNvPr id="341" name="Google Shape;341;p25"/>
            <p:cNvSpPr/>
            <p:nvPr/>
          </p:nvSpPr>
          <p:spPr>
            <a:xfrm rot="-5400000">
              <a:off x="4897" y="3485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 rot="-5400000">
              <a:off x="5088" y="3485"/>
              <a:ext cx="104" cy="10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 rot="-5400000">
              <a:off x="4705" y="3485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 rot="-5400000">
              <a:off x="4896" y="3203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 rot="-5400000">
              <a:off x="5088" y="3203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 rot="-5400000">
              <a:off x="4704" y="3203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 rot="-5400000">
              <a:off x="4896" y="292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 rot="-5400000">
              <a:off x="5088" y="292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 rot="-5400000">
              <a:off x="4705" y="292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 rot="-5400000">
              <a:off x="4897" y="264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 rot="-5400000">
              <a:off x="5088" y="264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 rot="-5400000">
              <a:off x="4705" y="2640"/>
              <a:ext cx="104" cy="104"/>
            </a:xfrm>
            <a:prstGeom prst="ellipse">
              <a:avLst/>
            </a:prstGeom>
            <a:solidFill>
              <a:srgbClr val="FFCC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5"/>
          <p:cNvSpPr/>
          <p:nvPr/>
        </p:nvSpPr>
        <p:spPr>
          <a:xfrm>
            <a:off x="4356100" y="1844675"/>
            <a:ext cx="266382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to 4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-3 to -1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A[-I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,J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2400">
              <a:solidFill>
                <a:srgbClr val="33C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25"/>
          <p:cNvCxnSpPr/>
          <p:nvPr/>
        </p:nvCxnSpPr>
        <p:spPr>
          <a:xfrm>
            <a:off x="5246688" y="5367338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5"/>
          <p:cNvCxnSpPr/>
          <p:nvPr/>
        </p:nvCxnSpPr>
        <p:spPr>
          <a:xfrm rot="-5400000">
            <a:off x="5354638" y="4375150"/>
            <a:ext cx="1905000" cy="12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5"/>
          <p:cNvSpPr txBox="1"/>
          <p:nvPr/>
        </p:nvSpPr>
        <p:spPr>
          <a:xfrm>
            <a:off x="6372225" y="4149725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J’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57" name="Google Shape;357;p25"/>
          <p:cNvGrpSpPr/>
          <p:nvPr/>
        </p:nvGrpSpPr>
        <p:grpSpPr>
          <a:xfrm>
            <a:off x="5513388" y="3767138"/>
            <a:ext cx="533400" cy="1371600"/>
            <a:chOff x="3168" y="2352"/>
            <a:chExt cx="336" cy="864"/>
          </a:xfrm>
        </p:grpSpPr>
        <p:cxnSp>
          <p:nvCxnSpPr>
            <p:cNvPr id="358" name="Google Shape;358;p25"/>
            <p:cNvCxnSpPr/>
            <p:nvPr/>
          </p:nvCxnSpPr>
          <p:spPr>
            <a:xfrm>
              <a:off x="3168" y="321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59" name="Google Shape;359;p25"/>
            <p:cNvCxnSpPr/>
            <p:nvPr/>
          </p:nvCxnSpPr>
          <p:spPr>
            <a:xfrm>
              <a:off x="3168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0" name="Google Shape;360;p25"/>
            <p:cNvCxnSpPr/>
            <p:nvPr/>
          </p:nvCxnSpPr>
          <p:spPr>
            <a:xfrm>
              <a:off x="3168" y="264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1" name="Google Shape;361;p25"/>
            <p:cNvCxnSpPr/>
            <p:nvPr/>
          </p:nvCxnSpPr>
          <p:spPr>
            <a:xfrm rot="10800000">
              <a:off x="31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2" name="Google Shape;362;p25"/>
            <p:cNvCxnSpPr/>
            <p:nvPr/>
          </p:nvCxnSpPr>
          <p:spPr>
            <a:xfrm rot="10800000">
              <a:off x="3168" y="264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3" name="Google Shape;363;p25"/>
            <p:cNvCxnSpPr/>
            <p:nvPr/>
          </p:nvCxnSpPr>
          <p:spPr>
            <a:xfrm>
              <a:off x="3168" y="235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4" name="Google Shape;364;p25"/>
            <p:cNvCxnSpPr/>
            <p:nvPr/>
          </p:nvCxnSpPr>
          <p:spPr>
            <a:xfrm rot="10800000">
              <a:off x="3168" y="2352"/>
              <a:ext cx="28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65" name="Google Shape;365;p25"/>
          <p:cNvSpPr/>
          <p:nvPr/>
        </p:nvSpPr>
        <p:spPr>
          <a:xfrm>
            <a:off x="4427538" y="1557338"/>
            <a:ext cx="2514600" cy="4419600"/>
          </a:xfrm>
          <a:prstGeom prst="flowChartAlternateProcess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5722938" y="5519738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I’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775" y="5661025"/>
            <a:ext cx="1871663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Skewing</a:t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4125913" y="3249613"/>
            <a:ext cx="438150" cy="457200"/>
          </a:xfrm>
          <a:prstGeom prst="rightArrow">
            <a:avLst>
              <a:gd fmla="val 50000" name="adj1"/>
              <a:gd fmla="val 25000" name="adj2"/>
            </a:avLst>
          </a:prstGeom>
          <a:solidFill>
            <a:srgbClr val="66FF33"/>
          </a:solidFill>
          <a:ln cap="flat" cmpd="sng" w="95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"/>
          <p:cNvSpPr/>
          <p:nvPr/>
        </p:nvSpPr>
        <p:spPr>
          <a:xfrm>
            <a:off x="1763713" y="1628775"/>
            <a:ext cx="280828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 = 1 to 4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I = -3 to -1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A[-I,J] =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2400">
              <a:solidFill>
                <a:srgbClr val="33C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6"/>
          <p:cNvSpPr/>
          <p:nvPr/>
        </p:nvSpPr>
        <p:spPr>
          <a:xfrm>
            <a:off x="1763713" y="1268413"/>
            <a:ext cx="2362200" cy="4419600"/>
          </a:xfrm>
          <a:prstGeom prst="flowChartAlternateProcess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26"/>
          <p:cNvCxnSpPr/>
          <p:nvPr/>
        </p:nvCxnSpPr>
        <p:spPr>
          <a:xfrm rot="-5400000">
            <a:off x="2540000" y="4094163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6"/>
          <p:cNvSpPr txBox="1"/>
          <p:nvPr/>
        </p:nvSpPr>
        <p:spPr>
          <a:xfrm>
            <a:off x="2822575" y="5199063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9" name="Google Shape;379;p26"/>
          <p:cNvGrpSpPr/>
          <p:nvPr/>
        </p:nvGrpSpPr>
        <p:grpSpPr>
          <a:xfrm>
            <a:off x="2613025" y="3370263"/>
            <a:ext cx="774700" cy="1506537"/>
            <a:chOff x="4704" y="2640"/>
            <a:chExt cx="488" cy="949"/>
          </a:xfrm>
        </p:grpSpPr>
        <p:sp>
          <p:nvSpPr>
            <p:cNvPr id="380" name="Google Shape;380;p26"/>
            <p:cNvSpPr/>
            <p:nvPr/>
          </p:nvSpPr>
          <p:spPr>
            <a:xfrm rot="-5400000">
              <a:off x="4897" y="3485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 rot="-5400000">
              <a:off x="5088" y="3485"/>
              <a:ext cx="104" cy="10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 rot="-5400000">
              <a:off x="4705" y="3485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 rot="-5400000">
              <a:off x="4896" y="3203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 rot="-5400000">
              <a:off x="5088" y="3203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 rot="-5400000">
              <a:off x="4704" y="3203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 rot="-5400000">
              <a:off x="4896" y="292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 rot="-5400000">
              <a:off x="5088" y="292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/>
            <p:nvPr/>
          </p:nvSpPr>
          <p:spPr>
            <a:xfrm rot="-5400000">
              <a:off x="4705" y="292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 rot="-5400000">
              <a:off x="4897" y="264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/>
            <p:nvPr/>
          </p:nvSpPr>
          <p:spPr>
            <a:xfrm rot="-5400000">
              <a:off x="5088" y="264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-5400000">
              <a:off x="4705" y="2640"/>
              <a:ext cx="104" cy="104"/>
            </a:xfrm>
            <a:prstGeom prst="ellipse">
              <a:avLst/>
            </a:prstGeom>
            <a:solidFill>
              <a:srgbClr val="FFCC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2" name="Google Shape;392;p26"/>
          <p:cNvCxnSpPr/>
          <p:nvPr/>
        </p:nvCxnSpPr>
        <p:spPr>
          <a:xfrm>
            <a:off x="2441575" y="5046663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6"/>
          <p:cNvSpPr txBox="1"/>
          <p:nvPr/>
        </p:nvSpPr>
        <p:spPr>
          <a:xfrm>
            <a:off x="3563938" y="3716338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4" name="Google Shape;394;p26"/>
          <p:cNvGrpSpPr/>
          <p:nvPr/>
        </p:nvGrpSpPr>
        <p:grpSpPr>
          <a:xfrm>
            <a:off x="2708275" y="3446463"/>
            <a:ext cx="533400" cy="1371600"/>
            <a:chOff x="3168" y="2352"/>
            <a:chExt cx="336" cy="864"/>
          </a:xfrm>
        </p:grpSpPr>
        <p:cxnSp>
          <p:nvCxnSpPr>
            <p:cNvPr id="395" name="Google Shape;395;p26"/>
            <p:cNvCxnSpPr/>
            <p:nvPr/>
          </p:nvCxnSpPr>
          <p:spPr>
            <a:xfrm>
              <a:off x="3168" y="321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26"/>
            <p:cNvCxnSpPr/>
            <p:nvPr/>
          </p:nvCxnSpPr>
          <p:spPr>
            <a:xfrm>
              <a:off x="3168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7" name="Google Shape;397;p26"/>
            <p:cNvCxnSpPr/>
            <p:nvPr/>
          </p:nvCxnSpPr>
          <p:spPr>
            <a:xfrm>
              <a:off x="3168" y="2640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8" name="Google Shape;398;p26"/>
            <p:cNvCxnSpPr/>
            <p:nvPr/>
          </p:nvCxnSpPr>
          <p:spPr>
            <a:xfrm rot="10800000">
              <a:off x="3168" y="2928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9" name="Google Shape;399;p26"/>
            <p:cNvCxnSpPr/>
            <p:nvPr/>
          </p:nvCxnSpPr>
          <p:spPr>
            <a:xfrm rot="10800000">
              <a:off x="3168" y="264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0" name="Google Shape;400;p26"/>
            <p:cNvCxnSpPr/>
            <p:nvPr/>
          </p:nvCxnSpPr>
          <p:spPr>
            <a:xfrm>
              <a:off x="3168" y="235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1" name="Google Shape;401;p26"/>
            <p:cNvCxnSpPr/>
            <p:nvPr/>
          </p:nvCxnSpPr>
          <p:spPr>
            <a:xfrm rot="10800000">
              <a:off x="3168" y="2352"/>
              <a:ext cx="28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02" name="Google Shape;402;p26"/>
          <p:cNvSpPr/>
          <p:nvPr/>
        </p:nvSpPr>
        <p:spPr>
          <a:xfrm>
            <a:off x="4572000" y="2060575"/>
            <a:ext cx="309562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to 4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I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J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 to J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A[J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,J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 sz="2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2400">
              <a:solidFill>
                <a:srgbClr val="33CC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4583113" y="1801813"/>
            <a:ext cx="2819400" cy="4419600"/>
          </a:xfrm>
          <a:prstGeom prst="flowChartAlternateProcess">
            <a:avLst/>
          </a:prstGeom>
          <a:noFill/>
          <a:ln cap="flat" cmpd="sng" w="19050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26"/>
          <p:cNvCxnSpPr/>
          <p:nvPr/>
        </p:nvCxnSpPr>
        <p:spPr>
          <a:xfrm rot="-5400000">
            <a:off x="5132388" y="4708525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26"/>
          <p:cNvSpPr txBox="1"/>
          <p:nvPr/>
        </p:nvSpPr>
        <p:spPr>
          <a:xfrm>
            <a:off x="5954713" y="5764213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I’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26"/>
          <p:cNvSpPr/>
          <p:nvPr/>
        </p:nvSpPr>
        <p:spPr>
          <a:xfrm rot="-5400000">
            <a:off x="5708650" y="535305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 rot="-5400000">
            <a:off x="6011863" y="5353050"/>
            <a:ext cx="165100" cy="1651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"/>
          <p:cNvSpPr/>
          <p:nvPr/>
        </p:nvSpPr>
        <p:spPr>
          <a:xfrm rot="-5400000">
            <a:off x="5403850" y="535305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6"/>
          <p:cNvSpPr/>
          <p:nvPr/>
        </p:nvSpPr>
        <p:spPr>
          <a:xfrm rot="-5400000">
            <a:off x="6029325" y="49053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6"/>
          <p:cNvSpPr/>
          <p:nvPr/>
        </p:nvSpPr>
        <p:spPr>
          <a:xfrm rot="-5400000">
            <a:off x="6334125" y="49053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6"/>
          <p:cNvSpPr/>
          <p:nvPr/>
        </p:nvSpPr>
        <p:spPr>
          <a:xfrm rot="-5400000">
            <a:off x="5724525" y="49053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/>
          <p:nvPr/>
        </p:nvSpPr>
        <p:spPr>
          <a:xfrm rot="-5400000">
            <a:off x="6334125" y="4459288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 rot="-5400000">
            <a:off x="6638925" y="4459288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 rot="-5400000">
            <a:off x="6030913" y="4459288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 rot="-5400000">
            <a:off x="6640513" y="4011613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/>
          <p:nvPr/>
        </p:nvSpPr>
        <p:spPr>
          <a:xfrm rot="-5400000">
            <a:off x="6943725" y="4011613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/>
          <p:nvPr/>
        </p:nvSpPr>
        <p:spPr>
          <a:xfrm rot="-5400000">
            <a:off x="6335713" y="4011613"/>
            <a:ext cx="165100" cy="165100"/>
          </a:xfrm>
          <a:prstGeom prst="ellipse">
            <a:avLst/>
          </a:prstGeom>
          <a:solidFill>
            <a:srgbClr val="FFCC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6"/>
          <p:cNvCxnSpPr/>
          <p:nvPr/>
        </p:nvCxnSpPr>
        <p:spPr>
          <a:xfrm>
            <a:off x="5230813" y="5688013"/>
            <a:ext cx="1943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6"/>
          <p:cNvSpPr txBox="1"/>
          <p:nvPr/>
        </p:nvSpPr>
        <p:spPr>
          <a:xfrm>
            <a:off x="6156325" y="3573463"/>
            <a:ext cx="488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J’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0" name="Google Shape;420;p26"/>
          <p:cNvCxnSpPr/>
          <p:nvPr/>
        </p:nvCxnSpPr>
        <p:spPr>
          <a:xfrm>
            <a:off x="5497513" y="5459413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6"/>
          <p:cNvCxnSpPr/>
          <p:nvPr/>
        </p:nvCxnSpPr>
        <p:spPr>
          <a:xfrm>
            <a:off x="5802313" y="5002213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26"/>
          <p:cNvCxnSpPr/>
          <p:nvPr/>
        </p:nvCxnSpPr>
        <p:spPr>
          <a:xfrm>
            <a:off x="6107113" y="4545013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6"/>
          <p:cNvCxnSpPr/>
          <p:nvPr/>
        </p:nvCxnSpPr>
        <p:spPr>
          <a:xfrm rot="10800000">
            <a:off x="5802313" y="5002213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26"/>
          <p:cNvCxnSpPr/>
          <p:nvPr/>
        </p:nvCxnSpPr>
        <p:spPr>
          <a:xfrm rot="10800000">
            <a:off x="6107113" y="4545013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6"/>
          <p:cNvCxnSpPr/>
          <p:nvPr/>
        </p:nvCxnSpPr>
        <p:spPr>
          <a:xfrm>
            <a:off x="6411913" y="4087813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6"/>
          <p:cNvCxnSpPr/>
          <p:nvPr/>
        </p:nvCxnSpPr>
        <p:spPr>
          <a:xfrm rot="10800000">
            <a:off x="6411913" y="4087813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7" name="Google Shape;4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938" y="5689600"/>
            <a:ext cx="1584325" cy="61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26"/>
          <p:cNvCxnSpPr/>
          <p:nvPr/>
        </p:nvCxnSpPr>
        <p:spPr>
          <a:xfrm>
            <a:off x="3995738" y="2276475"/>
            <a:ext cx="936625" cy="431800"/>
          </a:xfrm>
          <a:prstGeom prst="straightConnector1">
            <a:avLst/>
          </a:prstGeom>
          <a:noFill/>
          <a:ln cap="flat" cmpd="sng" w="38100">
            <a:solidFill>
              <a:srgbClr val="66FF3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 Phase Ordering Problem betw. 3 UTs (True for AP Transforms too)</a:t>
            </a:r>
            <a:endParaRPr/>
          </a:p>
        </p:txBody>
      </p:sp>
      <p:grpSp>
        <p:nvGrpSpPr>
          <p:cNvPr id="435" name="Google Shape;435;p27"/>
          <p:cNvGrpSpPr/>
          <p:nvPr/>
        </p:nvGrpSpPr>
        <p:grpSpPr>
          <a:xfrm>
            <a:off x="395288" y="3935413"/>
            <a:ext cx="2057400" cy="1219200"/>
            <a:chOff x="2976" y="2592"/>
            <a:chExt cx="1296" cy="768"/>
          </a:xfrm>
        </p:grpSpPr>
        <p:cxnSp>
          <p:nvCxnSpPr>
            <p:cNvPr id="436" name="Google Shape;436;p27"/>
            <p:cNvCxnSpPr/>
            <p:nvPr/>
          </p:nvCxnSpPr>
          <p:spPr>
            <a:xfrm rot="10800000">
              <a:off x="2976" y="2592"/>
              <a:ext cx="0" cy="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7" name="Google Shape;437;p27"/>
            <p:cNvCxnSpPr/>
            <p:nvPr/>
          </p:nvCxnSpPr>
          <p:spPr>
            <a:xfrm rot="10800000">
              <a:off x="3624" y="2712"/>
              <a:ext cx="0" cy="12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38" name="Google Shape;438;p27"/>
            <p:cNvGrpSpPr/>
            <p:nvPr/>
          </p:nvGrpSpPr>
          <p:grpSpPr>
            <a:xfrm>
              <a:off x="3072" y="2784"/>
              <a:ext cx="949" cy="488"/>
              <a:chOff x="2560" y="3218"/>
              <a:chExt cx="949" cy="488"/>
            </a:xfrm>
          </p:grpSpPr>
          <p:sp>
            <p:nvSpPr>
              <p:cNvPr id="439" name="Google Shape;439;p27"/>
              <p:cNvSpPr/>
              <p:nvPr/>
            </p:nvSpPr>
            <p:spPr>
              <a:xfrm>
                <a:off x="2560" y="3411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2560" y="3602"/>
                <a:ext cx="104" cy="104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2560" y="3219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2842" y="3410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2842" y="3602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2842" y="3218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3123" y="3410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3123" y="3602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3123" y="3219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3405" y="3411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3405" y="3602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3405" y="3219"/>
                <a:ext cx="104" cy="104"/>
              </a:xfrm>
              <a:prstGeom prst="ellipse">
                <a:avLst/>
              </a:prstGeom>
              <a:solidFill>
                <a:srgbClr val="FFCCCC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1" name="Google Shape;451;p27"/>
          <p:cNvGrpSpPr/>
          <p:nvPr/>
        </p:nvGrpSpPr>
        <p:grpSpPr>
          <a:xfrm>
            <a:off x="3036888" y="3249613"/>
            <a:ext cx="1295400" cy="1905000"/>
            <a:chOff x="2976" y="2160"/>
            <a:chExt cx="816" cy="1200"/>
          </a:xfrm>
        </p:grpSpPr>
        <p:cxnSp>
          <p:nvCxnSpPr>
            <p:cNvPr id="452" name="Google Shape;452;p27"/>
            <p:cNvCxnSpPr/>
            <p:nvPr/>
          </p:nvCxnSpPr>
          <p:spPr>
            <a:xfrm>
              <a:off x="2976" y="3360"/>
              <a:ext cx="8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3" name="Google Shape;453;p27"/>
            <p:cNvCxnSpPr/>
            <p:nvPr/>
          </p:nvCxnSpPr>
          <p:spPr>
            <a:xfrm rot="-5400000">
              <a:off x="2376" y="2760"/>
              <a:ext cx="1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54" name="Google Shape;454;p27"/>
            <p:cNvGrpSpPr/>
            <p:nvPr/>
          </p:nvGrpSpPr>
          <p:grpSpPr>
            <a:xfrm>
              <a:off x="3072" y="2304"/>
              <a:ext cx="488" cy="949"/>
              <a:chOff x="2543" y="2736"/>
              <a:chExt cx="488" cy="949"/>
            </a:xfrm>
          </p:grpSpPr>
          <p:sp>
            <p:nvSpPr>
              <p:cNvPr id="455" name="Google Shape;455;p27"/>
              <p:cNvSpPr/>
              <p:nvPr/>
            </p:nvSpPr>
            <p:spPr>
              <a:xfrm flipH="1" rot="5400000">
                <a:off x="2734" y="3581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 flipH="1" rot="5400000">
                <a:off x="2543" y="3581"/>
                <a:ext cx="104" cy="104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 flipH="1" rot="5400000">
                <a:off x="2926" y="3581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 flipH="1" rot="5400000">
                <a:off x="2735" y="3299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7"/>
              <p:cNvSpPr/>
              <p:nvPr/>
            </p:nvSpPr>
            <p:spPr>
              <a:xfrm flipH="1" rot="5400000">
                <a:off x="2543" y="3299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 flipH="1" rot="5400000">
                <a:off x="2927" y="3299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 flipH="1" rot="5400000">
                <a:off x="2735" y="3018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 flipH="1" rot="5400000">
                <a:off x="2543" y="3018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 flipH="1" rot="5400000">
                <a:off x="2926" y="3018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 flipH="1" rot="5400000">
                <a:off x="2734" y="2736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 flipH="1" rot="5400000">
                <a:off x="2543" y="2736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chemeClr val="lt1"/>
                  </a:gs>
                </a:gsLst>
                <a:lin ang="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 flipH="1" rot="5400000">
                <a:off x="2926" y="2736"/>
                <a:ext cx="104" cy="104"/>
              </a:xfrm>
              <a:prstGeom prst="ellipse">
                <a:avLst/>
              </a:prstGeom>
              <a:solidFill>
                <a:srgbClr val="FFCCFF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67" name="Google Shape;467;p27"/>
          <p:cNvCxnSpPr/>
          <p:nvPr/>
        </p:nvCxnSpPr>
        <p:spPr>
          <a:xfrm>
            <a:off x="4916488" y="5154613"/>
            <a:ext cx="129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27"/>
          <p:cNvCxnSpPr/>
          <p:nvPr/>
        </p:nvCxnSpPr>
        <p:spPr>
          <a:xfrm rot="-5400000">
            <a:off x="4987925" y="4202113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27"/>
          <p:cNvSpPr/>
          <p:nvPr/>
        </p:nvSpPr>
        <p:spPr>
          <a:xfrm rot="-5400000">
            <a:off x="5375275" y="481965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7"/>
          <p:cNvSpPr/>
          <p:nvPr/>
        </p:nvSpPr>
        <p:spPr>
          <a:xfrm rot="-5400000">
            <a:off x="5678488" y="4819650"/>
            <a:ext cx="165100" cy="1651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7"/>
          <p:cNvSpPr/>
          <p:nvPr/>
        </p:nvSpPr>
        <p:spPr>
          <a:xfrm rot="-5400000">
            <a:off x="5070475" y="481965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 rot="-5400000">
            <a:off x="5373688" y="43719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/>
          <p:nvPr/>
        </p:nvSpPr>
        <p:spPr>
          <a:xfrm rot="-5400000">
            <a:off x="5678488" y="43719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/>
          <p:nvPr/>
        </p:nvSpPr>
        <p:spPr>
          <a:xfrm rot="-5400000">
            <a:off x="5068888" y="43719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/>
          <p:nvPr/>
        </p:nvSpPr>
        <p:spPr>
          <a:xfrm rot="-5400000">
            <a:off x="5373688" y="3925888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 rot="-5400000">
            <a:off x="5678488" y="3925888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/>
          <p:nvPr/>
        </p:nvSpPr>
        <p:spPr>
          <a:xfrm rot="-5400000">
            <a:off x="5070475" y="3925888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7"/>
          <p:cNvSpPr/>
          <p:nvPr/>
        </p:nvSpPr>
        <p:spPr>
          <a:xfrm rot="-5400000">
            <a:off x="5375275" y="3478213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7"/>
          <p:cNvSpPr/>
          <p:nvPr/>
        </p:nvSpPr>
        <p:spPr>
          <a:xfrm rot="-5400000">
            <a:off x="5678488" y="3478213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 rot="-5400000">
            <a:off x="5070475" y="3478213"/>
            <a:ext cx="165100" cy="165100"/>
          </a:xfrm>
          <a:prstGeom prst="ellipse">
            <a:avLst/>
          </a:prstGeom>
          <a:solidFill>
            <a:srgbClr val="FFCC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2592388" y="4392613"/>
            <a:ext cx="304800" cy="228600"/>
          </a:xfrm>
          <a:prstGeom prst="rightArrow">
            <a:avLst>
              <a:gd fmla="val 50000" name="adj1"/>
              <a:gd fmla="val 33333" name="adj2"/>
            </a:avLst>
          </a:prstGeom>
          <a:solidFill>
            <a:srgbClr val="66FF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6351588" y="4392613"/>
            <a:ext cx="304800" cy="228600"/>
          </a:xfrm>
          <a:prstGeom prst="rightArrow">
            <a:avLst>
              <a:gd fmla="val 50000" name="adj1"/>
              <a:gd fmla="val 33333" name="adj2"/>
            </a:avLst>
          </a:prstGeom>
          <a:solidFill>
            <a:srgbClr val="66FF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4471988" y="4392613"/>
            <a:ext cx="304800" cy="228600"/>
          </a:xfrm>
          <a:prstGeom prst="rightArrow">
            <a:avLst>
              <a:gd fmla="val 50000" name="adj1"/>
              <a:gd fmla="val 33333" name="adj2"/>
            </a:avLst>
          </a:prstGeom>
          <a:solidFill>
            <a:srgbClr val="66FF3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27"/>
          <p:cNvCxnSpPr/>
          <p:nvPr/>
        </p:nvCxnSpPr>
        <p:spPr>
          <a:xfrm>
            <a:off x="6796088" y="5230813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7"/>
          <p:cNvCxnSpPr/>
          <p:nvPr/>
        </p:nvCxnSpPr>
        <p:spPr>
          <a:xfrm rot="-5400000">
            <a:off x="6715125" y="4278313"/>
            <a:ext cx="190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27"/>
          <p:cNvSpPr/>
          <p:nvPr/>
        </p:nvSpPr>
        <p:spPr>
          <a:xfrm rot="-5400000">
            <a:off x="7254875" y="489585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7"/>
          <p:cNvSpPr/>
          <p:nvPr/>
        </p:nvSpPr>
        <p:spPr>
          <a:xfrm rot="-5400000">
            <a:off x="7558088" y="4895850"/>
            <a:ext cx="165100" cy="165100"/>
          </a:xfrm>
          <a:prstGeom prst="ellipse">
            <a:avLst/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7"/>
          <p:cNvSpPr/>
          <p:nvPr/>
        </p:nvSpPr>
        <p:spPr>
          <a:xfrm rot="-5400000">
            <a:off x="6950075" y="489585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7"/>
          <p:cNvSpPr/>
          <p:nvPr/>
        </p:nvSpPr>
        <p:spPr>
          <a:xfrm rot="-5400000">
            <a:off x="7559675" y="44481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/>
          <p:nvPr/>
        </p:nvSpPr>
        <p:spPr>
          <a:xfrm rot="-5400000">
            <a:off x="7864475" y="44481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7"/>
          <p:cNvSpPr/>
          <p:nvPr/>
        </p:nvSpPr>
        <p:spPr>
          <a:xfrm rot="-5400000">
            <a:off x="7254875" y="4448175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7"/>
          <p:cNvSpPr/>
          <p:nvPr/>
        </p:nvSpPr>
        <p:spPr>
          <a:xfrm rot="-5400000">
            <a:off x="7862888" y="400050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7"/>
          <p:cNvSpPr/>
          <p:nvPr/>
        </p:nvSpPr>
        <p:spPr>
          <a:xfrm rot="-5400000">
            <a:off x="8167688" y="400050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7"/>
          <p:cNvSpPr/>
          <p:nvPr/>
        </p:nvSpPr>
        <p:spPr>
          <a:xfrm rot="-5400000">
            <a:off x="7559675" y="4000500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 rot="-5400000">
            <a:off x="8167688" y="3554413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7"/>
          <p:cNvSpPr/>
          <p:nvPr/>
        </p:nvSpPr>
        <p:spPr>
          <a:xfrm rot="-5400000">
            <a:off x="8470900" y="3554413"/>
            <a:ext cx="165100" cy="16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 rot="-5400000">
            <a:off x="7862888" y="3554413"/>
            <a:ext cx="165100" cy="165100"/>
          </a:xfrm>
          <a:prstGeom prst="ellipse">
            <a:avLst/>
          </a:prstGeom>
          <a:solidFill>
            <a:srgbClr val="FFCC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088" y="3859213"/>
            <a:ext cx="5461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7288" y="3859213"/>
            <a:ext cx="4699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6488" y="3859213"/>
            <a:ext cx="5461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2438" y="1989138"/>
            <a:ext cx="2778125" cy="601662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7"/>
          <p:cNvSpPr/>
          <p:nvPr/>
        </p:nvSpPr>
        <p:spPr>
          <a:xfrm>
            <a:off x="1081088" y="2601913"/>
            <a:ext cx="6477000" cy="1104900"/>
          </a:xfrm>
          <a:custGeom>
            <a:rect b="b" l="l" r="r" t="t"/>
            <a:pathLst>
              <a:path extrusionOk="0" h="696" w="4080">
                <a:moveTo>
                  <a:pt x="0" y="696"/>
                </a:moveTo>
                <a:cubicBezTo>
                  <a:pt x="644" y="372"/>
                  <a:pt x="1288" y="48"/>
                  <a:pt x="1968" y="24"/>
                </a:cubicBezTo>
                <a:cubicBezTo>
                  <a:pt x="2648" y="0"/>
                  <a:pt x="3364" y="276"/>
                  <a:pt x="4080" y="552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2195513" y="5661025"/>
            <a:ext cx="56165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unimodular matrix is square, integer matrix where the absolute value of the determinant is 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Limitation of UT: Only Handle Perfect Nested Loop</a:t>
            </a:r>
            <a:endParaRPr/>
          </a:p>
        </p:txBody>
      </p:sp>
      <p:sp>
        <p:nvSpPr>
          <p:cNvPr id="510" name="Google Shape;510;p28"/>
          <p:cNvSpPr txBox="1"/>
          <p:nvPr>
            <p:ph idx="1" type="body"/>
          </p:nvPr>
        </p:nvSpPr>
        <p:spPr>
          <a:xfrm>
            <a:off x="539750" y="5805488"/>
            <a:ext cx="82296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Solution: AP: Mapping at Statement-level</a:t>
            </a:r>
            <a:endParaRPr/>
          </a:p>
        </p:txBody>
      </p:sp>
      <p:sp>
        <p:nvSpPr>
          <p:cNvPr id="511" name="Google Shape;511;p28"/>
          <p:cNvSpPr txBox="1"/>
          <p:nvPr/>
        </p:nvSpPr>
        <p:spPr>
          <a:xfrm>
            <a:off x="755650" y="1700213"/>
            <a:ext cx="338455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 to X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J = 1 to Y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……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L = 1 to W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A[I,J,L]= …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……..</a:t>
            </a:r>
            <a:endParaRPr/>
          </a:p>
        </p:txBody>
      </p:sp>
      <p:grpSp>
        <p:nvGrpSpPr>
          <p:cNvPr id="512" name="Google Shape;512;p28"/>
          <p:cNvGrpSpPr/>
          <p:nvPr/>
        </p:nvGrpSpPr>
        <p:grpSpPr>
          <a:xfrm>
            <a:off x="1331913" y="2276475"/>
            <a:ext cx="6481762" cy="915988"/>
            <a:chOff x="884" y="1979"/>
            <a:chExt cx="4083" cy="577"/>
          </a:xfrm>
        </p:grpSpPr>
        <p:sp>
          <p:nvSpPr>
            <p:cNvPr id="513" name="Google Shape;513;p28"/>
            <p:cNvSpPr txBox="1"/>
            <p:nvPr/>
          </p:nvSpPr>
          <p:spPr>
            <a:xfrm>
              <a:off x="884" y="2069"/>
              <a:ext cx="99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B[I,J]=…</a:t>
              </a:r>
              <a:endParaRPr/>
            </a:p>
          </p:txBody>
        </p:sp>
        <p:sp>
          <p:nvSpPr>
            <p:cNvPr id="514" name="Google Shape;514;p28"/>
            <p:cNvSpPr txBox="1"/>
            <p:nvPr/>
          </p:nvSpPr>
          <p:spPr>
            <a:xfrm>
              <a:off x="2653" y="1979"/>
              <a:ext cx="231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 code must be in the innermost loop. Code not inside innermost loop is not supported</a:t>
              </a:r>
              <a:endParaRPr/>
            </a:p>
          </p:txBody>
        </p:sp>
      </p:grpSp>
      <p:grpSp>
        <p:nvGrpSpPr>
          <p:cNvPr id="515" name="Google Shape;515;p28"/>
          <p:cNvGrpSpPr/>
          <p:nvPr/>
        </p:nvGrpSpPr>
        <p:grpSpPr>
          <a:xfrm>
            <a:off x="611188" y="4364038"/>
            <a:ext cx="7273925" cy="915987"/>
            <a:chOff x="385" y="3294"/>
            <a:chExt cx="4582" cy="577"/>
          </a:xfrm>
        </p:grpSpPr>
        <p:sp>
          <p:nvSpPr>
            <p:cNvPr id="516" name="Google Shape;516;p28"/>
            <p:cNvSpPr txBox="1"/>
            <p:nvPr/>
          </p:nvSpPr>
          <p:spPr>
            <a:xfrm>
              <a:off x="385" y="3294"/>
              <a:ext cx="1951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     For J = 1 to Y</a:t>
              </a:r>
              <a:b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            For L = 1 to W2</a:t>
              </a:r>
              <a:b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………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   </a:t>
              </a:r>
              <a:endParaRPr/>
            </a:p>
          </p:txBody>
        </p:sp>
        <p:sp>
          <p:nvSpPr>
            <p:cNvPr id="517" name="Google Shape;517;p28"/>
            <p:cNvSpPr txBox="1"/>
            <p:nvPr/>
          </p:nvSpPr>
          <p:spPr>
            <a:xfrm>
              <a:off x="2653" y="3294"/>
              <a:ext cx="231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loop with multiple child loops are not supported. </a:t>
              </a:r>
              <a:endParaRPr/>
            </a:p>
          </p:txBody>
        </p:sp>
      </p:grpSp>
      <p:grpSp>
        <p:nvGrpSpPr>
          <p:cNvPr id="518" name="Google Shape;518;p28"/>
          <p:cNvGrpSpPr/>
          <p:nvPr/>
        </p:nvGrpSpPr>
        <p:grpSpPr>
          <a:xfrm>
            <a:off x="915988" y="1484313"/>
            <a:ext cx="7129462" cy="4011612"/>
            <a:chOff x="612" y="1480"/>
            <a:chExt cx="4491" cy="2527"/>
          </a:xfrm>
        </p:grpSpPr>
        <p:grpSp>
          <p:nvGrpSpPr>
            <p:cNvPr id="519" name="Google Shape;519;p28"/>
            <p:cNvGrpSpPr/>
            <p:nvPr/>
          </p:nvGrpSpPr>
          <p:grpSpPr>
            <a:xfrm>
              <a:off x="612" y="1480"/>
              <a:ext cx="4491" cy="2527"/>
              <a:chOff x="612" y="1480"/>
              <a:chExt cx="4491" cy="2527"/>
            </a:xfrm>
          </p:grpSpPr>
          <p:grpSp>
            <p:nvGrpSpPr>
              <p:cNvPr id="520" name="Google Shape;520;p28"/>
              <p:cNvGrpSpPr/>
              <p:nvPr/>
            </p:nvGrpSpPr>
            <p:grpSpPr>
              <a:xfrm>
                <a:off x="2200" y="1480"/>
                <a:ext cx="2903" cy="2527"/>
                <a:chOff x="2200" y="1480"/>
                <a:chExt cx="2903" cy="2527"/>
              </a:xfrm>
            </p:grpSpPr>
            <p:sp>
              <p:nvSpPr>
                <p:cNvPr id="521" name="Google Shape;521;p28"/>
                <p:cNvSpPr txBox="1"/>
                <p:nvPr/>
              </p:nvSpPr>
              <p:spPr>
                <a:xfrm>
                  <a:off x="2699" y="1480"/>
                  <a:ext cx="1860" cy="16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For I = 1 to X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For J = 1 to Y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B[I,J] = …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For L = 1 to W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A[I,J,L]=…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….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For L = 1 to W2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       ….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28"/>
                <p:cNvSpPr txBox="1"/>
                <p:nvPr/>
              </p:nvSpPr>
              <p:spPr>
                <a:xfrm>
                  <a:off x="2200" y="3430"/>
                  <a:ext cx="2903" cy="5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Affine partition could support uniformed transformation for multiple loops, such as loop fusion above</a:t>
                  </a:r>
                  <a:endParaRPr/>
                </a:p>
              </p:txBody>
            </p:sp>
          </p:grpSp>
          <p:sp>
            <p:nvSpPr>
              <p:cNvPr id="523" name="Google Shape;523;p28"/>
              <p:cNvSpPr txBox="1"/>
              <p:nvPr/>
            </p:nvSpPr>
            <p:spPr>
              <a:xfrm>
                <a:off x="612" y="3294"/>
                <a:ext cx="1995" cy="5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For J = 1 to Y</a:t>
                </a:r>
                <a:br>
                  <a:rPr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For L = 1 to W2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   ……… </a:t>
                </a:r>
                <a:endParaRPr/>
              </a:p>
            </p:txBody>
          </p:sp>
        </p:grpSp>
        <p:sp>
          <p:nvSpPr>
            <p:cNvPr id="524" name="Google Shape;524;p28"/>
            <p:cNvSpPr txBox="1"/>
            <p:nvPr/>
          </p:nvSpPr>
          <p:spPr>
            <a:xfrm>
              <a:off x="884" y="2069"/>
              <a:ext cx="113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B[I,J]=…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Limitation of UT: Cannot Reindex at Statement Level</a:t>
            </a:r>
            <a:endParaRPr/>
          </a:p>
        </p:txBody>
      </p:sp>
      <p:grpSp>
        <p:nvGrpSpPr>
          <p:cNvPr id="531" name="Google Shape;531;p29"/>
          <p:cNvGrpSpPr/>
          <p:nvPr/>
        </p:nvGrpSpPr>
        <p:grpSpPr>
          <a:xfrm>
            <a:off x="1781175" y="1916113"/>
            <a:ext cx="6462713" cy="1739900"/>
            <a:chOff x="986" y="1344"/>
            <a:chExt cx="4071" cy="1096"/>
          </a:xfrm>
        </p:grpSpPr>
        <p:sp>
          <p:nvSpPr>
            <p:cNvPr id="532" name="Google Shape;532;p29"/>
            <p:cNvSpPr/>
            <p:nvPr/>
          </p:nvSpPr>
          <p:spPr>
            <a:xfrm>
              <a:off x="986" y="1434"/>
              <a:ext cx="1259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I = 1  to  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For J = 1 to 4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T[I] = …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…   = T[I+1]</a:t>
              </a:r>
              <a:endParaRPr/>
            </a:p>
          </p:txBody>
        </p:sp>
        <p:sp>
          <p:nvSpPr>
            <p:cNvPr id="533" name="Google Shape;533;p29"/>
            <p:cNvSpPr txBox="1"/>
            <p:nvPr/>
          </p:nvSpPr>
          <p:spPr>
            <a:xfrm>
              <a:off x="2971" y="1344"/>
              <a:ext cx="2086" cy="10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Reindex is required to change the loop-carried dependency into loop independent dependency. Unimodular could not formulate loop reindex.</a:t>
              </a:r>
              <a:endParaRPr/>
            </a:p>
          </p:txBody>
        </p:sp>
      </p:grpSp>
      <p:grpSp>
        <p:nvGrpSpPr>
          <p:cNvPr id="534" name="Google Shape;534;p29"/>
          <p:cNvGrpSpPr/>
          <p:nvPr/>
        </p:nvGrpSpPr>
        <p:grpSpPr>
          <a:xfrm>
            <a:off x="1331913" y="1341438"/>
            <a:ext cx="6408737" cy="5033962"/>
            <a:chOff x="839" y="845"/>
            <a:chExt cx="4037" cy="3171"/>
          </a:xfrm>
        </p:grpSpPr>
        <p:grpSp>
          <p:nvGrpSpPr>
            <p:cNvPr id="535" name="Google Shape;535;p29"/>
            <p:cNvGrpSpPr/>
            <p:nvPr/>
          </p:nvGrpSpPr>
          <p:grpSpPr>
            <a:xfrm>
              <a:off x="839" y="845"/>
              <a:ext cx="4037" cy="3039"/>
              <a:chOff x="839" y="845"/>
              <a:chExt cx="4037" cy="3039"/>
            </a:xfrm>
          </p:grpSpPr>
          <p:grpSp>
            <p:nvGrpSpPr>
              <p:cNvPr id="536" name="Google Shape;536;p29"/>
              <p:cNvGrpSpPr/>
              <p:nvPr/>
            </p:nvGrpSpPr>
            <p:grpSpPr>
              <a:xfrm>
                <a:off x="1111" y="845"/>
                <a:ext cx="3709" cy="1788"/>
                <a:chOff x="1020" y="2024"/>
                <a:chExt cx="3709" cy="1788"/>
              </a:xfrm>
            </p:grpSpPr>
            <p:sp>
              <p:nvSpPr>
                <p:cNvPr id="537" name="Google Shape;537;p29"/>
                <p:cNvSpPr/>
                <p:nvPr/>
              </p:nvSpPr>
              <p:spPr>
                <a:xfrm>
                  <a:off x="3470" y="2024"/>
                  <a:ext cx="1259" cy="17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I=1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For J = 1 to 4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T[1] = …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For I = 2  to  4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For J = 1 to 4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T[I] = …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…   = T[I]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I=5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For J = 1 to 4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…  = T[5]</a:t>
                  </a:r>
                  <a:endParaRPr/>
                </a:p>
              </p:txBody>
            </p:sp>
            <p:sp>
              <p:nvSpPr>
                <p:cNvPr id="538" name="Google Shape;538;p29"/>
                <p:cNvSpPr/>
                <p:nvPr/>
              </p:nvSpPr>
              <p:spPr>
                <a:xfrm>
                  <a:off x="1020" y="2341"/>
                  <a:ext cx="1259" cy="7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For I = 1  to  4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For J = 1 to 4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T[I] = …</a:t>
                  </a:r>
                  <a:b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  …   = T[I+1]</a:t>
                  </a:r>
                  <a:endParaRPr/>
                </a:p>
              </p:txBody>
            </p:sp>
          </p:grpSp>
          <p:grpSp>
            <p:nvGrpSpPr>
              <p:cNvPr id="539" name="Google Shape;539;p29"/>
              <p:cNvGrpSpPr/>
              <p:nvPr/>
            </p:nvGrpSpPr>
            <p:grpSpPr>
              <a:xfrm>
                <a:off x="839" y="2578"/>
                <a:ext cx="1776" cy="1306"/>
                <a:chOff x="904" y="2232"/>
                <a:chExt cx="1776" cy="1306"/>
              </a:xfrm>
            </p:grpSpPr>
            <p:grpSp>
              <p:nvGrpSpPr>
                <p:cNvPr id="540" name="Google Shape;540;p29"/>
                <p:cNvGrpSpPr/>
                <p:nvPr/>
              </p:nvGrpSpPr>
              <p:grpSpPr>
                <a:xfrm>
                  <a:off x="1240" y="2471"/>
                  <a:ext cx="1229" cy="681"/>
                  <a:chOff x="1240" y="2471"/>
                  <a:chExt cx="1229" cy="681"/>
                </a:xfrm>
              </p:grpSpPr>
              <p:grpSp>
                <p:nvGrpSpPr>
                  <p:cNvPr id="541" name="Google Shape;541;p29"/>
                  <p:cNvGrpSpPr/>
                  <p:nvPr/>
                </p:nvGrpSpPr>
                <p:grpSpPr>
                  <a:xfrm>
                    <a:off x="1240" y="2471"/>
                    <a:ext cx="1125" cy="681"/>
                    <a:chOff x="1240" y="2471"/>
                    <a:chExt cx="1125" cy="681"/>
                  </a:xfrm>
                </p:grpSpPr>
                <p:grpSp>
                  <p:nvGrpSpPr>
                    <p:cNvPr id="542" name="Google Shape;542;p29"/>
                    <p:cNvGrpSpPr/>
                    <p:nvPr/>
                  </p:nvGrpSpPr>
                  <p:grpSpPr>
                    <a:xfrm>
                      <a:off x="1240" y="2471"/>
                      <a:ext cx="1125" cy="681"/>
                      <a:chOff x="1240" y="2471"/>
                      <a:chExt cx="1125" cy="681"/>
                    </a:xfrm>
                  </p:grpSpPr>
                  <p:grpSp>
                    <p:nvGrpSpPr>
                      <p:cNvPr id="543" name="Google Shape;543;p29"/>
                      <p:cNvGrpSpPr/>
                      <p:nvPr/>
                    </p:nvGrpSpPr>
                    <p:grpSpPr>
                      <a:xfrm>
                        <a:off x="1240" y="2471"/>
                        <a:ext cx="104" cy="681"/>
                        <a:chOff x="1240" y="2471"/>
                        <a:chExt cx="104" cy="681"/>
                      </a:xfrm>
                    </p:grpSpPr>
                    <p:sp>
                      <p:nvSpPr>
                        <p:cNvPr id="544" name="Google Shape;544;p29"/>
                        <p:cNvSpPr/>
                        <p:nvPr/>
                      </p:nvSpPr>
                      <p:spPr>
                        <a:xfrm>
                          <a:off x="1240" y="2857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45" name="Google Shape;545;p29"/>
                        <p:cNvSpPr/>
                        <p:nvPr/>
                      </p:nvSpPr>
                      <p:spPr>
                        <a:xfrm>
                          <a:off x="1240" y="3048"/>
                          <a:ext cx="104" cy="104"/>
                        </a:xfrm>
                        <a:prstGeom prst="ellipse">
                          <a:avLst/>
                        </a:prstGeom>
                        <a:solidFill>
                          <a:schemeClr val="hlink"/>
                        </a:soli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46" name="Google Shape;546;p29"/>
                        <p:cNvSpPr/>
                        <p:nvPr/>
                      </p:nvSpPr>
                      <p:spPr>
                        <a:xfrm>
                          <a:off x="1240" y="2665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47" name="Google Shape;547;p29"/>
                        <p:cNvSpPr/>
                        <p:nvPr/>
                      </p:nvSpPr>
                      <p:spPr>
                        <a:xfrm>
                          <a:off x="1240" y="2471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548" name="Google Shape;548;p29"/>
                      <p:cNvGrpSpPr/>
                      <p:nvPr/>
                    </p:nvGrpSpPr>
                    <p:grpSpPr>
                      <a:xfrm>
                        <a:off x="1920" y="2471"/>
                        <a:ext cx="104" cy="681"/>
                        <a:chOff x="1803" y="2471"/>
                        <a:chExt cx="104" cy="681"/>
                      </a:xfrm>
                    </p:grpSpPr>
                    <p:sp>
                      <p:nvSpPr>
                        <p:cNvPr id="549" name="Google Shape;549;p29"/>
                        <p:cNvSpPr/>
                        <p:nvPr/>
                      </p:nvSpPr>
                      <p:spPr>
                        <a:xfrm>
                          <a:off x="1803" y="2856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50" name="Google Shape;550;p29"/>
                        <p:cNvSpPr/>
                        <p:nvPr/>
                      </p:nvSpPr>
                      <p:spPr>
                        <a:xfrm>
                          <a:off x="1803" y="3048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51" name="Google Shape;551;p29"/>
                        <p:cNvSpPr/>
                        <p:nvPr/>
                      </p:nvSpPr>
                      <p:spPr>
                        <a:xfrm>
                          <a:off x="1803" y="2665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52" name="Google Shape;552;p29"/>
                        <p:cNvSpPr/>
                        <p:nvPr/>
                      </p:nvSpPr>
                      <p:spPr>
                        <a:xfrm>
                          <a:off x="1803" y="2471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553" name="Google Shape;553;p29"/>
                      <p:cNvGrpSpPr/>
                      <p:nvPr/>
                    </p:nvGrpSpPr>
                    <p:grpSpPr>
                      <a:xfrm>
                        <a:off x="1580" y="2471"/>
                        <a:ext cx="104" cy="681"/>
                        <a:chOff x="1522" y="2471"/>
                        <a:chExt cx="104" cy="681"/>
                      </a:xfrm>
                    </p:grpSpPr>
                    <p:sp>
                      <p:nvSpPr>
                        <p:cNvPr id="554" name="Google Shape;554;p29"/>
                        <p:cNvSpPr/>
                        <p:nvPr/>
                      </p:nvSpPr>
                      <p:spPr>
                        <a:xfrm>
                          <a:off x="1522" y="2856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55" name="Google Shape;555;p29"/>
                        <p:cNvSpPr/>
                        <p:nvPr/>
                      </p:nvSpPr>
                      <p:spPr>
                        <a:xfrm>
                          <a:off x="1522" y="3048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56" name="Google Shape;556;p29"/>
                        <p:cNvSpPr/>
                        <p:nvPr/>
                      </p:nvSpPr>
                      <p:spPr>
                        <a:xfrm>
                          <a:off x="1522" y="2664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57" name="Google Shape;557;p29"/>
                        <p:cNvSpPr/>
                        <p:nvPr/>
                      </p:nvSpPr>
                      <p:spPr>
                        <a:xfrm>
                          <a:off x="1522" y="2471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558" name="Google Shape;558;p29"/>
                      <p:cNvGrpSpPr/>
                      <p:nvPr/>
                    </p:nvGrpSpPr>
                    <p:grpSpPr>
                      <a:xfrm>
                        <a:off x="2261" y="2471"/>
                        <a:ext cx="104" cy="681"/>
                        <a:chOff x="2085" y="2471"/>
                        <a:chExt cx="104" cy="681"/>
                      </a:xfrm>
                    </p:grpSpPr>
                    <p:sp>
                      <p:nvSpPr>
                        <p:cNvPr id="559" name="Google Shape;559;p29"/>
                        <p:cNvSpPr/>
                        <p:nvPr/>
                      </p:nvSpPr>
                      <p:spPr>
                        <a:xfrm>
                          <a:off x="2085" y="2857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0" name="Google Shape;560;p29"/>
                        <p:cNvSpPr/>
                        <p:nvPr/>
                      </p:nvSpPr>
                      <p:spPr>
                        <a:xfrm>
                          <a:off x="2085" y="3048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1" name="Google Shape;561;p29"/>
                        <p:cNvSpPr/>
                        <p:nvPr/>
                      </p:nvSpPr>
                      <p:spPr>
                        <a:xfrm>
                          <a:off x="2085" y="2471"/>
                          <a:ext cx="104" cy="104"/>
                        </a:xfrm>
                        <a:prstGeom prst="ellipse">
                          <a:avLst/>
                        </a:prstGeom>
                        <a:solidFill>
                          <a:srgbClr val="FFCCCC"/>
                        </a:soli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562" name="Google Shape;562;p29"/>
                        <p:cNvSpPr/>
                        <p:nvPr/>
                      </p:nvSpPr>
                      <p:spPr>
                        <a:xfrm>
                          <a:off x="2085" y="2664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chemeClr val="lt1"/>
                            </a:gs>
                            <a:gs pos="100000">
                              <a:schemeClr val="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63" name="Google Shape;563;p29"/>
                    <p:cNvGrpSpPr/>
                    <p:nvPr/>
                  </p:nvGrpSpPr>
                  <p:grpSpPr>
                    <a:xfrm>
                      <a:off x="1344" y="2471"/>
                      <a:ext cx="104" cy="681"/>
                      <a:chOff x="1344" y="2471"/>
                      <a:chExt cx="104" cy="681"/>
                    </a:xfrm>
                  </p:grpSpPr>
                  <p:sp>
                    <p:nvSpPr>
                      <p:cNvPr id="564" name="Google Shape;564;p29"/>
                      <p:cNvSpPr/>
                      <p:nvPr/>
                    </p:nvSpPr>
                    <p:spPr>
                      <a:xfrm>
                        <a:off x="1344" y="2857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5" name="Google Shape;565;p29"/>
                      <p:cNvSpPr/>
                      <p:nvPr/>
                    </p:nvSpPr>
                    <p:spPr>
                      <a:xfrm>
                        <a:off x="1344" y="3048"/>
                        <a:ext cx="104" cy="104"/>
                      </a:xfrm>
                      <a:prstGeom prst="ellipse">
                        <a:avLst/>
                      </a:prstGeom>
                      <a:solidFill>
                        <a:schemeClr val="folHlink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6" name="Google Shape;566;p29"/>
                      <p:cNvSpPr/>
                      <p:nvPr/>
                    </p:nvSpPr>
                    <p:spPr>
                      <a:xfrm>
                        <a:off x="1344" y="2665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67" name="Google Shape;567;p29"/>
                      <p:cNvSpPr/>
                      <p:nvPr/>
                    </p:nvSpPr>
                    <p:spPr>
                      <a:xfrm>
                        <a:off x="1344" y="2471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68" name="Google Shape;568;p29"/>
                  <p:cNvGrpSpPr/>
                  <p:nvPr/>
                </p:nvGrpSpPr>
                <p:grpSpPr>
                  <a:xfrm>
                    <a:off x="1684" y="2471"/>
                    <a:ext cx="785" cy="681"/>
                    <a:chOff x="1684" y="2471"/>
                    <a:chExt cx="785" cy="681"/>
                  </a:xfrm>
                </p:grpSpPr>
                <p:grpSp>
                  <p:nvGrpSpPr>
                    <p:cNvPr id="569" name="Google Shape;569;p29"/>
                    <p:cNvGrpSpPr/>
                    <p:nvPr/>
                  </p:nvGrpSpPr>
                  <p:grpSpPr>
                    <a:xfrm>
                      <a:off x="2024" y="2471"/>
                      <a:ext cx="104" cy="681"/>
                      <a:chOff x="1803" y="2471"/>
                      <a:chExt cx="104" cy="681"/>
                    </a:xfrm>
                  </p:grpSpPr>
                  <p:sp>
                    <p:nvSpPr>
                      <p:cNvPr id="570" name="Google Shape;570;p29"/>
                      <p:cNvSpPr/>
                      <p:nvPr/>
                    </p:nvSpPr>
                    <p:spPr>
                      <a:xfrm>
                        <a:off x="1803" y="2856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1" name="Google Shape;571;p29"/>
                      <p:cNvSpPr/>
                      <p:nvPr/>
                    </p:nvSpPr>
                    <p:spPr>
                      <a:xfrm>
                        <a:off x="1803" y="3048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2" name="Google Shape;572;p29"/>
                      <p:cNvSpPr/>
                      <p:nvPr/>
                    </p:nvSpPr>
                    <p:spPr>
                      <a:xfrm>
                        <a:off x="1803" y="2665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3" name="Google Shape;573;p29"/>
                      <p:cNvSpPr/>
                      <p:nvPr/>
                    </p:nvSpPr>
                    <p:spPr>
                      <a:xfrm>
                        <a:off x="1803" y="2471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74" name="Google Shape;574;p29"/>
                    <p:cNvGrpSpPr/>
                    <p:nvPr/>
                  </p:nvGrpSpPr>
                  <p:grpSpPr>
                    <a:xfrm>
                      <a:off x="1684" y="2471"/>
                      <a:ext cx="104" cy="681"/>
                      <a:chOff x="1522" y="2471"/>
                      <a:chExt cx="104" cy="681"/>
                    </a:xfrm>
                  </p:grpSpPr>
                  <p:sp>
                    <p:nvSpPr>
                      <p:cNvPr id="575" name="Google Shape;575;p29"/>
                      <p:cNvSpPr/>
                      <p:nvPr/>
                    </p:nvSpPr>
                    <p:spPr>
                      <a:xfrm>
                        <a:off x="1522" y="2856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6" name="Google Shape;576;p29"/>
                      <p:cNvSpPr/>
                      <p:nvPr/>
                    </p:nvSpPr>
                    <p:spPr>
                      <a:xfrm>
                        <a:off x="1522" y="3048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7" name="Google Shape;577;p29"/>
                      <p:cNvSpPr/>
                      <p:nvPr/>
                    </p:nvSpPr>
                    <p:spPr>
                      <a:xfrm>
                        <a:off x="1522" y="2664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78" name="Google Shape;578;p29"/>
                      <p:cNvSpPr/>
                      <p:nvPr/>
                    </p:nvSpPr>
                    <p:spPr>
                      <a:xfrm>
                        <a:off x="1522" y="2471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79" name="Google Shape;579;p29"/>
                    <p:cNvGrpSpPr/>
                    <p:nvPr/>
                  </p:nvGrpSpPr>
                  <p:grpSpPr>
                    <a:xfrm>
                      <a:off x="2365" y="2471"/>
                      <a:ext cx="104" cy="681"/>
                      <a:chOff x="2365" y="2471"/>
                      <a:chExt cx="104" cy="681"/>
                    </a:xfrm>
                  </p:grpSpPr>
                  <p:sp>
                    <p:nvSpPr>
                      <p:cNvPr id="580" name="Google Shape;580;p29"/>
                      <p:cNvSpPr/>
                      <p:nvPr/>
                    </p:nvSpPr>
                    <p:spPr>
                      <a:xfrm>
                        <a:off x="2365" y="2857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81" name="Google Shape;581;p29"/>
                      <p:cNvSpPr/>
                      <p:nvPr/>
                    </p:nvSpPr>
                    <p:spPr>
                      <a:xfrm>
                        <a:off x="2365" y="3048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82" name="Google Shape;582;p29"/>
                      <p:cNvSpPr/>
                      <p:nvPr/>
                    </p:nvSpPr>
                    <p:spPr>
                      <a:xfrm>
                        <a:off x="2365" y="2471"/>
                        <a:ext cx="104" cy="104"/>
                      </a:xfrm>
                      <a:prstGeom prst="ellipse">
                        <a:avLst/>
                      </a:prstGeom>
                      <a:solidFill>
                        <a:srgbClr val="99CCFF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83" name="Google Shape;583;p29"/>
                      <p:cNvSpPr/>
                      <p:nvPr/>
                    </p:nvSpPr>
                    <p:spPr>
                      <a:xfrm>
                        <a:off x="2365" y="2664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4" name="Google Shape;584;p29"/>
                <p:cNvGrpSpPr/>
                <p:nvPr/>
              </p:nvGrpSpPr>
              <p:grpSpPr>
                <a:xfrm>
                  <a:off x="904" y="2232"/>
                  <a:ext cx="1776" cy="1306"/>
                  <a:chOff x="904" y="2232"/>
                  <a:chExt cx="1776" cy="1306"/>
                </a:xfrm>
              </p:grpSpPr>
              <p:sp>
                <p:nvSpPr>
                  <p:cNvPr id="585" name="Google Shape;585;p29"/>
                  <p:cNvSpPr txBox="1"/>
                  <p:nvPr/>
                </p:nvSpPr>
                <p:spPr>
                  <a:xfrm>
                    <a:off x="904" y="2472"/>
                    <a:ext cx="192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I</a:t>
                    </a:r>
                    <a:endParaRPr b="1" baseline="-25000" sz="20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</p:txBody>
              </p:sp>
              <p:sp>
                <p:nvSpPr>
                  <p:cNvPr id="586" name="Google Shape;586;p29"/>
                  <p:cNvSpPr txBox="1"/>
                  <p:nvPr/>
                </p:nvSpPr>
                <p:spPr>
                  <a:xfrm>
                    <a:off x="1528" y="3288"/>
                    <a:ext cx="212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J</a:t>
                    </a:r>
                    <a:endParaRPr b="1" baseline="-25000" sz="20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endParaRPr>
                  </a:p>
                </p:txBody>
              </p:sp>
              <p:cxnSp>
                <p:nvCxnSpPr>
                  <p:cNvPr id="587" name="Google Shape;587;p29"/>
                  <p:cNvCxnSpPr/>
                  <p:nvPr/>
                </p:nvCxnSpPr>
                <p:spPr>
                  <a:xfrm rot="10800000">
                    <a:off x="1144" y="2232"/>
                    <a:ext cx="0" cy="1008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88" name="Google Shape;588;p29"/>
                  <p:cNvCxnSpPr/>
                  <p:nvPr/>
                </p:nvCxnSpPr>
                <p:spPr>
                  <a:xfrm rot="10800000">
                    <a:off x="1912" y="2472"/>
                    <a:ext cx="0" cy="153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grpSp>
                <p:nvGrpSpPr>
                  <p:cNvPr id="589" name="Google Shape;589;p29"/>
                  <p:cNvGrpSpPr/>
                  <p:nvPr/>
                </p:nvGrpSpPr>
                <p:grpSpPr>
                  <a:xfrm>
                    <a:off x="1248" y="2520"/>
                    <a:ext cx="1208" cy="576"/>
                    <a:chOff x="3120" y="2688"/>
                    <a:chExt cx="768" cy="576"/>
                  </a:xfrm>
                </p:grpSpPr>
                <p:cxnSp>
                  <p:nvCxnSpPr>
                    <p:cNvPr id="590" name="Google Shape;590;p29"/>
                    <p:cNvCxnSpPr/>
                    <p:nvPr/>
                  </p:nvCxnSpPr>
                  <p:spPr>
                    <a:xfrm>
                      <a:off x="3120" y="3264"/>
                      <a:ext cx="768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1" name="Google Shape;591;p29"/>
                    <p:cNvCxnSpPr/>
                    <p:nvPr/>
                  </p:nvCxnSpPr>
                  <p:spPr>
                    <a:xfrm>
                      <a:off x="3120" y="3072"/>
                      <a:ext cx="768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2" name="Google Shape;592;p29"/>
                    <p:cNvCxnSpPr/>
                    <p:nvPr/>
                  </p:nvCxnSpPr>
                  <p:spPr>
                    <a:xfrm>
                      <a:off x="3120" y="2880"/>
                      <a:ext cx="768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3" name="Google Shape;593;p29"/>
                    <p:cNvCxnSpPr/>
                    <p:nvPr/>
                  </p:nvCxnSpPr>
                  <p:spPr>
                    <a:xfrm rot="10800000">
                      <a:off x="3120" y="3072"/>
                      <a:ext cx="768" cy="19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4" name="Google Shape;594;p29"/>
                    <p:cNvCxnSpPr/>
                    <p:nvPr/>
                  </p:nvCxnSpPr>
                  <p:spPr>
                    <a:xfrm rot="10800000">
                      <a:off x="3120" y="2880"/>
                      <a:ext cx="768" cy="19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5" name="Google Shape;595;p29"/>
                    <p:cNvCxnSpPr/>
                    <p:nvPr/>
                  </p:nvCxnSpPr>
                  <p:spPr>
                    <a:xfrm>
                      <a:off x="3120" y="2688"/>
                      <a:ext cx="768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6" name="Google Shape;596;p29"/>
                    <p:cNvCxnSpPr/>
                    <p:nvPr/>
                  </p:nvCxnSpPr>
                  <p:spPr>
                    <a:xfrm rot="10800000">
                      <a:off x="3120" y="2688"/>
                      <a:ext cx="720" cy="192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</p:grpSp>
            </p:grpSp>
          </p:grpSp>
          <p:grpSp>
            <p:nvGrpSpPr>
              <p:cNvPr id="597" name="Google Shape;597;p29"/>
              <p:cNvGrpSpPr/>
              <p:nvPr/>
            </p:nvGrpSpPr>
            <p:grpSpPr>
              <a:xfrm>
                <a:off x="3100" y="2594"/>
                <a:ext cx="1776" cy="1290"/>
                <a:chOff x="3288" y="2874"/>
                <a:chExt cx="1776" cy="1290"/>
              </a:xfrm>
            </p:grpSpPr>
            <p:cxnSp>
              <p:nvCxnSpPr>
                <p:cNvPr id="598" name="Google Shape;598;p29"/>
                <p:cNvCxnSpPr/>
                <p:nvPr/>
              </p:nvCxnSpPr>
              <p:spPr>
                <a:xfrm>
                  <a:off x="3632" y="3536"/>
                  <a:ext cx="120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599" name="Google Shape;599;p29"/>
                <p:cNvCxnSpPr/>
                <p:nvPr/>
              </p:nvCxnSpPr>
              <p:spPr>
                <a:xfrm>
                  <a:off x="3632" y="3344"/>
                  <a:ext cx="120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grpSp>
              <p:nvGrpSpPr>
                <p:cNvPr id="600" name="Google Shape;600;p29"/>
                <p:cNvGrpSpPr/>
                <p:nvPr/>
              </p:nvGrpSpPr>
              <p:grpSpPr>
                <a:xfrm>
                  <a:off x="3632" y="3536"/>
                  <a:ext cx="1064" cy="192"/>
                  <a:chOff x="1248" y="2904"/>
                  <a:chExt cx="1208" cy="192"/>
                </a:xfrm>
              </p:grpSpPr>
              <p:cxnSp>
                <p:nvCxnSpPr>
                  <p:cNvPr id="601" name="Google Shape;601;p29"/>
                  <p:cNvCxnSpPr/>
                  <p:nvPr/>
                </p:nvCxnSpPr>
                <p:spPr>
                  <a:xfrm>
                    <a:off x="1248" y="3096"/>
                    <a:ext cx="1208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602" name="Google Shape;602;p29"/>
                  <p:cNvCxnSpPr/>
                  <p:nvPr/>
                </p:nvCxnSpPr>
                <p:spPr>
                  <a:xfrm rot="10800000">
                    <a:off x="1248" y="2904"/>
                    <a:ext cx="1208" cy="19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cxnSp>
              <p:nvCxnSpPr>
                <p:cNvPr id="603" name="Google Shape;603;p29"/>
                <p:cNvCxnSpPr/>
                <p:nvPr/>
              </p:nvCxnSpPr>
              <p:spPr>
                <a:xfrm rot="10800000">
                  <a:off x="3632" y="3344"/>
                  <a:ext cx="1208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04" name="Google Shape;604;p29"/>
                <p:cNvCxnSpPr/>
                <p:nvPr/>
              </p:nvCxnSpPr>
              <p:spPr>
                <a:xfrm rot="10800000">
                  <a:off x="3632" y="3152"/>
                  <a:ext cx="1133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grpSp>
              <p:nvGrpSpPr>
                <p:cNvPr id="605" name="Google Shape;605;p29"/>
                <p:cNvGrpSpPr/>
                <p:nvPr/>
              </p:nvGrpSpPr>
              <p:grpSpPr>
                <a:xfrm>
                  <a:off x="3776" y="2960"/>
                  <a:ext cx="1040" cy="192"/>
                  <a:chOff x="1224" y="2328"/>
                  <a:chExt cx="1208" cy="192"/>
                </a:xfrm>
              </p:grpSpPr>
              <p:cxnSp>
                <p:nvCxnSpPr>
                  <p:cNvPr id="606" name="Google Shape;606;p29"/>
                  <p:cNvCxnSpPr/>
                  <p:nvPr/>
                </p:nvCxnSpPr>
                <p:spPr>
                  <a:xfrm>
                    <a:off x="1224" y="2328"/>
                    <a:ext cx="1208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607" name="Google Shape;607;p29"/>
                  <p:cNvCxnSpPr/>
                  <p:nvPr/>
                </p:nvCxnSpPr>
                <p:spPr>
                  <a:xfrm rot="10800000">
                    <a:off x="1224" y="2328"/>
                    <a:ext cx="1208" cy="19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grpSp>
              <p:nvGrpSpPr>
                <p:cNvPr id="608" name="Google Shape;608;p29"/>
                <p:cNvGrpSpPr/>
                <p:nvPr/>
              </p:nvGrpSpPr>
              <p:grpSpPr>
                <a:xfrm>
                  <a:off x="3288" y="2874"/>
                  <a:ext cx="1776" cy="1290"/>
                  <a:chOff x="3288" y="2874"/>
                  <a:chExt cx="1776" cy="1290"/>
                </a:xfrm>
              </p:grpSpPr>
              <p:cxnSp>
                <p:nvCxnSpPr>
                  <p:cNvPr id="609" name="Google Shape;609;p29"/>
                  <p:cNvCxnSpPr/>
                  <p:nvPr/>
                </p:nvCxnSpPr>
                <p:spPr>
                  <a:xfrm>
                    <a:off x="3632" y="3152"/>
                    <a:ext cx="1208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  <p:grpSp>
                <p:nvGrpSpPr>
                  <p:cNvPr id="610" name="Google Shape;610;p29"/>
                  <p:cNvGrpSpPr/>
                  <p:nvPr/>
                </p:nvGrpSpPr>
                <p:grpSpPr>
                  <a:xfrm>
                    <a:off x="3288" y="2874"/>
                    <a:ext cx="1776" cy="1290"/>
                    <a:chOff x="3288" y="2874"/>
                    <a:chExt cx="1776" cy="1290"/>
                  </a:xfrm>
                </p:grpSpPr>
                <p:grpSp>
                  <p:nvGrpSpPr>
                    <p:cNvPr id="611" name="Google Shape;611;p29"/>
                    <p:cNvGrpSpPr/>
                    <p:nvPr/>
                  </p:nvGrpSpPr>
                  <p:grpSpPr>
                    <a:xfrm>
                      <a:off x="3736" y="2911"/>
                      <a:ext cx="1125" cy="681"/>
                      <a:chOff x="1344" y="2471"/>
                      <a:chExt cx="1125" cy="681"/>
                    </a:xfrm>
                  </p:grpSpPr>
                  <p:grpSp>
                    <p:nvGrpSpPr>
                      <p:cNvPr id="612" name="Google Shape;612;p29"/>
                      <p:cNvGrpSpPr/>
                      <p:nvPr/>
                    </p:nvGrpSpPr>
                    <p:grpSpPr>
                      <a:xfrm>
                        <a:off x="1344" y="2471"/>
                        <a:ext cx="104" cy="681"/>
                        <a:chOff x="1344" y="2471"/>
                        <a:chExt cx="104" cy="681"/>
                      </a:xfrm>
                    </p:grpSpPr>
                    <p:sp>
                      <p:nvSpPr>
                        <p:cNvPr id="613" name="Google Shape;613;p29"/>
                        <p:cNvSpPr/>
                        <p:nvPr/>
                      </p:nvSpPr>
                      <p:spPr>
                        <a:xfrm>
                          <a:off x="1344" y="2857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4" name="Google Shape;614;p29"/>
                        <p:cNvSpPr/>
                        <p:nvPr/>
                      </p:nvSpPr>
                      <p:spPr>
                        <a:xfrm>
                          <a:off x="1344" y="3048"/>
                          <a:ext cx="104" cy="104"/>
                        </a:xfrm>
                        <a:prstGeom prst="ellipse">
                          <a:avLst/>
                        </a:prstGeom>
                        <a:solidFill>
                          <a:schemeClr val="folHlink"/>
                        </a:soli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5" name="Google Shape;615;p29"/>
                        <p:cNvSpPr/>
                        <p:nvPr/>
                      </p:nvSpPr>
                      <p:spPr>
                        <a:xfrm>
                          <a:off x="1344" y="2665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6" name="Google Shape;616;p29"/>
                        <p:cNvSpPr/>
                        <p:nvPr/>
                      </p:nvSpPr>
                      <p:spPr>
                        <a:xfrm>
                          <a:off x="1344" y="2471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617" name="Google Shape;617;p29"/>
                      <p:cNvGrpSpPr/>
                      <p:nvPr/>
                    </p:nvGrpSpPr>
                    <p:grpSpPr>
                      <a:xfrm>
                        <a:off x="2024" y="2471"/>
                        <a:ext cx="104" cy="681"/>
                        <a:chOff x="1803" y="2471"/>
                        <a:chExt cx="104" cy="681"/>
                      </a:xfrm>
                    </p:grpSpPr>
                    <p:sp>
                      <p:nvSpPr>
                        <p:cNvPr id="618" name="Google Shape;618;p29"/>
                        <p:cNvSpPr/>
                        <p:nvPr/>
                      </p:nvSpPr>
                      <p:spPr>
                        <a:xfrm>
                          <a:off x="1803" y="2856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19" name="Google Shape;619;p29"/>
                        <p:cNvSpPr/>
                        <p:nvPr/>
                      </p:nvSpPr>
                      <p:spPr>
                        <a:xfrm>
                          <a:off x="1803" y="3048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20" name="Google Shape;620;p29"/>
                        <p:cNvSpPr/>
                        <p:nvPr/>
                      </p:nvSpPr>
                      <p:spPr>
                        <a:xfrm>
                          <a:off x="1803" y="2665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21" name="Google Shape;621;p29"/>
                        <p:cNvSpPr/>
                        <p:nvPr/>
                      </p:nvSpPr>
                      <p:spPr>
                        <a:xfrm>
                          <a:off x="1803" y="2471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622" name="Google Shape;622;p29"/>
                      <p:cNvGrpSpPr/>
                      <p:nvPr/>
                    </p:nvGrpSpPr>
                    <p:grpSpPr>
                      <a:xfrm>
                        <a:off x="1684" y="2471"/>
                        <a:ext cx="104" cy="681"/>
                        <a:chOff x="1522" y="2471"/>
                        <a:chExt cx="104" cy="681"/>
                      </a:xfrm>
                    </p:grpSpPr>
                    <p:sp>
                      <p:nvSpPr>
                        <p:cNvPr id="623" name="Google Shape;623;p29"/>
                        <p:cNvSpPr/>
                        <p:nvPr/>
                      </p:nvSpPr>
                      <p:spPr>
                        <a:xfrm>
                          <a:off x="1522" y="2856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24" name="Google Shape;624;p29"/>
                        <p:cNvSpPr/>
                        <p:nvPr/>
                      </p:nvSpPr>
                      <p:spPr>
                        <a:xfrm>
                          <a:off x="1522" y="3048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25" name="Google Shape;625;p29"/>
                        <p:cNvSpPr/>
                        <p:nvPr/>
                      </p:nvSpPr>
                      <p:spPr>
                        <a:xfrm>
                          <a:off x="1522" y="2664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26" name="Google Shape;626;p29"/>
                        <p:cNvSpPr/>
                        <p:nvPr/>
                      </p:nvSpPr>
                      <p:spPr>
                        <a:xfrm>
                          <a:off x="1522" y="2471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grpSp>
                    <p:nvGrpSpPr>
                      <p:cNvPr id="627" name="Google Shape;627;p29"/>
                      <p:cNvGrpSpPr/>
                      <p:nvPr/>
                    </p:nvGrpSpPr>
                    <p:grpSpPr>
                      <a:xfrm>
                        <a:off x="2365" y="2471"/>
                        <a:ext cx="104" cy="681"/>
                        <a:chOff x="2365" y="2471"/>
                        <a:chExt cx="104" cy="681"/>
                      </a:xfrm>
                    </p:grpSpPr>
                    <p:sp>
                      <p:nvSpPr>
                        <p:cNvPr id="628" name="Google Shape;628;p29"/>
                        <p:cNvSpPr/>
                        <p:nvPr/>
                      </p:nvSpPr>
                      <p:spPr>
                        <a:xfrm>
                          <a:off x="2365" y="2857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29" name="Google Shape;629;p29"/>
                        <p:cNvSpPr/>
                        <p:nvPr/>
                      </p:nvSpPr>
                      <p:spPr>
                        <a:xfrm>
                          <a:off x="2365" y="3048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30" name="Google Shape;630;p29"/>
                        <p:cNvSpPr/>
                        <p:nvPr/>
                      </p:nvSpPr>
                      <p:spPr>
                        <a:xfrm>
                          <a:off x="2365" y="2471"/>
                          <a:ext cx="104" cy="104"/>
                        </a:xfrm>
                        <a:prstGeom prst="ellipse">
                          <a:avLst/>
                        </a:prstGeom>
                        <a:solidFill>
                          <a:srgbClr val="99CCFF"/>
                        </a:soli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631" name="Google Shape;631;p29"/>
                        <p:cNvSpPr/>
                        <p:nvPr/>
                      </p:nvSpPr>
                      <p:spPr>
                        <a:xfrm>
                          <a:off x="2365" y="2664"/>
                          <a:ext cx="104" cy="104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FFFFFF"/>
                            </a:gs>
                            <a:gs pos="100000">
                              <a:schemeClr val="folHlink"/>
                            </a:gs>
                          </a:gsLst>
                          <a:lin ang="5400000" scaled="0"/>
                        </a:gradFill>
                        <a:ln cap="flat" cmpd="sng" w="12700">
                          <a:solidFill>
                            <a:schemeClr val="dk1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45700" lIns="91425" spcFirstLastPara="1" rIns="91425" wrap="square" tIns="45700">
                          <a:no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 sz="1800">
                            <a:solidFill>
                              <a:schemeClr val="dk1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2" name="Google Shape;632;p29"/>
                    <p:cNvGrpSpPr/>
                    <p:nvPr/>
                  </p:nvGrpSpPr>
                  <p:grpSpPr>
                    <a:xfrm>
                      <a:off x="3288" y="2874"/>
                      <a:ext cx="1776" cy="1290"/>
                      <a:chOff x="3288" y="2874"/>
                      <a:chExt cx="1776" cy="1290"/>
                    </a:xfrm>
                  </p:grpSpPr>
                  <p:grpSp>
                    <p:nvGrpSpPr>
                      <p:cNvPr id="633" name="Google Shape;633;p29"/>
                      <p:cNvGrpSpPr/>
                      <p:nvPr/>
                    </p:nvGrpSpPr>
                    <p:grpSpPr>
                      <a:xfrm>
                        <a:off x="3624" y="3103"/>
                        <a:ext cx="1125" cy="681"/>
                        <a:chOff x="1240" y="2471"/>
                        <a:chExt cx="1125" cy="681"/>
                      </a:xfrm>
                    </p:grpSpPr>
                    <p:grpSp>
                      <p:nvGrpSpPr>
                        <p:cNvPr id="634" name="Google Shape;634;p29"/>
                        <p:cNvGrpSpPr/>
                        <p:nvPr/>
                      </p:nvGrpSpPr>
                      <p:grpSpPr>
                        <a:xfrm>
                          <a:off x="1240" y="2471"/>
                          <a:ext cx="104" cy="681"/>
                          <a:chOff x="1240" y="2471"/>
                          <a:chExt cx="104" cy="681"/>
                        </a:xfrm>
                      </p:grpSpPr>
                      <p:sp>
                        <p:nvSpPr>
                          <p:cNvPr id="635" name="Google Shape;635;p29"/>
                          <p:cNvSpPr/>
                          <p:nvPr/>
                        </p:nvSpPr>
                        <p:spPr>
                          <a:xfrm>
                            <a:off x="1240" y="2857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36" name="Google Shape;636;p29"/>
                          <p:cNvSpPr/>
                          <p:nvPr/>
                        </p:nvSpPr>
                        <p:spPr>
                          <a:xfrm>
                            <a:off x="1240" y="3048"/>
                            <a:ext cx="104" cy="104"/>
                          </a:xfrm>
                          <a:prstGeom prst="ellipse">
                            <a:avLst/>
                          </a:prstGeom>
                          <a:solidFill>
                            <a:schemeClr val="hlink"/>
                          </a:soli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37" name="Google Shape;637;p29"/>
                          <p:cNvSpPr/>
                          <p:nvPr/>
                        </p:nvSpPr>
                        <p:spPr>
                          <a:xfrm>
                            <a:off x="1240" y="2665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38" name="Google Shape;638;p29"/>
                          <p:cNvSpPr/>
                          <p:nvPr/>
                        </p:nvSpPr>
                        <p:spPr>
                          <a:xfrm>
                            <a:off x="1240" y="2471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39" name="Google Shape;639;p29"/>
                        <p:cNvGrpSpPr/>
                        <p:nvPr/>
                      </p:nvGrpSpPr>
                      <p:grpSpPr>
                        <a:xfrm>
                          <a:off x="1920" y="2471"/>
                          <a:ext cx="104" cy="681"/>
                          <a:chOff x="1803" y="2471"/>
                          <a:chExt cx="104" cy="681"/>
                        </a:xfrm>
                      </p:grpSpPr>
                      <p:sp>
                        <p:nvSpPr>
                          <p:cNvPr id="640" name="Google Shape;640;p29"/>
                          <p:cNvSpPr/>
                          <p:nvPr/>
                        </p:nvSpPr>
                        <p:spPr>
                          <a:xfrm>
                            <a:off x="1803" y="2856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41" name="Google Shape;641;p29"/>
                          <p:cNvSpPr/>
                          <p:nvPr/>
                        </p:nvSpPr>
                        <p:spPr>
                          <a:xfrm>
                            <a:off x="1803" y="3048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42" name="Google Shape;642;p29"/>
                          <p:cNvSpPr/>
                          <p:nvPr/>
                        </p:nvSpPr>
                        <p:spPr>
                          <a:xfrm>
                            <a:off x="1803" y="2665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43" name="Google Shape;643;p29"/>
                          <p:cNvSpPr/>
                          <p:nvPr/>
                        </p:nvSpPr>
                        <p:spPr>
                          <a:xfrm>
                            <a:off x="1803" y="2471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44" name="Google Shape;644;p29"/>
                        <p:cNvGrpSpPr/>
                        <p:nvPr/>
                      </p:nvGrpSpPr>
                      <p:grpSpPr>
                        <a:xfrm>
                          <a:off x="1580" y="2471"/>
                          <a:ext cx="104" cy="681"/>
                          <a:chOff x="1522" y="2471"/>
                          <a:chExt cx="104" cy="681"/>
                        </a:xfrm>
                      </p:grpSpPr>
                      <p:sp>
                        <p:nvSpPr>
                          <p:cNvPr id="645" name="Google Shape;645;p29"/>
                          <p:cNvSpPr/>
                          <p:nvPr/>
                        </p:nvSpPr>
                        <p:spPr>
                          <a:xfrm>
                            <a:off x="1522" y="2856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46" name="Google Shape;646;p29"/>
                          <p:cNvSpPr/>
                          <p:nvPr/>
                        </p:nvSpPr>
                        <p:spPr>
                          <a:xfrm>
                            <a:off x="1522" y="3048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47" name="Google Shape;647;p29"/>
                          <p:cNvSpPr/>
                          <p:nvPr/>
                        </p:nvSpPr>
                        <p:spPr>
                          <a:xfrm>
                            <a:off x="1522" y="2664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48" name="Google Shape;648;p29"/>
                          <p:cNvSpPr/>
                          <p:nvPr/>
                        </p:nvSpPr>
                        <p:spPr>
                          <a:xfrm>
                            <a:off x="1522" y="2471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49" name="Google Shape;649;p29"/>
                        <p:cNvGrpSpPr/>
                        <p:nvPr/>
                      </p:nvGrpSpPr>
                      <p:grpSpPr>
                        <a:xfrm>
                          <a:off x="2261" y="2471"/>
                          <a:ext cx="104" cy="681"/>
                          <a:chOff x="2085" y="2471"/>
                          <a:chExt cx="104" cy="681"/>
                        </a:xfrm>
                      </p:grpSpPr>
                      <p:sp>
                        <p:nvSpPr>
                          <p:cNvPr id="650" name="Google Shape;650;p29"/>
                          <p:cNvSpPr/>
                          <p:nvPr/>
                        </p:nvSpPr>
                        <p:spPr>
                          <a:xfrm>
                            <a:off x="2085" y="2857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1" name="Google Shape;651;p29"/>
                          <p:cNvSpPr/>
                          <p:nvPr/>
                        </p:nvSpPr>
                        <p:spPr>
                          <a:xfrm>
                            <a:off x="2085" y="3048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2" name="Google Shape;652;p29"/>
                          <p:cNvSpPr/>
                          <p:nvPr/>
                        </p:nvSpPr>
                        <p:spPr>
                          <a:xfrm>
                            <a:off x="2085" y="2471"/>
                            <a:ext cx="104" cy="104"/>
                          </a:xfrm>
                          <a:prstGeom prst="ellipse">
                            <a:avLst/>
                          </a:prstGeom>
                          <a:solidFill>
                            <a:srgbClr val="FFCCCC"/>
                          </a:soli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  <p:sp>
                        <p:nvSpPr>
                          <p:cNvPr id="653" name="Google Shape;653;p29"/>
                          <p:cNvSpPr/>
                          <p:nvPr/>
                        </p:nvSpPr>
                        <p:spPr>
                          <a:xfrm>
                            <a:off x="2085" y="2664"/>
                            <a:ext cx="104" cy="104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chemeClr val="lt1"/>
                              </a:gs>
                              <a:gs pos="100000">
                                <a:schemeClr val="hlink"/>
                              </a:gs>
                            </a:gsLst>
                            <a:lin ang="5400000" scaled="0"/>
                          </a:gradFill>
                          <a:ln cap="flat" cmpd="sng" w="12700">
                            <a:solidFill>
                              <a:schemeClr val="dk1"/>
                            </a:solidFill>
                            <a:prstDash val="solid"/>
                            <a:round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45700" lIns="91425" spcFirstLastPara="1" rIns="91425" wrap="square" tIns="45700">
                            <a:noAutofit/>
                          </a:bodyPr>
                          <a:lstStyle/>
                          <a:p>
                            <a:pPr indent="0" lvl="0" marL="0" marR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 sz="1800">
                              <a:solidFill>
                                <a:schemeClr val="dk1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4" name="Google Shape;654;p29"/>
                      <p:cNvGrpSpPr/>
                      <p:nvPr/>
                    </p:nvGrpSpPr>
                    <p:grpSpPr>
                      <a:xfrm>
                        <a:off x="3288" y="2874"/>
                        <a:ext cx="1776" cy="1290"/>
                        <a:chOff x="3288" y="2864"/>
                        <a:chExt cx="1776" cy="1290"/>
                      </a:xfrm>
                    </p:grpSpPr>
                    <p:sp>
                      <p:nvSpPr>
                        <p:cNvPr id="655" name="Google Shape;655;p29"/>
                        <p:cNvSpPr txBox="1"/>
                        <p:nvPr/>
                      </p:nvSpPr>
                      <p:spPr>
                        <a:xfrm>
                          <a:off x="3288" y="3104"/>
                          <a:ext cx="19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1" lang="en-US" sz="2000">
                              <a:solidFill>
                                <a:schemeClr val="dk1"/>
                              </a:solidFill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I</a:t>
                          </a:r>
                          <a:endParaRPr b="1" baseline="-25000" sz="2000">
                            <a:solidFill>
                              <a:schemeClr val="dk1"/>
                            </a:solidFill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p:txBody>
                    </p:sp>
                    <p:cxnSp>
                      <p:nvCxnSpPr>
                        <p:cNvPr id="656" name="Google Shape;656;p29"/>
                        <p:cNvCxnSpPr/>
                        <p:nvPr/>
                      </p:nvCxnSpPr>
                      <p:spPr>
                        <a:xfrm rot="10800000">
                          <a:off x="3528" y="2864"/>
                          <a:ext cx="0" cy="1008"/>
                        </a:xfrm>
                        <a:prstGeom prst="straightConnector1">
                          <a:avLst/>
                        </a:prstGeom>
                        <a:noFill/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med" w="med" type="none"/>
                          <a:tailEnd len="med" w="med" type="triangle"/>
                        </a:ln>
                      </p:spPr>
                    </p:cxnSp>
                    <p:cxnSp>
                      <p:nvCxnSpPr>
                        <p:cNvPr id="657" name="Google Shape;657;p29"/>
                        <p:cNvCxnSpPr/>
                        <p:nvPr/>
                      </p:nvCxnSpPr>
                      <p:spPr>
                        <a:xfrm rot="10800000">
                          <a:off x="4296" y="3104"/>
                          <a:ext cx="0" cy="1536"/>
                        </a:xfrm>
                        <a:prstGeom prst="straightConnector1">
                          <a:avLst/>
                        </a:prstGeom>
                        <a:noFill/>
                        <a:ln cap="flat" cmpd="sng" w="38100">
                          <a:solidFill>
                            <a:schemeClr val="dk1"/>
                          </a:solidFill>
                          <a:prstDash val="solid"/>
                          <a:round/>
                          <a:headEnd len="med" w="med" type="none"/>
                          <a:tailEnd len="med" w="med" type="triangle"/>
                        </a:ln>
                      </p:spPr>
                    </p:cxnSp>
                    <p:sp>
                      <p:nvSpPr>
                        <p:cNvPr id="658" name="Google Shape;658;p29"/>
                        <p:cNvSpPr txBox="1"/>
                        <p:nvPr/>
                      </p:nvSpPr>
                      <p:spPr>
                        <a:xfrm>
                          <a:off x="3928" y="3904"/>
                          <a:ext cx="21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anchorCtr="0" anchor="t" bIns="45700" lIns="91425" spcFirstLastPara="1" rIns="91425" wrap="square" tIns="45700">
                          <a:spAutoFit/>
                        </a:bodyPr>
                        <a:lstStyle/>
                        <a:p>
                          <a:pPr indent="0" lvl="0" marL="0" marR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b="1" lang="en-US" sz="2000">
                              <a:solidFill>
                                <a:schemeClr val="dk1"/>
                              </a:solidFill>
                              <a:latin typeface="Courier New"/>
                              <a:ea typeface="Courier New"/>
                              <a:cs typeface="Courier New"/>
                              <a:sym typeface="Courier New"/>
                            </a:rPr>
                            <a:t>J</a:t>
                          </a:r>
                          <a:endParaRPr b="1" baseline="-25000" sz="2000">
                            <a:solidFill>
                              <a:schemeClr val="dk1"/>
                            </a:solidFill>
                            <a:latin typeface="Courier New"/>
                            <a:ea typeface="Courier New"/>
                            <a:cs typeface="Courier New"/>
                            <a:sym typeface="Courier New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659" name="Google Shape;659;p29"/>
            <p:cNvSpPr txBox="1"/>
            <p:nvPr/>
          </p:nvSpPr>
          <p:spPr>
            <a:xfrm>
              <a:off x="1791" y="3612"/>
              <a:ext cx="2041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We’ll show how AP does loop reindexing in uniform form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Limitation of UT: Dependences Must Be in Distance Vector Format</a:t>
            </a:r>
            <a:endParaRPr/>
          </a:p>
        </p:txBody>
      </p:sp>
      <p:grpSp>
        <p:nvGrpSpPr>
          <p:cNvPr id="666" name="Google Shape;666;p30"/>
          <p:cNvGrpSpPr/>
          <p:nvPr/>
        </p:nvGrpSpPr>
        <p:grpSpPr>
          <a:xfrm>
            <a:off x="1185863" y="2959100"/>
            <a:ext cx="6842125" cy="1897063"/>
            <a:chOff x="657" y="1616"/>
            <a:chExt cx="4310" cy="1195"/>
          </a:xfrm>
        </p:grpSpPr>
        <p:sp>
          <p:nvSpPr>
            <p:cNvPr id="667" name="Google Shape;667;p30"/>
            <p:cNvSpPr txBox="1"/>
            <p:nvPr/>
          </p:nvSpPr>
          <p:spPr>
            <a:xfrm>
              <a:off x="657" y="1616"/>
              <a:ext cx="1543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I = 1 to N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For J = 1 to I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A[I, J]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B[I, J]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C[I, J]= 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A[J, I]</a:t>
              </a:r>
              <a:endParaRPr/>
            </a:p>
          </p:txBody>
        </p:sp>
        <p:sp>
          <p:nvSpPr>
            <p:cNvPr id="668" name="Google Shape;668;p30"/>
            <p:cNvSpPr txBox="1"/>
            <p:nvPr/>
          </p:nvSpPr>
          <p:spPr>
            <a:xfrm>
              <a:off x="2699" y="1888"/>
              <a:ext cx="2268" cy="9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Dependency could not be formulated by distance vector and such kinds of dependency is still in linear combination format of induction variables</a:t>
              </a:r>
              <a:endParaRPr/>
            </a:p>
          </p:txBody>
        </p:sp>
      </p:grpSp>
      <p:grpSp>
        <p:nvGrpSpPr>
          <p:cNvPr id="669" name="Google Shape;669;p30"/>
          <p:cNvGrpSpPr/>
          <p:nvPr/>
        </p:nvGrpSpPr>
        <p:grpSpPr>
          <a:xfrm>
            <a:off x="1171575" y="2636838"/>
            <a:ext cx="6280150" cy="3946525"/>
            <a:chOff x="738" y="1661"/>
            <a:chExt cx="3956" cy="2486"/>
          </a:xfrm>
        </p:grpSpPr>
        <p:grpSp>
          <p:nvGrpSpPr>
            <p:cNvPr id="670" name="Google Shape;670;p30"/>
            <p:cNvGrpSpPr/>
            <p:nvPr/>
          </p:nvGrpSpPr>
          <p:grpSpPr>
            <a:xfrm>
              <a:off x="738" y="1661"/>
              <a:ext cx="3956" cy="1529"/>
              <a:chOff x="738" y="1661"/>
              <a:chExt cx="3956" cy="1529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738" y="1864"/>
                <a:ext cx="1416" cy="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For I = 1 to N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For J = 1 to I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</a:t>
                </a:r>
                <a:r>
                  <a:rPr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A[I, J]</a:t>
                </a: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= B[I, J]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C[I, J]= </a:t>
                </a:r>
                <a:r>
                  <a:rPr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A[J, I]</a:t>
                </a:r>
                <a:endParaRPr/>
              </a:p>
            </p:txBody>
          </p:sp>
          <p:sp>
            <p:nvSpPr>
              <p:cNvPr id="672" name="Google Shape;672;p30"/>
              <p:cNvSpPr txBox="1"/>
              <p:nvPr/>
            </p:nvSpPr>
            <p:spPr>
              <a:xfrm>
                <a:off x="2699" y="1661"/>
                <a:ext cx="1995" cy="1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#omp for</a:t>
                </a:r>
                <a:endParaRPr/>
              </a:p>
              <a:p>
                <a:pPr indent="0" lvl="0" marL="0" marR="0" rtl="0" algn="l"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For P = 1 to N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For J = 1 to P-1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A[P, J] = B[P, J]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A[P,P]=B[P,P]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C[P,P]=A[P,P]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For I=P+1 to N</a:t>
                </a: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C[I, P] = A[P,I]</a:t>
                </a:r>
                <a:endParaRPr/>
              </a:p>
            </p:txBody>
          </p:sp>
        </p:grpSp>
        <p:sp>
          <p:nvSpPr>
            <p:cNvPr id="673" name="Google Shape;673;p30"/>
            <p:cNvSpPr txBox="1"/>
            <p:nvPr/>
          </p:nvSpPr>
          <p:spPr>
            <a:xfrm>
              <a:off x="1383" y="3570"/>
              <a:ext cx="2540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We’ll show later how AP parallelizes such kinds of loop. Here, we assume A, B, C don’t overlap with each other.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9" name="Google Shape;67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1-dim Processor Topology (ring…) 🡪 1-order AP</a:t>
            </a:r>
            <a:endParaRPr/>
          </a:p>
        </p:txBody>
      </p:sp>
      <p:sp>
        <p:nvSpPr>
          <p:cNvPr id="680" name="Google Shape;680;p31"/>
          <p:cNvSpPr txBox="1"/>
          <p:nvPr>
            <p:ph idx="1" type="body"/>
          </p:nvPr>
        </p:nvSpPr>
        <p:spPr>
          <a:xfrm>
            <a:off x="457200" y="1600200"/>
            <a:ext cx="8229600" cy="44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For each statement, apply a linear transformation of  induction variables</a:t>
            </a:r>
            <a:br>
              <a:rPr lang="en-US"/>
            </a:br>
            <a:r>
              <a:rPr lang="en-US"/>
              <a:t>      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aseline="-25000" lang="en-US"/>
              <a:t>k</a:t>
            </a:r>
            <a:r>
              <a:rPr b="1" lang="en-US"/>
              <a:t>(i</a:t>
            </a:r>
            <a:r>
              <a:rPr b="1" baseline="-25000" lang="en-US"/>
              <a:t>k</a:t>
            </a:r>
            <a:r>
              <a:rPr b="1" lang="en-US"/>
              <a:t>) = C</a:t>
            </a:r>
            <a:r>
              <a:rPr b="1" baseline="-25000" lang="en-US"/>
              <a:t>k</a:t>
            </a:r>
            <a:r>
              <a:rPr b="1" lang="en-US"/>
              <a:t>i</a:t>
            </a:r>
            <a:r>
              <a:rPr b="1" baseline="-25000" lang="en-US"/>
              <a:t>k</a:t>
            </a:r>
            <a:r>
              <a:rPr b="1" lang="en-US"/>
              <a:t> + </a:t>
            </a:r>
            <a:r>
              <a:rPr lang="en-US"/>
              <a:t>c</a:t>
            </a:r>
            <a:r>
              <a:rPr baseline="-25000" lang="en-US"/>
              <a:t>k </a:t>
            </a:r>
            <a:br>
              <a:rPr baseline="-25000" lang="en-US"/>
            </a:br>
            <a:r>
              <a:rPr baseline="-25000" lang="en-US"/>
              <a:t>                         </a:t>
            </a:r>
            <a:r>
              <a:rPr lang="en-US"/>
              <a:t>=c</a:t>
            </a:r>
            <a:r>
              <a:rPr baseline="-25000" lang="en-US"/>
              <a:t>k1</a:t>
            </a:r>
            <a:r>
              <a:rPr lang="en-US"/>
              <a:t> i</a:t>
            </a:r>
            <a:r>
              <a:rPr baseline="-25000" lang="en-US"/>
              <a:t>k1</a:t>
            </a:r>
            <a:r>
              <a:rPr lang="en-US"/>
              <a:t>+c</a:t>
            </a:r>
            <a:r>
              <a:rPr baseline="-25000" lang="en-US"/>
              <a:t>k2</a:t>
            </a:r>
            <a:r>
              <a:rPr lang="en-US"/>
              <a:t>i</a:t>
            </a:r>
            <a:r>
              <a:rPr baseline="-25000" lang="en-US"/>
              <a:t>k2</a:t>
            </a:r>
            <a:r>
              <a:rPr lang="en-US"/>
              <a:t>+…c</a:t>
            </a:r>
            <a:r>
              <a:rPr baseline="-25000" lang="en-US"/>
              <a:t>ks</a:t>
            </a:r>
            <a:r>
              <a:rPr lang="en-US"/>
              <a:t>i</a:t>
            </a:r>
            <a:r>
              <a:rPr baseline="-25000" lang="en-US"/>
              <a:t>ks</a:t>
            </a:r>
            <a:r>
              <a:rPr lang="en-US"/>
              <a:t>+c</a:t>
            </a:r>
            <a:r>
              <a:rPr baseline="-25000" lang="en-US"/>
              <a:t>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Each statement has a different transformation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The 1-order affine partition only determine 1 row of the transformation matrix, the objective of the transformation is to find a common outmost loop for all statements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" name="Google Shape;68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AP Solves Statement-Reindex Problem</a:t>
            </a:r>
            <a:endParaRPr/>
          </a:p>
        </p:txBody>
      </p:sp>
      <p:grpSp>
        <p:nvGrpSpPr>
          <p:cNvPr id="687" name="Google Shape;687;p32"/>
          <p:cNvGrpSpPr/>
          <p:nvPr/>
        </p:nvGrpSpPr>
        <p:grpSpPr>
          <a:xfrm>
            <a:off x="1547813" y="1052513"/>
            <a:ext cx="5888037" cy="2838450"/>
            <a:chOff x="1020" y="2024"/>
            <a:chExt cx="3709" cy="1788"/>
          </a:xfrm>
        </p:grpSpPr>
        <p:sp>
          <p:nvSpPr>
            <p:cNvPr id="688" name="Google Shape;688;p32"/>
            <p:cNvSpPr/>
            <p:nvPr/>
          </p:nvSpPr>
          <p:spPr>
            <a:xfrm>
              <a:off x="3470" y="2024"/>
              <a:ext cx="1259" cy="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P=1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For J = 1 to 4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T[P] = …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P = 2  to  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For J = 1 to 4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T[P] = …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…   = T[P]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= 5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For J = 1 to 4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…  = T[P]</a:t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020" y="2341"/>
              <a:ext cx="1259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I = 1  to  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For J = 1 to 4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T[I] = …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…   = T[I+1]</a:t>
              </a:r>
              <a:endParaRPr/>
            </a:p>
          </p:txBody>
        </p:sp>
      </p:grpSp>
      <p:grpSp>
        <p:nvGrpSpPr>
          <p:cNvPr id="690" name="Google Shape;690;p32"/>
          <p:cNvGrpSpPr/>
          <p:nvPr/>
        </p:nvGrpSpPr>
        <p:grpSpPr>
          <a:xfrm>
            <a:off x="1403350" y="3948113"/>
            <a:ext cx="2819400" cy="2073275"/>
            <a:chOff x="904" y="2232"/>
            <a:chExt cx="1776" cy="1306"/>
          </a:xfrm>
        </p:grpSpPr>
        <p:grpSp>
          <p:nvGrpSpPr>
            <p:cNvPr id="691" name="Google Shape;691;p32"/>
            <p:cNvGrpSpPr/>
            <p:nvPr/>
          </p:nvGrpSpPr>
          <p:grpSpPr>
            <a:xfrm>
              <a:off x="1240" y="2471"/>
              <a:ext cx="1229" cy="681"/>
              <a:chOff x="1240" y="2471"/>
              <a:chExt cx="1229" cy="681"/>
            </a:xfrm>
          </p:grpSpPr>
          <p:grpSp>
            <p:nvGrpSpPr>
              <p:cNvPr id="692" name="Google Shape;692;p32"/>
              <p:cNvGrpSpPr/>
              <p:nvPr/>
            </p:nvGrpSpPr>
            <p:grpSpPr>
              <a:xfrm>
                <a:off x="1240" y="2471"/>
                <a:ext cx="1125" cy="681"/>
                <a:chOff x="1240" y="2471"/>
                <a:chExt cx="1125" cy="681"/>
              </a:xfrm>
            </p:grpSpPr>
            <p:grpSp>
              <p:nvGrpSpPr>
                <p:cNvPr id="693" name="Google Shape;693;p32"/>
                <p:cNvGrpSpPr/>
                <p:nvPr/>
              </p:nvGrpSpPr>
              <p:grpSpPr>
                <a:xfrm>
                  <a:off x="1240" y="2471"/>
                  <a:ext cx="1125" cy="681"/>
                  <a:chOff x="1240" y="2471"/>
                  <a:chExt cx="1125" cy="681"/>
                </a:xfrm>
              </p:grpSpPr>
              <p:grpSp>
                <p:nvGrpSpPr>
                  <p:cNvPr id="694" name="Google Shape;694;p32"/>
                  <p:cNvGrpSpPr/>
                  <p:nvPr/>
                </p:nvGrpSpPr>
                <p:grpSpPr>
                  <a:xfrm>
                    <a:off x="1240" y="2471"/>
                    <a:ext cx="104" cy="681"/>
                    <a:chOff x="1240" y="2471"/>
                    <a:chExt cx="104" cy="681"/>
                  </a:xfrm>
                </p:grpSpPr>
                <p:sp>
                  <p:nvSpPr>
                    <p:cNvPr id="695" name="Google Shape;695;p32"/>
                    <p:cNvSpPr/>
                    <p:nvPr/>
                  </p:nvSpPr>
                  <p:spPr>
                    <a:xfrm>
                      <a:off x="1240" y="2857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6" name="Google Shape;696;p32"/>
                    <p:cNvSpPr/>
                    <p:nvPr/>
                  </p:nvSpPr>
                  <p:spPr>
                    <a:xfrm>
                      <a:off x="1240" y="3048"/>
                      <a:ext cx="104" cy="10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7" name="Google Shape;697;p32"/>
                    <p:cNvSpPr/>
                    <p:nvPr/>
                  </p:nvSpPr>
                  <p:spPr>
                    <a:xfrm>
                      <a:off x="1240" y="2665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8" name="Google Shape;698;p32"/>
                    <p:cNvSpPr/>
                    <p:nvPr/>
                  </p:nvSpPr>
                  <p:spPr>
                    <a:xfrm>
                      <a:off x="1240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699" name="Google Shape;699;p32"/>
                  <p:cNvGrpSpPr/>
                  <p:nvPr/>
                </p:nvGrpSpPr>
                <p:grpSpPr>
                  <a:xfrm>
                    <a:off x="1920" y="2471"/>
                    <a:ext cx="104" cy="681"/>
                    <a:chOff x="1803" y="2471"/>
                    <a:chExt cx="104" cy="681"/>
                  </a:xfrm>
                </p:grpSpPr>
                <p:sp>
                  <p:nvSpPr>
                    <p:cNvPr id="700" name="Google Shape;700;p32"/>
                    <p:cNvSpPr/>
                    <p:nvPr/>
                  </p:nvSpPr>
                  <p:spPr>
                    <a:xfrm>
                      <a:off x="1803" y="2856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1" name="Google Shape;701;p32"/>
                    <p:cNvSpPr/>
                    <p:nvPr/>
                  </p:nvSpPr>
                  <p:spPr>
                    <a:xfrm>
                      <a:off x="1803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2" name="Google Shape;702;p32"/>
                    <p:cNvSpPr/>
                    <p:nvPr/>
                  </p:nvSpPr>
                  <p:spPr>
                    <a:xfrm>
                      <a:off x="1803" y="2665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3" name="Google Shape;703;p32"/>
                    <p:cNvSpPr/>
                    <p:nvPr/>
                  </p:nvSpPr>
                  <p:spPr>
                    <a:xfrm>
                      <a:off x="1803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04" name="Google Shape;704;p32"/>
                  <p:cNvGrpSpPr/>
                  <p:nvPr/>
                </p:nvGrpSpPr>
                <p:grpSpPr>
                  <a:xfrm>
                    <a:off x="1580" y="2471"/>
                    <a:ext cx="104" cy="681"/>
                    <a:chOff x="1522" y="2471"/>
                    <a:chExt cx="104" cy="681"/>
                  </a:xfrm>
                </p:grpSpPr>
                <p:sp>
                  <p:nvSpPr>
                    <p:cNvPr id="705" name="Google Shape;705;p32"/>
                    <p:cNvSpPr/>
                    <p:nvPr/>
                  </p:nvSpPr>
                  <p:spPr>
                    <a:xfrm>
                      <a:off x="1522" y="2856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6" name="Google Shape;706;p32"/>
                    <p:cNvSpPr/>
                    <p:nvPr/>
                  </p:nvSpPr>
                  <p:spPr>
                    <a:xfrm>
                      <a:off x="1522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7" name="Google Shape;707;p32"/>
                    <p:cNvSpPr/>
                    <p:nvPr/>
                  </p:nvSpPr>
                  <p:spPr>
                    <a:xfrm>
                      <a:off x="1522" y="2664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08" name="Google Shape;708;p32"/>
                    <p:cNvSpPr/>
                    <p:nvPr/>
                  </p:nvSpPr>
                  <p:spPr>
                    <a:xfrm>
                      <a:off x="1522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09" name="Google Shape;709;p32"/>
                  <p:cNvGrpSpPr/>
                  <p:nvPr/>
                </p:nvGrpSpPr>
                <p:grpSpPr>
                  <a:xfrm>
                    <a:off x="2261" y="2471"/>
                    <a:ext cx="104" cy="681"/>
                    <a:chOff x="2085" y="2471"/>
                    <a:chExt cx="104" cy="681"/>
                  </a:xfrm>
                </p:grpSpPr>
                <p:sp>
                  <p:nvSpPr>
                    <p:cNvPr id="710" name="Google Shape;710;p32"/>
                    <p:cNvSpPr/>
                    <p:nvPr/>
                  </p:nvSpPr>
                  <p:spPr>
                    <a:xfrm>
                      <a:off x="2085" y="2857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1" name="Google Shape;711;p32"/>
                    <p:cNvSpPr/>
                    <p:nvPr/>
                  </p:nvSpPr>
                  <p:spPr>
                    <a:xfrm>
                      <a:off x="2085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2" name="Google Shape;712;p32"/>
                    <p:cNvSpPr/>
                    <p:nvPr/>
                  </p:nvSpPr>
                  <p:spPr>
                    <a:xfrm>
                      <a:off x="2085" y="2471"/>
                      <a:ext cx="104" cy="104"/>
                    </a:xfrm>
                    <a:prstGeom prst="ellipse">
                      <a:avLst/>
                    </a:prstGeom>
                    <a:solidFill>
                      <a:srgbClr val="FFCCCC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3" name="Google Shape;713;p32"/>
                    <p:cNvSpPr/>
                    <p:nvPr/>
                  </p:nvSpPr>
                  <p:spPr>
                    <a:xfrm>
                      <a:off x="2085" y="2664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14" name="Google Shape;714;p32"/>
                <p:cNvGrpSpPr/>
                <p:nvPr/>
              </p:nvGrpSpPr>
              <p:grpSpPr>
                <a:xfrm>
                  <a:off x="1344" y="2471"/>
                  <a:ext cx="104" cy="681"/>
                  <a:chOff x="1344" y="2471"/>
                  <a:chExt cx="104" cy="681"/>
                </a:xfrm>
              </p:grpSpPr>
              <p:sp>
                <p:nvSpPr>
                  <p:cNvPr id="715" name="Google Shape;715;p32"/>
                  <p:cNvSpPr/>
                  <p:nvPr/>
                </p:nvSpPr>
                <p:spPr>
                  <a:xfrm>
                    <a:off x="1344" y="2857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6" name="Google Shape;716;p32"/>
                  <p:cNvSpPr/>
                  <p:nvPr/>
                </p:nvSpPr>
                <p:spPr>
                  <a:xfrm>
                    <a:off x="1344" y="3048"/>
                    <a:ext cx="104" cy="10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7" name="Google Shape;717;p32"/>
                  <p:cNvSpPr/>
                  <p:nvPr/>
                </p:nvSpPr>
                <p:spPr>
                  <a:xfrm>
                    <a:off x="1344" y="2665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8" name="Google Shape;718;p32"/>
                  <p:cNvSpPr/>
                  <p:nvPr/>
                </p:nvSpPr>
                <p:spPr>
                  <a:xfrm>
                    <a:off x="1344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19" name="Google Shape;719;p32"/>
              <p:cNvGrpSpPr/>
              <p:nvPr/>
            </p:nvGrpSpPr>
            <p:grpSpPr>
              <a:xfrm>
                <a:off x="1684" y="2471"/>
                <a:ext cx="785" cy="681"/>
                <a:chOff x="1684" y="2471"/>
                <a:chExt cx="785" cy="681"/>
              </a:xfrm>
            </p:grpSpPr>
            <p:grpSp>
              <p:nvGrpSpPr>
                <p:cNvPr id="720" name="Google Shape;720;p32"/>
                <p:cNvGrpSpPr/>
                <p:nvPr/>
              </p:nvGrpSpPr>
              <p:grpSpPr>
                <a:xfrm>
                  <a:off x="2024" y="2471"/>
                  <a:ext cx="104" cy="681"/>
                  <a:chOff x="1803" y="2471"/>
                  <a:chExt cx="104" cy="681"/>
                </a:xfrm>
              </p:grpSpPr>
              <p:sp>
                <p:nvSpPr>
                  <p:cNvPr id="721" name="Google Shape;721;p32"/>
                  <p:cNvSpPr/>
                  <p:nvPr/>
                </p:nvSpPr>
                <p:spPr>
                  <a:xfrm>
                    <a:off x="1803" y="2856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2" name="Google Shape;722;p32"/>
                  <p:cNvSpPr/>
                  <p:nvPr/>
                </p:nvSpPr>
                <p:spPr>
                  <a:xfrm>
                    <a:off x="1803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3" name="Google Shape;723;p32"/>
                  <p:cNvSpPr/>
                  <p:nvPr/>
                </p:nvSpPr>
                <p:spPr>
                  <a:xfrm>
                    <a:off x="1803" y="2665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4" name="Google Shape;724;p32"/>
                  <p:cNvSpPr/>
                  <p:nvPr/>
                </p:nvSpPr>
                <p:spPr>
                  <a:xfrm>
                    <a:off x="1803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25" name="Google Shape;725;p32"/>
                <p:cNvGrpSpPr/>
                <p:nvPr/>
              </p:nvGrpSpPr>
              <p:grpSpPr>
                <a:xfrm>
                  <a:off x="1684" y="2471"/>
                  <a:ext cx="104" cy="681"/>
                  <a:chOff x="1522" y="2471"/>
                  <a:chExt cx="104" cy="681"/>
                </a:xfrm>
              </p:grpSpPr>
              <p:sp>
                <p:nvSpPr>
                  <p:cNvPr id="726" name="Google Shape;726;p32"/>
                  <p:cNvSpPr/>
                  <p:nvPr/>
                </p:nvSpPr>
                <p:spPr>
                  <a:xfrm>
                    <a:off x="1522" y="2856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7" name="Google Shape;727;p32"/>
                  <p:cNvSpPr/>
                  <p:nvPr/>
                </p:nvSpPr>
                <p:spPr>
                  <a:xfrm>
                    <a:off x="1522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8" name="Google Shape;728;p32"/>
                  <p:cNvSpPr/>
                  <p:nvPr/>
                </p:nvSpPr>
                <p:spPr>
                  <a:xfrm>
                    <a:off x="1522" y="2664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9" name="Google Shape;729;p32"/>
                  <p:cNvSpPr/>
                  <p:nvPr/>
                </p:nvSpPr>
                <p:spPr>
                  <a:xfrm>
                    <a:off x="1522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30" name="Google Shape;730;p32"/>
                <p:cNvGrpSpPr/>
                <p:nvPr/>
              </p:nvGrpSpPr>
              <p:grpSpPr>
                <a:xfrm>
                  <a:off x="2365" y="2471"/>
                  <a:ext cx="104" cy="681"/>
                  <a:chOff x="2365" y="2471"/>
                  <a:chExt cx="104" cy="681"/>
                </a:xfrm>
              </p:grpSpPr>
              <p:sp>
                <p:nvSpPr>
                  <p:cNvPr id="731" name="Google Shape;731;p32"/>
                  <p:cNvSpPr/>
                  <p:nvPr/>
                </p:nvSpPr>
                <p:spPr>
                  <a:xfrm>
                    <a:off x="2365" y="2857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2" name="Google Shape;732;p32"/>
                  <p:cNvSpPr/>
                  <p:nvPr/>
                </p:nvSpPr>
                <p:spPr>
                  <a:xfrm>
                    <a:off x="2365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3" name="Google Shape;733;p32"/>
                  <p:cNvSpPr/>
                  <p:nvPr/>
                </p:nvSpPr>
                <p:spPr>
                  <a:xfrm>
                    <a:off x="2365" y="2471"/>
                    <a:ext cx="104" cy="104"/>
                  </a:xfrm>
                  <a:prstGeom prst="ellipse">
                    <a:avLst/>
                  </a:prstGeom>
                  <a:solidFill>
                    <a:srgbClr val="99CCFF"/>
                  </a:soli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34" name="Google Shape;734;p32"/>
                  <p:cNvSpPr/>
                  <p:nvPr/>
                </p:nvSpPr>
                <p:spPr>
                  <a:xfrm>
                    <a:off x="2365" y="2664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735" name="Google Shape;735;p32"/>
            <p:cNvGrpSpPr/>
            <p:nvPr/>
          </p:nvGrpSpPr>
          <p:grpSpPr>
            <a:xfrm>
              <a:off x="904" y="2232"/>
              <a:ext cx="1776" cy="1306"/>
              <a:chOff x="904" y="2232"/>
              <a:chExt cx="1776" cy="1306"/>
            </a:xfrm>
          </p:grpSpPr>
          <p:sp>
            <p:nvSpPr>
              <p:cNvPr id="736" name="Google Shape;736;p32"/>
              <p:cNvSpPr txBox="1"/>
              <p:nvPr/>
            </p:nvSpPr>
            <p:spPr>
              <a:xfrm>
                <a:off x="904" y="2472"/>
                <a:ext cx="19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</a:t>
                </a:r>
                <a:endParaRPr b="1" baseline="-25000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737" name="Google Shape;737;p32"/>
              <p:cNvSpPr txBox="1"/>
              <p:nvPr/>
            </p:nvSpPr>
            <p:spPr>
              <a:xfrm>
                <a:off x="1528" y="3288"/>
                <a:ext cx="21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J</a:t>
                </a:r>
                <a:endParaRPr b="1" baseline="-25000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738" name="Google Shape;738;p32"/>
              <p:cNvCxnSpPr/>
              <p:nvPr/>
            </p:nvCxnSpPr>
            <p:spPr>
              <a:xfrm rot="10800000">
                <a:off x="1144" y="2232"/>
                <a:ext cx="0" cy="100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39" name="Google Shape;739;p32"/>
              <p:cNvCxnSpPr/>
              <p:nvPr/>
            </p:nvCxnSpPr>
            <p:spPr>
              <a:xfrm rot="10800000">
                <a:off x="1912" y="2472"/>
                <a:ext cx="0" cy="153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740" name="Google Shape;740;p32"/>
              <p:cNvGrpSpPr/>
              <p:nvPr/>
            </p:nvGrpSpPr>
            <p:grpSpPr>
              <a:xfrm>
                <a:off x="1248" y="2520"/>
                <a:ext cx="1208" cy="576"/>
                <a:chOff x="3120" y="2688"/>
                <a:chExt cx="768" cy="576"/>
              </a:xfrm>
            </p:grpSpPr>
            <p:cxnSp>
              <p:nvCxnSpPr>
                <p:cNvPr id="741" name="Google Shape;741;p32"/>
                <p:cNvCxnSpPr/>
                <p:nvPr/>
              </p:nvCxnSpPr>
              <p:spPr>
                <a:xfrm>
                  <a:off x="3120" y="3264"/>
                  <a:ext cx="7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742" name="Google Shape;742;p32"/>
                <p:cNvCxnSpPr/>
                <p:nvPr/>
              </p:nvCxnSpPr>
              <p:spPr>
                <a:xfrm>
                  <a:off x="3120" y="3072"/>
                  <a:ext cx="7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743" name="Google Shape;743;p32"/>
                <p:cNvCxnSpPr/>
                <p:nvPr/>
              </p:nvCxnSpPr>
              <p:spPr>
                <a:xfrm>
                  <a:off x="3120" y="2880"/>
                  <a:ext cx="7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744" name="Google Shape;744;p32"/>
                <p:cNvCxnSpPr/>
                <p:nvPr/>
              </p:nvCxnSpPr>
              <p:spPr>
                <a:xfrm rot="10800000">
                  <a:off x="3120" y="3072"/>
                  <a:ext cx="768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745" name="Google Shape;745;p32"/>
                <p:cNvCxnSpPr/>
                <p:nvPr/>
              </p:nvCxnSpPr>
              <p:spPr>
                <a:xfrm rot="10800000">
                  <a:off x="3120" y="2880"/>
                  <a:ext cx="768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746" name="Google Shape;746;p32"/>
                <p:cNvCxnSpPr/>
                <p:nvPr/>
              </p:nvCxnSpPr>
              <p:spPr>
                <a:xfrm>
                  <a:off x="3120" y="2688"/>
                  <a:ext cx="76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747" name="Google Shape;747;p32"/>
                <p:cNvCxnSpPr/>
                <p:nvPr/>
              </p:nvCxnSpPr>
              <p:spPr>
                <a:xfrm rot="10800000">
                  <a:off x="3120" y="2688"/>
                  <a:ext cx="720" cy="19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</p:grpSp>
      <p:grpSp>
        <p:nvGrpSpPr>
          <p:cNvPr id="748" name="Google Shape;748;p32"/>
          <p:cNvGrpSpPr/>
          <p:nvPr/>
        </p:nvGrpSpPr>
        <p:grpSpPr>
          <a:xfrm>
            <a:off x="4848225" y="3902075"/>
            <a:ext cx="2819400" cy="2047875"/>
            <a:chOff x="3288" y="2874"/>
            <a:chExt cx="1776" cy="1290"/>
          </a:xfrm>
        </p:grpSpPr>
        <p:cxnSp>
          <p:nvCxnSpPr>
            <p:cNvPr id="749" name="Google Shape;749;p32"/>
            <p:cNvCxnSpPr/>
            <p:nvPr/>
          </p:nvCxnSpPr>
          <p:spPr>
            <a:xfrm>
              <a:off x="3632" y="3536"/>
              <a:ext cx="12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0" name="Google Shape;750;p32"/>
            <p:cNvCxnSpPr/>
            <p:nvPr/>
          </p:nvCxnSpPr>
          <p:spPr>
            <a:xfrm>
              <a:off x="3632" y="3344"/>
              <a:ext cx="12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751" name="Google Shape;751;p32"/>
            <p:cNvGrpSpPr/>
            <p:nvPr/>
          </p:nvGrpSpPr>
          <p:grpSpPr>
            <a:xfrm>
              <a:off x="3632" y="3536"/>
              <a:ext cx="1064" cy="192"/>
              <a:chOff x="1248" y="2904"/>
              <a:chExt cx="1208" cy="192"/>
            </a:xfrm>
          </p:grpSpPr>
          <p:cxnSp>
            <p:nvCxnSpPr>
              <p:cNvPr id="752" name="Google Shape;752;p32"/>
              <p:cNvCxnSpPr/>
              <p:nvPr/>
            </p:nvCxnSpPr>
            <p:spPr>
              <a:xfrm>
                <a:off x="1248" y="3096"/>
                <a:ext cx="1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3" name="Google Shape;753;p32"/>
              <p:cNvCxnSpPr/>
              <p:nvPr/>
            </p:nvCxnSpPr>
            <p:spPr>
              <a:xfrm rot="10800000">
                <a:off x="1248" y="2904"/>
                <a:ext cx="1208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754" name="Google Shape;754;p32"/>
            <p:cNvCxnSpPr/>
            <p:nvPr/>
          </p:nvCxnSpPr>
          <p:spPr>
            <a:xfrm rot="10800000">
              <a:off x="3632" y="3344"/>
              <a:ext cx="12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5" name="Google Shape;755;p32"/>
            <p:cNvCxnSpPr/>
            <p:nvPr/>
          </p:nvCxnSpPr>
          <p:spPr>
            <a:xfrm rot="10800000">
              <a:off x="3632" y="3152"/>
              <a:ext cx="1133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756" name="Google Shape;756;p32"/>
            <p:cNvGrpSpPr/>
            <p:nvPr/>
          </p:nvGrpSpPr>
          <p:grpSpPr>
            <a:xfrm>
              <a:off x="3776" y="2960"/>
              <a:ext cx="1040" cy="192"/>
              <a:chOff x="1224" y="2328"/>
              <a:chExt cx="1208" cy="192"/>
            </a:xfrm>
          </p:grpSpPr>
          <p:cxnSp>
            <p:nvCxnSpPr>
              <p:cNvPr id="757" name="Google Shape;757;p32"/>
              <p:cNvCxnSpPr/>
              <p:nvPr/>
            </p:nvCxnSpPr>
            <p:spPr>
              <a:xfrm>
                <a:off x="1224" y="2328"/>
                <a:ext cx="1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58" name="Google Shape;758;p32"/>
              <p:cNvCxnSpPr/>
              <p:nvPr/>
            </p:nvCxnSpPr>
            <p:spPr>
              <a:xfrm rot="10800000">
                <a:off x="1224" y="2328"/>
                <a:ext cx="1208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759" name="Google Shape;759;p32"/>
            <p:cNvGrpSpPr/>
            <p:nvPr/>
          </p:nvGrpSpPr>
          <p:grpSpPr>
            <a:xfrm>
              <a:off x="3288" y="2874"/>
              <a:ext cx="1776" cy="1290"/>
              <a:chOff x="3288" y="2874"/>
              <a:chExt cx="1776" cy="1290"/>
            </a:xfrm>
          </p:grpSpPr>
          <p:cxnSp>
            <p:nvCxnSpPr>
              <p:cNvPr id="760" name="Google Shape;760;p32"/>
              <p:cNvCxnSpPr/>
              <p:nvPr/>
            </p:nvCxnSpPr>
            <p:spPr>
              <a:xfrm>
                <a:off x="3632" y="3152"/>
                <a:ext cx="1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grpSp>
            <p:nvGrpSpPr>
              <p:cNvPr id="761" name="Google Shape;761;p32"/>
              <p:cNvGrpSpPr/>
              <p:nvPr/>
            </p:nvGrpSpPr>
            <p:grpSpPr>
              <a:xfrm>
                <a:off x="3288" y="2874"/>
                <a:ext cx="1776" cy="1290"/>
                <a:chOff x="3288" y="2874"/>
                <a:chExt cx="1776" cy="1290"/>
              </a:xfrm>
            </p:grpSpPr>
            <p:grpSp>
              <p:nvGrpSpPr>
                <p:cNvPr id="762" name="Google Shape;762;p32"/>
                <p:cNvGrpSpPr/>
                <p:nvPr/>
              </p:nvGrpSpPr>
              <p:grpSpPr>
                <a:xfrm>
                  <a:off x="3736" y="2911"/>
                  <a:ext cx="1125" cy="681"/>
                  <a:chOff x="1344" y="2471"/>
                  <a:chExt cx="1125" cy="681"/>
                </a:xfrm>
              </p:grpSpPr>
              <p:grpSp>
                <p:nvGrpSpPr>
                  <p:cNvPr id="763" name="Google Shape;763;p32"/>
                  <p:cNvGrpSpPr/>
                  <p:nvPr/>
                </p:nvGrpSpPr>
                <p:grpSpPr>
                  <a:xfrm>
                    <a:off x="1344" y="2471"/>
                    <a:ext cx="104" cy="681"/>
                    <a:chOff x="1344" y="2471"/>
                    <a:chExt cx="104" cy="681"/>
                  </a:xfrm>
                </p:grpSpPr>
                <p:sp>
                  <p:nvSpPr>
                    <p:cNvPr id="764" name="Google Shape;764;p32"/>
                    <p:cNvSpPr/>
                    <p:nvPr/>
                  </p:nvSpPr>
                  <p:spPr>
                    <a:xfrm>
                      <a:off x="1344" y="2857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5" name="Google Shape;765;p32"/>
                    <p:cNvSpPr/>
                    <p:nvPr/>
                  </p:nvSpPr>
                  <p:spPr>
                    <a:xfrm>
                      <a:off x="1344" y="3048"/>
                      <a:ext cx="104" cy="104"/>
                    </a:xfrm>
                    <a:prstGeom prst="ellipse">
                      <a:avLst/>
                    </a:prstGeom>
                    <a:solidFill>
                      <a:schemeClr val="folHlink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6" name="Google Shape;766;p32"/>
                    <p:cNvSpPr/>
                    <p:nvPr/>
                  </p:nvSpPr>
                  <p:spPr>
                    <a:xfrm>
                      <a:off x="1344" y="2665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7" name="Google Shape;767;p32"/>
                    <p:cNvSpPr/>
                    <p:nvPr/>
                  </p:nvSpPr>
                  <p:spPr>
                    <a:xfrm>
                      <a:off x="1344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68" name="Google Shape;768;p32"/>
                  <p:cNvGrpSpPr/>
                  <p:nvPr/>
                </p:nvGrpSpPr>
                <p:grpSpPr>
                  <a:xfrm>
                    <a:off x="2024" y="2471"/>
                    <a:ext cx="104" cy="681"/>
                    <a:chOff x="1803" y="2471"/>
                    <a:chExt cx="104" cy="681"/>
                  </a:xfrm>
                </p:grpSpPr>
                <p:sp>
                  <p:nvSpPr>
                    <p:cNvPr id="769" name="Google Shape;769;p32"/>
                    <p:cNvSpPr/>
                    <p:nvPr/>
                  </p:nvSpPr>
                  <p:spPr>
                    <a:xfrm>
                      <a:off x="1803" y="2856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0" name="Google Shape;770;p32"/>
                    <p:cNvSpPr/>
                    <p:nvPr/>
                  </p:nvSpPr>
                  <p:spPr>
                    <a:xfrm>
                      <a:off x="1803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1" name="Google Shape;771;p32"/>
                    <p:cNvSpPr/>
                    <p:nvPr/>
                  </p:nvSpPr>
                  <p:spPr>
                    <a:xfrm>
                      <a:off x="1803" y="2665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2" name="Google Shape;772;p32"/>
                    <p:cNvSpPr/>
                    <p:nvPr/>
                  </p:nvSpPr>
                  <p:spPr>
                    <a:xfrm>
                      <a:off x="1803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73" name="Google Shape;773;p32"/>
                  <p:cNvGrpSpPr/>
                  <p:nvPr/>
                </p:nvGrpSpPr>
                <p:grpSpPr>
                  <a:xfrm>
                    <a:off x="1684" y="2471"/>
                    <a:ext cx="104" cy="681"/>
                    <a:chOff x="1522" y="2471"/>
                    <a:chExt cx="104" cy="681"/>
                  </a:xfrm>
                </p:grpSpPr>
                <p:sp>
                  <p:nvSpPr>
                    <p:cNvPr id="774" name="Google Shape;774;p32"/>
                    <p:cNvSpPr/>
                    <p:nvPr/>
                  </p:nvSpPr>
                  <p:spPr>
                    <a:xfrm>
                      <a:off x="1522" y="2856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5" name="Google Shape;775;p32"/>
                    <p:cNvSpPr/>
                    <p:nvPr/>
                  </p:nvSpPr>
                  <p:spPr>
                    <a:xfrm>
                      <a:off x="1522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6" name="Google Shape;776;p32"/>
                    <p:cNvSpPr/>
                    <p:nvPr/>
                  </p:nvSpPr>
                  <p:spPr>
                    <a:xfrm>
                      <a:off x="1522" y="2664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7" name="Google Shape;777;p32"/>
                    <p:cNvSpPr/>
                    <p:nvPr/>
                  </p:nvSpPr>
                  <p:spPr>
                    <a:xfrm>
                      <a:off x="1522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778" name="Google Shape;778;p32"/>
                  <p:cNvGrpSpPr/>
                  <p:nvPr/>
                </p:nvGrpSpPr>
                <p:grpSpPr>
                  <a:xfrm>
                    <a:off x="2365" y="2471"/>
                    <a:ext cx="104" cy="681"/>
                    <a:chOff x="2365" y="2471"/>
                    <a:chExt cx="104" cy="681"/>
                  </a:xfrm>
                </p:grpSpPr>
                <p:sp>
                  <p:nvSpPr>
                    <p:cNvPr id="779" name="Google Shape;779;p32"/>
                    <p:cNvSpPr/>
                    <p:nvPr/>
                  </p:nvSpPr>
                  <p:spPr>
                    <a:xfrm>
                      <a:off x="2365" y="2857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0" name="Google Shape;780;p32"/>
                    <p:cNvSpPr/>
                    <p:nvPr/>
                  </p:nvSpPr>
                  <p:spPr>
                    <a:xfrm>
                      <a:off x="2365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1" name="Google Shape;781;p32"/>
                    <p:cNvSpPr/>
                    <p:nvPr/>
                  </p:nvSpPr>
                  <p:spPr>
                    <a:xfrm>
                      <a:off x="2365" y="2471"/>
                      <a:ext cx="104" cy="104"/>
                    </a:xfrm>
                    <a:prstGeom prst="ellipse">
                      <a:avLst/>
                    </a:prstGeom>
                    <a:solidFill>
                      <a:srgbClr val="99CCF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82" name="Google Shape;782;p32"/>
                    <p:cNvSpPr/>
                    <p:nvPr/>
                  </p:nvSpPr>
                  <p:spPr>
                    <a:xfrm>
                      <a:off x="2365" y="2664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FFFFF"/>
                        </a:gs>
                        <a:gs pos="100000">
                          <a:schemeClr val="fol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783" name="Google Shape;783;p32"/>
                <p:cNvGrpSpPr/>
                <p:nvPr/>
              </p:nvGrpSpPr>
              <p:grpSpPr>
                <a:xfrm>
                  <a:off x="3288" y="2874"/>
                  <a:ext cx="1776" cy="1290"/>
                  <a:chOff x="3288" y="2874"/>
                  <a:chExt cx="1776" cy="1290"/>
                </a:xfrm>
              </p:grpSpPr>
              <p:grpSp>
                <p:nvGrpSpPr>
                  <p:cNvPr id="784" name="Google Shape;784;p32"/>
                  <p:cNvGrpSpPr/>
                  <p:nvPr/>
                </p:nvGrpSpPr>
                <p:grpSpPr>
                  <a:xfrm>
                    <a:off x="3624" y="3103"/>
                    <a:ext cx="1125" cy="681"/>
                    <a:chOff x="1240" y="2471"/>
                    <a:chExt cx="1125" cy="681"/>
                  </a:xfrm>
                </p:grpSpPr>
                <p:grpSp>
                  <p:nvGrpSpPr>
                    <p:cNvPr id="785" name="Google Shape;785;p32"/>
                    <p:cNvGrpSpPr/>
                    <p:nvPr/>
                  </p:nvGrpSpPr>
                  <p:grpSpPr>
                    <a:xfrm>
                      <a:off x="1240" y="2471"/>
                      <a:ext cx="104" cy="681"/>
                      <a:chOff x="1240" y="2471"/>
                      <a:chExt cx="104" cy="681"/>
                    </a:xfrm>
                  </p:grpSpPr>
                  <p:sp>
                    <p:nvSpPr>
                      <p:cNvPr id="786" name="Google Shape;786;p32"/>
                      <p:cNvSpPr/>
                      <p:nvPr/>
                    </p:nvSpPr>
                    <p:spPr>
                      <a:xfrm>
                        <a:off x="1240" y="2857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87" name="Google Shape;787;p32"/>
                      <p:cNvSpPr/>
                      <p:nvPr/>
                    </p:nvSpPr>
                    <p:spPr>
                      <a:xfrm>
                        <a:off x="1240" y="3048"/>
                        <a:ext cx="104" cy="104"/>
                      </a:xfrm>
                      <a:prstGeom prst="ellipse">
                        <a:avLst/>
                      </a:prstGeom>
                      <a:solidFill>
                        <a:schemeClr val="hlink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88" name="Google Shape;788;p32"/>
                      <p:cNvSpPr/>
                      <p:nvPr/>
                    </p:nvSpPr>
                    <p:spPr>
                      <a:xfrm>
                        <a:off x="1240" y="2665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89" name="Google Shape;789;p32"/>
                      <p:cNvSpPr/>
                      <p:nvPr/>
                    </p:nvSpPr>
                    <p:spPr>
                      <a:xfrm>
                        <a:off x="1240" y="2471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90" name="Google Shape;790;p32"/>
                    <p:cNvGrpSpPr/>
                    <p:nvPr/>
                  </p:nvGrpSpPr>
                  <p:grpSpPr>
                    <a:xfrm>
                      <a:off x="1920" y="2471"/>
                      <a:ext cx="104" cy="681"/>
                      <a:chOff x="1803" y="2471"/>
                      <a:chExt cx="104" cy="681"/>
                    </a:xfrm>
                  </p:grpSpPr>
                  <p:sp>
                    <p:nvSpPr>
                      <p:cNvPr id="791" name="Google Shape;791;p32"/>
                      <p:cNvSpPr/>
                      <p:nvPr/>
                    </p:nvSpPr>
                    <p:spPr>
                      <a:xfrm>
                        <a:off x="1803" y="2856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92" name="Google Shape;792;p32"/>
                      <p:cNvSpPr/>
                      <p:nvPr/>
                    </p:nvSpPr>
                    <p:spPr>
                      <a:xfrm>
                        <a:off x="1803" y="3048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93" name="Google Shape;793;p32"/>
                      <p:cNvSpPr/>
                      <p:nvPr/>
                    </p:nvSpPr>
                    <p:spPr>
                      <a:xfrm>
                        <a:off x="1803" y="2665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94" name="Google Shape;794;p32"/>
                      <p:cNvSpPr/>
                      <p:nvPr/>
                    </p:nvSpPr>
                    <p:spPr>
                      <a:xfrm>
                        <a:off x="1803" y="2471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95" name="Google Shape;795;p32"/>
                    <p:cNvGrpSpPr/>
                    <p:nvPr/>
                  </p:nvGrpSpPr>
                  <p:grpSpPr>
                    <a:xfrm>
                      <a:off x="1580" y="2471"/>
                      <a:ext cx="104" cy="681"/>
                      <a:chOff x="1522" y="2471"/>
                      <a:chExt cx="104" cy="681"/>
                    </a:xfrm>
                  </p:grpSpPr>
                  <p:sp>
                    <p:nvSpPr>
                      <p:cNvPr id="796" name="Google Shape;796;p32"/>
                      <p:cNvSpPr/>
                      <p:nvPr/>
                    </p:nvSpPr>
                    <p:spPr>
                      <a:xfrm>
                        <a:off x="1522" y="2856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97" name="Google Shape;797;p32"/>
                      <p:cNvSpPr/>
                      <p:nvPr/>
                    </p:nvSpPr>
                    <p:spPr>
                      <a:xfrm>
                        <a:off x="1522" y="3048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98" name="Google Shape;798;p32"/>
                      <p:cNvSpPr/>
                      <p:nvPr/>
                    </p:nvSpPr>
                    <p:spPr>
                      <a:xfrm>
                        <a:off x="1522" y="2664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99" name="Google Shape;799;p32"/>
                      <p:cNvSpPr/>
                      <p:nvPr/>
                    </p:nvSpPr>
                    <p:spPr>
                      <a:xfrm>
                        <a:off x="1522" y="2471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800" name="Google Shape;800;p32"/>
                    <p:cNvGrpSpPr/>
                    <p:nvPr/>
                  </p:nvGrpSpPr>
                  <p:grpSpPr>
                    <a:xfrm>
                      <a:off x="2261" y="2471"/>
                      <a:ext cx="104" cy="681"/>
                      <a:chOff x="2085" y="2471"/>
                      <a:chExt cx="104" cy="681"/>
                    </a:xfrm>
                  </p:grpSpPr>
                  <p:sp>
                    <p:nvSpPr>
                      <p:cNvPr id="801" name="Google Shape;801;p32"/>
                      <p:cNvSpPr/>
                      <p:nvPr/>
                    </p:nvSpPr>
                    <p:spPr>
                      <a:xfrm>
                        <a:off x="2085" y="2857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2" name="Google Shape;802;p32"/>
                      <p:cNvSpPr/>
                      <p:nvPr/>
                    </p:nvSpPr>
                    <p:spPr>
                      <a:xfrm>
                        <a:off x="2085" y="3048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3" name="Google Shape;803;p32"/>
                      <p:cNvSpPr/>
                      <p:nvPr/>
                    </p:nvSpPr>
                    <p:spPr>
                      <a:xfrm>
                        <a:off x="2085" y="2471"/>
                        <a:ext cx="104" cy="104"/>
                      </a:xfrm>
                      <a:prstGeom prst="ellipse">
                        <a:avLst/>
                      </a:prstGeom>
                      <a:solidFill>
                        <a:srgbClr val="FFCCCC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804" name="Google Shape;804;p32"/>
                      <p:cNvSpPr/>
                      <p:nvPr/>
                    </p:nvSpPr>
                    <p:spPr>
                      <a:xfrm>
                        <a:off x="2085" y="2664"/>
                        <a:ext cx="104" cy="104"/>
                      </a:xfrm>
                      <a:prstGeom prst="ellipse">
                        <a:avLst/>
                      </a:prstGeom>
                      <a:gradFill>
                        <a:gsLst>
                          <a:gs pos="0">
                            <a:schemeClr val="lt1"/>
                          </a:gs>
                          <a:gs pos="100000">
                            <a:schemeClr val="hlink"/>
                          </a:gs>
                        </a:gsLst>
                        <a:lin ang="5400000" scaled="0"/>
                      </a:gradFill>
                      <a:ln cap="flat" cmpd="sng" w="12700">
                        <a:solidFill>
                          <a:schemeClr val="dk1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805" name="Google Shape;805;p32"/>
                  <p:cNvGrpSpPr/>
                  <p:nvPr/>
                </p:nvGrpSpPr>
                <p:grpSpPr>
                  <a:xfrm>
                    <a:off x="3288" y="2874"/>
                    <a:ext cx="1776" cy="1290"/>
                    <a:chOff x="3288" y="2864"/>
                    <a:chExt cx="1776" cy="1290"/>
                  </a:xfrm>
                </p:grpSpPr>
                <p:sp>
                  <p:nvSpPr>
                    <p:cNvPr id="806" name="Google Shape;806;p32"/>
                    <p:cNvSpPr txBox="1"/>
                    <p:nvPr/>
                  </p:nvSpPr>
                  <p:spPr>
                    <a:xfrm>
                      <a:off x="3288" y="3104"/>
                      <a:ext cx="19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 baseline="-25000"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p:txBody>
                </p:sp>
                <p:cxnSp>
                  <p:nvCxnSpPr>
                    <p:cNvPr id="807" name="Google Shape;807;p32"/>
                    <p:cNvCxnSpPr/>
                    <p:nvPr/>
                  </p:nvCxnSpPr>
                  <p:spPr>
                    <a:xfrm rot="10800000">
                      <a:off x="3528" y="2864"/>
                      <a:ext cx="0" cy="1008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808" name="Google Shape;808;p32"/>
                    <p:cNvCxnSpPr/>
                    <p:nvPr/>
                  </p:nvCxnSpPr>
                  <p:spPr>
                    <a:xfrm rot="10800000">
                      <a:off x="4296" y="3104"/>
                      <a:ext cx="0" cy="153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809" name="Google Shape;809;p32"/>
                    <p:cNvSpPr txBox="1"/>
                    <p:nvPr/>
                  </p:nvSpPr>
                  <p:spPr>
                    <a:xfrm>
                      <a:off x="3928" y="3904"/>
                      <a:ext cx="212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</a:t>
                      </a:r>
                      <a:endParaRPr b="1" baseline="-25000" sz="20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810" name="Google Shape;810;p32"/>
          <p:cNvSpPr txBox="1"/>
          <p:nvPr/>
        </p:nvSpPr>
        <p:spPr>
          <a:xfrm>
            <a:off x="3132138" y="5734050"/>
            <a:ext cx="28082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(I,J) = 1*I+0*J+0 = I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(I,J) = 1*I+0*J+1 = I+1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Software-Hardware Co-design.</a:t>
            </a:r>
            <a:br>
              <a:rPr lang="en-US" sz="4000"/>
            </a:br>
            <a:r>
              <a:rPr lang="en-US" sz="4000"/>
              <a:t>Challenge: Transactional Memory</a:t>
            </a:r>
            <a:endParaRPr sz="4000"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Transactional Memory: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C.A.R. Hoare’s Monitor +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Boxing of shared mutable states: ACI (Atomicity, Coherence, Isolation)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History: 1993: Maurice Herlihy. Eliott Moss. Faded by1995. Momentum came back in 2004, thanking to multicores.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Has been under-delivering: Many tunables and hard-to-tune parameters destroy the “</a:t>
            </a:r>
            <a:r>
              <a:rPr lang="en-US" sz="2400">
                <a:latin typeface="SimSun"/>
                <a:ea typeface="SimSun"/>
                <a:cs typeface="SimSun"/>
                <a:sym typeface="SimSun"/>
              </a:rPr>
              <a:t>風水</a:t>
            </a:r>
            <a:r>
              <a:rPr lang="en-US" sz="2400"/>
              <a:t>” of TM: Harmony of productivity and performance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6" name="Google Shape;81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AP Solves Cases w/o Distance Vectors</a:t>
            </a:r>
            <a:br>
              <a:rPr lang="en-US" sz="3600"/>
            </a:br>
            <a:r>
              <a:rPr lang="en-US" sz="3600"/>
              <a:t>(Later slides: Space partitioning details)</a:t>
            </a:r>
            <a:endParaRPr/>
          </a:p>
        </p:txBody>
      </p:sp>
      <p:grpSp>
        <p:nvGrpSpPr>
          <p:cNvPr id="817" name="Google Shape;817;p33"/>
          <p:cNvGrpSpPr/>
          <p:nvPr/>
        </p:nvGrpSpPr>
        <p:grpSpPr>
          <a:xfrm>
            <a:off x="1171575" y="1844675"/>
            <a:ext cx="6280150" cy="2014538"/>
            <a:chOff x="738" y="1661"/>
            <a:chExt cx="3956" cy="1269"/>
          </a:xfrm>
        </p:grpSpPr>
        <p:sp>
          <p:nvSpPr>
            <p:cNvPr id="818" name="Google Shape;818;p33"/>
            <p:cNvSpPr/>
            <p:nvPr/>
          </p:nvSpPr>
          <p:spPr>
            <a:xfrm>
              <a:off x="738" y="1864"/>
              <a:ext cx="1416" cy="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I = 1 to N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For J = 1 to I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A[I, J] = B[I, J]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C[I, J]= A[J, I]</a:t>
              </a:r>
              <a:endParaRPr/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2699" y="1661"/>
              <a:ext cx="1995" cy="1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P = 1 to N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For J = 1 to P-1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A[P, J] = B[P, J]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A[P,P]=B[P,P]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C[P,P]=A[P,P]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For I=P+1 to N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C[I, P] = A[P,I]</a:t>
              </a:r>
              <a:endParaRPr/>
            </a:p>
          </p:txBody>
        </p:sp>
      </p:grpSp>
      <p:sp>
        <p:nvSpPr>
          <p:cNvPr id="820" name="Google Shape;820;p33"/>
          <p:cNvSpPr txBox="1"/>
          <p:nvPr/>
        </p:nvSpPr>
        <p:spPr>
          <a:xfrm>
            <a:off x="3132138" y="4437063"/>
            <a:ext cx="25923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(I,J) = 1*I+0*J+0 = I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(I,J) = 0*I+1*J+0 = J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Partition</a:t>
            </a:r>
            <a:endParaRPr/>
          </a:p>
        </p:txBody>
      </p:sp>
      <p:sp>
        <p:nvSpPr>
          <p:cNvPr id="827" name="Google Shape;827;p34"/>
          <p:cNvSpPr txBox="1"/>
          <p:nvPr>
            <p:ph idx="1" type="body"/>
          </p:nvPr>
        </p:nvSpPr>
        <p:spPr>
          <a:xfrm>
            <a:off x="457200" y="1600200"/>
            <a:ext cx="8229600" cy="1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Partition iterations to different processor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No loop-carried dependency after the transformation. All data dependences are independent to the outmost loop.</a:t>
            </a:r>
            <a:endParaRPr/>
          </a:p>
          <a:p>
            <a:pPr indent="-1333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828" name="Google Shape;828;p34"/>
          <p:cNvSpPr/>
          <p:nvPr/>
        </p:nvSpPr>
        <p:spPr>
          <a:xfrm>
            <a:off x="539750" y="4005263"/>
            <a:ext cx="44640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 TO n DO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FOR j = 1 TO n DO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A[i,j] = A[i,j]+B[i-1,j];	(S1)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B[i,j] = A[i,j-1]*B[i,j];	(S2)</a:t>
            </a:r>
            <a:endParaRPr/>
          </a:p>
        </p:txBody>
      </p:sp>
      <p:grpSp>
        <p:nvGrpSpPr>
          <p:cNvPr id="829" name="Google Shape;829;p34"/>
          <p:cNvGrpSpPr/>
          <p:nvPr/>
        </p:nvGrpSpPr>
        <p:grpSpPr>
          <a:xfrm>
            <a:off x="5580063" y="4092575"/>
            <a:ext cx="1958975" cy="1243013"/>
            <a:chOff x="3465" y="2478"/>
            <a:chExt cx="1234" cy="783"/>
          </a:xfrm>
        </p:grpSpPr>
        <p:grpSp>
          <p:nvGrpSpPr>
            <p:cNvPr id="830" name="Google Shape;830;p34"/>
            <p:cNvGrpSpPr/>
            <p:nvPr/>
          </p:nvGrpSpPr>
          <p:grpSpPr>
            <a:xfrm>
              <a:off x="3465" y="2580"/>
              <a:ext cx="1125" cy="681"/>
              <a:chOff x="1240" y="2471"/>
              <a:chExt cx="1125" cy="681"/>
            </a:xfrm>
          </p:grpSpPr>
          <p:grpSp>
            <p:nvGrpSpPr>
              <p:cNvPr id="831" name="Google Shape;831;p34"/>
              <p:cNvGrpSpPr/>
              <p:nvPr/>
            </p:nvGrpSpPr>
            <p:grpSpPr>
              <a:xfrm>
                <a:off x="1240" y="2471"/>
                <a:ext cx="104" cy="681"/>
                <a:chOff x="1240" y="2471"/>
                <a:chExt cx="104" cy="681"/>
              </a:xfrm>
            </p:grpSpPr>
            <p:sp>
              <p:nvSpPr>
                <p:cNvPr id="832" name="Google Shape;832;p34"/>
                <p:cNvSpPr/>
                <p:nvPr/>
              </p:nvSpPr>
              <p:spPr>
                <a:xfrm>
                  <a:off x="1240" y="2857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3" name="Google Shape;833;p34"/>
                <p:cNvSpPr/>
                <p:nvPr/>
              </p:nvSpPr>
              <p:spPr>
                <a:xfrm>
                  <a:off x="1240" y="3048"/>
                  <a:ext cx="104" cy="104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4" name="Google Shape;834;p34"/>
                <p:cNvSpPr/>
                <p:nvPr/>
              </p:nvSpPr>
              <p:spPr>
                <a:xfrm>
                  <a:off x="1240" y="2665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5" name="Google Shape;835;p34"/>
                <p:cNvSpPr/>
                <p:nvPr/>
              </p:nvSpPr>
              <p:spPr>
                <a:xfrm>
                  <a:off x="1240" y="2471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36" name="Google Shape;836;p34"/>
              <p:cNvGrpSpPr/>
              <p:nvPr/>
            </p:nvGrpSpPr>
            <p:grpSpPr>
              <a:xfrm>
                <a:off x="1920" y="2471"/>
                <a:ext cx="104" cy="681"/>
                <a:chOff x="1803" y="2471"/>
                <a:chExt cx="104" cy="681"/>
              </a:xfrm>
            </p:grpSpPr>
            <p:sp>
              <p:nvSpPr>
                <p:cNvPr id="837" name="Google Shape;837;p34"/>
                <p:cNvSpPr/>
                <p:nvPr/>
              </p:nvSpPr>
              <p:spPr>
                <a:xfrm>
                  <a:off x="1803" y="2856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8" name="Google Shape;838;p34"/>
                <p:cNvSpPr/>
                <p:nvPr/>
              </p:nvSpPr>
              <p:spPr>
                <a:xfrm>
                  <a:off x="1803" y="3048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9" name="Google Shape;839;p34"/>
                <p:cNvSpPr/>
                <p:nvPr/>
              </p:nvSpPr>
              <p:spPr>
                <a:xfrm>
                  <a:off x="1803" y="2665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0" name="Google Shape;840;p34"/>
                <p:cNvSpPr/>
                <p:nvPr/>
              </p:nvSpPr>
              <p:spPr>
                <a:xfrm>
                  <a:off x="1803" y="2471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1" name="Google Shape;841;p34"/>
              <p:cNvGrpSpPr/>
              <p:nvPr/>
            </p:nvGrpSpPr>
            <p:grpSpPr>
              <a:xfrm>
                <a:off x="1580" y="2471"/>
                <a:ext cx="104" cy="681"/>
                <a:chOff x="1522" y="2471"/>
                <a:chExt cx="104" cy="681"/>
              </a:xfrm>
            </p:grpSpPr>
            <p:sp>
              <p:nvSpPr>
                <p:cNvPr id="842" name="Google Shape;842;p34"/>
                <p:cNvSpPr/>
                <p:nvPr/>
              </p:nvSpPr>
              <p:spPr>
                <a:xfrm>
                  <a:off x="1522" y="2856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3" name="Google Shape;843;p34"/>
                <p:cNvSpPr/>
                <p:nvPr/>
              </p:nvSpPr>
              <p:spPr>
                <a:xfrm>
                  <a:off x="1522" y="3048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4" name="Google Shape;844;p34"/>
                <p:cNvSpPr/>
                <p:nvPr/>
              </p:nvSpPr>
              <p:spPr>
                <a:xfrm>
                  <a:off x="1522" y="2664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5" name="Google Shape;845;p34"/>
                <p:cNvSpPr/>
                <p:nvPr/>
              </p:nvSpPr>
              <p:spPr>
                <a:xfrm>
                  <a:off x="1522" y="2471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6" name="Google Shape;846;p34"/>
              <p:cNvGrpSpPr/>
              <p:nvPr/>
            </p:nvGrpSpPr>
            <p:grpSpPr>
              <a:xfrm>
                <a:off x="2261" y="2471"/>
                <a:ext cx="104" cy="681"/>
                <a:chOff x="2085" y="2471"/>
                <a:chExt cx="104" cy="681"/>
              </a:xfrm>
            </p:grpSpPr>
            <p:sp>
              <p:nvSpPr>
                <p:cNvPr id="847" name="Google Shape;847;p34"/>
                <p:cNvSpPr/>
                <p:nvPr/>
              </p:nvSpPr>
              <p:spPr>
                <a:xfrm>
                  <a:off x="2085" y="2857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8" name="Google Shape;848;p34"/>
                <p:cNvSpPr/>
                <p:nvPr/>
              </p:nvSpPr>
              <p:spPr>
                <a:xfrm>
                  <a:off x="2085" y="3048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49" name="Google Shape;849;p34"/>
                <p:cNvSpPr/>
                <p:nvPr/>
              </p:nvSpPr>
              <p:spPr>
                <a:xfrm>
                  <a:off x="2085" y="2471"/>
                  <a:ext cx="104" cy="104"/>
                </a:xfrm>
                <a:prstGeom prst="ellipse">
                  <a:avLst/>
                </a:prstGeom>
                <a:solidFill>
                  <a:srgbClr val="FFCCCC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34"/>
                <p:cNvSpPr/>
                <p:nvPr/>
              </p:nvSpPr>
              <p:spPr>
                <a:xfrm>
                  <a:off x="2085" y="2664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chemeClr val="lt1"/>
                    </a:gs>
                    <a:gs pos="100000">
                      <a:schemeClr val="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51" name="Google Shape;851;p34"/>
            <p:cNvGrpSpPr/>
            <p:nvPr/>
          </p:nvGrpSpPr>
          <p:grpSpPr>
            <a:xfrm>
              <a:off x="3560" y="2478"/>
              <a:ext cx="1139" cy="681"/>
              <a:chOff x="3560" y="2580"/>
              <a:chExt cx="1139" cy="681"/>
            </a:xfrm>
          </p:grpSpPr>
          <p:grpSp>
            <p:nvGrpSpPr>
              <p:cNvPr id="852" name="Google Shape;852;p34"/>
              <p:cNvGrpSpPr/>
              <p:nvPr/>
            </p:nvGrpSpPr>
            <p:grpSpPr>
              <a:xfrm>
                <a:off x="3560" y="2580"/>
                <a:ext cx="104" cy="681"/>
                <a:chOff x="1344" y="2471"/>
                <a:chExt cx="104" cy="681"/>
              </a:xfrm>
            </p:grpSpPr>
            <p:sp>
              <p:nvSpPr>
                <p:cNvPr id="853" name="Google Shape;853;p34"/>
                <p:cNvSpPr/>
                <p:nvPr/>
              </p:nvSpPr>
              <p:spPr>
                <a:xfrm>
                  <a:off x="1344" y="2857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4" name="Google Shape;854;p34"/>
                <p:cNvSpPr/>
                <p:nvPr/>
              </p:nvSpPr>
              <p:spPr>
                <a:xfrm>
                  <a:off x="1344" y="3048"/>
                  <a:ext cx="104" cy="104"/>
                </a:xfrm>
                <a:prstGeom prst="ellipse">
                  <a:avLst/>
                </a:prstGeom>
                <a:solidFill>
                  <a:schemeClr val="fol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5" name="Google Shape;855;p34"/>
                <p:cNvSpPr/>
                <p:nvPr/>
              </p:nvSpPr>
              <p:spPr>
                <a:xfrm>
                  <a:off x="1344" y="2665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6" name="Google Shape;856;p34"/>
                <p:cNvSpPr/>
                <p:nvPr/>
              </p:nvSpPr>
              <p:spPr>
                <a:xfrm>
                  <a:off x="1344" y="2471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57" name="Google Shape;857;p34"/>
              <p:cNvGrpSpPr/>
              <p:nvPr/>
            </p:nvGrpSpPr>
            <p:grpSpPr>
              <a:xfrm>
                <a:off x="3914" y="2580"/>
                <a:ext cx="785" cy="681"/>
                <a:chOff x="1684" y="2471"/>
                <a:chExt cx="785" cy="681"/>
              </a:xfrm>
            </p:grpSpPr>
            <p:grpSp>
              <p:nvGrpSpPr>
                <p:cNvPr id="858" name="Google Shape;858;p34"/>
                <p:cNvGrpSpPr/>
                <p:nvPr/>
              </p:nvGrpSpPr>
              <p:grpSpPr>
                <a:xfrm>
                  <a:off x="2024" y="2471"/>
                  <a:ext cx="104" cy="681"/>
                  <a:chOff x="1803" y="2471"/>
                  <a:chExt cx="104" cy="681"/>
                </a:xfrm>
              </p:grpSpPr>
              <p:sp>
                <p:nvSpPr>
                  <p:cNvPr id="859" name="Google Shape;859;p34"/>
                  <p:cNvSpPr/>
                  <p:nvPr/>
                </p:nvSpPr>
                <p:spPr>
                  <a:xfrm>
                    <a:off x="1803" y="2856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0" name="Google Shape;860;p34"/>
                  <p:cNvSpPr/>
                  <p:nvPr/>
                </p:nvSpPr>
                <p:spPr>
                  <a:xfrm>
                    <a:off x="1803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1" name="Google Shape;861;p34"/>
                  <p:cNvSpPr/>
                  <p:nvPr/>
                </p:nvSpPr>
                <p:spPr>
                  <a:xfrm>
                    <a:off x="1803" y="2665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2" name="Google Shape;862;p34"/>
                  <p:cNvSpPr/>
                  <p:nvPr/>
                </p:nvSpPr>
                <p:spPr>
                  <a:xfrm>
                    <a:off x="1803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3" name="Google Shape;863;p34"/>
                <p:cNvGrpSpPr/>
                <p:nvPr/>
              </p:nvGrpSpPr>
              <p:grpSpPr>
                <a:xfrm>
                  <a:off x="1684" y="2471"/>
                  <a:ext cx="104" cy="681"/>
                  <a:chOff x="1522" y="2471"/>
                  <a:chExt cx="104" cy="681"/>
                </a:xfrm>
              </p:grpSpPr>
              <p:sp>
                <p:nvSpPr>
                  <p:cNvPr id="864" name="Google Shape;864;p34"/>
                  <p:cNvSpPr/>
                  <p:nvPr/>
                </p:nvSpPr>
                <p:spPr>
                  <a:xfrm>
                    <a:off x="1522" y="2856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5" name="Google Shape;865;p34"/>
                  <p:cNvSpPr/>
                  <p:nvPr/>
                </p:nvSpPr>
                <p:spPr>
                  <a:xfrm>
                    <a:off x="1522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6" name="Google Shape;866;p34"/>
                  <p:cNvSpPr/>
                  <p:nvPr/>
                </p:nvSpPr>
                <p:spPr>
                  <a:xfrm>
                    <a:off x="1522" y="2664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7" name="Google Shape;867;p34"/>
                  <p:cNvSpPr/>
                  <p:nvPr/>
                </p:nvSpPr>
                <p:spPr>
                  <a:xfrm>
                    <a:off x="1522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68" name="Google Shape;868;p34"/>
                <p:cNvGrpSpPr/>
                <p:nvPr/>
              </p:nvGrpSpPr>
              <p:grpSpPr>
                <a:xfrm>
                  <a:off x="2365" y="2471"/>
                  <a:ext cx="104" cy="681"/>
                  <a:chOff x="2365" y="2471"/>
                  <a:chExt cx="104" cy="681"/>
                </a:xfrm>
              </p:grpSpPr>
              <p:sp>
                <p:nvSpPr>
                  <p:cNvPr id="869" name="Google Shape;869;p34"/>
                  <p:cNvSpPr/>
                  <p:nvPr/>
                </p:nvSpPr>
                <p:spPr>
                  <a:xfrm>
                    <a:off x="2365" y="2857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0" name="Google Shape;870;p34"/>
                  <p:cNvSpPr/>
                  <p:nvPr/>
                </p:nvSpPr>
                <p:spPr>
                  <a:xfrm>
                    <a:off x="2365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1" name="Google Shape;871;p34"/>
                  <p:cNvSpPr/>
                  <p:nvPr/>
                </p:nvSpPr>
                <p:spPr>
                  <a:xfrm>
                    <a:off x="2365" y="2471"/>
                    <a:ext cx="104" cy="104"/>
                  </a:xfrm>
                  <a:prstGeom prst="ellipse">
                    <a:avLst/>
                  </a:prstGeom>
                  <a:solidFill>
                    <a:srgbClr val="99CCFF"/>
                  </a:soli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72" name="Google Shape;872;p34"/>
                  <p:cNvSpPr/>
                  <p:nvPr/>
                </p:nvSpPr>
                <p:spPr>
                  <a:xfrm>
                    <a:off x="2365" y="2664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873" name="Google Shape;873;p34"/>
          <p:cNvGrpSpPr/>
          <p:nvPr/>
        </p:nvGrpSpPr>
        <p:grpSpPr>
          <a:xfrm>
            <a:off x="5076825" y="3948113"/>
            <a:ext cx="2819400" cy="2073275"/>
            <a:chOff x="1202" y="2341"/>
            <a:chExt cx="1776" cy="1306"/>
          </a:xfrm>
        </p:grpSpPr>
        <p:sp>
          <p:nvSpPr>
            <p:cNvPr id="874" name="Google Shape;874;p34"/>
            <p:cNvSpPr txBox="1"/>
            <p:nvPr/>
          </p:nvSpPr>
          <p:spPr>
            <a:xfrm>
              <a:off x="1202" y="2581"/>
              <a:ext cx="1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endParaRPr b="1" baseline="-25000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75" name="Google Shape;875;p34"/>
            <p:cNvSpPr txBox="1"/>
            <p:nvPr/>
          </p:nvSpPr>
          <p:spPr>
            <a:xfrm>
              <a:off x="1826" y="3397"/>
              <a:ext cx="21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</a:t>
              </a:r>
              <a:endParaRPr b="1" baseline="-25000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76" name="Google Shape;876;p34"/>
            <p:cNvCxnSpPr/>
            <p:nvPr/>
          </p:nvCxnSpPr>
          <p:spPr>
            <a:xfrm rot="10800000">
              <a:off x="1442" y="2341"/>
              <a:ext cx="0" cy="100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77" name="Google Shape;877;p34"/>
            <p:cNvCxnSpPr/>
            <p:nvPr/>
          </p:nvCxnSpPr>
          <p:spPr>
            <a:xfrm rot="10800000">
              <a:off x="2210" y="2581"/>
              <a:ext cx="0" cy="153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78" name="Google Shape;878;p34"/>
          <p:cNvGrpSpPr/>
          <p:nvPr/>
        </p:nvGrpSpPr>
        <p:grpSpPr>
          <a:xfrm>
            <a:off x="7956550" y="4165600"/>
            <a:ext cx="647700" cy="593725"/>
            <a:chOff x="3198" y="2341"/>
            <a:chExt cx="408" cy="374"/>
          </a:xfrm>
        </p:grpSpPr>
        <p:grpSp>
          <p:nvGrpSpPr>
            <p:cNvPr id="879" name="Google Shape;879;p34"/>
            <p:cNvGrpSpPr/>
            <p:nvPr/>
          </p:nvGrpSpPr>
          <p:grpSpPr>
            <a:xfrm>
              <a:off x="3198" y="2341"/>
              <a:ext cx="408" cy="192"/>
              <a:chOff x="3198" y="2341"/>
              <a:chExt cx="408" cy="192"/>
            </a:xfrm>
          </p:grpSpPr>
          <p:sp>
            <p:nvSpPr>
              <p:cNvPr id="880" name="Google Shape;880;p34"/>
              <p:cNvSpPr/>
              <p:nvPr/>
            </p:nvSpPr>
            <p:spPr>
              <a:xfrm>
                <a:off x="3198" y="2387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4"/>
              <p:cNvSpPr txBox="1"/>
              <p:nvPr/>
            </p:nvSpPr>
            <p:spPr>
              <a:xfrm>
                <a:off x="3288" y="2341"/>
                <a:ext cx="31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</p:grpSp>
        <p:grpSp>
          <p:nvGrpSpPr>
            <p:cNvPr id="882" name="Google Shape;882;p34"/>
            <p:cNvGrpSpPr/>
            <p:nvPr/>
          </p:nvGrpSpPr>
          <p:grpSpPr>
            <a:xfrm>
              <a:off x="3198" y="2523"/>
              <a:ext cx="408" cy="192"/>
              <a:chOff x="3198" y="2523"/>
              <a:chExt cx="408" cy="192"/>
            </a:xfrm>
          </p:grpSpPr>
          <p:sp>
            <p:nvSpPr>
              <p:cNvPr id="883" name="Google Shape;883;p34"/>
              <p:cNvSpPr/>
              <p:nvPr/>
            </p:nvSpPr>
            <p:spPr>
              <a:xfrm>
                <a:off x="3198" y="2568"/>
                <a:ext cx="104" cy="104"/>
              </a:xfrm>
              <a:prstGeom prst="ellipse">
                <a:avLst/>
              </a:prstGeom>
              <a:gradFill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4"/>
              <p:cNvSpPr txBox="1"/>
              <p:nvPr/>
            </p:nvSpPr>
            <p:spPr>
              <a:xfrm>
                <a:off x="3288" y="2523"/>
                <a:ext cx="318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</p:grpSp>
      </p:grpSp>
      <p:cxnSp>
        <p:nvCxnSpPr>
          <p:cNvPr id="885" name="Google Shape;885;p34"/>
          <p:cNvCxnSpPr/>
          <p:nvPr/>
        </p:nvCxnSpPr>
        <p:spPr>
          <a:xfrm flipH="1" rot="10800000">
            <a:off x="6227763" y="4740275"/>
            <a:ext cx="144462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34"/>
          <p:cNvCxnSpPr/>
          <p:nvPr/>
        </p:nvCxnSpPr>
        <p:spPr>
          <a:xfrm flipH="1" rot="10800000">
            <a:off x="6213475" y="4438650"/>
            <a:ext cx="144463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34"/>
          <p:cNvCxnSpPr/>
          <p:nvPr/>
        </p:nvCxnSpPr>
        <p:spPr>
          <a:xfrm flipH="1" rot="10800000">
            <a:off x="6227763" y="4092575"/>
            <a:ext cx="144462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34"/>
          <p:cNvCxnSpPr/>
          <p:nvPr/>
        </p:nvCxnSpPr>
        <p:spPr>
          <a:xfrm flipH="1" rot="10800000">
            <a:off x="5667375" y="4740275"/>
            <a:ext cx="144463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9" name="Google Shape;889;p34"/>
          <p:cNvCxnSpPr/>
          <p:nvPr/>
        </p:nvCxnSpPr>
        <p:spPr>
          <a:xfrm flipH="1" rot="10800000">
            <a:off x="5653088" y="4438650"/>
            <a:ext cx="144462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0" name="Google Shape;890;p34"/>
          <p:cNvCxnSpPr/>
          <p:nvPr/>
        </p:nvCxnSpPr>
        <p:spPr>
          <a:xfrm flipH="1" rot="10800000">
            <a:off x="5667375" y="4092575"/>
            <a:ext cx="144463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34"/>
          <p:cNvCxnSpPr/>
          <p:nvPr/>
        </p:nvCxnSpPr>
        <p:spPr>
          <a:xfrm flipH="1" rot="10800000">
            <a:off x="6775450" y="4740275"/>
            <a:ext cx="144463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34"/>
          <p:cNvCxnSpPr/>
          <p:nvPr/>
        </p:nvCxnSpPr>
        <p:spPr>
          <a:xfrm flipH="1" rot="10800000">
            <a:off x="6761163" y="4438650"/>
            <a:ext cx="144462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34"/>
          <p:cNvCxnSpPr/>
          <p:nvPr/>
        </p:nvCxnSpPr>
        <p:spPr>
          <a:xfrm flipH="1" rot="10800000">
            <a:off x="6775450" y="4092575"/>
            <a:ext cx="144463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34"/>
          <p:cNvCxnSpPr/>
          <p:nvPr/>
        </p:nvCxnSpPr>
        <p:spPr>
          <a:xfrm flipH="1" rot="10800000">
            <a:off x="7308850" y="4740275"/>
            <a:ext cx="144463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34"/>
          <p:cNvCxnSpPr/>
          <p:nvPr/>
        </p:nvCxnSpPr>
        <p:spPr>
          <a:xfrm flipH="1" rot="10800000">
            <a:off x="7294563" y="4438650"/>
            <a:ext cx="144462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34"/>
          <p:cNvCxnSpPr/>
          <p:nvPr/>
        </p:nvCxnSpPr>
        <p:spPr>
          <a:xfrm flipH="1" rot="10800000">
            <a:off x="7308850" y="4092575"/>
            <a:ext cx="144463" cy="504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34"/>
          <p:cNvCxnSpPr/>
          <p:nvPr/>
        </p:nvCxnSpPr>
        <p:spPr>
          <a:xfrm flipH="1" rot="10800000">
            <a:off x="5795963" y="4884738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34"/>
          <p:cNvCxnSpPr/>
          <p:nvPr/>
        </p:nvCxnSpPr>
        <p:spPr>
          <a:xfrm flipH="1" rot="10800000">
            <a:off x="5795963" y="4597400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34"/>
          <p:cNvCxnSpPr/>
          <p:nvPr/>
        </p:nvCxnSpPr>
        <p:spPr>
          <a:xfrm flipH="1" rot="10800000">
            <a:off x="5795963" y="4279900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34"/>
          <p:cNvCxnSpPr/>
          <p:nvPr/>
        </p:nvCxnSpPr>
        <p:spPr>
          <a:xfrm flipH="1" rot="10800000">
            <a:off x="6372225" y="4884738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34"/>
          <p:cNvCxnSpPr/>
          <p:nvPr/>
        </p:nvCxnSpPr>
        <p:spPr>
          <a:xfrm flipH="1" rot="10800000">
            <a:off x="6372225" y="4597400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34"/>
          <p:cNvCxnSpPr/>
          <p:nvPr/>
        </p:nvCxnSpPr>
        <p:spPr>
          <a:xfrm flipH="1" rot="10800000">
            <a:off x="6372225" y="4279900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34"/>
          <p:cNvCxnSpPr/>
          <p:nvPr/>
        </p:nvCxnSpPr>
        <p:spPr>
          <a:xfrm flipH="1" rot="10800000">
            <a:off x="6877050" y="4884738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34"/>
          <p:cNvCxnSpPr/>
          <p:nvPr/>
        </p:nvCxnSpPr>
        <p:spPr>
          <a:xfrm flipH="1" rot="10800000">
            <a:off x="6877050" y="4597400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5" name="Google Shape;905;p34"/>
          <p:cNvCxnSpPr/>
          <p:nvPr/>
        </p:nvCxnSpPr>
        <p:spPr>
          <a:xfrm flipH="1" rot="10800000">
            <a:off x="6877050" y="4279900"/>
            <a:ext cx="431800" cy="215900"/>
          </a:xfrm>
          <a:prstGeom prst="straightConnector1">
            <a:avLst/>
          </a:prstGeom>
          <a:noFill/>
          <a:ln cap="flat" cmpd="sng" w="9525">
            <a:solidFill>
              <a:srgbClr val="00008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06" name="Google Shape;906;p34"/>
          <p:cNvGrpSpPr/>
          <p:nvPr/>
        </p:nvGrpSpPr>
        <p:grpSpPr>
          <a:xfrm>
            <a:off x="5680075" y="3644900"/>
            <a:ext cx="1268413" cy="1585913"/>
            <a:chOff x="3578" y="1888"/>
            <a:chExt cx="799" cy="999"/>
          </a:xfrm>
        </p:grpSpPr>
        <p:grpSp>
          <p:nvGrpSpPr>
            <p:cNvPr id="907" name="Google Shape;907;p34"/>
            <p:cNvGrpSpPr/>
            <p:nvPr/>
          </p:nvGrpSpPr>
          <p:grpSpPr>
            <a:xfrm>
              <a:off x="3578" y="2170"/>
              <a:ext cx="436" cy="717"/>
              <a:chOff x="3442" y="2441"/>
              <a:chExt cx="436" cy="717"/>
            </a:xfrm>
          </p:grpSpPr>
          <p:cxnSp>
            <p:nvCxnSpPr>
              <p:cNvPr id="908" name="Google Shape;908;p34"/>
              <p:cNvCxnSpPr/>
              <p:nvPr/>
            </p:nvCxnSpPr>
            <p:spPr>
              <a:xfrm flipH="1" rot="10800000">
                <a:off x="3442" y="2840"/>
                <a:ext cx="91" cy="3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9" name="Google Shape;909;p34"/>
              <p:cNvCxnSpPr/>
              <p:nvPr/>
            </p:nvCxnSpPr>
            <p:spPr>
              <a:xfrm flipH="1" rot="10800000">
                <a:off x="3533" y="2750"/>
                <a:ext cx="272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0" name="Google Shape;910;p34"/>
              <p:cNvCxnSpPr/>
              <p:nvPr/>
            </p:nvCxnSpPr>
            <p:spPr>
              <a:xfrm flipH="1" rot="10800000">
                <a:off x="3787" y="2441"/>
                <a:ext cx="91" cy="3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911" name="Google Shape;911;p34"/>
            <p:cNvSpPr txBox="1"/>
            <p:nvPr/>
          </p:nvSpPr>
          <p:spPr>
            <a:xfrm>
              <a:off x="3923" y="1888"/>
              <a:ext cx="45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P=3</a:t>
              </a:r>
              <a:endParaRPr/>
            </a:p>
          </p:txBody>
        </p:sp>
      </p:grpSp>
      <p:grpSp>
        <p:nvGrpSpPr>
          <p:cNvPr id="912" name="Google Shape;912;p34"/>
          <p:cNvGrpSpPr/>
          <p:nvPr/>
        </p:nvGrpSpPr>
        <p:grpSpPr>
          <a:xfrm>
            <a:off x="5795963" y="3644900"/>
            <a:ext cx="1655762" cy="1455738"/>
            <a:chOff x="3651" y="1888"/>
            <a:chExt cx="1043" cy="917"/>
          </a:xfrm>
        </p:grpSpPr>
        <p:grpSp>
          <p:nvGrpSpPr>
            <p:cNvPr id="913" name="Google Shape;913;p34"/>
            <p:cNvGrpSpPr/>
            <p:nvPr/>
          </p:nvGrpSpPr>
          <p:grpSpPr>
            <a:xfrm>
              <a:off x="3651" y="2306"/>
              <a:ext cx="589" cy="499"/>
              <a:chOff x="1655" y="2568"/>
              <a:chExt cx="589" cy="499"/>
            </a:xfrm>
          </p:grpSpPr>
          <p:cxnSp>
            <p:nvCxnSpPr>
              <p:cNvPr id="914" name="Google Shape;914;p34"/>
              <p:cNvCxnSpPr/>
              <p:nvPr/>
            </p:nvCxnSpPr>
            <p:spPr>
              <a:xfrm flipH="1" rot="10800000">
                <a:off x="1655" y="2931"/>
                <a:ext cx="272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5" name="Google Shape;915;p34"/>
              <p:cNvCxnSpPr/>
              <p:nvPr/>
            </p:nvCxnSpPr>
            <p:spPr>
              <a:xfrm flipH="1" rot="10800000">
                <a:off x="1909" y="2650"/>
                <a:ext cx="91" cy="3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6" name="Google Shape;916;p34"/>
              <p:cNvCxnSpPr/>
              <p:nvPr/>
            </p:nvCxnSpPr>
            <p:spPr>
              <a:xfrm flipH="1" rot="10800000">
                <a:off x="1972" y="2568"/>
                <a:ext cx="272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917" name="Google Shape;917;p34"/>
            <p:cNvSpPr txBox="1"/>
            <p:nvPr/>
          </p:nvSpPr>
          <p:spPr>
            <a:xfrm>
              <a:off x="4286" y="1888"/>
              <a:ext cx="4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P=4</a:t>
              </a:r>
              <a:endParaRPr/>
            </a:p>
          </p:txBody>
        </p:sp>
      </p:grpSp>
      <p:grpSp>
        <p:nvGrpSpPr>
          <p:cNvPr id="918" name="Google Shape;918;p34"/>
          <p:cNvGrpSpPr/>
          <p:nvPr/>
        </p:nvGrpSpPr>
        <p:grpSpPr>
          <a:xfrm>
            <a:off x="6227763" y="3644900"/>
            <a:ext cx="1512887" cy="1600200"/>
            <a:chOff x="3923" y="1888"/>
            <a:chExt cx="953" cy="1008"/>
          </a:xfrm>
        </p:grpSpPr>
        <p:grpSp>
          <p:nvGrpSpPr>
            <p:cNvPr id="919" name="Google Shape;919;p34"/>
            <p:cNvGrpSpPr/>
            <p:nvPr/>
          </p:nvGrpSpPr>
          <p:grpSpPr>
            <a:xfrm>
              <a:off x="3923" y="2179"/>
              <a:ext cx="436" cy="717"/>
              <a:chOff x="3442" y="2441"/>
              <a:chExt cx="436" cy="717"/>
            </a:xfrm>
          </p:grpSpPr>
          <p:cxnSp>
            <p:nvCxnSpPr>
              <p:cNvPr id="920" name="Google Shape;920;p34"/>
              <p:cNvCxnSpPr/>
              <p:nvPr/>
            </p:nvCxnSpPr>
            <p:spPr>
              <a:xfrm flipH="1" rot="10800000">
                <a:off x="3442" y="2840"/>
                <a:ext cx="91" cy="3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1" name="Google Shape;921;p34"/>
              <p:cNvCxnSpPr/>
              <p:nvPr/>
            </p:nvCxnSpPr>
            <p:spPr>
              <a:xfrm flipH="1" rot="10800000">
                <a:off x="3533" y="2750"/>
                <a:ext cx="272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2" name="Google Shape;922;p34"/>
              <p:cNvCxnSpPr/>
              <p:nvPr/>
            </p:nvCxnSpPr>
            <p:spPr>
              <a:xfrm flipH="1" rot="10800000">
                <a:off x="3787" y="2441"/>
                <a:ext cx="91" cy="3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923" name="Google Shape;923;p34"/>
            <p:cNvSpPr txBox="1"/>
            <p:nvPr/>
          </p:nvSpPr>
          <p:spPr>
            <a:xfrm>
              <a:off x="4468" y="1888"/>
              <a:ext cx="4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P=5</a:t>
              </a:r>
              <a:endParaRPr/>
            </a:p>
          </p:txBody>
        </p:sp>
      </p:grpSp>
      <p:grpSp>
        <p:nvGrpSpPr>
          <p:cNvPr id="924" name="Google Shape;924;p34"/>
          <p:cNvGrpSpPr/>
          <p:nvPr/>
        </p:nvGrpSpPr>
        <p:grpSpPr>
          <a:xfrm>
            <a:off x="6372225" y="3709988"/>
            <a:ext cx="1295400" cy="1390650"/>
            <a:chOff x="4014" y="1929"/>
            <a:chExt cx="816" cy="876"/>
          </a:xfrm>
        </p:grpSpPr>
        <p:grpSp>
          <p:nvGrpSpPr>
            <p:cNvPr id="925" name="Google Shape;925;p34"/>
            <p:cNvGrpSpPr/>
            <p:nvPr/>
          </p:nvGrpSpPr>
          <p:grpSpPr>
            <a:xfrm>
              <a:off x="4014" y="2278"/>
              <a:ext cx="589" cy="527"/>
              <a:chOff x="3198" y="2540"/>
              <a:chExt cx="589" cy="527"/>
            </a:xfrm>
          </p:grpSpPr>
          <p:cxnSp>
            <p:nvCxnSpPr>
              <p:cNvPr id="926" name="Google Shape;926;p34"/>
              <p:cNvCxnSpPr/>
              <p:nvPr/>
            </p:nvCxnSpPr>
            <p:spPr>
              <a:xfrm flipH="1" rot="10800000">
                <a:off x="3198" y="2931"/>
                <a:ext cx="272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7" name="Google Shape;927;p34"/>
              <p:cNvCxnSpPr/>
              <p:nvPr/>
            </p:nvCxnSpPr>
            <p:spPr>
              <a:xfrm flipH="1" rot="10800000">
                <a:off x="3452" y="2622"/>
                <a:ext cx="91" cy="3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28" name="Google Shape;928;p34"/>
              <p:cNvCxnSpPr/>
              <p:nvPr/>
            </p:nvCxnSpPr>
            <p:spPr>
              <a:xfrm flipH="1" rot="10800000">
                <a:off x="3515" y="2540"/>
                <a:ext cx="272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929" name="Google Shape;929;p34"/>
            <p:cNvSpPr txBox="1"/>
            <p:nvPr/>
          </p:nvSpPr>
          <p:spPr>
            <a:xfrm>
              <a:off x="4422" y="1929"/>
              <a:ext cx="4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P=6</a:t>
              </a:r>
              <a:endParaRPr/>
            </a:p>
          </p:txBody>
        </p:sp>
      </p:grpSp>
      <p:grpSp>
        <p:nvGrpSpPr>
          <p:cNvPr id="930" name="Google Shape;930;p34"/>
          <p:cNvGrpSpPr/>
          <p:nvPr/>
        </p:nvGrpSpPr>
        <p:grpSpPr>
          <a:xfrm>
            <a:off x="6775450" y="3789363"/>
            <a:ext cx="1252538" cy="1441450"/>
            <a:chOff x="4268" y="1979"/>
            <a:chExt cx="789" cy="908"/>
          </a:xfrm>
        </p:grpSpPr>
        <p:grpSp>
          <p:nvGrpSpPr>
            <p:cNvPr id="931" name="Google Shape;931;p34"/>
            <p:cNvGrpSpPr/>
            <p:nvPr/>
          </p:nvGrpSpPr>
          <p:grpSpPr>
            <a:xfrm>
              <a:off x="4268" y="2170"/>
              <a:ext cx="436" cy="717"/>
              <a:chOff x="3442" y="2441"/>
              <a:chExt cx="436" cy="717"/>
            </a:xfrm>
          </p:grpSpPr>
          <p:cxnSp>
            <p:nvCxnSpPr>
              <p:cNvPr id="932" name="Google Shape;932;p34"/>
              <p:cNvCxnSpPr/>
              <p:nvPr/>
            </p:nvCxnSpPr>
            <p:spPr>
              <a:xfrm flipH="1" rot="10800000">
                <a:off x="3442" y="2840"/>
                <a:ext cx="91" cy="3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3" name="Google Shape;933;p34"/>
              <p:cNvCxnSpPr/>
              <p:nvPr/>
            </p:nvCxnSpPr>
            <p:spPr>
              <a:xfrm flipH="1" rot="10800000">
                <a:off x="3533" y="2750"/>
                <a:ext cx="272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34" name="Google Shape;934;p34"/>
              <p:cNvCxnSpPr/>
              <p:nvPr/>
            </p:nvCxnSpPr>
            <p:spPr>
              <a:xfrm flipH="1" rot="10800000">
                <a:off x="3787" y="2441"/>
                <a:ext cx="91" cy="31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935" name="Google Shape;935;p34"/>
            <p:cNvSpPr txBox="1"/>
            <p:nvPr/>
          </p:nvSpPr>
          <p:spPr>
            <a:xfrm>
              <a:off x="4649" y="1979"/>
              <a:ext cx="4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P=7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1" name="Google Shape;9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Partition Example</a:t>
            </a:r>
            <a:endParaRPr/>
          </a:p>
        </p:txBody>
      </p:sp>
      <p:sp>
        <p:nvSpPr>
          <p:cNvPr id="942" name="Google Shape;942;p35"/>
          <p:cNvSpPr txBox="1"/>
          <p:nvPr>
            <p:ph idx="1" type="body"/>
          </p:nvPr>
        </p:nvSpPr>
        <p:spPr>
          <a:xfrm>
            <a:off x="1619250" y="1196975"/>
            <a:ext cx="5903913" cy="163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FOR i = 1 TO n DO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 FOR j = 1 TO n DO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	  A[i,j] = A[i,j]+B[i-1,j];			(S1)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	  B[i,j] = A[i,j-1]*B[i,j];			(S2)</a:t>
            </a:r>
            <a:endParaRPr/>
          </a:p>
        </p:txBody>
      </p:sp>
      <p:sp>
        <p:nvSpPr>
          <p:cNvPr id="943" name="Google Shape;943;p35"/>
          <p:cNvSpPr txBox="1"/>
          <p:nvPr/>
        </p:nvSpPr>
        <p:spPr>
          <a:xfrm>
            <a:off x="4356100" y="3357563"/>
            <a:ext cx="4321175" cy="201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a*(i + 1)+b*j+c = d*i + e*j + f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(a-d)*I +(b-e)*j = f-c-a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a=d, b=e, f-c=a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5"/>
          <p:cNvSpPr txBox="1"/>
          <p:nvPr/>
        </p:nvSpPr>
        <p:spPr>
          <a:xfrm>
            <a:off x="468313" y="2852738"/>
            <a:ext cx="331152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 affine partition is: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a * i + b *j + c   (S1)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d * i + e *j + f    (S2)</a:t>
            </a:r>
            <a:endParaRPr/>
          </a:p>
        </p:txBody>
      </p:sp>
      <p:grpSp>
        <p:nvGrpSpPr>
          <p:cNvPr id="945" name="Google Shape;945;p35"/>
          <p:cNvGrpSpPr/>
          <p:nvPr/>
        </p:nvGrpSpPr>
        <p:grpSpPr>
          <a:xfrm>
            <a:off x="539750" y="2276475"/>
            <a:ext cx="2952750" cy="2024063"/>
            <a:chOff x="340" y="1434"/>
            <a:chExt cx="1860" cy="1275"/>
          </a:xfrm>
        </p:grpSpPr>
        <p:sp>
          <p:nvSpPr>
            <p:cNvPr id="946" name="Google Shape;946;p35"/>
            <p:cNvSpPr txBox="1"/>
            <p:nvPr/>
          </p:nvSpPr>
          <p:spPr>
            <a:xfrm>
              <a:off x="340" y="2478"/>
              <a:ext cx="18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S1[i,j]</a:t>
              </a:r>
              <a:r>
                <a:rPr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S2[i,j+1]</a:t>
              </a:r>
              <a:endParaRPr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947" name="Google Shape;947;p35"/>
            <p:cNvCxnSpPr/>
            <p:nvPr/>
          </p:nvCxnSpPr>
          <p:spPr>
            <a:xfrm>
              <a:off x="1882" y="1434"/>
              <a:ext cx="318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48" name="Google Shape;948;p35"/>
          <p:cNvSpPr txBox="1"/>
          <p:nvPr/>
        </p:nvSpPr>
        <p:spPr>
          <a:xfrm>
            <a:off x="539750" y="4437063"/>
            <a:ext cx="2663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5"/>
          <p:cNvSpPr txBox="1"/>
          <p:nvPr/>
        </p:nvSpPr>
        <p:spPr>
          <a:xfrm>
            <a:off x="395288" y="4357688"/>
            <a:ext cx="338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a*i + b*j +c = P = d*i + e*(j+1)+f</a:t>
            </a:r>
            <a:endParaRPr/>
          </a:p>
        </p:txBody>
      </p:sp>
      <p:sp>
        <p:nvSpPr>
          <p:cNvPr id="950" name="Google Shape;950;p35"/>
          <p:cNvSpPr txBox="1"/>
          <p:nvPr/>
        </p:nvSpPr>
        <p:spPr>
          <a:xfrm>
            <a:off x="468313" y="4902200"/>
            <a:ext cx="302418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That’s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(a-d)*i +(b-e)*j = f+e-c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a=d, b=e, f+e=c</a:t>
            </a:r>
            <a:endParaRPr/>
          </a:p>
        </p:txBody>
      </p:sp>
      <p:sp>
        <p:nvSpPr>
          <p:cNvPr id="951" name="Google Shape;951;p35"/>
          <p:cNvSpPr txBox="1"/>
          <p:nvPr/>
        </p:nvSpPr>
        <p:spPr>
          <a:xfrm>
            <a:off x="3205163" y="5229225"/>
            <a:ext cx="5111750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c=0, a=1, we could get a solution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(a,b,c,d,e,f)=(1,-1,0,1,-1,1)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2" name="Google Shape;952;p35"/>
          <p:cNvGrpSpPr/>
          <p:nvPr/>
        </p:nvGrpSpPr>
        <p:grpSpPr>
          <a:xfrm>
            <a:off x="2987675" y="2349500"/>
            <a:ext cx="3889375" cy="1085850"/>
            <a:chOff x="1882" y="1480"/>
            <a:chExt cx="2450" cy="684"/>
          </a:xfrm>
        </p:grpSpPr>
        <p:sp>
          <p:nvSpPr>
            <p:cNvPr id="953" name="Google Shape;953;p35"/>
            <p:cNvSpPr txBox="1"/>
            <p:nvPr/>
          </p:nvSpPr>
          <p:spPr>
            <a:xfrm>
              <a:off x="2971" y="1933"/>
              <a:ext cx="136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S2[i,j]</a:t>
              </a:r>
              <a:r>
                <a:rPr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aseline="30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S1[i+1,j]</a:t>
              </a:r>
              <a:endParaRPr/>
            </a:p>
          </p:txBody>
        </p:sp>
        <p:cxnSp>
          <p:nvCxnSpPr>
            <p:cNvPr id="954" name="Google Shape;954;p35"/>
            <p:cNvCxnSpPr/>
            <p:nvPr/>
          </p:nvCxnSpPr>
          <p:spPr>
            <a:xfrm flipH="1" rot="10800000">
              <a:off x="1882" y="1480"/>
              <a:ext cx="771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55" name="Google Shape;955;p35"/>
          <p:cNvSpPr txBox="1"/>
          <p:nvPr/>
        </p:nvSpPr>
        <p:spPr>
          <a:xfrm>
            <a:off x="4213225" y="5308600"/>
            <a:ext cx="4535488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i – j           (S1)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i – j +1      (S2)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1" name="Google Shape;96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Partition Example</a:t>
            </a:r>
            <a:endParaRPr/>
          </a:p>
        </p:txBody>
      </p:sp>
      <p:sp>
        <p:nvSpPr>
          <p:cNvPr id="962" name="Google Shape;962;p36"/>
          <p:cNvSpPr txBox="1"/>
          <p:nvPr>
            <p:ph idx="1" type="body"/>
          </p:nvPr>
        </p:nvSpPr>
        <p:spPr>
          <a:xfrm>
            <a:off x="755650" y="1341438"/>
            <a:ext cx="5903913" cy="163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FOR i = 1 TO n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 FOR j = 1 TO n DO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	  A[i,j] = A[i,j]+B[i-1,j];			(S1)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		  B[i,j] = A[i,j-1]*B[i,j];			(S2)</a:t>
            </a:r>
            <a:endParaRPr/>
          </a:p>
        </p:txBody>
      </p:sp>
      <p:sp>
        <p:nvSpPr>
          <p:cNvPr id="963" name="Google Shape;963;p36"/>
          <p:cNvSpPr txBox="1"/>
          <p:nvPr/>
        </p:nvSpPr>
        <p:spPr>
          <a:xfrm>
            <a:off x="827088" y="2924175"/>
            <a:ext cx="25209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i – j           (S1)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i – j +1      (S2)</a:t>
            </a:r>
            <a:endParaRPr/>
          </a:p>
        </p:txBody>
      </p:sp>
      <p:sp>
        <p:nvSpPr>
          <p:cNvPr id="964" name="Google Shape;964;p36"/>
          <p:cNvSpPr txBox="1"/>
          <p:nvPr/>
        </p:nvSpPr>
        <p:spPr>
          <a:xfrm>
            <a:off x="179388" y="3644900"/>
            <a:ext cx="4681537" cy="215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 = 1-n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i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For j = 1 TO n DO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IF P == i-j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A [i, i- P] = A[i,i-P]+B[i-1,i-P]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IF P == i-j+1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B [ i, i-P+1] = A[i,i-P]*B[I,i-P+1]</a:t>
            </a:r>
            <a:endParaRPr/>
          </a:p>
        </p:txBody>
      </p:sp>
      <p:sp>
        <p:nvSpPr>
          <p:cNvPr id="965" name="Google Shape;965;p36"/>
          <p:cNvSpPr txBox="1"/>
          <p:nvPr/>
        </p:nvSpPr>
        <p:spPr>
          <a:xfrm>
            <a:off x="4067175" y="3573463"/>
            <a:ext cx="4681538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 = 1-n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i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IF 1&lt;=i-P&lt;=n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A [i, i- P] = A[i,i-P]+B[i-1,i-P]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IF 1&lt;=i-P+1&lt;=n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B [ i, i-P+1] = A[i,i-P]*B[i,i-P+1]</a:t>
            </a:r>
            <a:endParaRPr/>
          </a:p>
        </p:txBody>
      </p:sp>
      <p:sp>
        <p:nvSpPr>
          <p:cNvPr id="966" name="Google Shape;966;p36"/>
          <p:cNvSpPr txBox="1"/>
          <p:nvPr/>
        </p:nvSpPr>
        <p:spPr>
          <a:xfrm>
            <a:off x="4427538" y="3516313"/>
            <a:ext cx="4681537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 = 1-n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IF P&gt;=1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B[i,i-P+1]=A[i,i-P]*B[i,i-P+1]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i=MAX(1,P+1) TO MIN(n,P+n-1)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 [i, i- P] = A[i,i-P]+B[i-1,i-P]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B [ i, i-P+1] = A[i,i-P]*B[i,i-P+1]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 P&lt;=0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A[i,i-P]=A[i,i-P]+B[i-1,i-P]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2" name="Google Shape;97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baseline="30000" lang="en-US"/>
              <a:t>nd</a:t>
            </a:r>
            <a:r>
              <a:rPr lang="en-US"/>
              <a:t> Space Partition Example</a:t>
            </a:r>
            <a:endParaRPr/>
          </a:p>
        </p:txBody>
      </p:sp>
      <p:sp>
        <p:nvSpPr>
          <p:cNvPr id="973" name="Google Shape;973;p37"/>
          <p:cNvSpPr/>
          <p:nvPr/>
        </p:nvSpPr>
        <p:spPr>
          <a:xfrm>
            <a:off x="1835150" y="1628775"/>
            <a:ext cx="22479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 to N DO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A[I, J] = B[I,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C[I, J]= A[J, I]</a:t>
            </a:r>
            <a:endParaRPr/>
          </a:p>
        </p:txBody>
      </p:sp>
      <p:sp>
        <p:nvSpPr>
          <p:cNvPr id="974" name="Google Shape;974;p37"/>
          <p:cNvSpPr txBox="1"/>
          <p:nvPr/>
        </p:nvSpPr>
        <p:spPr>
          <a:xfrm>
            <a:off x="611188" y="2852738"/>
            <a:ext cx="3311525" cy="174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 affine partition is: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a * i + b *j + c   (S1)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d * i + e *j + f    (S2)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could get a=e,b=d,c=f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c=0, so f=0. </a:t>
            </a:r>
            <a:endParaRPr/>
          </a:p>
        </p:txBody>
      </p:sp>
      <p:sp>
        <p:nvSpPr>
          <p:cNvPr id="975" name="Google Shape;975;p37"/>
          <p:cNvSpPr txBox="1"/>
          <p:nvPr/>
        </p:nvSpPr>
        <p:spPr>
          <a:xfrm>
            <a:off x="468313" y="5805488"/>
            <a:ext cx="388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There’re two independent solutions: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(1,0,0,1) or (0,1,1,0)</a:t>
            </a:r>
            <a:endParaRPr/>
          </a:p>
        </p:txBody>
      </p:sp>
      <p:grpSp>
        <p:nvGrpSpPr>
          <p:cNvPr id="976" name="Google Shape;976;p37"/>
          <p:cNvGrpSpPr/>
          <p:nvPr/>
        </p:nvGrpSpPr>
        <p:grpSpPr>
          <a:xfrm>
            <a:off x="4643438" y="1773238"/>
            <a:ext cx="3170237" cy="641350"/>
            <a:chOff x="2925" y="1117"/>
            <a:chExt cx="1997" cy="404"/>
          </a:xfrm>
        </p:grpSpPr>
        <p:sp>
          <p:nvSpPr>
            <p:cNvPr id="977" name="Google Shape;977;p37"/>
            <p:cNvSpPr txBox="1"/>
            <p:nvPr/>
          </p:nvSpPr>
          <p:spPr>
            <a:xfrm>
              <a:off x="2925" y="1117"/>
              <a:ext cx="817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r>
                <a:rPr b="1"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(I,J) = I 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r>
                <a:rPr b="1"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(I,J) = J</a:t>
              </a:r>
              <a:endParaRPr/>
            </a:p>
          </p:txBody>
        </p:sp>
        <p:sp>
          <p:nvSpPr>
            <p:cNvPr id="978" name="Google Shape;978;p37"/>
            <p:cNvSpPr txBox="1"/>
            <p:nvPr/>
          </p:nvSpPr>
          <p:spPr>
            <a:xfrm>
              <a:off x="4105" y="1117"/>
              <a:ext cx="817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r>
                <a:rPr b="1"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(I,J) = J 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r>
                <a:rPr b="1"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(I,J) = I</a:t>
              </a:r>
              <a:endParaRPr/>
            </a:p>
          </p:txBody>
        </p:sp>
      </p:grpSp>
      <p:sp>
        <p:nvSpPr>
          <p:cNvPr id="979" name="Google Shape;979;p37"/>
          <p:cNvSpPr txBox="1"/>
          <p:nvPr/>
        </p:nvSpPr>
        <p:spPr>
          <a:xfrm>
            <a:off x="4787900" y="3284538"/>
            <a:ext cx="3167063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I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P == I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A[P, J] = B[P,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C[I, P] = A[P,I]</a:t>
            </a:r>
            <a:endParaRPr/>
          </a:p>
        </p:txBody>
      </p:sp>
      <p:sp>
        <p:nvSpPr>
          <p:cNvPr id="980" name="Google Shape;980;p3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1" name="Google Shape;9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4581525"/>
            <a:ext cx="2303462" cy="1255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7" name="Google Shape;98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baseline="30000" lang="en-US"/>
              <a:t>nd</a:t>
            </a:r>
            <a:r>
              <a:rPr lang="en-US"/>
              <a:t> Space Partition Example</a:t>
            </a:r>
            <a:endParaRPr/>
          </a:p>
        </p:txBody>
      </p:sp>
      <p:sp>
        <p:nvSpPr>
          <p:cNvPr id="988" name="Google Shape;988;p38"/>
          <p:cNvSpPr txBox="1"/>
          <p:nvPr/>
        </p:nvSpPr>
        <p:spPr>
          <a:xfrm>
            <a:off x="539750" y="2492375"/>
            <a:ext cx="287972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P == I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A[P, J] = B[P,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C[I, P] = A[P,I]</a:t>
            </a:r>
            <a:endParaRPr/>
          </a:p>
        </p:txBody>
      </p:sp>
      <p:grpSp>
        <p:nvGrpSpPr>
          <p:cNvPr id="989" name="Google Shape;989;p38"/>
          <p:cNvGrpSpPr/>
          <p:nvPr/>
        </p:nvGrpSpPr>
        <p:grpSpPr>
          <a:xfrm>
            <a:off x="3348038" y="1844675"/>
            <a:ext cx="1152525" cy="3455988"/>
            <a:chOff x="2109" y="1162"/>
            <a:chExt cx="726" cy="2177"/>
          </a:xfrm>
        </p:grpSpPr>
        <p:sp>
          <p:nvSpPr>
            <p:cNvPr id="990" name="Google Shape;990;p38"/>
            <p:cNvSpPr/>
            <p:nvPr/>
          </p:nvSpPr>
          <p:spPr>
            <a:xfrm>
              <a:off x="2109" y="1253"/>
              <a:ext cx="46" cy="2086"/>
            </a:xfrm>
            <a:prstGeom prst="leftBrace">
              <a:avLst>
                <a:gd fmla="val 377899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8"/>
            <p:cNvSpPr txBox="1"/>
            <p:nvPr/>
          </p:nvSpPr>
          <p:spPr>
            <a:xfrm>
              <a:off x="2245" y="1162"/>
              <a:ext cx="49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&lt; P:</a:t>
              </a:r>
              <a:endParaRPr/>
            </a:p>
          </p:txBody>
        </p:sp>
        <p:sp>
          <p:nvSpPr>
            <p:cNvPr id="992" name="Google Shape;992;p38"/>
            <p:cNvSpPr txBox="1"/>
            <p:nvPr/>
          </p:nvSpPr>
          <p:spPr>
            <a:xfrm>
              <a:off x="2290" y="2160"/>
              <a:ext cx="49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= P:</a:t>
              </a:r>
              <a:endParaRPr/>
            </a:p>
          </p:txBody>
        </p:sp>
        <p:sp>
          <p:nvSpPr>
            <p:cNvPr id="993" name="Google Shape;993;p38"/>
            <p:cNvSpPr txBox="1"/>
            <p:nvPr/>
          </p:nvSpPr>
          <p:spPr>
            <a:xfrm>
              <a:off x="2336" y="3067"/>
              <a:ext cx="49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&gt; P:</a:t>
              </a:r>
              <a:endParaRPr/>
            </a:p>
          </p:txBody>
        </p:sp>
      </p:grpSp>
      <p:sp>
        <p:nvSpPr>
          <p:cNvPr id="994" name="Google Shape;994;p38"/>
          <p:cNvSpPr txBox="1"/>
          <p:nvPr/>
        </p:nvSpPr>
        <p:spPr>
          <a:xfrm>
            <a:off x="4716463" y="2636838"/>
            <a:ext cx="2879725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 = 1 to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P==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A[P, J] = B[P,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P] = A[P,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sp>
        <p:nvSpPr>
          <p:cNvPr id="995" name="Google Shape;995;p38"/>
          <p:cNvSpPr txBox="1"/>
          <p:nvPr/>
        </p:nvSpPr>
        <p:spPr>
          <a:xfrm>
            <a:off x="4787900" y="4149725"/>
            <a:ext cx="287972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P+1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P == I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A[P, J] = B[P,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C[I, P] = A[P,I]</a:t>
            </a:r>
            <a:endParaRPr/>
          </a:p>
        </p:txBody>
      </p:sp>
      <p:sp>
        <p:nvSpPr>
          <p:cNvPr id="996" name="Google Shape;996;p38"/>
          <p:cNvSpPr txBox="1"/>
          <p:nvPr/>
        </p:nvSpPr>
        <p:spPr>
          <a:xfrm>
            <a:off x="4716463" y="1268413"/>
            <a:ext cx="287972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 to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P-1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IF P == I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A[P, J] = B[P,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C[I, P] = A[P,I]</a:t>
            </a:r>
            <a:endParaRPr/>
          </a:p>
        </p:txBody>
      </p:sp>
      <p:sp>
        <p:nvSpPr>
          <p:cNvPr id="997" name="Google Shape;997;p38"/>
          <p:cNvSpPr txBox="1"/>
          <p:nvPr/>
        </p:nvSpPr>
        <p:spPr>
          <a:xfrm>
            <a:off x="4716463" y="1268413"/>
            <a:ext cx="287972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 to P-1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IF P == I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A[P, J] = B[P, J]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IF P == J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C[I, P] = A[P,I]</a:t>
            </a:r>
            <a:endParaRPr/>
          </a:p>
        </p:txBody>
      </p:sp>
      <p:sp>
        <p:nvSpPr>
          <p:cNvPr id="998" name="Google Shape;998;p38"/>
          <p:cNvSpPr txBox="1"/>
          <p:nvPr/>
        </p:nvSpPr>
        <p:spPr>
          <a:xfrm>
            <a:off x="4716463" y="1268413"/>
            <a:ext cx="287972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I = 1 to P-1 DO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For J = 1 to I DO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IF P == I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A[P, J] = B[P, J]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IF P == J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C[I, P] = A[P,I]</a:t>
            </a:r>
            <a:endParaRPr/>
          </a:p>
        </p:txBody>
      </p:sp>
      <p:sp>
        <p:nvSpPr>
          <p:cNvPr id="999" name="Google Shape;999;p38"/>
          <p:cNvSpPr txBox="1"/>
          <p:nvPr/>
        </p:nvSpPr>
        <p:spPr>
          <a:xfrm>
            <a:off x="4787900" y="4149725"/>
            <a:ext cx="287972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P+1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P == I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A[P, J] = B[P,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C[I, P] = A[P,I]</a:t>
            </a:r>
            <a:endParaRPr/>
          </a:p>
        </p:txBody>
      </p:sp>
      <p:sp>
        <p:nvSpPr>
          <p:cNvPr id="1000" name="Google Shape;1000;p38"/>
          <p:cNvSpPr txBox="1"/>
          <p:nvPr/>
        </p:nvSpPr>
        <p:spPr>
          <a:xfrm>
            <a:off x="4787900" y="4149725"/>
            <a:ext cx="2879725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P+1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C[I, P] = A[P,I]</a:t>
            </a:r>
            <a:endParaRPr/>
          </a:p>
        </p:txBody>
      </p:sp>
      <p:sp>
        <p:nvSpPr>
          <p:cNvPr id="1001" name="Google Shape;1001;p38"/>
          <p:cNvSpPr txBox="1"/>
          <p:nvPr/>
        </p:nvSpPr>
        <p:spPr>
          <a:xfrm>
            <a:off x="4787900" y="4140200"/>
            <a:ext cx="28797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P+1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C[I, P] = A[P,I]</a:t>
            </a:r>
            <a:endParaRPr/>
          </a:p>
        </p:txBody>
      </p:sp>
      <p:sp>
        <p:nvSpPr>
          <p:cNvPr id="1002" name="Google Shape;1002;p38"/>
          <p:cNvSpPr txBox="1"/>
          <p:nvPr/>
        </p:nvSpPr>
        <p:spPr>
          <a:xfrm>
            <a:off x="4716463" y="2636838"/>
            <a:ext cx="2879725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 = 1 to P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A[P, J] = B[P,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C[P, P] = A[P,P]</a:t>
            </a:r>
            <a:endParaRPr/>
          </a:p>
        </p:txBody>
      </p:sp>
      <p:sp>
        <p:nvSpPr>
          <p:cNvPr id="1003" name="Google Shape;1003;p38"/>
          <p:cNvSpPr txBox="1"/>
          <p:nvPr/>
        </p:nvSpPr>
        <p:spPr>
          <a:xfrm>
            <a:off x="4716463" y="2636838"/>
            <a:ext cx="28797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J = 1 to P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A[P, J] = B[P,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P == J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C[P, P] = A[P,P]</a:t>
            </a:r>
            <a:endParaRPr/>
          </a:p>
        </p:txBody>
      </p:sp>
      <p:sp>
        <p:nvSpPr>
          <p:cNvPr id="1004" name="Google Shape;1004;p38"/>
          <p:cNvSpPr txBox="1"/>
          <p:nvPr/>
        </p:nvSpPr>
        <p:spPr>
          <a:xfrm>
            <a:off x="4787900" y="4149725"/>
            <a:ext cx="2879725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P+1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J = 1 to I DO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IF P == J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IF 1&lt;=P&lt;=I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C[I, P] = A[P,I]</a:t>
            </a:r>
            <a:endParaRPr/>
          </a:p>
        </p:txBody>
      </p:sp>
      <p:sp>
        <p:nvSpPr>
          <p:cNvPr id="1005" name="Google Shape;1005;p38"/>
          <p:cNvSpPr txBox="1"/>
          <p:nvPr/>
        </p:nvSpPr>
        <p:spPr>
          <a:xfrm>
            <a:off x="4787900" y="4149725"/>
            <a:ext cx="2879725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P+1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J = 1 to I DO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IF P == J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1&lt;=P&lt;=I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C[I, P] = A[P,I]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1" name="Google Shape;101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2-Order Affine Partiton</a:t>
            </a:r>
            <a:endParaRPr/>
          </a:p>
        </p:txBody>
      </p:sp>
      <p:sp>
        <p:nvSpPr>
          <p:cNvPr id="1012" name="Google Shape;1012;p39"/>
          <p:cNvSpPr/>
          <p:nvPr/>
        </p:nvSpPr>
        <p:spPr>
          <a:xfrm>
            <a:off x="1476375" y="1412875"/>
            <a:ext cx="22479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 to N DO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J = 1 to I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A[I, J] = B[I,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C[I, J]= A[J, I]</a:t>
            </a:r>
            <a:endParaRPr/>
          </a:p>
        </p:txBody>
      </p:sp>
      <p:grpSp>
        <p:nvGrpSpPr>
          <p:cNvPr id="1013" name="Google Shape;1013;p39"/>
          <p:cNvGrpSpPr/>
          <p:nvPr/>
        </p:nvGrpSpPr>
        <p:grpSpPr>
          <a:xfrm>
            <a:off x="4284663" y="1557338"/>
            <a:ext cx="3170237" cy="641350"/>
            <a:chOff x="2925" y="1117"/>
            <a:chExt cx="1997" cy="404"/>
          </a:xfrm>
        </p:grpSpPr>
        <p:sp>
          <p:nvSpPr>
            <p:cNvPr id="1014" name="Google Shape;1014;p39"/>
            <p:cNvSpPr txBox="1"/>
            <p:nvPr/>
          </p:nvSpPr>
          <p:spPr>
            <a:xfrm>
              <a:off x="2925" y="1117"/>
              <a:ext cx="817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r>
                <a:rPr b="1"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(I,J) = I 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r>
                <a:rPr b="1"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(I,J) = J</a:t>
              </a:r>
              <a:endParaRPr/>
            </a:p>
          </p:txBody>
        </p:sp>
        <p:sp>
          <p:nvSpPr>
            <p:cNvPr id="1015" name="Google Shape;1015;p39"/>
            <p:cNvSpPr txBox="1"/>
            <p:nvPr/>
          </p:nvSpPr>
          <p:spPr>
            <a:xfrm>
              <a:off x="4105" y="1117"/>
              <a:ext cx="817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r>
                <a:rPr b="1"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(I,J) = J 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Φ</a:t>
              </a:r>
              <a:r>
                <a:rPr b="1"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(I,J) = I</a:t>
              </a:r>
              <a:endParaRPr/>
            </a:p>
          </p:txBody>
        </p:sp>
      </p:grpSp>
      <p:sp>
        <p:nvSpPr>
          <p:cNvPr id="1016" name="Google Shape;1016;p39"/>
          <p:cNvSpPr/>
          <p:nvPr/>
        </p:nvSpPr>
        <p:spPr>
          <a:xfrm>
            <a:off x="539750" y="3068638"/>
            <a:ext cx="3457575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P1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P2 = 1 to N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For I = 1 to N DO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For J = 1 to I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IF (P1 == I AND P2==J)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A[I, J] = B[I, J]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IF (P1 == J AND P2==I)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C[I, J]= A[J, I]</a:t>
            </a:r>
            <a:endParaRPr/>
          </a:p>
        </p:txBody>
      </p:sp>
      <p:grpSp>
        <p:nvGrpSpPr>
          <p:cNvPr id="1017" name="Google Shape;1017;p39"/>
          <p:cNvGrpSpPr/>
          <p:nvPr/>
        </p:nvGrpSpPr>
        <p:grpSpPr>
          <a:xfrm>
            <a:off x="3851275" y="2420938"/>
            <a:ext cx="1800225" cy="3600450"/>
            <a:chOff x="2699" y="1525"/>
            <a:chExt cx="1134" cy="2268"/>
          </a:xfrm>
        </p:grpSpPr>
        <p:sp>
          <p:nvSpPr>
            <p:cNvPr id="1018" name="Google Shape;1018;p39"/>
            <p:cNvSpPr/>
            <p:nvPr/>
          </p:nvSpPr>
          <p:spPr>
            <a:xfrm>
              <a:off x="2699" y="1661"/>
              <a:ext cx="136" cy="2041"/>
            </a:xfrm>
            <a:prstGeom prst="leftBrace">
              <a:avLst>
                <a:gd fmla="val 125061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9"/>
            <p:cNvSpPr txBox="1"/>
            <p:nvPr/>
          </p:nvSpPr>
          <p:spPr>
            <a:xfrm>
              <a:off x="2789" y="1525"/>
              <a:ext cx="99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I&lt;MIN(P1,P2)</a:t>
              </a:r>
              <a:endParaRPr/>
            </a:p>
          </p:txBody>
        </p:sp>
        <p:sp>
          <p:nvSpPr>
            <p:cNvPr id="1020" name="Google Shape;1020;p39"/>
            <p:cNvSpPr txBox="1"/>
            <p:nvPr/>
          </p:nvSpPr>
          <p:spPr>
            <a:xfrm>
              <a:off x="2835" y="2156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I=P1 or P2</a:t>
              </a:r>
              <a:endParaRPr/>
            </a:p>
          </p:txBody>
        </p:sp>
        <p:sp>
          <p:nvSpPr>
            <p:cNvPr id="1021" name="Google Shape;1021;p39"/>
            <p:cNvSpPr txBox="1"/>
            <p:nvPr/>
          </p:nvSpPr>
          <p:spPr>
            <a:xfrm>
              <a:off x="2835" y="2799"/>
              <a:ext cx="81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between P1 and P2</a:t>
              </a:r>
              <a:endParaRPr/>
            </a:p>
          </p:txBody>
        </p:sp>
        <p:sp>
          <p:nvSpPr>
            <p:cNvPr id="1022" name="Google Shape;1022;p39"/>
            <p:cNvSpPr txBox="1"/>
            <p:nvPr/>
          </p:nvSpPr>
          <p:spPr>
            <a:xfrm>
              <a:off x="2835" y="3562"/>
              <a:ext cx="99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I&gt;MAX(P1,P2)</a:t>
              </a:r>
              <a:endParaRPr/>
            </a:p>
          </p:txBody>
        </p:sp>
      </p:grpSp>
      <p:sp>
        <p:nvSpPr>
          <p:cNvPr id="1023" name="Google Shape;1023;p39"/>
          <p:cNvSpPr txBox="1"/>
          <p:nvPr/>
        </p:nvSpPr>
        <p:spPr>
          <a:xfrm>
            <a:off x="5940425" y="3860800"/>
            <a:ext cx="20161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sort P1, P2 in runtime</a:t>
            </a:r>
            <a:endParaRPr/>
          </a:p>
        </p:txBody>
      </p:sp>
      <p:sp>
        <p:nvSpPr>
          <p:cNvPr id="1024" name="Google Shape;1024;p39"/>
          <p:cNvSpPr/>
          <p:nvPr/>
        </p:nvSpPr>
        <p:spPr>
          <a:xfrm>
            <a:off x="5508625" y="2565400"/>
            <a:ext cx="3457575" cy="33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P1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P2 = 1 to N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IF P1&lt; 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I=P2, J=P1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C[I ,J ]=A[J ,I 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ELSE IF P1==P2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I=J=P1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A[I ,J ]=B[I ,J 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C[I ,J ]=A[J ,I 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ELSE //That’s P1&gt;P2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I=P1,J=P2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A[I ,J ]=B[I ,J ]</a:t>
            </a:r>
            <a:endParaRPr/>
          </a:p>
        </p:txBody>
      </p:sp>
      <p:sp>
        <p:nvSpPr>
          <p:cNvPr id="1025" name="Google Shape;1025;p39"/>
          <p:cNvSpPr/>
          <p:nvPr/>
        </p:nvSpPr>
        <p:spPr>
          <a:xfrm>
            <a:off x="5508625" y="2565400"/>
            <a:ext cx="3457575" cy="33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P1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P2 = 1 to N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IF P1&lt; 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I=P2, J=P1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P2,P1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]=A[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ELSE IF P1==P2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I=J=P1</a:t>
            </a:r>
            <a:b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]=B[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]=A[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ELSE //That’s P1&gt;P2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I=P1,J=P2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]=B[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sp>
        <p:nvSpPr>
          <p:cNvPr id="1026" name="Google Shape;1026;p39"/>
          <p:cNvSpPr/>
          <p:nvPr/>
        </p:nvSpPr>
        <p:spPr>
          <a:xfrm>
            <a:off x="5508625" y="2565400"/>
            <a:ext cx="3457575" cy="2563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P1 = 1 to N DO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P2 = 1 to N 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IF P1&lt; 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P2,P1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]=A[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ELSE IF P1==P2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]=B[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C[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]=A[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ELSE //That’s P1&gt;P2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]=B[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P1,P2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2" name="Google Shape;103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partition</a:t>
            </a:r>
            <a:endParaRPr/>
          </a:p>
        </p:txBody>
      </p:sp>
      <p:sp>
        <p:nvSpPr>
          <p:cNvPr id="1033" name="Google Shape;103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parallelize a loop with O(n) synchronizations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All dependency become loop-carried dependency after the transformation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So only synchronization at the end of an iteration is required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Wavefront dependency example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9" name="Google Shape;103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Partition</a:t>
            </a:r>
            <a:endParaRPr/>
          </a:p>
        </p:txBody>
      </p:sp>
      <p:sp>
        <p:nvSpPr>
          <p:cNvPr id="1040" name="Google Shape;1040;p41"/>
          <p:cNvSpPr txBox="1"/>
          <p:nvPr>
            <p:ph idx="1" type="body"/>
          </p:nvPr>
        </p:nvSpPr>
        <p:spPr>
          <a:xfrm>
            <a:off x="457200" y="1600200"/>
            <a:ext cx="821848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time partition requires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r>
              <a:rPr lang="en-US" sz="2800"/>
              <a:t> for all dependency</a:t>
            </a:r>
            <a:endParaRPr/>
          </a:p>
        </p:txBody>
      </p:sp>
      <p:pic>
        <p:nvPicPr>
          <p:cNvPr id="1041" name="Google Shape;10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7350" y="2205038"/>
            <a:ext cx="5110163" cy="55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813" y="3573463"/>
            <a:ext cx="5472112" cy="627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41"/>
          <p:cNvSpPr txBox="1"/>
          <p:nvPr/>
        </p:nvSpPr>
        <p:spPr>
          <a:xfrm>
            <a:off x="684213" y="4868863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all dependency is loop-carried dependency for loop 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9" name="Google Shape;104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Partition</a:t>
            </a:r>
            <a:endParaRPr/>
          </a:p>
        </p:txBody>
      </p:sp>
      <p:grpSp>
        <p:nvGrpSpPr>
          <p:cNvPr id="1050" name="Google Shape;1050;p42"/>
          <p:cNvGrpSpPr/>
          <p:nvPr/>
        </p:nvGrpSpPr>
        <p:grpSpPr>
          <a:xfrm>
            <a:off x="1536700" y="3011488"/>
            <a:ext cx="2819400" cy="2073275"/>
            <a:chOff x="839" y="1752"/>
            <a:chExt cx="1776" cy="1306"/>
          </a:xfrm>
        </p:grpSpPr>
        <p:grpSp>
          <p:nvGrpSpPr>
            <p:cNvPr id="1051" name="Google Shape;1051;p42"/>
            <p:cNvGrpSpPr/>
            <p:nvPr/>
          </p:nvGrpSpPr>
          <p:grpSpPr>
            <a:xfrm>
              <a:off x="1175" y="1945"/>
              <a:ext cx="1229" cy="681"/>
              <a:chOff x="1240" y="2471"/>
              <a:chExt cx="1229" cy="681"/>
            </a:xfrm>
          </p:grpSpPr>
          <p:grpSp>
            <p:nvGrpSpPr>
              <p:cNvPr id="1052" name="Google Shape;1052;p42"/>
              <p:cNvGrpSpPr/>
              <p:nvPr/>
            </p:nvGrpSpPr>
            <p:grpSpPr>
              <a:xfrm>
                <a:off x="1240" y="2471"/>
                <a:ext cx="1125" cy="681"/>
                <a:chOff x="1240" y="2471"/>
                <a:chExt cx="1125" cy="681"/>
              </a:xfrm>
            </p:grpSpPr>
            <p:grpSp>
              <p:nvGrpSpPr>
                <p:cNvPr id="1053" name="Google Shape;1053;p42"/>
                <p:cNvGrpSpPr/>
                <p:nvPr/>
              </p:nvGrpSpPr>
              <p:grpSpPr>
                <a:xfrm>
                  <a:off x="1240" y="2471"/>
                  <a:ext cx="1125" cy="681"/>
                  <a:chOff x="1240" y="2471"/>
                  <a:chExt cx="1125" cy="681"/>
                </a:xfrm>
              </p:grpSpPr>
              <p:grpSp>
                <p:nvGrpSpPr>
                  <p:cNvPr id="1054" name="Google Shape;1054;p42"/>
                  <p:cNvGrpSpPr/>
                  <p:nvPr/>
                </p:nvGrpSpPr>
                <p:grpSpPr>
                  <a:xfrm>
                    <a:off x="1240" y="2471"/>
                    <a:ext cx="104" cy="681"/>
                    <a:chOff x="1240" y="2471"/>
                    <a:chExt cx="104" cy="681"/>
                  </a:xfrm>
                </p:grpSpPr>
                <p:sp>
                  <p:nvSpPr>
                    <p:cNvPr id="1055" name="Google Shape;1055;p42"/>
                    <p:cNvSpPr/>
                    <p:nvPr/>
                  </p:nvSpPr>
                  <p:spPr>
                    <a:xfrm>
                      <a:off x="1240" y="2857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6" name="Google Shape;1056;p42"/>
                    <p:cNvSpPr/>
                    <p:nvPr/>
                  </p:nvSpPr>
                  <p:spPr>
                    <a:xfrm>
                      <a:off x="1240" y="3048"/>
                      <a:ext cx="104" cy="10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7" name="Google Shape;1057;p42"/>
                    <p:cNvSpPr/>
                    <p:nvPr/>
                  </p:nvSpPr>
                  <p:spPr>
                    <a:xfrm>
                      <a:off x="1240" y="2665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58" name="Google Shape;1058;p42"/>
                    <p:cNvSpPr/>
                    <p:nvPr/>
                  </p:nvSpPr>
                  <p:spPr>
                    <a:xfrm>
                      <a:off x="1240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59" name="Google Shape;1059;p42"/>
                  <p:cNvGrpSpPr/>
                  <p:nvPr/>
                </p:nvGrpSpPr>
                <p:grpSpPr>
                  <a:xfrm>
                    <a:off x="1920" y="2471"/>
                    <a:ext cx="104" cy="681"/>
                    <a:chOff x="1803" y="2471"/>
                    <a:chExt cx="104" cy="681"/>
                  </a:xfrm>
                </p:grpSpPr>
                <p:sp>
                  <p:nvSpPr>
                    <p:cNvPr id="1060" name="Google Shape;1060;p42"/>
                    <p:cNvSpPr/>
                    <p:nvPr/>
                  </p:nvSpPr>
                  <p:spPr>
                    <a:xfrm>
                      <a:off x="1803" y="2856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1" name="Google Shape;1061;p42"/>
                    <p:cNvSpPr/>
                    <p:nvPr/>
                  </p:nvSpPr>
                  <p:spPr>
                    <a:xfrm>
                      <a:off x="1803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2" name="Google Shape;1062;p42"/>
                    <p:cNvSpPr/>
                    <p:nvPr/>
                  </p:nvSpPr>
                  <p:spPr>
                    <a:xfrm>
                      <a:off x="1803" y="2665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3" name="Google Shape;1063;p42"/>
                    <p:cNvSpPr/>
                    <p:nvPr/>
                  </p:nvSpPr>
                  <p:spPr>
                    <a:xfrm>
                      <a:off x="1803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64" name="Google Shape;1064;p42"/>
                  <p:cNvGrpSpPr/>
                  <p:nvPr/>
                </p:nvGrpSpPr>
                <p:grpSpPr>
                  <a:xfrm>
                    <a:off x="1580" y="2471"/>
                    <a:ext cx="104" cy="681"/>
                    <a:chOff x="1522" y="2471"/>
                    <a:chExt cx="104" cy="681"/>
                  </a:xfrm>
                </p:grpSpPr>
                <p:sp>
                  <p:nvSpPr>
                    <p:cNvPr id="1065" name="Google Shape;1065;p42"/>
                    <p:cNvSpPr/>
                    <p:nvPr/>
                  </p:nvSpPr>
                  <p:spPr>
                    <a:xfrm>
                      <a:off x="1522" y="2856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6" name="Google Shape;1066;p42"/>
                    <p:cNvSpPr/>
                    <p:nvPr/>
                  </p:nvSpPr>
                  <p:spPr>
                    <a:xfrm>
                      <a:off x="1522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7" name="Google Shape;1067;p42"/>
                    <p:cNvSpPr/>
                    <p:nvPr/>
                  </p:nvSpPr>
                  <p:spPr>
                    <a:xfrm>
                      <a:off x="1522" y="2664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68" name="Google Shape;1068;p42"/>
                    <p:cNvSpPr/>
                    <p:nvPr/>
                  </p:nvSpPr>
                  <p:spPr>
                    <a:xfrm>
                      <a:off x="1522" y="2471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069" name="Google Shape;1069;p42"/>
                  <p:cNvGrpSpPr/>
                  <p:nvPr/>
                </p:nvGrpSpPr>
                <p:grpSpPr>
                  <a:xfrm>
                    <a:off x="2261" y="2471"/>
                    <a:ext cx="104" cy="681"/>
                    <a:chOff x="2085" y="2471"/>
                    <a:chExt cx="104" cy="681"/>
                  </a:xfrm>
                </p:grpSpPr>
                <p:sp>
                  <p:nvSpPr>
                    <p:cNvPr id="1070" name="Google Shape;1070;p42"/>
                    <p:cNvSpPr/>
                    <p:nvPr/>
                  </p:nvSpPr>
                  <p:spPr>
                    <a:xfrm>
                      <a:off x="2085" y="2857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1" name="Google Shape;1071;p42"/>
                    <p:cNvSpPr/>
                    <p:nvPr/>
                  </p:nvSpPr>
                  <p:spPr>
                    <a:xfrm>
                      <a:off x="2085" y="3048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2" name="Google Shape;1072;p42"/>
                    <p:cNvSpPr/>
                    <p:nvPr/>
                  </p:nvSpPr>
                  <p:spPr>
                    <a:xfrm>
                      <a:off x="2085" y="2471"/>
                      <a:ext cx="104" cy="104"/>
                    </a:xfrm>
                    <a:prstGeom prst="ellipse">
                      <a:avLst/>
                    </a:prstGeom>
                    <a:solidFill>
                      <a:srgbClr val="FFCCCC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73" name="Google Shape;1073;p42"/>
                    <p:cNvSpPr/>
                    <p:nvPr/>
                  </p:nvSpPr>
                  <p:spPr>
                    <a:xfrm>
                      <a:off x="2085" y="2664"/>
                      <a:ext cx="104" cy="10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l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  <a:ln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1074" name="Google Shape;1074;p42"/>
                <p:cNvGrpSpPr/>
                <p:nvPr/>
              </p:nvGrpSpPr>
              <p:grpSpPr>
                <a:xfrm>
                  <a:off x="1344" y="2471"/>
                  <a:ext cx="104" cy="681"/>
                  <a:chOff x="1344" y="2471"/>
                  <a:chExt cx="104" cy="681"/>
                </a:xfrm>
              </p:grpSpPr>
              <p:sp>
                <p:nvSpPr>
                  <p:cNvPr id="1075" name="Google Shape;1075;p42"/>
                  <p:cNvSpPr/>
                  <p:nvPr/>
                </p:nvSpPr>
                <p:spPr>
                  <a:xfrm>
                    <a:off x="1344" y="2857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6" name="Google Shape;1076;p42"/>
                  <p:cNvSpPr/>
                  <p:nvPr/>
                </p:nvSpPr>
                <p:spPr>
                  <a:xfrm>
                    <a:off x="1344" y="3048"/>
                    <a:ext cx="104" cy="104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7" name="Google Shape;1077;p42"/>
                  <p:cNvSpPr/>
                  <p:nvPr/>
                </p:nvSpPr>
                <p:spPr>
                  <a:xfrm>
                    <a:off x="1344" y="2665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8" name="Google Shape;1078;p42"/>
                  <p:cNvSpPr/>
                  <p:nvPr/>
                </p:nvSpPr>
                <p:spPr>
                  <a:xfrm>
                    <a:off x="1344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079" name="Google Shape;1079;p42"/>
              <p:cNvGrpSpPr/>
              <p:nvPr/>
            </p:nvGrpSpPr>
            <p:grpSpPr>
              <a:xfrm>
                <a:off x="1684" y="2471"/>
                <a:ext cx="785" cy="681"/>
                <a:chOff x="1684" y="2471"/>
                <a:chExt cx="785" cy="681"/>
              </a:xfrm>
            </p:grpSpPr>
            <p:grpSp>
              <p:nvGrpSpPr>
                <p:cNvPr id="1080" name="Google Shape;1080;p42"/>
                <p:cNvGrpSpPr/>
                <p:nvPr/>
              </p:nvGrpSpPr>
              <p:grpSpPr>
                <a:xfrm>
                  <a:off x="2024" y="2471"/>
                  <a:ext cx="104" cy="681"/>
                  <a:chOff x="1803" y="2471"/>
                  <a:chExt cx="104" cy="681"/>
                </a:xfrm>
              </p:grpSpPr>
              <p:sp>
                <p:nvSpPr>
                  <p:cNvPr id="1081" name="Google Shape;1081;p42"/>
                  <p:cNvSpPr/>
                  <p:nvPr/>
                </p:nvSpPr>
                <p:spPr>
                  <a:xfrm>
                    <a:off x="1803" y="2856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2" name="Google Shape;1082;p42"/>
                  <p:cNvSpPr/>
                  <p:nvPr/>
                </p:nvSpPr>
                <p:spPr>
                  <a:xfrm>
                    <a:off x="1803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3" name="Google Shape;1083;p42"/>
                  <p:cNvSpPr/>
                  <p:nvPr/>
                </p:nvSpPr>
                <p:spPr>
                  <a:xfrm>
                    <a:off x="1803" y="2665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4" name="Google Shape;1084;p42"/>
                  <p:cNvSpPr/>
                  <p:nvPr/>
                </p:nvSpPr>
                <p:spPr>
                  <a:xfrm>
                    <a:off x="1803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85" name="Google Shape;1085;p42"/>
                <p:cNvGrpSpPr/>
                <p:nvPr/>
              </p:nvGrpSpPr>
              <p:grpSpPr>
                <a:xfrm>
                  <a:off x="1684" y="2471"/>
                  <a:ext cx="104" cy="681"/>
                  <a:chOff x="1522" y="2471"/>
                  <a:chExt cx="104" cy="681"/>
                </a:xfrm>
              </p:grpSpPr>
              <p:sp>
                <p:nvSpPr>
                  <p:cNvPr id="1086" name="Google Shape;1086;p42"/>
                  <p:cNvSpPr/>
                  <p:nvPr/>
                </p:nvSpPr>
                <p:spPr>
                  <a:xfrm>
                    <a:off x="1522" y="2856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7" name="Google Shape;1087;p42"/>
                  <p:cNvSpPr/>
                  <p:nvPr/>
                </p:nvSpPr>
                <p:spPr>
                  <a:xfrm>
                    <a:off x="1522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8" name="Google Shape;1088;p42"/>
                  <p:cNvSpPr/>
                  <p:nvPr/>
                </p:nvSpPr>
                <p:spPr>
                  <a:xfrm>
                    <a:off x="1522" y="2664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9" name="Google Shape;1089;p42"/>
                  <p:cNvSpPr/>
                  <p:nvPr/>
                </p:nvSpPr>
                <p:spPr>
                  <a:xfrm>
                    <a:off x="1522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090" name="Google Shape;1090;p42"/>
                <p:cNvGrpSpPr/>
                <p:nvPr/>
              </p:nvGrpSpPr>
              <p:grpSpPr>
                <a:xfrm>
                  <a:off x="2365" y="2471"/>
                  <a:ext cx="104" cy="681"/>
                  <a:chOff x="2365" y="2471"/>
                  <a:chExt cx="104" cy="681"/>
                </a:xfrm>
              </p:grpSpPr>
              <p:sp>
                <p:nvSpPr>
                  <p:cNvPr id="1091" name="Google Shape;1091;p42"/>
                  <p:cNvSpPr/>
                  <p:nvPr/>
                </p:nvSpPr>
                <p:spPr>
                  <a:xfrm>
                    <a:off x="2365" y="2857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2" name="Google Shape;1092;p42"/>
                  <p:cNvSpPr/>
                  <p:nvPr/>
                </p:nvSpPr>
                <p:spPr>
                  <a:xfrm>
                    <a:off x="2365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3" name="Google Shape;1093;p42"/>
                  <p:cNvSpPr/>
                  <p:nvPr/>
                </p:nvSpPr>
                <p:spPr>
                  <a:xfrm>
                    <a:off x="2365" y="2471"/>
                    <a:ext cx="104" cy="104"/>
                  </a:xfrm>
                  <a:prstGeom prst="ellipse">
                    <a:avLst/>
                  </a:prstGeom>
                  <a:solidFill>
                    <a:srgbClr val="99CCFF"/>
                  </a:soli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4" name="Google Shape;1094;p42"/>
                  <p:cNvSpPr/>
                  <p:nvPr/>
                </p:nvSpPr>
                <p:spPr>
                  <a:xfrm>
                    <a:off x="2365" y="2664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FFFFF"/>
                      </a:gs>
                      <a:gs pos="100000">
                        <a:schemeClr val="fol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095" name="Google Shape;1095;p42"/>
            <p:cNvGrpSpPr/>
            <p:nvPr/>
          </p:nvGrpSpPr>
          <p:grpSpPr>
            <a:xfrm>
              <a:off x="839" y="1752"/>
              <a:ext cx="1776" cy="1306"/>
              <a:chOff x="839" y="2759"/>
              <a:chExt cx="1776" cy="1306"/>
            </a:xfrm>
          </p:grpSpPr>
          <p:sp>
            <p:nvSpPr>
              <p:cNvPr id="1096" name="Google Shape;1096;p42"/>
              <p:cNvSpPr txBox="1"/>
              <p:nvPr/>
            </p:nvSpPr>
            <p:spPr>
              <a:xfrm>
                <a:off x="839" y="2999"/>
                <a:ext cx="19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</a:t>
                </a:r>
                <a:endParaRPr b="1" baseline="-25000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97" name="Google Shape;1097;p42"/>
              <p:cNvSpPr txBox="1"/>
              <p:nvPr/>
            </p:nvSpPr>
            <p:spPr>
              <a:xfrm>
                <a:off x="1463" y="3815"/>
                <a:ext cx="21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J</a:t>
                </a:r>
                <a:endParaRPr b="1" baseline="-25000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098" name="Google Shape;1098;p42"/>
              <p:cNvCxnSpPr/>
              <p:nvPr/>
            </p:nvCxnSpPr>
            <p:spPr>
              <a:xfrm rot="10800000">
                <a:off x="1079" y="2759"/>
                <a:ext cx="0" cy="100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99" name="Google Shape;1099;p42"/>
              <p:cNvCxnSpPr/>
              <p:nvPr/>
            </p:nvCxnSpPr>
            <p:spPr>
              <a:xfrm rot="10800000">
                <a:off x="1847" y="2999"/>
                <a:ext cx="0" cy="153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cxnSp>
        <p:nvCxnSpPr>
          <p:cNvPr id="1100" name="Google Shape;1100;p42"/>
          <p:cNvCxnSpPr/>
          <p:nvPr/>
        </p:nvCxnSpPr>
        <p:spPr>
          <a:xfrm>
            <a:off x="2339975" y="4292600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42"/>
          <p:cNvCxnSpPr/>
          <p:nvPr/>
        </p:nvCxnSpPr>
        <p:spPr>
          <a:xfrm>
            <a:off x="2914650" y="4292600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42"/>
          <p:cNvCxnSpPr/>
          <p:nvPr/>
        </p:nvCxnSpPr>
        <p:spPr>
          <a:xfrm>
            <a:off x="3419475" y="4292600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42"/>
          <p:cNvCxnSpPr/>
          <p:nvPr/>
        </p:nvCxnSpPr>
        <p:spPr>
          <a:xfrm>
            <a:off x="2411413" y="4005263"/>
            <a:ext cx="360362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42"/>
          <p:cNvCxnSpPr/>
          <p:nvPr/>
        </p:nvCxnSpPr>
        <p:spPr>
          <a:xfrm>
            <a:off x="2914650" y="4005263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42"/>
          <p:cNvCxnSpPr/>
          <p:nvPr/>
        </p:nvCxnSpPr>
        <p:spPr>
          <a:xfrm>
            <a:off x="3490913" y="4005263"/>
            <a:ext cx="360362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6" name="Google Shape;1106;p42"/>
          <p:cNvCxnSpPr/>
          <p:nvPr/>
        </p:nvCxnSpPr>
        <p:spPr>
          <a:xfrm>
            <a:off x="2339975" y="3716338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7" name="Google Shape;1107;p42"/>
          <p:cNvCxnSpPr/>
          <p:nvPr/>
        </p:nvCxnSpPr>
        <p:spPr>
          <a:xfrm>
            <a:off x="2914650" y="3716338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42"/>
          <p:cNvCxnSpPr/>
          <p:nvPr/>
        </p:nvCxnSpPr>
        <p:spPr>
          <a:xfrm>
            <a:off x="3490913" y="3716338"/>
            <a:ext cx="360362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42"/>
          <p:cNvCxnSpPr/>
          <p:nvPr/>
        </p:nvCxnSpPr>
        <p:spPr>
          <a:xfrm>
            <a:off x="2339975" y="3357563"/>
            <a:ext cx="360363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42"/>
          <p:cNvCxnSpPr/>
          <p:nvPr/>
        </p:nvCxnSpPr>
        <p:spPr>
          <a:xfrm>
            <a:off x="2843213" y="3357563"/>
            <a:ext cx="360362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42"/>
          <p:cNvCxnSpPr/>
          <p:nvPr/>
        </p:nvCxnSpPr>
        <p:spPr>
          <a:xfrm>
            <a:off x="3490913" y="3357563"/>
            <a:ext cx="360362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42"/>
          <p:cNvCxnSpPr/>
          <p:nvPr/>
        </p:nvCxnSpPr>
        <p:spPr>
          <a:xfrm flipH="1" rot="10800000">
            <a:off x="2195513" y="4005263"/>
            <a:ext cx="144462" cy="28733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42"/>
          <p:cNvCxnSpPr/>
          <p:nvPr/>
        </p:nvCxnSpPr>
        <p:spPr>
          <a:xfrm flipH="1" rot="10800000">
            <a:off x="2195513" y="3644900"/>
            <a:ext cx="144462" cy="287338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42"/>
          <p:cNvCxnSpPr/>
          <p:nvPr/>
        </p:nvCxnSpPr>
        <p:spPr>
          <a:xfrm flipH="1" rot="10800000">
            <a:off x="2195513" y="3357563"/>
            <a:ext cx="144462" cy="28733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42"/>
          <p:cNvCxnSpPr/>
          <p:nvPr/>
        </p:nvCxnSpPr>
        <p:spPr>
          <a:xfrm flipH="1" rot="10800000">
            <a:off x="2700338" y="4005263"/>
            <a:ext cx="144462" cy="28733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42"/>
          <p:cNvCxnSpPr/>
          <p:nvPr/>
        </p:nvCxnSpPr>
        <p:spPr>
          <a:xfrm flipH="1" rot="10800000">
            <a:off x="2700338" y="3644900"/>
            <a:ext cx="144462" cy="287338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42"/>
          <p:cNvCxnSpPr/>
          <p:nvPr/>
        </p:nvCxnSpPr>
        <p:spPr>
          <a:xfrm flipH="1" rot="10800000">
            <a:off x="2700338" y="3357563"/>
            <a:ext cx="144462" cy="28733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42"/>
          <p:cNvCxnSpPr/>
          <p:nvPr/>
        </p:nvCxnSpPr>
        <p:spPr>
          <a:xfrm flipH="1" rot="10800000">
            <a:off x="3275013" y="4005263"/>
            <a:ext cx="144462" cy="28733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9" name="Google Shape;1119;p42"/>
          <p:cNvCxnSpPr/>
          <p:nvPr/>
        </p:nvCxnSpPr>
        <p:spPr>
          <a:xfrm flipH="1" rot="10800000">
            <a:off x="3275013" y="3644900"/>
            <a:ext cx="144462" cy="287338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42"/>
          <p:cNvCxnSpPr/>
          <p:nvPr/>
        </p:nvCxnSpPr>
        <p:spPr>
          <a:xfrm flipH="1" rot="10800000">
            <a:off x="3275013" y="3357563"/>
            <a:ext cx="144462" cy="28733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42"/>
          <p:cNvCxnSpPr/>
          <p:nvPr/>
        </p:nvCxnSpPr>
        <p:spPr>
          <a:xfrm flipH="1" rot="10800000">
            <a:off x="3779838" y="4005263"/>
            <a:ext cx="144462" cy="28733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42"/>
          <p:cNvCxnSpPr/>
          <p:nvPr/>
        </p:nvCxnSpPr>
        <p:spPr>
          <a:xfrm flipH="1" rot="10800000">
            <a:off x="3779838" y="3644900"/>
            <a:ext cx="144462" cy="287338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42"/>
          <p:cNvCxnSpPr/>
          <p:nvPr/>
        </p:nvCxnSpPr>
        <p:spPr>
          <a:xfrm flipH="1" rot="10800000">
            <a:off x="3779838" y="3357563"/>
            <a:ext cx="144462" cy="287337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24" name="Google Shape;1124;p42"/>
          <p:cNvGrpSpPr/>
          <p:nvPr/>
        </p:nvGrpSpPr>
        <p:grpSpPr>
          <a:xfrm>
            <a:off x="5137150" y="3036888"/>
            <a:ext cx="2819400" cy="2047875"/>
            <a:chOff x="3100" y="1773"/>
            <a:chExt cx="1776" cy="1290"/>
          </a:xfrm>
        </p:grpSpPr>
        <p:grpSp>
          <p:nvGrpSpPr>
            <p:cNvPr id="1125" name="Google Shape;1125;p42"/>
            <p:cNvGrpSpPr/>
            <p:nvPr/>
          </p:nvGrpSpPr>
          <p:grpSpPr>
            <a:xfrm>
              <a:off x="3548" y="2003"/>
              <a:ext cx="1125" cy="681"/>
              <a:chOff x="1344" y="2471"/>
              <a:chExt cx="1125" cy="681"/>
            </a:xfrm>
          </p:grpSpPr>
          <p:grpSp>
            <p:nvGrpSpPr>
              <p:cNvPr id="1126" name="Google Shape;1126;p42"/>
              <p:cNvGrpSpPr/>
              <p:nvPr/>
            </p:nvGrpSpPr>
            <p:grpSpPr>
              <a:xfrm>
                <a:off x="1344" y="2471"/>
                <a:ext cx="104" cy="681"/>
                <a:chOff x="1344" y="2471"/>
                <a:chExt cx="104" cy="681"/>
              </a:xfrm>
            </p:grpSpPr>
            <p:sp>
              <p:nvSpPr>
                <p:cNvPr id="1127" name="Google Shape;1127;p42"/>
                <p:cNvSpPr/>
                <p:nvPr/>
              </p:nvSpPr>
              <p:spPr>
                <a:xfrm>
                  <a:off x="1344" y="2857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8" name="Google Shape;1128;p42"/>
                <p:cNvSpPr/>
                <p:nvPr/>
              </p:nvSpPr>
              <p:spPr>
                <a:xfrm>
                  <a:off x="1344" y="3048"/>
                  <a:ext cx="104" cy="104"/>
                </a:xfrm>
                <a:prstGeom prst="ellipse">
                  <a:avLst/>
                </a:prstGeom>
                <a:solidFill>
                  <a:schemeClr val="fol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9" name="Google Shape;1129;p42"/>
                <p:cNvSpPr/>
                <p:nvPr/>
              </p:nvSpPr>
              <p:spPr>
                <a:xfrm>
                  <a:off x="1344" y="2665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0" name="Google Shape;1130;p42"/>
                <p:cNvSpPr/>
                <p:nvPr/>
              </p:nvSpPr>
              <p:spPr>
                <a:xfrm>
                  <a:off x="1344" y="2471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1" name="Google Shape;1131;p42"/>
              <p:cNvGrpSpPr/>
              <p:nvPr/>
            </p:nvGrpSpPr>
            <p:grpSpPr>
              <a:xfrm>
                <a:off x="2024" y="2471"/>
                <a:ext cx="104" cy="681"/>
                <a:chOff x="1803" y="2471"/>
                <a:chExt cx="104" cy="681"/>
              </a:xfrm>
            </p:grpSpPr>
            <p:sp>
              <p:nvSpPr>
                <p:cNvPr id="1132" name="Google Shape;1132;p42"/>
                <p:cNvSpPr/>
                <p:nvPr/>
              </p:nvSpPr>
              <p:spPr>
                <a:xfrm>
                  <a:off x="1803" y="2856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3" name="Google Shape;1133;p42"/>
                <p:cNvSpPr/>
                <p:nvPr/>
              </p:nvSpPr>
              <p:spPr>
                <a:xfrm>
                  <a:off x="1803" y="3048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42"/>
                <p:cNvSpPr/>
                <p:nvPr/>
              </p:nvSpPr>
              <p:spPr>
                <a:xfrm>
                  <a:off x="1803" y="2665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5" name="Google Shape;1135;p42"/>
                <p:cNvSpPr/>
                <p:nvPr/>
              </p:nvSpPr>
              <p:spPr>
                <a:xfrm>
                  <a:off x="1803" y="2471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6" name="Google Shape;1136;p42"/>
              <p:cNvGrpSpPr/>
              <p:nvPr/>
            </p:nvGrpSpPr>
            <p:grpSpPr>
              <a:xfrm>
                <a:off x="1684" y="2471"/>
                <a:ext cx="104" cy="681"/>
                <a:chOff x="1522" y="2471"/>
                <a:chExt cx="104" cy="681"/>
              </a:xfrm>
            </p:grpSpPr>
            <p:sp>
              <p:nvSpPr>
                <p:cNvPr id="1137" name="Google Shape;1137;p42"/>
                <p:cNvSpPr/>
                <p:nvPr/>
              </p:nvSpPr>
              <p:spPr>
                <a:xfrm>
                  <a:off x="1522" y="2856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8" name="Google Shape;1138;p42"/>
                <p:cNvSpPr/>
                <p:nvPr/>
              </p:nvSpPr>
              <p:spPr>
                <a:xfrm>
                  <a:off x="1522" y="3048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9" name="Google Shape;1139;p42"/>
                <p:cNvSpPr/>
                <p:nvPr/>
              </p:nvSpPr>
              <p:spPr>
                <a:xfrm>
                  <a:off x="1522" y="2664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42"/>
                <p:cNvSpPr/>
                <p:nvPr/>
              </p:nvSpPr>
              <p:spPr>
                <a:xfrm>
                  <a:off x="1522" y="2471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1" name="Google Shape;1141;p42"/>
              <p:cNvGrpSpPr/>
              <p:nvPr/>
            </p:nvGrpSpPr>
            <p:grpSpPr>
              <a:xfrm>
                <a:off x="2365" y="2471"/>
                <a:ext cx="104" cy="681"/>
                <a:chOff x="2365" y="2471"/>
                <a:chExt cx="104" cy="681"/>
              </a:xfrm>
            </p:grpSpPr>
            <p:sp>
              <p:nvSpPr>
                <p:cNvPr id="1142" name="Google Shape;1142;p42"/>
                <p:cNvSpPr/>
                <p:nvPr/>
              </p:nvSpPr>
              <p:spPr>
                <a:xfrm>
                  <a:off x="2365" y="2857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42"/>
                <p:cNvSpPr/>
                <p:nvPr/>
              </p:nvSpPr>
              <p:spPr>
                <a:xfrm>
                  <a:off x="2365" y="3048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4" name="Google Shape;1144;p42"/>
                <p:cNvSpPr/>
                <p:nvPr/>
              </p:nvSpPr>
              <p:spPr>
                <a:xfrm>
                  <a:off x="2365" y="2471"/>
                  <a:ext cx="104" cy="104"/>
                </a:xfrm>
                <a:prstGeom prst="ellipse">
                  <a:avLst/>
                </a:prstGeom>
                <a:solidFill>
                  <a:srgbClr val="99CCFF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5" name="Google Shape;1145;p42"/>
                <p:cNvSpPr/>
                <p:nvPr/>
              </p:nvSpPr>
              <p:spPr>
                <a:xfrm>
                  <a:off x="2365" y="2664"/>
                  <a:ext cx="104" cy="104"/>
                </a:xfrm>
                <a:prstGeom prst="ellipse">
                  <a:avLst/>
                </a:prstGeom>
                <a:gradFill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0"/>
                </a:gra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46" name="Google Shape;1146;p42"/>
            <p:cNvGrpSpPr/>
            <p:nvPr/>
          </p:nvGrpSpPr>
          <p:grpSpPr>
            <a:xfrm>
              <a:off x="3100" y="1773"/>
              <a:ext cx="1776" cy="1290"/>
              <a:chOff x="3100" y="1777"/>
              <a:chExt cx="1776" cy="1290"/>
            </a:xfrm>
          </p:grpSpPr>
          <p:grpSp>
            <p:nvGrpSpPr>
              <p:cNvPr id="1147" name="Google Shape;1147;p42"/>
              <p:cNvGrpSpPr/>
              <p:nvPr/>
            </p:nvGrpSpPr>
            <p:grpSpPr>
              <a:xfrm>
                <a:off x="3436" y="2006"/>
                <a:ext cx="1125" cy="681"/>
                <a:chOff x="1240" y="2471"/>
                <a:chExt cx="1125" cy="681"/>
              </a:xfrm>
            </p:grpSpPr>
            <p:grpSp>
              <p:nvGrpSpPr>
                <p:cNvPr id="1148" name="Google Shape;1148;p42"/>
                <p:cNvGrpSpPr/>
                <p:nvPr/>
              </p:nvGrpSpPr>
              <p:grpSpPr>
                <a:xfrm>
                  <a:off x="1240" y="2471"/>
                  <a:ext cx="104" cy="681"/>
                  <a:chOff x="1240" y="2471"/>
                  <a:chExt cx="104" cy="681"/>
                </a:xfrm>
              </p:grpSpPr>
              <p:sp>
                <p:nvSpPr>
                  <p:cNvPr id="1149" name="Google Shape;1149;p42"/>
                  <p:cNvSpPr/>
                  <p:nvPr/>
                </p:nvSpPr>
                <p:spPr>
                  <a:xfrm>
                    <a:off x="1240" y="2857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0" name="Google Shape;1150;p42"/>
                  <p:cNvSpPr/>
                  <p:nvPr/>
                </p:nvSpPr>
                <p:spPr>
                  <a:xfrm>
                    <a:off x="1240" y="3048"/>
                    <a:ext cx="104" cy="104"/>
                  </a:xfrm>
                  <a:prstGeom prst="ellipse">
                    <a:avLst/>
                  </a:prstGeom>
                  <a:solidFill>
                    <a:schemeClr val="hlink"/>
                  </a:soli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1" name="Google Shape;1151;p42"/>
                  <p:cNvSpPr/>
                  <p:nvPr/>
                </p:nvSpPr>
                <p:spPr>
                  <a:xfrm>
                    <a:off x="1240" y="2665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2" name="Google Shape;1152;p42"/>
                  <p:cNvSpPr/>
                  <p:nvPr/>
                </p:nvSpPr>
                <p:spPr>
                  <a:xfrm>
                    <a:off x="1240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53" name="Google Shape;1153;p42"/>
                <p:cNvGrpSpPr/>
                <p:nvPr/>
              </p:nvGrpSpPr>
              <p:grpSpPr>
                <a:xfrm>
                  <a:off x="1920" y="2471"/>
                  <a:ext cx="104" cy="681"/>
                  <a:chOff x="1803" y="2471"/>
                  <a:chExt cx="104" cy="681"/>
                </a:xfrm>
              </p:grpSpPr>
              <p:sp>
                <p:nvSpPr>
                  <p:cNvPr id="1154" name="Google Shape;1154;p42"/>
                  <p:cNvSpPr/>
                  <p:nvPr/>
                </p:nvSpPr>
                <p:spPr>
                  <a:xfrm>
                    <a:off x="1803" y="2856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5" name="Google Shape;1155;p42"/>
                  <p:cNvSpPr/>
                  <p:nvPr/>
                </p:nvSpPr>
                <p:spPr>
                  <a:xfrm>
                    <a:off x="1803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6" name="Google Shape;1156;p42"/>
                  <p:cNvSpPr/>
                  <p:nvPr/>
                </p:nvSpPr>
                <p:spPr>
                  <a:xfrm>
                    <a:off x="1803" y="2665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7" name="Google Shape;1157;p42"/>
                  <p:cNvSpPr/>
                  <p:nvPr/>
                </p:nvSpPr>
                <p:spPr>
                  <a:xfrm>
                    <a:off x="1803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58" name="Google Shape;1158;p42"/>
                <p:cNvGrpSpPr/>
                <p:nvPr/>
              </p:nvGrpSpPr>
              <p:grpSpPr>
                <a:xfrm>
                  <a:off x="1580" y="2471"/>
                  <a:ext cx="104" cy="681"/>
                  <a:chOff x="1522" y="2471"/>
                  <a:chExt cx="104" cy="681"/>
                </a:xfrm>
              </p:grpSpPr>
              <p:sp>
                <p:nvSpPr>
                  <p:cNvPr id="1159" name="Google Shape;1159;p42"/>
                  <p:cNvSpPr/>
                  <p:nvPr/>
                </p:nvSpPr>
                <p:spPr>
                  <a:xfrm>
                    <a:off x="1522" y="2856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0" name="Google Shape;1160;p42"/>
                  <p:cNvSpPr/>
                  <p:nvPr/>
                </p:nvSpPr>
                <p:spPr>
                  <a:xfrm>
                    <a:off x="1522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1" name="Google Shape;1161;p42"/>
                  <p:cNvSpPr/>
                  <p:nvPr/>
                </p:nvSpPr>
                <p:spPr>
                  <a:xfrm>
                    <a:off x="1522" y="2664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2" name="Google Shape;1162;p42"/>
                  <p:cNvSpPr/>
                  <p:nvPr/>
                </p:nvSpPr>
                <p:spPr>
                  <a:xfrm>
                    <a:off x="1522" y="2471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63" name="Google Shape;1163;p42"/>
                <p:cNvGrpSpPr/>
                <p:nvPr/>
              </p:nvGrpSpPr>
              <p:grpSpPr>
                <a:xfrm>
                  <a:off x="2261" y="2471"/>
                  <a:ext cx="104" cy="681"/>
                  <a:chOff x="2085" y="2471"/>
                  <a:chExt cx="104" cy="681"/>
                </a:xfrm>
              </p:grpSpPr>
              <p:sp>
                <p:nvSpPr>
                  <p:cNvPr id="1164" name="Google Shape;1164;p42"/>
                  <p:cNvSpPr/>
                  <p:nvPr/>
                </p:nvSpPr>
                <p:spPr>
                  <a:xfrm>
                    <a:off x="2085" y="2857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5" name="Google Shape;1165;p42"/>
                  <p:cNvSpPr/>
                  <p:nvPr/>
                </p:nvSpPr>
                <p:spPr>
                  <a:xfrm>
                    <a:off x="2085" y="3048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6" name="Google Shape;1166;p42"/>
                  <p:cNvSpPr/>
                  <p:nvPr/>
                </p:nvSpPr>
                <p:spPr>
                  <a:xfrm>
                    <a:off x="2085" y="2471"/>
                    <a:ext cx="104" cy="104"/>
                  </a:xfrm>
                  <a:prstGeom prst="ellipse">
                    <a:avLst/>
                  </a:prstGeom>
                  <a:solidFill>
                    <a:srgbClr val="FFCCCC"/>
                  </a:soli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7" name="Google Shape;1167;p42"/>
                  <p:cNvSpPr/>
                  <p:nvPr/>
                </p:nvSpPr>
                <p:spPr>
                  <a:xfrm>
                    <a:off x="2085" y="2664"/>
                    <a:ext cx="104" cy="104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lt1"/>
                      </a:gs>
                      <a:gs pos="100000">
                        <a:schemeClr val="hlink"/>
                      </a:gs>
                    </a:gsLst>
                    <a:lin ang="5400000" scaled="0"/>
                  </a:gradFill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168" name="Google Shape;1168;p42"/>
              <p:cNvGrpSpPr/>
              <p:nvPr/>
            </p:nvGrpSpPr>
            <p:grpSpPr>
              <a:xfrm>
                <a:off x="3100" y="1777"/>
                <a:ext cx="1776" cy="1290"/>
                <a:chOff x="3288" y="2864"/>
                <a:chExt cx="1776" cy="1290"/>
              </a:xfrm>
            </p:grpSpPr>
            <p:sp>
              <p:nvSpPr>
                <p:cNvPr id="1169" name="Google Shape;1169;p42"/>
                <p:cNvSpPr txBox="1"/>
                <p:nvPr/>
              </p:nvSpPr>
              <p:spPr>
                <a:xfrm>
                  <a:off x="3288" y="3104"/>
                  <a:ext cx="19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P</a:t>
                  </a:r>
                  <a:endParaRPr b="1" baseline="-25000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  <p:cxnSp>
              <p:nvCxnSpPr>
                <p:cNvPr id="1170" name="Google Shape;1170;p42"/>
                <p:cNvCxnSpPr/>
                <p:nvPr/>
              </p:nvCxnSpPr>
              <p:spPr>
                <a:xfrm rot="10800000">
                  <a:off x="3528" y="2864"/>
                  <a:ext cx="0" cy="1008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171" name="Google Shape;1171;p42"/>
                <p:cNvCxnSpPr/>
                <p:nvPr/>
              </p:nvCxnSpPr>
              <p:spPr>
                <a:xfrm rot="10800000">
                  <a:off x="4296" y="3104"/>
                  <a:ext cx="0" cy="153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172" name="Google Shape;1172;p42"/>
                <p:cNvSpPr txBox="1"/>
                <p:nvPr/>
              </p:nvSpPr>
              <p:spPr>
                <a:xfrm>
                  <a:off x="3928" y="3904"/>
                  <a:ext cx="21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J</a:t>
                  </a:r>
                  <a:endParaRPr b="1" baseline="-25000" sz="20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endParaRPr>
                </a:p>
              </p:txBody>
            </p:sp>
          </p:grpSp>
        </p:grpSp>
      </p:grpSp>
      <p:grpSp>
        <p:nvGrpSpPr>
          <p:cNvPr id="1173" name="Google Shape;1173;p42"/>
          <p:cNvGrpSpPr/>
          <p:nvPr/>
        </p:nvGrpSpPr>
        <p:grpSpPr>
          <a:xfrm>
            <a:off x="5748338" y="4052888"/>
            <a:ext cx="1871662" cy="360362"/>
            <a:chOff x="3621" y="2543"/>
            <a:chExt cx="1179" cy="227"/>
          </a:xfrm>
        </p:grpSpPr>
        <p:grpSp>
          <p:nvGrpSpPr>
            <p:cNvPr id="1174" name="Google Shape;1174;p42"/>
            <p:cNvGrpSpPr/>
            <p:nvPr/>
          </p:nvGrpSpPr>
          <p:grpSpPr>
            <a:xfrm>
              <a:off x="3651" y="2568"/>
              <a:ext cx="1089" cy="202"/>
              <a:chOff x="3651" y="2568"/>
              <a:chExt cx="1089" cy="202"/>
            </a:xfrm>
          </p:grpSpPr>
          <p:cxnSp>
            <p:nvCxnSpPr>
              <p:cNvPr id="1175" name="Google Shape;1175;p42"/>
              <p:cNvCxnSpPr/>
              <p:nvPr/>
            </p:nvCxnSpPr>
            <p:spPr>
              <a:xfrm flipH="1" rot="10800000">
                <a:off x="3651" y="2568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6" name="Google Shape;1176;p42"/>
              <p:cNvCxnSpPr/>
              <p:nvPr/>
            </p:nvCxnSpPr>
            <p:spPr>
              <a:xfrm flipH="1" rot="10800000">
                <a:off x="3969" y="2568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7" name="Google Shape;1177;p42"/>
              <p:cNvCxnSpPr/>
              <p:nvPr/>
            </p:nvCxnSpPr>
            <p:spPr>
              <a:xfrm flipH="1" rot="10800000">
                <a:off x="4319" y="2589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78" name="Google Shape;1178;p42"/>
              <p:cNvCxnSpPr/>
              <p:nvPr/>
            </p:nvCxnSpPr>
            <p:spPr>
              <a:xfrm flipH="1" rot="10800000">
                <a:off x="4649" y="2569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179" name="Google Shape;1179;p42"/>
            <p:cNvGrpSpPr/>
            <p:nvPr/>
          </p:nvGrpSpPr>
          <p:grpSpPr>
            <a:xfrm>
              <a:off x="3621" y="2543"/>
              <a:ext cx="1179" cy="227"/>
              <a:chOff x="3470" y="2411"/>
              <a:chExt cx="1179" cy="227"/>
            </a:xfrm>
          </p:grpSpPr>
          <p:cxnSp>
            <p:nvCxnSpPr>
              <p:cNvPr id="1180" name="Google Shape;1180;p42"/>
              <p:cNvCxnSpPr/>
              <p:nvPr/>
            </p:nvCxnSpPr>
            <p:spPr>
              <a:xfrm flipH="1" rot="10800000">
                <a:off x="3470" y="2478"/>
                <a:ext cx="1179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1" name="Google Shape;1181;p42"/>
              <p:cNvCxnSpPr/>
              <p:nvPr/>
            </p:nvCxnSpPr>
            <p:spPr>
              <a:xfrm rot="10800000">
                <a:off x="3560" y="2432"/>
                <a:ext cx="953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2" name="Google Shape;1182;p42"/>
              <p:cNvCxnSpPr/>
              <p:nvPr/>
            </p:nvCxnSpPr>
            <p:spPr>
              <a:xfrm rot="10800000">
                <a:off x="3923" y="2411"/>
                <a:ext cx="228" cy="2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3" name="Google Shape;1183;p42"/>
              <p:cNvCxnSpPr/>
              <p:nvPr/>
            </p:nvCxnSpPr>
            <p:spPr>
              <a:xfrm flipH="1" rot="10800000">
                <a:off x="3834" y="2432"/>
                <a:ext cx="498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184" name="Google Shape;1184;p42"/>
          <p:cNvGrpSpPr/>
          <p:nvPr/>
        </p:nvGrpSpPr>
        <p:grpSpPr>
          <a:xfrm>
            <a:off x="5724525" y="3429000"/>
            <a:ext cx="1871663" cy="360363"/>
            <a:chOff x="3606" y="2160"/>
            <a:chExt cx="1179" cy="227"/>
          </a:xfrm>
        </p:grpSpPr>
        <p:grpSp>
          <p:nvGrpSpPr>
            <p:cNvPr id="1185" name="Google Shape;1185;p42"/>
            <p:cNvGrpSpPr/>
            <p:nvPr/>
          </p:nvGrpSpPr>
          <p:grpSpPr>
            <a:xfrm>
              <a:off x="3651" y="2160"/>
              <a:ext cx="1089" cy="202"/>
              <a:chOff x="3651" y="2160"/>
              <a:chExt cx="1089" cy="202"/>
            </a:xfrm>
          </p:grpSpPr>
          <p:cxnSp>
            <p:nvCxnSpPr>
              <p:cNvPr id="1186" name="Google Shape;1186;p42"/>
              <p:cNvCxnSpPr/>
              <p:nvPr/>
            </p:nvCxnSpPr>
            <p:spPr>
              <a:xfrm flipH="1" rot="10800000">
                <a:off x="3651" y="2160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7" name="Google Shape;1187;p42"/>
              <p:cNvCxnSpPr/>
              <p:nvPr/>
            </p:nvCxnSpPr>
            <p:spPr>
              <a:xfrm flipH="1" rot="10800000">
                <a:off x="3969" y="2160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8" name="Google Shape;1188;p42"/>
              <p:cNvCxnSpPr/>
              <p:nvPr/>
            </p:nvCxnSpPr>
            <p:spPr>
              <a:xfrm flipH="1" rot="10800000">
                <a:off x="4319" y="2181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89" name="Google Shape;1189;p42"/>
              <p:cNvCxnSpPr/>
              <p:nvPr/>
            </p:nvCxnSpPr>
            <p:spPr>
              <a:xfrm flipH="1" rot="10800000">
                <a:off x="4649" y="2161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190" name="Google Shape;1190;p42"/>
            <p:cNvGrpSpPr/>
            <p:nvPr/>
          </p:nvGrpSpPr>
          <p:grpSpPr>
            <a:xfrm>
              <a:off x="3606" y="2160"/>
              <a:ext cx="1179" cy="227"/>
              <a:chOff x="3606" y="1434"/>
              <a:chExt cx="1179" cy="227"/>
            </a:xfrm>
          </p:grpSpPr>
          <p:cxnSp>
            <p:nvCxnSpPr>
              <p:cNvPr id="1191" name="Google Shape;1191;p42"/>
              <p:cNvCxnSpPr/>
              <p:nvPr/>
            </p:nvCxnSpPr>
            <p:spPr>
              <a:xfrm flipH="1" rot="10800000">
                <a:off x="3606" y="1479"/>
                <a:ext cx="1179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2" name="Google Shape;1192;p42"/>
              <p:cNvCxnSpPr/>
              <p:nvPr/>
            </p:nvCxnSpPr>
            <p:spPr>
              <a:xfrm rot="10800000">
                <a:off x="3696" y="1479"/>
                <a:ext cx="953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3" name="Google Shape;1193;p42"/>
              <p:cNvCxnSpPr/>
              <p:nvPr/>
            </p:nvCxnSpPr>
            <p:spPr>
              <a:xfrm rot="10800000">
                <a:off x="4059" y="1434"/>
                <a:ext cx="228" cy="2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4" name="Google Shape;1194;p42"/>
              <p:cNvCxnSpPr/>
              <p:nvPr/>
            </p:nvCxnSpPr>
            <p:spPr>
              <a:xfrm flipH="1" rot="10800000">
                <a:off x="3969" y="1434"/>
                <a:ext cx="498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195" name="Google Shape;1195;p42"/>
          <p:cNvGrpSpPr/>
          <p:nvPr/>
        </p:nvGrpSpPr>
        <p:grpSpPr>
          <a:xfrm>
            <a:off x="5724525" y="3732213"/>
            <a:ext cx="1871663" cy="360362"/>
            <a:chOff x="3606" y="2341"/>
            <a:chExt cx="1179" cy="227"/>
          </a:xfrm>
        </p:grpSpPr>
        <p:grpSp>
          <p:nvGrpSpPr>
            <p:cNvPr id="1196" name="Google Shape;1196;p42"/>
            <p:cNvGrpSpPr/>
            <p:nvPr/>
          </p:nvGrpSpPr>
          <p:grpSpPr>
            <a:xfrm>
              <a:off x="3651" y="2341"/>
              <a:ext cx="1089" cy="202"/>
              <a:chOff x="3651" y="2341"/>
              <a:chExt cx="1089" cy="202"/>
            </a:xfrm>
          </p:grpSpPr>
          <p:cxnSp>
            <p:nvCxnSpPr>
              <p:cNvPr id="1197" name="Google Shape;1197;p42"/>
              <p:cNvCxnSpPr/>
              <p:nvPr/>
            </p:nvCxnSpPr>
            <p:spPr>
              <a:xfrm flipH="1" rot="10800000">
                <a:off x="3651" y="2341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8" name="Google Shape;1198;p42"/>
              <p:cNvCxnSpPr/>
              <p:nvPr/>
            </p:nvCxnSpPr>
            <p:spPr>
              <a:xfrm flipH="1" rot="10800000">
                <a:off x="3969" y="2341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199" name="Google Shape;1199;p42"/>
              <p:cNvCxnSpPr/>
              <p:nvPr/>
            </p:nvCxnSpPr>
            <p:spPr>
              <a:xfrm flipH="1" rot="10800000">
                <a:off x="4319" y="2362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0" name="Google Shape;1200;p42"/>
              <p:cNvCxnSpPr/>
              <p:nvPr/>
            </p:nvCxnSpPr>
            <p:spPr>
              <a:xfrm flipH="1" rot="10800000">
                <a:off x="4649" y="2342"/>
                <a:ext cx="91" cy="181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66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201" name="Google Shape;1201;p42"/>
            <p:cNvGrpSpPr/>
            <p:nvPr/>
          </p:nvGrpSpPr>
          <p:grpSpPr>
            <a:xfrm>
              <a:off x="3606" y="2341"/>
              <a:ext cx="1179" cy="227"/>
              <a:chOff x="3606" y="2353"/>
              <a:chExt cx="1179" cy="227"/>
            </a:xfrm>
          </p:grpSpPr>
          <p:cxnSp>
            <p:nvCxnSpPr>
              <p:cNvPr id="1202" name="Google Shape;1202;p42"/>
              <p:cNvCxnSpPr/>
              <p:nvPr/>
            </p:nvCxnSpPr>
            <p:spPr>
              <a:xfrm flipH="1" rot="10800000">
                <a:off x="3606" y="2432"/>
                <a:ext cx="1179" cy="13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3" name="Google Shape;1203;p42"/>
              <p:cNvCxnSpPr/>
              <p:nvPr/>
            </p:nvCxnSpPr>
            <p:spPr>
              <a:xfrm rot="10800000">
                <a:off x="3696" y="2386"/>
                <a:ext cx="953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4" name="Google Shape;1204;p42"/>
              <p:cNvCxnSpPr/>
              <p:nvPr/>
            </p:nvCxnSpPr>
            <p:spPr>
              <a:xfrm rot="10800000">
                <a:off x="4059" y="2353"/>
                <a:ext cx="228" cy="227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205" name="Google Shape;1205;p42"/>
              <p:cNvCxnSpPr/>
              <p:nvPr/>
            </p:nvCxnSpPr>
            <p:spPr>
              <a:xfrm flipH="1" rot="10800000">
                <a:off x="3923" y="2387"/>
                <a:ext cx="498" cy="18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206" name="Google Shape;1206;p42"/>
          <p:cNvSpPr/>
          <p:nvPr/>
        </p:nvSpPr>
        <p:spPr>
          <a:xfrm>
            <a:off x="4356100" y="3644900"/>
            <a:ext cx="792163" cy="360363"/>
          </a:xfrm>
          <a:prstGeom prst="leftRightArrow">
            <a:avLst>
              <a:gd fmla="val 50000" name="adj1"/>
              <a:gd fmla="val 43965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Models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Various programming models: End of Lazy-boy programming era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Basic: pthread kind of model. Lock-based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Transactional Memory (may not be a real model): Azul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Functional: Symbolic machine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Data-Parallel: Graphics Processor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Data flow: Network Processor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Multicore-for-latency: Helper threads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2" name="Google Shape;121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Partition Example</a:t>
            </a:r>
            <a:endParaRPr/>
          </a:p>
        </p:txBody>
      </p:sp>
      <p:sp>
        <p:nvSpPr>
          <p:cNvPr id="1213" name="Google Shape;1213;p43"/>
          <p:cNvSpPr txBox="1"/>
          <p:nvPr/>
        </p:nvSpPr>
        <p:spPr>
          <a:xfrm>
            <a:off x="827088" y="1700213"/>
            <a:ext cx="266541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i=1  to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j=1 to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A[i,j]=B[i-1,m-j+1];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B[i,j]=A[i,j-1];</a:t>
            </a:r>
            <a:endParaRPr/>
          </a:p>
        </p:txBody>
      </p:sp>
      <p:sp>
        <p:nvSpPr>
          <p:cNvPr id="1214" name="Google Shape;1214;p43"/>
          <p:cNvSpPr txBox="1"/>
          <p:nvPr/>
        </p:nvSpPr>
        <p:spPr>
          <a:xfrm>
            <a:off x="3779838" y="1773238"/>
            <a:ext cx="46799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space partition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could be found, so that we could not find parallel loop with no synchronization</a:t>
            </a:r>
            <a:endParaRPr/>
          </a:p>
        </p:txBody>
      </p:sp>
      <p:pic>
        <p:nvPicPr>
          <p:cNvPr id="1215" name="Google Shape;121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663" y="1844675"/>
            <a:ext cx="3095625" cy="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43"/>
          <p:cNvSpPr txBox="1"/>
          <p:nvPr/>
        </p:nvSpPr>
        <p:spPr>
          <a:xfrm>
            <a:off x="755650" y="3284538"/>
            <a:ext cx="3311525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 affine partition is: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a * i + b *j         (S1)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d * i + e *j + f    (S2)</a:t>
            </a:r>
            <a:endParaRPr/>
          </a:p>
        </p:txBody>
      </p:sp>
      <p:sp>
        <p:nvSpPr>
          <p:cNvPr id="1217" name="Google Shape;1217;p43"/>
          <p:cNvSpPr txBox="1"/>
          <p:nvPr/>
        </p:nvSpPr>
        <p:spPr>
          <a:xfrm>
            <a:off x="827088" y="4581525"/>
            <a:ext cx="3024187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a*i+b*(j-1)&lt;d*i+e*j+f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d*(i-1)+e*(m-j+1)+f&lt;a*i+b*j</a:t>
            </a:r>
            <a:endParaRPr/>
          </a:p>
        </p:txBody>
      </p:sp>
      <p:sp>
        <p:nvSpPr>
          <p:cNvPr id="1218" name="Google Shape;1218;p43"/>
          <p:cNvSpPr txBox="1"/>
          <p:nvPr/>
        </p:nvSpPr>
        <p:spPr>
          <a:xfrm>
            <a:off x="4716463" y="3860800"/>
            <a:ext cx="33115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2 * i          (S1)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2 * i + 1    (S2)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4" name="Google Shape;122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Solve Time-Partition Constraints</a:t>
            </a:r>
            <a:endParaRPr/>
          </a:p>
        </p:txBody>
      </p:sp>
      <p:sp>
        <p:nvSpPr>
          <p:cNvPr id="1225" name="Google Shape;1225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Theorem: Positive combination of two legal affine partitions is legal affine partition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Proof: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If instance x1 (of a statement s1) is dependent on instance x2 (of statement s2), x1 must be executed after x2 for a legal affine partition. Which means the iteration vector of x1 is lexicographically sorted after that of x2 (or same iteration vector).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Affine partition is linear so that positive combination of two legal affine partitions is legal.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Sum of a set of legal, maximally independent affine partition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1" name="Google Shape;123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Overall Algorithm to Maximize Degrees of Parallelism</a:t>
            </a:r>
            <a:endParaRPr/>
          </a:p>
        </p:txBody>
      </p:sp>
      <p:sp>
        <p:nvSpPr>
          <p:cNvPr id="1232" name="Google Shape;1232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Construct program dependence graph and partition statements in SCCs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Using Space partition to find synchronization-free parallelism for each SCC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Using Time partition to find parallelism with synchronizations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8" name="Google Shape;123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Legal Affine Partition</a:t>
            </a:r>
            <a:endParaRPr/>
          </a:p>
        </p:txBody>
      </p:sp>
      <p:sp>
        <p:nvSpPr>
          <p:cNvPr id="1239" name="Google Shape;1239;p46"/>
          <p:cNvSpPr txBox="1"/>
          <p:nvPr>
            <p:ph idx="1" type="body"/>
          </p:nvPr>
        </p:nvSpPr>
        <p:spPr>
          <a:xfrm>
            <a:off x="457200" y="1600200"/>
            <a:ext cx="8147050" cy="4060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If there’s a dependency </a:t>
            </a:r>
            <a:br>
              <a:rPr lang="en-US" sz="2800"/>
            </a:b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For a legal affine partition, there must be</a:t>
            </a:r>
            <a:endParaRPr/>
          </a:p>
        </p:txBody>
      </p:sp>
      <p:pic>
        <p:nvPicPr>
          <p:cNvPr id="1240" name="Google Shape;12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205038"/>
            <a:ext cx="4681538" cy="534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6"/>
          <p:cNvSpPr txBox="1"/>
          <p:nvPr/>
        </p:nvSpPr>
        <p:spPr>
          <a:xfrm>
            <a:off x="755650" y="2852738"/>
            <a:ext cx="7920038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2k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induction variables of shared loops for the two statements. It must be hold that &lt; 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is before &lt;i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in lexicographical sorted order or &lt; 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=&lt;i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,…,i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and statement S1 is before S2 in the shared loop body.</a:t>
            </a:r>
            <a:endParaRPr/>
          </a:p>
        </p:txBody>
      </p:sp>
      <p:pic>
        <p:nvPicPr>
          <p:cNvPr id="1242" name="Google Shape;124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8175" y="4724400"/>
            <a:ext cx="4679950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46"/>
          <p:cNvSpPr txBox="1"/>
          <p:nvPr/>
        </p:nvSpPr>
        <p:spPr>
          <a:xfrm>
            <a:off x="755650" y="5300663"/>
            <a:ext cx="7920038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Which means the instance                                      should be executed no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later than the instance                                        in loop P after the affine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partition </a:t>
            </a:r>
            <a:endParaRPr/>
          </a:p>
        </p:txBody>
      </p:sp>
      <p:pic>
        <p:nvPicPr>
          <p:cNvPr id="1244" name="Google Shape;1244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0163" y="5283200"/>
            <a:ext cx="21717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5650" y="5805488"/>
            <a:ext cx="2284413" cy="50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1" name="Google Shape;125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</a:t>
            </a:r>
            <a:endParaRPr/>
          </a:p>
        </p:txBody>
      </p:sp>
      <p:sp>
        <p:nvSpPr>
          <p:cNvPr id="1252" name="Google Shape;1252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8" name="Google Shape;125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Lexicographical order</a:t>
            </a:r>
            <a:endParaRPr/>
          </a:p>
        </p:txBody>
      </p:sp>
      <p:cxnSp>
        <p:nvCxnSpPr>
          <p:cNvPr id="1259" name="Google Shape;1259;p48"/>
          <p:cNvCxnSpPr/>
          <p:nvPr/>
        </p:nvCxnSpPr>
        <p:spPr>
          <a:xfrm rot="10800000">
            <a:off x="2874963" y="2817813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0" name="Google Shape;1260;p48"/>
          <p:cNvCxnSpPr/>
          <p:nvPr/>
        </p:nvCxnSpPr>
        <p:spPr>
          <a:xfrm rot="10800000">
            <a:off x="3789363" y="3122613"/>
            <a:ext cx="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48"/>
          <p:cNvSpPr txBox="1"/>
          <p:nvPr/>
        </p:nvSpPr>
        <p:spPr>
          <a:xfrm>
            <a:off x="2341563" y="3198813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2" name="Google Shape;1262;p48"/>
          <p:cNvSpPr txBox="1"/>
          <p:nvPr/>
        </p:nvSpPr>
        <p:spPr>
          <a:xfrm>
            <a:off x="4429125" y="4184650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63" name="Google Shape;1263;p48"/>
          <p:cNvGrpSpPr/>
          <p:nvPr/>
        </p:nvGrpSpPr>
        <p:grpSpPr>
          <a:xfrm>
            <a:off x="3027363" y="3122613"/>
            <a:ext cx="1506537" cy="774700"/>
            <a:chOff x="2560" y="3218"/>
            <a:chExt cx="949" cy="488"/>
          </a:xfrm>
        </p:grpSpPr>
        <p:sp>
          <p:nvSpPr>
            <p:cNvPr id="1264" name="Google Shape;1264;p48"/>
            <p:cNvSpPr/>
            <p:nvPr/>
          </p:nvSpPr>
          <p:spPr>
            <a:xfrm>
              <a:off x="2560" y="3411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2560" y="3602"/>
              <a:ext cx="104" cy="10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2560" y="3219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2842" y="341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2842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2842" y="3218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3123" y="341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3123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3123" y="3219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3405" y="3411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3405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3405" y="3219"/>
              <a:ext cx="104" cy="104"/>
            </a:xfrm>
            <a:prstGeom prst="ellipse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48"/>
          <p:cNvGrpSpPr/>
          <p:nvPr/>
        </p:nvGrpSpPr>
        <p:grpSpPr>
          <a:xfrm>
            <a:off x="3924300" y="2528888"/>
            <a:ext cx="1871663" cy="504825"/>
            <a:chOff x="1564" y="1162"/>
            <a:chExt cx="1179" cy="318"/>
          </a:xfrm>
        </p:grpSpPr>
        <p:sp>
          <p:nvSpPr>
            <p:cNvPr id="1277" name="Google Shape;1277;p48"/>
            <p:cNvSpPr/>
            <p:nvPr/>
          </p:nvSpPr>
          <p:spPr>
            <a:xfrm>
              <a:off x="1791" y="1162"/>
              <a:ext cx="771" cy="318"/>
            </a:xfrm>
            <a:prstGeom prst="wedgeRoundRectCallout">
              <a:avLst>
                <a:gd fmla="val -148574" name="adj1"/>
                <a:gd fmla="val 201574" name="adj2"/>
                <a:gd fmla="val 16667" name="adj3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8"/>
            <p:cNvSpPr txBox="1"/>
            <p:nvPr/>
          </p:nvSpPr>
          <p:spPr>
            <a:xfrm>
              <a:off x="1564" y="1208"/>
              <a:ext cx="1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&lt;0, 0&gt;</a:t>
              </a:r>
              <a:endParaRPr/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133725" y="2528888"/>
            <a:ext cx="3095625" cy="1296987"/>
            <a:chOff x="1066" y="1162"/>
            <a:chExt cx="1950" cy="817"/>
          </a:xfrm>
        </p:grpSpPr>
        <p:grpSp>
          <p:nvGrpSpPr>
            <p:cNvPr id="1280" name="Google Shape;1280;p48"/>
            <p:cNvGrpSpPr/>
            <p:nvPr/>
          </p:nvGrpSpPr>
          <p:grpSpPr>
            <a:xfrm>
              <a:off x="1837" y="1162"/>
              <a:ext cx="1179" cy="318"/>
              <a:chOff x="1564" y="1162"/>
              <a:chExt cx="1179" cy="318"/>
            </a:xfrm>
          </p:grpSpPr>
          <p:sp>
            <p:nvSpPr>
              <p:cNvPr id="1281" name="Google Shape;1281;p48"/>
              <p:cNvSpPr/>
              <p:nvPr/>
            </p:nvSpPr>
            <p:spPr>
              <a:xfrm>
                <a:off x="1791" y="1162"/>
                <a:ext cx="771" cy="318"/>
              </a:xfrm>
              <a:prstGeom prst="wedgeRoundRectCallout">
                <a:avLst>
                  <a:gd fmla="val -148574" name="adj1"/>
                  <a:gd fmla="val 201574" name="adj2"/>
                  <a:gd fmla="val 16667" name="adj3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48"/>
              <p:cNvSpPr txBox="1"/>
              <p:nvPr/>
            </p:nvSpPr>
            <p:spPr>
              <a:xfrm>
                <a:off x="1564" y="1208"/>
                <a:ext cx="1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&lt;0, 1&gt;</a:t>
                </a:r>
                <a:endParaRPr/>
              </a:p>
            </p:txBody>
          </p:sp>
        </p:grpSp>
        <p:cxnSp>
          <p:nvCxnSpPr>
            <p:cNvPr id="1283" name="Google Shape;1283;p48"/>
            <p:cNvCxnSpPr/>
            <p:nvPr/>
          </p:nvCxnSpPr>
          <p:spPr>
            <a:xfrm>
              <a:off x="1066" y="1979"/>
              <a:ext cx="2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84" name="Google Shape;1284;p48"/>
          <p:cNvGrpSpPr/>
          <p:nvPr/>
        </p:nvGrpSpPr>
        <p:grpSpPr>
          <a:xfrm>
            <a:off x="3148013" y="2516188"/>
            <a:ext cx="3529012" cy="1296987"/>
            <a:chOff x="2018" y="1933"/>
            <a:chExt cx="2223" cy="817"/>
          </a:xfrm>
        </p:grpSpPr>
        <p:grpSp>
          <p:nvGrpSpPr>
            <p:cNvPr id="1285" name="Google Shape;1285;p48"/>
            <p:cNvGrpSpPr/>
            <p:nvPr/>
          </p:nvGrpSpPr>
          <p:grpSpPr>
            <a:xfrm>
              <a:off x="2291" y="1933"/>
              <a:ext cx="1950" cy="817"/>
              <a:chOff x="1066" y="1162"/>
              <a:chExt cx="1950" cy="817"/>
            </a:xfrm>
          </p:grpSpPr>
          <p:grpSp>
            <p:nvGrpSpPr>
              <p:cNvPr id="1286" name="Google Shape;1286;p48"/>
              <p:cNvGrpSpPr/>
              <p:nvPr/>
            </p:nvGrpSpPr>
            <p:grpSpPr>
              <a:xfrm>
                <a:off x="1837" y="1162"/>
                <a:ext cx="1179" cy="318"/>
                <a:chOff x="1564" y="1162"/>
                <a:chExt cx="1179" cy="318"/>
              </a:xfrm>
            </p:grpSpPr>
            <p:sp>
              <p:nvSpPr>
                <p:cNvPr id="1287" name="Google Shape;1287;p48"/>
                <p:cNvSpPr/>
                <p:nvPr/>
              </p:nvSpPr>
              <p:spPr>
                <a:xfrm>
                  <a:off x="1791" y="1162"/>
                  <a:ext cx="771" cy="318"/>
                </a:xfrm>
                <a:prstGeom prst="wedgeRoundRectCallout">
                  <a:avLst>
                    <a:gd fmla="val -148574" name="adj1"/>
                    <a:gd fmla="val 201574" name="adj2"/>
                    <a:gd fmla="val 16667" name="adj3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8" name="Google Shape;1288;p48"/>
                <p:cNvSpPr txBox="1"/>
                <p:nvPr/>
              </p:nvSpPr>
              <p:spPr>
                <a:xfrm>
                  <a:off x="1564" y="1208"/>
                  <a:ext cx="1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&lt;0, 2&gt;</a:t>
                  </a:r>
                  <a:endParaRPr/>
                </a:p>
              </p:txBody>
            </p:sp>
          </p:grpSp>
          <p:cxnSp>
            <p:nvCxnSpPr>
              <p:cNvPr id="1289" name="Google Shape;1289;p48"/>
              <p:cNvCxnSpPr/>
              <p:nvPr/>
            </p:nvCxnSpPr>
            <p:spPr>
              <a:xfrm>
                <a:off x="1066" y="1979"/>
                <a:ext cx="22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290" name="Google Shape;1290;p48"/>
            <p:cNvCxnSpPr/>
            <p:nvPr/>
          </p:nvCxnSpPr>
          <p:spPr>
            <a:xfrm>
              <a:off x="2018" y="2750"/>
              <a:ext cx="2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91" name="Google Shape;1291;p48"/>
          <p:cNvGrpSpPr/>
          <p:nvPr/>
        </p:nvGrpSpPr>
        <p:grpSpPr>
          <a:xfrm>
            <a:off x="3148013" y="2533650"/>
            <a:ext cx="3960812" cy="1296988"/>
            <a:chOff x="1973" y="2069"/>
            <a:chExt cx="2495" cy="817"/>
          </a:xfrm>
        </p:grpSpPr>
        <p:grpSp>
          <p:nvGrpSpPr>
            <p:cNvPr id="1292" name="Google Shape;1292;p48"/>
            <p:cNvGrpSpPr/>
            <p:nvPr/>
          </p:nvGrpSpPr>
          <p:grpSpPr>
            <a:xfrm>
              <a:off x="2518" y="2069"/>
              <a:ext cx="1950" cy="817"/>
              <a:chOff x="1066" y="1162"/>
              <a:chExt cx="1950" cy="817"/>
            </a:xfrm>
          </p:grpSpPr>
          <p:grpSp>
            <p:nvGrpSpPr>
              <p:cNvPr id="1293" name="Google Shape;1293;p48"/>
              <p:cNvGrpSpPr/>
              <p:nvPr/>
            </p:nvGrpSpPr>
            <p:grpSpPr>
              <a:xfrm>
                <a:off x="1837" y="1162"/>
                <a:ext cx="1179" cy="318"/>
                <a:chOff x="1564" y="1162"/>
                <a:chExt cx="1179" cy="318"/>
              </a:xfrm>
            </p:grpSpPr>
            <p:sp>
              <p:nvSpPr>
                <p:cNvPr id="1294" name="Google Shape;1294;p48"/>
                <p:cNvSpPr/>
                <p:nvPr/>
              </p:nvSpPr>
              <p:spPr>
                <a:xfrm>
                  <a:off x="1791" y="1162"/>
                  <a:ext cx="771" cy="318"/>
                </a:xfrm>
                <a:prstGeom prst="wedgeRoundRectCallout">
                  <a:avLst>
                    <a:gd fmla="val -148574" name="adj1"/>
                    <a:gd fmla="val 201574" name="adj2"/>
                    <a:gd fmla="val 16667" name="adj3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5" name="Google Shape;1295;p48"/>
                <p:cNvSpPr txBox="1"/>
                <p:nvPr/>
              </p:nvSpPr>
              <p:spPr>
                <a:xfrm>
                  <a:off x="1564" y="1208"/>
                  <a:ext cx="1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&lt;0, 3&gt;</a:t>
                  </a:r>
                  <a:endParaRPr/>
                </a:p>
              </p:txBody>
            </p:sp>
          </p:grpSp>
          <p:cxnSp>
            <p:nvCxnSpPr>
              <p:cNvPr id="1296" name="Google Shape;1296;p48"/>
              <p:cNvCxnSpPr/>
              <p:nvPr/>
            </p:nvCxnSpPr>
            <p:spPr>
              <a:xfrm>
                <a:off x="1066" y="1979"/>
                <a:ext cx="22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297" name="Google Shape;1297;p48"/>
            <p:cNvCxnSpPr/>
            <p:nvPr/>
          </p:nvCxnSpPr>
          <p:spPr>
            <a:xfrm>
              <a:off x="2245" y="2886"/>
              <a:ext cx="2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8" name="Google Shape;1298;p48"/>
            <p:cNvCxnSpPr/>
            <p:nvPr/>
          </p:nvCxnSpPr>
          <p:spPr>
            <a:xfrm>
              <a:off x="1973" y="2886"/>
              <a:ext cx="2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99" name="Google Shape;1299;p48"/>
          <p:cNvGrpSpPr/>
          <p:nvPr/>
        </p:nvGrpSpPr>
        <p:grpSpPr>
          <a:xfrm>
            <a:off x="3132138" y="2173288"/>
            <a:ext cx="2736850" cy="1655762"/>
            <a:chOff x="1973" y="2160"/>
            <a:chExt cx="1724" cy="1043"/>
          </a:xfrm>
        </p:grpSpPr>
        <p:grpSp>
          <p:nvGrpSpPr>
            <p:cNvPr id="1300" name="Google Shape;1300;p48"/>
            <p:cNvGrpSpPr/>
            <p:nvPr/>
          </p:nvGrpSpPr>
          <p:grpSpPr>
            <a:xfrm>
              <a:off x="1973" y="2160"/>
              <a:ext cx="1724" cy="998"/>
              <a:chOff x="1973" y="2160"/>
              <a:chExt cx="1724" cy="998"/>
            </a:xfrm>
          </p:grpSpPr>
          <p:grpSp>
            <p:nvGrpSpPr>
              <p:cNvPr id="1301" name="Google Shape;1301;p48"/>
              <p:cNvGrpSpPr/>
              <p:nvPr/>
            </p:nvGrpSpPr>
            <p:grpSpPr>
              <a:xfrm>
                <a:off x="2518" y="2160"/>
                <a:ext cx="1179" cy="318"/>
                <a:chOff x="1564" y="1162"/>
                <a:chExt cx="1179" cy="318"/>
              </a:xfrm>
            </p:grpSpPr>
            <p:sp>
              <p:nvSpPr>
                <p:cNvPr id="1302" name="Google Shape;1302;p48"/>
                <p:cNvSpPr/>
                <p:nvPr/>
              </p:nvSpPr>
              <p:spPr>
                <a:xfrm>
                  <a:off x="1791" y="1162"/>
                  <a:ext cx="771" cy="318"/>
                </a:xfrm>
                <a:prstGeom prst="wedgeRoundRectCallout">
                  <a:avLst>
                    <a:gd fmla="val -148574" name="adj1"/>
                    <a:gd fmla="val 201574" name="adj2"/>
                    <a:gd fmla="val 16667" name="adj3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3" name="Google Shape;1303;p48"/>
                <p:cNvSpPr txBox="1"/>
                <p:nvPr/>
              </p:nvSpPr>
              <p:spPr>
                <a:xfrm>
                  <a:off x="1564" y="1208"/>
                  <a:ext cx="1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&lt;1, 0&gt;</a:t>
                  </a:r>
                  <a:endParaRPr/>
                </a:p>
              </p:txBody>
            </p:sp>
          </p:grpSp>
          <p:cxnSp>
            <p:nvCxnSpPr>
              <p:cNvPr id="1304" name="Google Shape;1304;p48"/>
              <p:cNvCxnSpPr/>
              <p:nvPr/>
            </p:nvCxnSpPr>
            <p:spPr>
              <a:xfrm rot="10800000">
                <a:off x="1973" y="2977"/>
                <a:ext cx="817" cy="18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305" name="Google Shape;1305;p48"/>
            <p:cNvCxnSpPr/>
            <p:nvPr/>
          </p:nvCxnSpPr>
          <p:spPr>
            <a:xfrm>
              <a:off x="2562" y="3203"/>
              <a:ext cx="2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6" name="Google Shape;1306;p48"/>
            <p:cNvCxnSpPr/>
            <p:nvPr/>
          </p:nvCxnSpPr>
          <p:spPr>
            <a:xfrm>
              <a:off x="2289" y="3203"/>
              <a:ext cx="2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07" name="Google Shape;1307;p48"/>
            <p:cNvCxnSpPr/>
            <p:nvPr/>
          </p:nvCxnSpPr>
          <p:spPr>
            <a:xfrm>
              <a:off x="2017" y="3203"/>
              <a:ext cx="2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08" name="Google Shape;1308;p48"/>
          <p:cNvGrpSpPr/>
          <p:nvPr/>
        </p:nvGrpSpPr>
        <p:grpSpPr>
          <a:xfrm>
            <a:off x="3132138" y="2181225"/>
            <a:ext cx="3095625" cy="1655763"/>
            <a:chOff x="2018" y="2296"/>
            <a:chExt cx="1950" cy="1043"/>
          </a:xfrm>
        </p:grpSpPr>
        <p:grpSp>
          <p:nvGrpSpPr>
            <p:cNvPr id="1309" name="Google Shape;1309;p48"/>
            <p:cNvGrpSpPr/>
            <p:nvPr/>
          </p:nvGrpSpPr>
          <p:grpSpPr>
            <a:xfrm>
              <a:off x="2018" y="2296"/>
              <a:ext cx="1950" cy="817"/>
              <a:chOff x="1066" y="1162"/>
              <a:chExt cx="1950" cy="817"/>
            </a:xfrm>
          </p:grpSpPr>
          <p:grpSp>
            <p:nvGrpSpPr>
              <p:cNvPr id="1310" name="Google Shape;1310;p48"/>
              <p:cNvGrpSpPr/>
              <p:nvPr/>
            </p:nvGrpSpPr>
            <p:grpSpPr>
              <a:xfrm>
                <a:off x="1837" y="1162"/>
                <a:ext cx="1179" cy="318"/>
                <a:chOff x="1564" y="1162"/>
                <a:chExt cx="1179" cy="318"/>
              </a:xfrm>
            </p:grpSpPr>
            <p:sp>
              <p:nvSpPr>
                <p:cNvPr id="1311" name="Google Shape;1311;p48"/>
                <p:cNvSpPr/>
                <p:nvPr/>
              </p:nvSpPr>
              <p:spPr>
                <a:xfrm>
                  <a:off x="1791" y="1162"/>
                  <a:ext cx="771" cy="318"/>
                </a:xfrm>
                <a:prstGeom prst="wedgeRoundRectCallout">
                  <a:avLst>
                    <a:gd fmla="val -148574" name="adj1"/>
                    <a:gd fmla="val 201574" name="adj2"/>
                    <a:gd fmla="val 16667" name="adj3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2" name="Google Shape;1312;p48"/>
                <p:cNvSpPr txBox="1"/>
                <p:nvPr/>
              </p:nvSpPr>
              <p:spPr>
                <a:xfrm>
                  <a:off x="1564" y="1208"/>
                  <a:ext cx="1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&lt;1, 1&gt;</a:t>
                  </a:r>
                  <a:endParaRPr/>
                </a:p>
              </p:txBody>
            </p:sp>
          </p:grpSp>
          <p:cxnSp>
            <p:nvCxnSpPr>
              <p:cNvPr id="1313" name="Google Shape;1313;p48"/>
              <p:cNvCxnSpPr/>
              <p:nvPr/>
            </p:nvCxnSpPr>
            <p:spPr>
              <a:xfrm>
                <a:off x="1066" y="1979"/>
                <a:ext cx="226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314" name="Google Shape;1314;p48"/>
            <p:cNvCxnSpPr/>
            <p:nvPr/>
          </p:nvCxnSpPr>
          <p:spPr>
            <a:xfrm rot="10800000">
              <a:off x="2018" y="3113"/>
              <a:ext cx="817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5" name="Google Shape;1315;p48"/>
            <p:cNvCxnSpPr/>
            <p:nvPr/>
          </p:nvCxnSpPr>
          <p:spPr>
            <a:xfrm>
              <a:off x="2607" y="3339"/>
              <a:ext cx="2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6" name="Google Shape;1316;p48"/>
            <p:cNvCxnSpPr/>
            <p:nvPr/>
          </p:nvCxnSpPr>
          <p:spPr>
            <a:xfrm>
              <a:off x="2334" y="3339"/>
              <a:ext cx="2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7" name="Google Shape;1317;p48"/>
            <p:cNvCxnSpPr/>
            <p:nvPr/>
          </p:nvCxnSpPr>
          <p:spPr>
            <a:xfrm>
              <a:off x="2062" y="3339"/>
              <a:ext cx="22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23" name="Google Shape;1323;p49"/>
          <p:cNvGrpSpPr/>
          <p:nvPr/>
        </p:nvGrpSpPr>
        <p:grpSpPr>
          <a:xfrm>
            <a:off x="1803400" y="3698875"/>
            <a:ext cx="1506538" cy="774700"/>
            <a:chOff x="2560" y="3218"/>
            <a:chExt cx="949" cy="488"/>
          </a:xfrm>
        </p:grpSpPr>
        <p:sp>
          <p:nvSpPr>
            <p:cNvPr id="1324" name="Google Shape;1324;p49"/>
            <p:cNvSpPr/>
            <p:nvPr/>
          </p:nvSpPr>
          <p:spPr>
            <a:xfrm>
              <a:off x="2560" y="3411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2560" y="3602"/>
              <a:ext cx="104" cy="10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2560" y="3219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2842" y="341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2842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2842" y="3218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123" y="341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123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123" y="3219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3405" y="3411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405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3405" y="3219"/>
              <a:ext cx="104" cy="104"/>
            </a:xfrm>
            <a:prstGeom prst="ellipse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1835150" y="4076700"/>
            <a:ext cx="5761038" cy="1800225"/>
            <a:chOff x="1156" y="2568"/>
            <a:chExt cx="3629" cy="1134"/>
          </a:xfrm>
        </p:grpSpPr>
        <p:sp>
          <p:nvSpPr>
            <p:cNvPr id="1337" name="Google Shape;1337;p49"/>
            <p:cNvSpPr txBox="1"/>
            <p:nvPr/>
          </p:nvSpPr>
          <p:spPr>
            <a:xfrm>
              <a:off x="1156" y="3471"/>
              <a:ext cx="362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&lt;1,-1&gt;=&lt;1,0&gt;-&lt;0,1&gt; is lexicographically positive</a:t>
              </a:r>
              <a:endParaRPr/>
            </a:p>
          </p:txBody>
        </p:sp>
        <p:cxnSp>
          <p:nvCxnSpPr>
            <p:cNvPr id="1338" name="Google Shape;1338;p49"/>
            <p:cNvCxnSpPr/>
            <p:nvPr/>
          </p:nvCxnSpPr>
          <p:spPr>
            <a:xfrm rot="10800000">
              <a:off x="1202" y="2568"/>
              <a:ext cx="227" cy="1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39" name="Google Shape;133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Lexicographically positive</a:t>
            </a:r>
            <a:endParaRPr/>
          </a:p>
        </p:txBody>
      </p:sp>
      <p:sp>
        <p:nvSpPr>
          <p:cNvPr id="1340" name="Google Shape;1340;p49"/>
          <p:cNvSpPr txBox="1"/>
          <p:nvPr>
            <p:ph idx="1" type="body"/>
          </p:nvPr>
        </p:nvSpPr>
        <p:spPr>
          <a:xfrm>
            <a:off x="457200" y="1600200"/>
            <a:ext cx="8229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The difference of two lexicographical ordered elements is lexicographically positive</a:t>
            </a:r>
            <a:endParaRPr/>
          </a:p>
        </p:txBody>
      </p:sp>
      <p:cxnSp>
        <p:nvCxnSpPr>
          <p:cNvPr id="1341" name="Google Shape;1341;p49"/>
          <p:cNvCxnSpPr/>
          <p:nvPr/>
        </p:nvCxnSpPr>
        <p:spPr>
          <a:xfrm rot="10800000">
            <a:off x="1651000" y="3394075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2" name="Google Shape;1342;p49"/>
          <p:cNvCxnSpPr/>
          <p:nvPr/>
        </p:nvCxnSpPr>
        <p:spPr>
          <a:xfrm rot="10800000">
            <a:off x="2565400" y="3698875"/>
            <a:ext cx="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3" name="Google Shape;1343;p49"/>
          <p:cNvSpPr txBox="1"/>
          <p:nvPr/>
        </p:nvSpPr>
        <p:spPr>
          <a:xfrm>
            <a:off x="1117600" y="3775075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4" name="Google Shape;1344;p49"/>
          <p:cNvSpPr txBox="1"/>
          <p:nvPr/>
        </p:nvSpPr>
        <p:spPr>
          <a:xfrm>
            <a:off x="3205163" y="4760913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5" name="Google Shape;1345;p49"/>
          <p:cNvSpPr txBox="1"/>
          <p:nvPr/>
        </p:nvSpPr>
        <p:spPr>
          <a:xfrm>
            <a:off x="1906588" y="4941888"/>
            <a:ext cx="57610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&lt;0,2&gt;=&lt;0,3&gt;-&lt;0,1&gt; is lexicographically positive</a:t>
            </a:r>
            <a:endParaRPr/>
          </a:p>
        </p:txBody>
      </p:sp>
      <p:grpSp>
        <p:nvGrpSpPr>
          <p:cNvPr id="1346" name="Google Shape;1346;p49"/>
          <p:cNvGrpSpPr/>
          <p:nvPr/>
        </p:nvGrpSpPr>
        <p:grpSpPr>
          <a:xfrm>
            <a:off x="2411413" y="3068638"/>
            <a:ext cx="3529012" cy="1296987"/>
            <a:chOff x="1519" y="1933"/>
            <a:chExt cx="2223" cy="817"/>
          </a:xfrm>
        </p:grpSpPr>
        <p:grpSp>
          <p:nvGrpSpPr>
            <p:cNvPr id="1347" name="Google Shape;1347;p49"/>
            <p:cNvGrpSpPr/>
            <p:nvPr/>
          </p:nvGrpSpPr>
          <p:grpSpPr>
            <a:xfrm>
              <a:off x="1973" y="1933"/>
              <a:ext cx="1179" cy="318"/>
              <a:chOff x="1564" y="1162"/>
              <a:chExt cx="1179" cy="318"/>
            </a:xfrm>
          </p:grpSpPr>
          <p:sp>
            <p:nvSpPr>
              <p:cNvPr id="1348" name="Google Shape;1348;p49"/>
              <p:cNvSpPr/>
              <p:nvPr/>
            </p:nvSpPr>
            <p:spPr>
              <a:xfrm>
                <a:off x="1791" y="1162"/>
                <a:ext cx="771" cy="318"/>
              </a:xfrm>
              <a:prstGeom prst="wedgeRoundRectCallout">
                <a:avLst>
                  <a:gd fmla="val -148574" name="adj1"/>
                  <a:gd fmla="val 201574" name="adj2"/>
                  <a:gd fmla="val 16667" name="adj3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49"/>
              <p:cNvSpPr txBox="1"/>
              <p:nvPr/>
            </p:nvSpPr>
            <p:spPr>
              <a:xfrm>
                <a:off x="1564" y="1208"/>
                <a:ext cx="1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&lt;0, 1&gt;</a:t>
                </a:r>
                <a:endParaRPr/>
              </a:p>
            </p:txBody>
          </p:sp>
        </p:grpSp>
        <p:grpSp>
          <p:nvGrpSpPr>
            <p:cNvPr id="1350" name="Google Shape;1350;p49"/>
            <p:cNvGrpSpPr/>
            <p:nvPr/>
          </p:nvGrpSpPr>
          <p:grpSpPr>
            <a:xfrm>
              <a:off x="1519" y="1956"/>
              <a:ext cx="2223" cy="794"/>
              <a:chOff x="1519" y="1956"/>
              <a:chExt cx="2223" cy="794"/>
            </a:xfrm>
          </p:grpSpPr>
          <p:grpSp>
            <p:nvGrpSpPr>
              <p:cNvPr id="1351" name="Google Shape;1351;p49"/>
              <p:cNvGrpSpPr/>
              <p:nvPr/>
            </p:nvGrpSpPr>
            <p:grpSpPr>
              <a:xfrm>
                <a:off x="2563" y="1956"/>
                <a:ext cx="1179" cy="318"/>
                <a:chOff x="1564" y="1162"/>
                <a:chExt cx="1179" cy="318"/>
              </a:xfrm>
            </p:grpSpPr>
            <p:sp>
              <p:nvSpPr>
                <p:cNvPr id="1352" name="Google Shape;1352;p49"/>
                <p:cNvSpPr/>
                <p:nvPr/>
              </p:nvSpPr>
              <p:spPr>
                <a:xfrm>
                  <a:off x="1791" y="1162"/>
                  <a:ext cx="771" cy="318"/>
                </a:xfrm>
                <a:prstGeom prst="wedgeRoundRectCallout">
                  <a:avLst>
                    <a:gd fmla="val -148574" name="adj1"/>
                    <a:gd fmla="val 201574" name="adj2"/>
                    <a:gd fmla="val 16667" name="adj3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p49"/>
                <p:cNvSpPr txBox="1"/>
                <p:nvPr/>
              </p:nvSpPr>
              <p:spPr>
                <a:xfrm>
                  <a:off x="1564" y="1208"/>
                  <a:ext cx="1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&lt;0, 3&gt;</a:t>
                  </a:r>
                  <a:endParaRPr/>
                </a:p>
              </p:txBody>
            </p:sp>
          </p:grpSp>
          <p:cxnSp>
            <p:nvCxnSpPr>
              <p:cNvPr id="1354" name="Google Shape;1354;p49"/>
              <p:cNvCxnSpPr/>
              <p:nvPr/>
            </p:nvCxnSpPr>
            <p:spPr>
              <a:xfrm>
                <a:off x="1519" y="2750"/>
                <a:ext cx="49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355" name="Google Shape;1355;p49"/>
          <p:cNvSpPr txBox="1"/>
          <p:nvPr/>
        </p:nvSpPr>
        <p:spPr>
          <a:xfrm>
            <a:off x="1835150" y="5229225"/>
            <a:ext cx="57610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&lt;1,-3&gt;=&lt;1,0&gt;-&lt;0,3&gt; is lexicographically positive</a:t>
            </a:r>
            <a:endParaRPr/>
          </a:p>
        </p:txBody>
      </p:sp>
      <p:grpSp>
        <p:nvGrpSpPr>
          <p:cNvPr id="1356" name="Google Shape;1356;p49"/>
          <p:cNvGrpSpPr/>
          <p:nvPr/>
        </p:nvGrpSpPr>
        <p:grpSpPr>
          <a:xfrm>
            <a:off x="1981200" y="2744788"/>
            <a:ext cx="2736850" cy="1584325"/>
            <a:chOff x="1065" y="935"/>
            <a:chExt cx="1724" cy="998"/>
          </a:xfrm>
        </p:grpSpPr>
        <p:grpSp>
          <p:nvGrpSpPr>
            <p:cNvPr id="1357" name="Google Shape;1357;p49"/>
            <p:cNvGrpSpPr/>
            <p:nvPr/>
          </p:nvGrpSpPr>
          <p:grpSpPr>
            <a:xfrm>
              <a:off x="1610" y="935"/>
              <a:ext cx="1179" cy="318"/>
              <a:chOff x="1564" y="1162"/>
              <a:chExt cx="1179" cy="318"/>
            </a:xfrm>
          </p:grpSpPr>
          <p:sp>
            <p:nvSpPr>
              <p:cNvPr id="1358" name="Google Shape;1358;p49"/>
              <p:cNvSpPr/>
              <p:nvPr/>
            </p:nvSpPr>
            <p:spPr>
              <a:xfrm>
                <a:off x="1791" y="1162"/>
                <a:ext cx="771" cy="318"/>
              </a:xfrm>
              <a:prstGeom prst="wedgeRoundRectCallout">
                <a:avLst>
                  <a:gd fmla="val -148574" name="adj1"/>
                  <a:gd fmla="val 201574" name="adj2"/>
                  <a:gd fmla="val 16667" name="adj3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49"/>
              <p:cNvSpPr txBox="1"/>
              <p:nvPr/>
            </p:nvSpPr>
            <p:spPr>
              <a:xfrm>
                <a:off x="1564" y="1208"/>
                <a:ext cx="1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&lt;1, 0&gt;</a:t>
                </a:r>
                <a:endParaRPr/>
              </a:p>
            </p:txBody>
          </p:sp>
        </p:grpSp>
        <p:cxnSp>
          <p:nvCxnSpPr>
            <p:cNvPr id="1360" name="Google Shape;1360;p49"/>
            <p:cNvCxnSpPr/>
            <p:nvPr/>
          </p:nvCxnSpPr>
          <p:spPr>
            <a:xfrm rot="10800000">
              <a:off x="1065" y="1752"/>
              <a:ext cx="817" cy="1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61" name="Google Shape;1361;p49"/>
          <p:cNvGrpSpPr/>
          <p:nvPr/>
        </p:nvGrpSpPr>
        <p:grpSpPr>
          <a:xfrm>
            <a:off x="1763713" y="4941888"/>
            <a:ext cx="5761037" cy="1720850"/>
            <a:chOff x="1111" y="3113"/>
            <a:chExt cx="3629" cy="1084"/>
          </a:xfrm>
        </p:grpSpPr>
        <p:sp>
          <p:nvSpPr>
            <p:cNvPr id="1362" name="Google Shape;1362;p49"/>
            <p:cNvSpPr txBox="1"/>
            <p:nvPr/>
          </p:nvSpPr>
          <p:spPr>
            <a:xfrm>
              <a:off x="1111" y="3793"/>
              <a:ext cx="362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first non-zero entry is positive for lexicographically positive vector</a:t>
              </a:r>
              <a:endParaRPr/>
            </a:p>
          </p:txBody>
        </p:sp>
        <p:sp>
          <p:nvSpPr>
            <p:cNvPr id="1363" name="Google Shape;1363;p49"/>
            <p:cNvSpPr txBox="1"/>
            <p:nvPr/>
          </p:nvSpPr>
          <p:spPr>
            <a:xfrm>
              <a:off x="1156" y="3294"/>
              <a:ext cx="5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,-3&gt;</a:t>
              </a:r>
              <a:endParaRPr/>
            </a:p>
          </p:txBody>
        </p:sp>
        <p:sp>
          <p:nvSpPr>
            <p:cNvPr id="1364" name="Google Shape;1364;p49"/>
            <p:cNvSpPr txBox="1"/>
            <p:nvPr/>
          </p:nvSpPr>
          <p:spPr>
            <a:xfrm>
              <a:off x="1156" y="3471"/>
              <a:ext cx="5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,-1&gt;</a:t>
              </a:r>
              <a:endParaRPr/>
            </a:p>
          </p:txBody>
        </p:sp>
        <p:sp>
          <p:nvSpPr>
            <p:cNvPr id="1365" name="Google Shape;1365;p49"/>
            <p:cNvSpPr txBox="1"/>
            <p:nvPr/>
          </p:nvSpPr>
          <p:spPr>
            <a:xfrm>
              <a:off x="1202" y="3113"/>
              <a:ext cx="54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&lt;0,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1" name="Google Shape;1371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 Vector</a:t>
            </a:r>
            <a:endParaRPr/>
          </a:p>
        </p:txBody>
      </p:sp>
      <p:sp>
        <p:nvSpPr>
          <p:cNvPr id="1372" name="Google Shape;1372;p50"/>
          <p:cNvSpPr txBox="1"/>
          <p:nvPr/>
        </p:nvSpPr>
        <p:spPr>
          <a:xfrm>
            <a:off x="1835150" y="1341438"/>
            <a:ext cx="5400675" cy="160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I=1 to 3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J = 1 to 4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                   A[I, J] = B[I, J] + C[I, J]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                  B[I, J] = A[I, J-1]</a:t>
            </a:r>
            <a:endParaRPr/>
          </a:p>
        </p:txBody>
      </p:sp>
      <p:cxnSp>
        <p:nvCxnSpPr>
          <p:cNvPr id="1373" name="Google Shape;1373;p50"/>
          <p:cNvCxnSpPr/>
          <p:nvPr/>
        </p:nvCxnSpPr>
        <p:spPr>
          <a:xfrm rot="10800000">
            <a:off x="2081213" y="3573463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4" name="Google Shape;1374;p50"/>
          <p:cNvCxnSpPr/>
          <p:nvPr/>
        </p:nvCxnSpPr>
        <p:spPr>
          <a:xfrm rot="10800000">
            <a:off x="2995613" y="3878263"/>
            <a:ext cx="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50"/>
          <p:cNvSpPr txBox="1"/>
          <p:nvPr/>
        </p:nvSpPr>
        <p:spPr>
          <a:xfrm>
            <a:off x="1547813" y="3954463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6" name="Google Shape;1376;p50"/>
          <p:cNvSpPr txBox="1"/>
          <p:nvPr/>
        </p:nvSpPr>
        <p:spPr>
          <a:xfrm>
            <a:off x="2843213" y="4945063"/>
            <a:ext cx="336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 baseline="-25000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77" name="Google Shape;1377;p50"/>
          <p:cNvGrpSpPr/>
          <p:nvPr/>
        </p:nvGrpSpPr>
        <p:grpSpPr>
          <a:xfrm>
            <a:off x="2233613" y="3878263"/>
            <a:ext cx="1506537" cy="774700"/>
            <a:chOff x="2560" y="3218"/>
            <a:chExt cx="949" cy="488"/>
          </a:xfrm>
        </p:grpSpPr>
        <p:sp>
          <p:nvSpPr>
            <p:cNvPr id="1378" name="Google Shape;1378;p50"/>
            <p:cNvSpPr/>
            <p:nvPr/>
          </p:nvSpPr>
          <p:spPr>
            <a:xfrm>
              <a:off x="2560" y="3411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560" y="3602"/>
              <a:ext cx="104" cy="104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2560" y="3219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2842" y="341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2842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2842" y="3218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123" y="3410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123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123" y="3219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405" y="3411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405" y="3602"/>
              <a:ext cx="104" cy="104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5400000" scaled="0"/>
            </a:gra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405" y="3219"/>
              <a:ext cx="104" cy="104"/>
            </a:xfrm>
            <a:prstGeom prst="ellipse">
              <a:avLst/>
            </a:prstGeom>
            <a:solidFill>
              <a:srgbClr val="FFCCCC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50"/>
          <p:cNvGrpSpPr/>
          <p:nvPr/>
        </p:nvGrpSpPr>
        <p:grpSpPr>
          <a:xfrm>
            <a:off x="2484438" y="3717925"/>
            <a:ext cx="1506537" cy="774700"/>
            <a:chOff x="2560" y="3218"/>
            <a:chExt cx="949" cy="488"/>
          </a:xfrm>
        </p:grpSpPr>
        <p:sp>
          <p:nvSpPr>
            <p:cNvPr id="1391" name="Google Shape;1391;p50"/>
            <p:cNvSpPr/>
            <p:nvPr/>
          </p:nvSpPr>
          <p:spPr>
            <a:xfrm>
              <a:off x="2560" y="3411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560" y="3602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560" y="3219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842" y="3410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842" y="3602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842" y="3218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123" y="3410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123" y="3602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123" y="3219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405" y="3411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405" y="3602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3405" y="3219"/>
              <a:ext cx="104" cy="104"/>
            </a:xfrm>
            <a:prstGeom prst="ellipse">
              <a:avLst/>
            </a:prstGeom>
            <a:solidFill>
              <a:srgbClr val="FF6600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3" name="Google Shape;1403;p50"/>
          <p:cNvGrpSpPr/>
          <p:nvPr/>
        </p:nvGrpSpPr>
        <p:grpSpPr>
          <a:xfrm>
            <a:off x="5003800" y="4967288"/>
            <a:ext cx="3744913" cy="968375"/>
            <a:chOff x="3288" y="3401"/>
            <a:chExt cx="2359" cy="610"/>
          </a:xfrm>
        </p:grpSpPr>
        <p:pic>
          <p:nvPicPr>
            <p:cNvPr id="1404" name="Google Shape;1404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506" y="3401"/>
              <a:ext cx="2005" cy="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5" name="Google Shape;1405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88" y="3718"/>
              <a:ext cx="2359" cy="2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6" name="Google Shape;1406;p50"/>
          <p:cNvGrpSpPr/>
          <p:nvPr/>
        </p:nvGrpSpPr>
        <p:grpSpPr>
          <a:xfrm>
            <a:off x="2339975" y="2420938"/>
            <a:ext cx="5775325" cy="2089150"/>
            <a:chOff x="1474" y="1525"/>
            <a:chExt cx="3638" cy="1316"/>
          </a:xfrm>
        </p:grpSpPr>
        <p:grpSp>
          <p:nvGrpSpPr>
            <p:cNvPr id="1407" name="Google Shape;1407;p50"/>
            <p:cNvGrpSpPr/>
            <p:nvPr/>
          </p:nvGrpSpPr>
          <p:grpSpPr>
            <a:xfrm>
              <a:off x="1474" y="2342"/>
              <a:ext cx="3638" cy="499"/>
              <a:chOff x="1610" y="2614"/>
              <a:chExt cx="3638" cy="499"/>
            </a:xfrm>
          </p:grpSpPr>
          <p:cxnSp>
            <p:nvCxnSpPr>
              <p:cNvPr id="1408" name="Google Shape;1408;p50"/>
              <p:cNvCxnSpPr/>
              <p:nvPr/>
            </p:nvCxnSpPr>
            <p:spPr>
              <a:xfrm flipH="1" rot="10800000">
                <a:off x="1610" y="3022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09" name="Google Shape;1409;p50"/>
              <p:cNvCxnSpPr/>
              <p:nvPr/>
            </p:nvCxnSpPr>
            <p:spPr>
              <a:xfrm flipH="1" rot="10800000">
                <a:off x="1882" y="3022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0" name="Google Shape;1410;p50"/>
              <p:cNvCxnSpPr/>
              <p:nvPr/>
            </p:nvCxnSpPr>
            <p:spPr>
              <a:xfrm flipH="1" rot="10800000">
                <a:off x="2200" y="3022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1" name="Google Shape;1411;p50"/>
              <p:cNvCxnSpPr/>
              <p:nvPr/>
            </p:nvCxnSpPr>
            <p:spPr>
              <a:xfrm flipH="1" rot="10800000">
                <a:off x="2472" y="3022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2" name="Google Shape;1412;p50"/>
              <p:cNvCxnSpPr/>
              <p:nvPr/>
            </p:nvCxnSpPr>
            <p:spPr>
              <a:xfrm flipH="1" rot="10800000">
                <a:off x="1610" y="2840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3" name="Google Shape;1413;p50"/>
              <p:cNvCxnSpPr/>
              <p:nvPr/>
            </p:nvCxnSpPr>
            <p:spPr>
              <a:xfrm flipH="1" rot="10800000">
                <a:off x="1882" y="2840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4" name="Google Shape;1414;p50"/>
              <p:cNvCxnSpPr/>
              <p:nvPr/>
            </p:nvCxnSpPr>
            <p:spPr>
              <a:xfrm flipH="1" rot="10800000">
                <a:off x="2200" y="2840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5" name="Google Shape;1415;p50"/>
              <p:cNvCxnSpPr/>
              <p:nvPr/>
            </p:nvCxnSpPr>
            <p:spPr>
              <a:xfrm flipH="1" rot="10800000">
                <a:off x="2472" y="2840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6" name="Google Shape;1416;p50"/>
              <p:cNvCxnSpPr/>
              <p:nvPr/>
            </p:nvCxnSpPr>
            <p:spPr>
              <a:xfrm flipH="1" rot="10800000">
                <a:off x="1610" y="2659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7" name="Google Shape;1417;p50"/>
              <p:cNvCxnSpPr/>
              <p:nvPr/>
            </p:nvCxnSpPr>
            <p:spPr>
              <a:xfrm flipH="1" rot="10800000">
                <a:off x="1882" y="2659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8" name="Google Shape;1418;p50"/>
              <p:cNvCxnSpPr/>
              <p:nvPr/>
            </p:nvCxnSpPr>
            <p:spPr>
              <a:xfrm flipH="1" rot="10800000">
                <a:off x="2200" y="2659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19" name="Google Shape;1419;p50"/>
              <p:cNvCxnSpPr/>
              <p:nvPr/>
            </p:nvCxnSpPr>
            <p:spPr>
              <a:xfrm flipH="1" rot="10800000">
                <a:off x="2472" y="2659"/>
                <a:ext cx="136" cy="9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420" name="Google Shape;1420;p5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243" y="2614"/>
                <a:ext cx="2005" cy="4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421" name="Google Shape;1421;p50"/>
            <p:cNvCxnSpPr/>
            <p:nvPr/>
          </p:nvCxnSpPr>
          <p:spPr>
            <a:xfrm flipH="1">
              <a:off x="2381" y="1525"/>
              <a:ext cx="408" cy="18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22" name="Google Shape;1422;p50"/>
          <p:cNvGrpSpPr/>
          <p:nvPr/>
        </p:nvGrpSpPr>
        <p:grpSpPr>
          <a:xfrm>
            <a:off x="2411413" y="2420938"/>
            <a:ext cx="6265862" cy="2447925"/>
            <a:chOff x="1655" y="1797"/>
            <a:chExt cx="3947" cy="1542"/>
          </a:xfrm>
        </p:grpSpPr>
        <p:grpSp>
          <p:nvGrpSpPr>
            <p:cNvPr id="1423" name="Google Shape;1423;p50"/>
            <p:cNvGrpSpPr/>
            <p:nvPr/>
          </p:nvGrpSpPr>
          <p:grpSpPr>
            <a:xfrm>
              <a:off x="1655" y="2659"/>
              <a:ext cx="3947" cy="680"/>
              <a:chOff x="1655" y="2659"/>
              <a:chExt cx="3947" cy="680"/>
            </a:xfrm>
          </p:grpSpPr>
          <p:pic>
            <p:nvPicPr>
              <p:cNvPr id="1424" name="Google Shape;1424;p5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243" y="2938"/>
                <a:ext cx="2359" cy="40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425" name="Google Shape;1425;p50"/>
              <p:cNvCxnSpPr/>
              <p:nvPr/>
            </p:nvCxnSpPr>
            <p:spPr>
              <a:xfrm flipH="1" rot="10800000">
                <a:off x="1655" y="3022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26" name="Google Shape;1426;p50"/>
              <p:cNvCxnSpPr/>
              <p:nvPr/>
            </p:nvCxnSpPr>
            <p:spPr>
              <a:xfrm flipH="1" rot="10800000">
                <a:off x="1927" y="3022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27" name="Google Shape;1427;p50"/>
              <p:cNvCxnSpPr/>
              <p:nvPr/>
            </p:nvCxnSpPr>
            <p:spPr>
              <a:xfrm flipH="1" rot="10800000">
                <a:off x="2200" y="3022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28" name="Google Shape;1428;p50"/>
              <p:cNvCxnSpPr/>
              <p:nvPr/>
            </p:nvCxnSpPr>
            <p:spPr>
              <a:xfrm flipH="1" rot="10800000">
                <a:off x="1655" y="2840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29" name="Google Shape;1429;p50"/>
              <p:cNvCxnSpPr/>
              <p:nvPr/>
            </p:nvCxnSpPr>
            <p:spPr>
              <a:xfrm flipH="1" rot="10800000">
                <a:off x="1927" y="2840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30" name="Google Shape;1430;p50"/>
              <p:cNvCxnSpPr/>
              <p:nvPr/>
            </p:nvCxnSpPr>
            <p:spPr>
              <a:xfrm flipH="1" rot="10800000">
                <a:off x="2200" y="2840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31" name="Google Shape;1431;p50"/>
              <p:cNvCxnSpPr/>
              <p:nvPr/>
            </p:nvCxnSpPr>
            <p:spPr>
              <a:xfrm flipH="1" rot="10800000">
                <a:off x="1655" y="2659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32" name="Google Shape;1432;p50"/>
              <p:cNvCxnSpPr/>
              <p:nvPr/>
            </p:nvCxnSpPr>
            <p:spPr>
              <a:xfrm flipH="1" rot="10800000">
                <a:off x="1927" y="2659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33" name="Google Shape;1433;p50"/>
              <p:cNvCxnSpPr/>
              <p:nvPr/>
            </p:nvCxnSpPr>
            <p:spPr>
              <a:xfrm flipH="1" rot="10800000">
                <a:off x="2200" y="2659"/>
                <a:ext cx="363" cy="1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434" name="Google Shape;1434;p50"/>
            <p:cNvCxnSpPr/>
            <p:nvPr/>
          </p:nvCxnSpPr>
          <p:spPr>
            <a:xfrm>
              <a:off x="2517" y="1797"/>
              <a:ext cx="499" cy="1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35" name="Google Shape;1435;p50"/>
          <p:cNvGrpSpPr/>
          <p:nvPr/>
        </p:nvGrpSpPr>
        <p:grpSpPr>
          <a:xfrm>
            <a:off x="4211638" y="3213100"/>
            <a:ext cx="930275" cy="660400"/>
            <a:chOff x="3836" y="1521"/>
            <a:chExt cx="586" cy="416"/>
          </a:xfrm>
        </p:grpSpPr>
        <p:grpSp>
          <p:nvGrpSpPr>
            <p:cNvPr id="1436" name="Google Shape;1436;p50"/>
            <p:cNvGrpSpPr/>
            <p:nvPr/>
          </p:nvGrpSpPr>
          <p:grpSpPr>
            <a:xfrm>
              <a:off x="3836" y="1521"/>
              <a:ext cx="496" cy="231"/>
              <a:chOff x="3836" y="1521"/>
              <a:chExt cx="496" cy="231"/>
            </a:xfrm>
          </p:grpSpPr>
          <p:sp>
            <p:nvSpPr>
              <p:cNvPr id="1437" name="Google Shape;1437;p50"/>
              <p:cNvSpPr/>
              <p:nvPr/>
            </p:nvSpPr>
            <p:spPr>
              <a:xfrm>
                <a:off x="3836" y="1571"/>
                <a:ext cx="104" cy="104"/>
              </a:xfrm>
              <a:prstGeom prst="ellipse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hlink"/>
                  </a:gs>
                </a:gsLst>
                <a:lin ang="5400000" scaled="0"/>
              </a:gra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50"/>
              <p:cNvSpPr txBox="1"/>
              <p:nvPr/>
            </p:nvSpPr>
            <p:spPr>
              <a:xfrm>
                <a:off x="3923" y="1521"/>
                <a:ext cx="40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S1</a:t>
                </a:r>
                <a:endParaRPr/>
              </a:p>
            </p:txBody>
          </p:sp>
        </p:grpSp>
        <p:grpSp>
          <p:nvGrpSpPr>
            <p:cNvPr id="1439" name="Google Shape;1439;p50"/>
            <p:cNvGrpSpPr/>
            <p:nvPr/>
          </p:nvGrpSpPr>
          <p:grpSpPr>
            <a:xfrm>
              <a:off x="3836" y="1706"/>
              <a:ext cx="586" cy="231"/>
              <a:chOff x="3836" y="1838"/>
              <a:chExt cx="586" cy="231"/>
            </a:xfrm>
          </p:grpSpPr>
          <p:sp>
            <p:nvSpPr>
              <p:cNvPr id="1440" name="Google Shape;1440;p50"/>
              <p:cNvSpPr/>
              <p:nvPr/>
            </p:nvSpPr>
            <p:spPr>
              <a:xfrm>
                <a:off x="3836" y="1889"/>
                <a:ext cx="104" cy="104"/>
              </a:xfrm>
              <a:prstGeom prst="ellipse">
                <a:avLst/>
              </a:prstGeom>
              <a:solidFill>
                <a:srgbClr val="FF6600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50"/>
              <p:cNvSpPr txBox="1"/>
              <p:nvPr/>
            </p:nvSpPr>
            <p:spPr>
              <a:xfrm>
                <a:off x="3923" y="1838"/>
                <a:ext cx="49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S2</a:t>
                </a:r>
                <a:endParaRPr/>
              </a:p>
            </p:txBody>
          </p:sp>
        </p:grpSp>
      </p:grpSp>
      <p:grpSp>
        <p:nvGrpSpPr>
          <p:cNvPr id="1442" name="Google Shape;1442;p50"/>
          <p:cNvGrpSpPr/>
          <p:nvPr/>
        </p:nvGrpSpPr>
        <p:grpSpPr>
          <a:xfrm>
            <a:off x="1573213" y="4984750"/>
            <a:ext cx="7175500" cy="1217613"/>
            <a:chOff x="991" y="3140"/>
            <a:chExt cx="4520" cy="767"/>
          </a:xfrm>
        </p:grpSpPr>
        <p:sp>
          <p:nvSpPr>
            <p:cNvPr id="1443" name="Google Shape;1443;p50"/>
            <p:cNvSpPr txBox="1"/>
            <p:nvPr/>
          </p:nvSpPr>
          <p:spPr>
            <a:xfrm>
              <a:off x="991" y="3330"/>
              <a:ext cx="2087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loop-carried dependency, Distance Vector is lexicographically positive</a:t>
              </a:r>
              <a:endParaRPr/>
            </a:p>
          </p:txBody>
        </p:sp>
        <p:grpSp>
          <p:nvGrpSpPr>
            <p:cNvPr id="1444" name="Google Shape;1444;p50"/>
            <p:cNvGrpSpPr/>
            <p:nvPr/>
          </p:nvGrpSpPr>
          <p:grpSpPr>
            <a:xfrm>
              <a:off x="3152" y="3140"/>
              <a:ext cx="2359" cy="608"/>
              <a:chOff x="3288" y="3401"/>
              <a:chExt cx="2359" cy="608"/>
            </a:xfrm>
          </p:grpSpPr>
          <p:pic>
            <p:nvPicPr>
              <p:cNvPr id="1445" name="Google Shape;144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506" y="3401"/>
                <a:ext cx="2005" cy="2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6" name="Google Shape;1446;p5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288" y="3719"/>
                <a:ext cx="2359" cy="2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2" name="Google Shape;145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Legal Unimodular Transformation</a:t>
            </a:r>
            <a:endParaRPr/>
          </a:p>
        </p:txBody>
      </p:sp>
      <p:sp>
        <p:nvSpPr>
          <p:cNvPr id="1453" name="Google Shape;1453;p51"/>
          <p:cNvSpPr txBox="1"/>
          <p:nvPr>
            <p:ph idx="1" type="body"/>
          </p:nvPr>
        </p:nvSpPr>
        <p:spPr>
          <a:xfrm>
            <a:off x="457200" y="1600200"/>
            <a:ext cx="8229600" cy="211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For all loop-carried dependency, the Unimodular Transformation of the </a:t>
            </a:r>
            <a:r>
              <a:rPr lang="en-US">
                <a:solidFill>
                  <a:srgbClr val="FF0000"/>
                </a:solidFill>
              </a:rPr>
              <a:t>Distance Vector</a:t>
            </a:r>
            <a:r>
              <a:rPr lang="en-US"/>
              <a:t> must remain </a:t>
            </a:r>
            <a:r>
              <a:rPr lang="en-US">
                <a:solidFill>
                  <a:srgbClr val="FF0000"/>
                </a:solidFill>
              </a:rPr>
              <a:t>lexicographically positive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Bottom-Up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 addition to the Top-Down above, we also do the Bottom-Up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CFA: basic block, dominance, loop, interval analysis, reducibility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DFA: Iterative data flow analysis, lattice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SSA: Dominance frontier. ssa &amp; de-ssa. ssa-based analysis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Dependence analysis: Dependence dag, dependence testing, dependence distance (next)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Today: Affine partitioning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Traditional Way of Formulating the Problem: Dependence Distance Vector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distance vector for a nest of k loops is a k-dimensional vector d</a:t>
            </a:r>
            <a:r>
              <a:rPr baseline="30000" lang="en-US"/>
              <a:t>→</a:t>
            </a:r>
            <a:r>
              <a:rPr lang="en-US"/>
              <a:t>=&lt;d</a:t>
            </a:r>
            <a:r>
              <a:rPr baseline="-25000" lang="en-US"/>
              <a:t>1</a:t>
            </a:r>
            <a:r>
              <a:rPr lang="en-US"/>
              <a:t>, …, d</a:t>
            </a:r>
            <a:r>
              <a:rPr baseline="-25000" lang="en-US"/>
              <a:t>k</a:t>
            </a:r>
            <a:r>
              <a:rPr lang="en-US"/>
              <a:t>&gt;, where each d</a:t>
            </a:r>
            <a:r>
              <a:rPr baseline="-25000" lang="en-US"/>
              <a:t>i</a:t>
            </a:r>
            <a:r>
              <a:rPr lang="en-US"/>
              <a:t> is an integer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For each index vector i</a:t>
            </a:r>
            <a:r>
              <a:rPr baseline="30000" lang="en-US"/>
              <a:t>→</a:t>
            </a:r>
            <a:r>
              <a:rPr lang="en-US"/>
              <a:t>, the iteration with index vector &lt;i</a:t>
            </a:r>
            <a:r>
              <a:rPr baseline="-25000" lang="en-US"/>
              <a:t>1</a:t>
            </a:r>
            <a:r>
              <a:rPr lang="en-US"/>
              <a:t>+d</a:t>
            </a:r>
            <a:r>
              <a:rPr baseline="-25000" lang="en-US"/>
              <a:t>1</a:t>
            </a:r>
            <a:r>
              <a:rPr lang="en-US"/>
              <a:t>, …, i</a:t>
            </a:r>
            <a:r>
              <a:rPr baseline="-25000" lang="en-US"/>
              <a:t>k</a:t>
            </a:r>
            <a:r>
              <a:rPr lang="en-US"/>
              <a:t>+d</a:t>
            </a:r>
            <a:r>
              <a:rPr baseline="-25000" lang="en-US"/>
              <a:t>k</a:t>
            </a:r>
            <a:r>
              <a:rPr lang="en-US"/>
              <a:t>&gt; depends on the one with index vector i</a:t>
            </a:r>
            <a:r>
              <a:rPr baseline="30000" lang="en-US"/>
              <a:t>→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A distance vector of &lt;1, 1, 2&gt; implies there is a dependence from iteration [2, 4, 1] to iteration [3, 5, 3]</a:t>
            </a: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 flipH="1">
            <a:off x="827088" y="1052513"/>
            <a:ext cx="7345362" cy="5113337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684213" y="1125538"/>
            <a:ext cx="7559675" cy="5040312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/>
        </p:nvSpPr>
        <p:spPr>
          <a:xfrm>
            <a:off x="2843213" y="6092825"/>
            <a:ext cx="3359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 back to the First Principle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Affine Partitioning (AP):</a:t>
            </a:r>
            <a:br>
              <a:rPr lang="en-US" sz="4000"/>
            </a:br>
            <a:r>
              <a:rPr lang="en-US" sz="4000"/>
              <a:t>Problem Statement (1/2)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41413" y="2047875"/>
            <a:ext cx="2119312" cy="2287588"/>
          </a:xfrm>
          <a:custGeom>
            <a:rect b="b" l="l" r="r" t="t"/>
            <a:pathLst>
              <a:path extrusionOk="0" h="21600" w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extrusionOk="0" h="21600" w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CC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Sequential or Parallel</a:t>
            </a:r>
            <a:b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 (C/Brook…)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5514975" y="1879600"/>
            <a:ext cx="2228850" cy="2622550"/>
          </a:xfrm>
          <a:custGeom>
            <a:rect b="b" l="l" r="r" t="t"/>
            <a:pathLst>
              <a:path extrusionOk="0" h="21600" w="2160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extrusionOk="0" h="21600" w="2160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extrusionOk="0" h="21600" w="2160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CCCC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Optimized Parallel Partition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348038" y="2997200"/>
            <a:ext cx="2141537" cy="388938"/>
          </a:xfrm>
          <a:prstGeom prst="rightArrow">
            <a:avLst>
              <a:gd fmla="val 50000" name="adj1"/>
              <a:gd fmla="val 137653" name="adj2"/>
            </a:avLst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446463" y="3565525"/>
            <a:ext cx="1870075" cy="7112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Programming</a:t>
            </a:r>
            <a:b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0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116013" y="4652963"/>
            <a:ext cx="6985000" cy="192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 transforms code to optimal partitions, where each partition can be mapped to a thread on multicore.</a:t>
            </a:r>
            <a:endParaRPr/>
          </a:p>
          <a:p>
            <a:pPr indent="-101600" lvl="0" mar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 back to the 1</a:t>
            </a:r>
            <a:r>
              <a:rPr baseline="30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principle: Abstraction level: Partition, not 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yet another Dependence Analysis</a:t>
            </a:r>
            <a:endParaRPr/>
          </a:p>
          <a:p>
            <a:pPr indent="-101600" lvl="1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Outcome: a powerful unifying theory for affine domain</a:t>
            </a:r>
            <a:endParaRPr/>
          </a:p>
          <a:p>
            <a:pPr indent="-101600" lvl="1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Rigorous, no ad-hoc foundation for generalization to other domains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AP: Problem Statement (2/2)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2124075" y="5013325"/>
            <a:ext cx="5688013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communication between threads &amp;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memory locality to reduce cache miss </a:t>
            </a:r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3821113" y="2246313"/>
            <a:ext cx="533400" cy="538162"/>
          </a:xfrm>
          <a:prstGeom prst="rect">
            <a:avLst/>
          </a:prstGeom>
          <a:solidFill>
            <a:srgbClr val="3399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949700" y="2543175"/>
            <a:ext cx="276225" cy="241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</a:t>
            </a:r>
            <a:endParaRPr b="1"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 rot="10800000">
            <a:off x="4087813" y="2771775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 rot="10800000">
            <a:off x="4087813" y="322897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0"/>
          <p:cNvSpPr txBox="1"/>
          <p:nvPr/>
        </p:nvSpPr>
        <p:spPr>
          <a:xfrm>
            <a:off x="3160713" y="2246313"/>
            <a:ext cx="533400" cy="538162"/>
          </a:xfrm>
          <a:prstGeom prst="rect">
            <a:avLst/>
          </a:prstGeom>
          <a:solidFill>
            <a:srgbClr val="3399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289300" y="2543175"/>
            <a:ext cx="276225" cy="241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</a:t>
            </a:r>
            <a:endParaRPr b="1"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0" name="Google Shape;140;p20"/>
          <p:cNvCxnSpPr/>
          <p:nvPr/>
        </p:nvCxnSpPr>
        <p:spPr>
          <a:xfrm rot="10800000">
            <a:off x="3427413" y="2771775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 rot="10800000">
            <a:off x="3427413" y="322897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 txBox="1"/>
          <p:nvPr/>
        </p:nvSpPr>
        <p:spPr>
          <a:xfrm>
            <a:off x="4481513" y="2246313"/>
            <a:ext cx="533400" cy="538162"/>
          </a:xfrm>
          <a:prstGeom prst="rect">
            <a:avLst/>
          </a:prstGeom>
          <a:solidFill>
            <a:srgbClr val="3399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610100" y="2543175"/>
            <a:ext cx="276225" cy="241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</a:t>
            </a:r>
            <a:endParaRPr b="1"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132138" y="2924175"/>
            <a:ext cx="2592387" cy="293688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shared or private L2 $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5" name="Google Shape;145;p20"/>
          <p:cNvCxnSpPr/>
          <p:nvPr/>
        </p:nvCxnSpPr>
        <p:spPr>
          <a:xfrm rot="10800000">
            <a:off x="4748213" y="2771775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0"/>
          <p:cNvCxnSpPr/>
          <p:nvPr/>
        </p:nvCxnSpPr>
        <p:spPr>
          <a:xfrm rot="10800000">
            <a:off x="4748213" y="322897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0"/>
          <p:cNvSpPr txBox="1"/>
          <p:nvPr/>
        </p:nvSpPr>
        <p:spPr>
          <a:xfrm>
            <a:off x="5141913" y="2246313"/>
            <a:ext cx="533400" cy="538162"/>
          </a:xfrm>
          <a:prstGeom prst="rect">
            <a:avLst/>
          </a:prstGeom>
          <a:solidFill>
            <a:srgbClr val="3399FF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270500" y="2543175"/>
            <a:ext cx="276225" cy="241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</a:t>
            </a:r>
            <a:endParaRPr b="1"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9" name="Google Shape;149;p20"/>
          <p:cNvCxnSpPr/>
          <p:nvPr/>
        </p:nvCxnSpPr>
        <p:spPr>
          <a:xfrm rot="10800000">
            <a:off x="5408613" y="2771775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 rot="10800000">
            <a:off x="5408613" y="322897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3313113" y="3389313"/>
            <a:ext cx="2209800" cy="457200"/>
          </a:xfrm>
          <a:prstGeom prst="rect">
            <a:avLst/>
          </a:prstGeom>
          <a:solidFill>
            <a:srgbClr val="33CC3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627313" y="1484313"/>
            <a:ext cx="3810000" cy="2971800"/>
          </a:xfrm>
          <a:prstGeom prst="cloudCallout">
            <a:avLst>
              <a:gd fmla="val -51750" name="adj1"/>
              <a:gd fmla="val 60579" name="adj2"/>
            </a:avLst>
          </a:prstGeom>
          <a:noFill/>
          <a:ln cap="flat" cmpd="sng" w="19050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411413" y="6237288"/>
            <a:ext cx="4413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Figures on Slide 6-13: Courtesy: Amy Lim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457200" y="274638"/>
            <a:ext cx="8229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Optimizations: Parallelism &amp; Locality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6553200" y="24384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66FF"/>
                </a:solidFill>
                <a:latin typeface="Comic Sans MS"/>
              </a:rPr>
              <a:t>Tiling/Blocking</a:t>
            </a:r>
          </a:p>
        </p:txBody>
      </p:sp>
      <p:sp>
        <p:nvSpPr>
          <p:cNvPr id="161" name="Google Shape;161;p21"/>
          <p:cNvSpPr/>
          <p:nvPr/>
        </p:nvSpPr>
        <p:spPr>
          <a:xfrm>
            <a:off x="6629400" y="58674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66FF"/>
                </a:solidFill>
                <a:latin typeface="Comic Sans MS"/>
              </a:rPr>
              <a:t>Loop Fusion</a:t>
            </a:r>
          </a:p>
        </p:txBody>
      </p:sp>
      <p:sp>
        <p:nvSpPr>
          <p:cNvPr id="162" name="Google Shape;162;p21"/>
          <p:cNvSpPr/>
          <p:nvPr/>
        </p:nvSpPr>
        <p:spPr>
          <a:xfrm>
            <a:off x="4800600" y="12954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66FF"/>
                </a:solidFill>
                <a:latin typeface="Comic Sans MS"/>
              </a:rPr>
              <a:t>Loop Distribution</a:t>
            </a:r>
          </a:p>
        </p:txBody>
      </p:sp>
      <p:sp>
        <p:nvSpPr>
          <p:cNvPr id="163" name="Google Shape;163;p21"/>
          <p:cNvSpPr/>
          <p:nvPr/>
        </p:nvSpPr>
        <p:spPr>
          <a:xfrm>
            <a:off x="3668713" y="3532188"/>
            <a:ext cx="2105025" cy="5000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66FF"/>
                </a:solidFill>
                <a:latin typeface="Comic Sans MS"/>
              </a:rPr>
              <a:t>Loop Reversal</a:t>
            </a:r>
          </a:p>
        </p:txBody>
      </p:sp>
      <p:sp>
        <p:nvSpPr>
          <p:cNvPr id="164" name="Google Shape;164;p21"/>
          <p:cNvSpPr/>
          <p:nvPr/>
        </p:nvSpPr>
        <p:spPr>
          <a:xfrm>
            <a:off x="6257925" y="3951288"/>
            <a:ext cx="2105025" cy="5000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66FF"/>
                </a:solidFill>
                <a:latin typeface="Comic Sans MS"/>
              </a:rPr>
              <a:t>Loop Reindexing</a:t>
            </a:r>
          </a:p>
        </p:txBody>
      </p:sp>
      <p:sp>
        <p:nvSpPr>
          <p:cNvPr id="165" name="Google Shape;165;p21"/>
          <p:cNvSpPr/>
          <p:nvPr/>
        </p:nvSpPr>
        <p:spPr>
          <a:xfrm>
            <a:off x="3276600" y="20574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66FF"/>
                </a:solidFill>
                <a:latin typeface="Comic Sans MS"/>
              </a:rPr>
              <a:t>Loop Interchange</a:t>
            </a:r>
          </a:p>
        </p:txBody>
      </p:sp>
      <p:sp>
        <p:nvSpPr>
          <p:cNvPr id="166" name="Google Shape;166;p21"/>
          <p:cNvSpPr/>
          <p:nvPr/>
        </p:nvSpPr>
        <p:spPr>
          <a:xfrm>
            <a:off x="1447800" y="57912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66FF"/>
                </a:solidFill>
                <a:latin typeface="Comic Sans MS"/>
              </a:rPr>
              <a:t>Loop Skewing</a:t>
            </a:r>
          </a:p>
        </p:txBody>
      </p:sp>
      <p:sp>
        <p:nvSpPr>
          <p:cNvPr id="167" name="Google Shape;167;p21"/>
          <p:cNvSpPr/>
          <p:nvPr/>
        </p:nvSpPr>
        <p:spPr>
          <a:xfrm>
            <a:off x="3581400" y="5257800"/>
            <a:ext cx="2438400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66FF"/>
                </a:solidFill>
                <a:latin typeface="Comic Sans MS"/>
              </a:rPr>
              <a:t>Statement Reordering</a:t>
            </a:r>
          </a:p>
        </p:txBody>
      </p:sp>
      <p:sp>
        <p:nvSpPr>
          <p:cNvPr id="168" name="Google Shape;168;p21"/>
          <p:cNvSpPr/>
          <p:nvPr/>
        </p:nvSpPr>
        <p:spPr>
          <a:xfrm>
            <a:off x="762000" y="51816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8000"/>
                </a:solidFill>
                <a:latin typeface="Comic Sans MS"/>
              </a:rPr>
              <a:t>Dependence Level</a:t>
            </a:r>
          </a:p>
        </p:txBody>
      </p:sp>
      <p:sp>
        <p:nvSpPr>
          <p:cNvPr id="169" name="Google Shape;169;p21"/>
          <p:cNvSpPr/>
          <p:nvPr/>
        </p:nvSpPr>
        <p:spPr>
          <a:xfrm>
            <a:off x="4930775" y="4549775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8000"/>
                </a:solidFill>
                <a:latin typeface="Comic Sans MS"/>
              </a:rPr>
              <a:t>Anti-Dependence</a:t>
            </a:r>
          </a:p>
        </p:txBody>
      </p:sp>
      <p:sp>
        <p:nvSpPr>
          <p:cNvPr id="170" name="Google Shape;170;p21"/>
          <p:cNvSpPr/>
          <p:nvPr/>
        </p:nvSpPr>
        <p:spPr>
          <a:xfrm>
            <a:off x="708025" y="3843338"/>
            <a:ext cx="2105025" cy="5000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8000"/>
                </a:solidFill>
                <a:latin typeface="Comic Sans MS"/>
              </a:rPr>
              <a:t>Direction Vector</a:t>
            </a:r>
          </a:p>
        </p:txBody>
      </p:sp>
      <p:sp>
        <p:nvSpPr>
          <p:cNvPr id="171" name="Google Shape;171;p21"/>
          <p:cNvSpPr/>
          <p:nvPr/>
        </p:nvSpPr>
        <p:spPr>
          <a:xfrm>
            <a:off x="4114800" y="26670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8000"/>
                </a:solidFill>
                <a:latin typeface="Comic Sans MS"/>
              </a:rPr>
              <a:t>True Dependence</a:t>
            </a:r>
          </a:p>
        </p:txBody>
      </p:sp>
      <p:sp>
        <p:nvSpPr>
          <p:cNvPr id="172" name="Google Shape;172;p21"/>
          <p:cNvSpPr/>
          <p:nvPr/>
        </p:nvSpPr>
        <p:spPr>
          <a:xfrm>
            <a:off x="1676400" y="12954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8000"/>
                </a:solidFill>
                <a:latin typeface="Comic Sans MS"/>
              </a:rPr>
              <a:t>Distance Vector</a:t>
            </a:r>
          </a:p>
        </p:txBody>
      </p:sp>
      <p:sp>
        <p:nvSpPr>
          <p:cNvPr id="173" name="Google Shape;173;p21"/>
          <p:cNvSpPr/>
          <p:nvPr/>
        </p:nvSpPr>
        <p:spPr>
          <a:xfrm>
            <a:off x="609600" y="19050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99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Comic Sans MS"/>
              </a:rPr>
              <a:t>Simple Test</a:t>
            </a:r>
          </a:p>
        </p:txBody>
      </p:sp>
      <p:sp>
        <p:nvSpPr>
          <p:cNvPr id="174" name="Google Shape;174;p21"/>
          <p:cNvSpPr/>
          <p:nvPr/>
        </p:nvSpPr>
        <p:spPr>
          <a:xfrm>
            <a:off x="4038600" y="59436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99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Comic Sans MS"/>
              </a:rPr>
              <a:t>Extreme Value Test</a:t>
            </a:r>
          </a:p>
        </p:txBody>
      </p:sp>
      <p:sp>
        <p:nvSpPr>
          <p:cNvPr id="175" name="Google Shape;175;p21"/>
          <p:cNvSpPr/>
          <p:nvPr/>
        </p:nvSpPr>
        <p:spPr>
          <a:xfrm>
            <a:off x="6400800" y="5181600"/>
            <a:ext cx="2105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8000"/>
                </a:solidFill>
                <a:latin typeface="Comic Sans MS"/>
              </a:rPr>
              <a:t>Output Dependence</a:t>
            </a:r>
          </a:p>
        </p:txBody>
      </p:sp>
      <p:sp>
        <p:nvSpPr>
          <p:cNvPr id="176" name="Google Shape;176;p21"/>
          <p:cNvSpPr/>
          <p:nvPr/>
        </p:nvSpPr>
        <p:spPr>
          <a:xfrm>
            <a:off x="365125" y="2465388"/>
            <a:ext cx="2333625" cy="5000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66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6600"/>
                </a:solidFill>
                <a:latin typeface="Comic Sans MS"/>
              </a:rPr>
              <a:t>Array Expansion</a:t>
            </a:r>
          </a:p>
        </p:txBody>
      </p:sp>
      <p:sp>
        <p:nvSpPr>
          <p:cNvPr id="177" name="Google Shape;177;p21"/>
          <p:cNvSpPr/>
          <p:nvPr/>
        </p:nvSpPr>
        <p:spPr>
          <a:xfrm>
            <a:off x="5873750" y="1817688"/>
            <a:ext cx="2409825" cy="5000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99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Comic Sans MS"/>
              </a:rPr>
              <a:t>Generalized GCD Test</a:t>
            </a:r>
          </a:p>
        </p:txBody>
      </p:sp>
      <p:sp>
        <p:nvSpPr>
          <p:cNvPr id="178" name="Google Shape;178;p21"/>
          <p:cNvSpPr/>
          <p:nvPr/>
        </p:nvSpPr>
        <p:spPr>
          <a:xfrm>
            <a:off x="3352800" y="4114800"/>
            <a:ext cx="1647825" cy="4238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99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Comic Sans MS"/>
              </a:rPr>
              <a:t>GCD Test</a:t>
            </a:r>
          </a:p>
        </p:txBody>
      </p:sp>
      <p:sp>
        <p:nvSpPr>
          <p:cNvPr id="179" name="Google Shape;179;p21"/>
          <p:cNvSpPr/>
          <p:nvPr/>
        </p:nvSpPr>
        <p:spPr>
          <a:xfrm>
            <a:off x="1752600" y="4648200"/>
            <a:ext cx="23336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66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6600"/>
                </a:solidFill>
                <a:latin typeface="Comic Sans MS"/>
              </a:rPr>
              <a:t>Array Privatization</a:t>
            </a:r>
          </a:p>
        </p:txBody>
      </p:sp>
      <p:sp>
        <p:nvSpPr>
          <p:cNvPr id="180" name="Google Shape;180;p21"/>
          <p:cNvSpPr/>
          <p:nvPr/>
        </p:nvSpPr>
        <p:spPr>
          <a:xfrm>
            <a:off x="6149975" y="3262313"/>
            <a:ext cx="2333625" cy="5000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66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6600"/>
                </a:solidFill>
                <a:latin typeface="Comic Sans MS"/>
              </a:rPr>
              <a:t>Array Contraction</a:t>
            </a:r>
          </a:p>
        </p:txBody>
      </p:sp>
      <p:sp>
        <p:nvSpPr>
          <p:cNvPr id="181" name="Google Shape;181;p21"/>
          <p:cNvSpPr/>
          <p:nvPr/>
        </p:nvSpPr>
        <p:spPr>
          <a:xfrm>
            <a:off x="1219200" y="3038475"/>
            <a:ext cx="2486025" cy="50006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FF99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9900"/>
                </a:solidFill>
                <a:latin typeface="Comic Sans MS"/>
              </a:rPr>
              <a:t>Two Variable Exact Test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Unified Transformation Framework</a:t>
            </a:r>
            <a:endParaRPr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3048000" y="1676400"/>
            <a:ext cx="2151063" cy="1295400"/>
            <a:chOff x="1920" y="1056"/>
            <a:chExt cx="1355" cy="816"/>
          </a:xfrm>
        </p:grpSpPr>
        <p:sp>
          <p:nvSpPr>
            <p:cNvPr id="189" name="Google Shape;189;p22"/>
            <p:cNvSpPr/>
            <p:nvPr/>
          </p:nvSpPr>
          <p:spPr>
            <a:xfrm>
              <a:off x="1920" y="1056"/>
              <a:ext cx="192" cy="816"/>
            </a:xfrm>
            <a:prstGeom prst="rightBrace">
              <a:avLst>
                <a:gd fmla="val 35417" name="adj1"/>
                <a:gd fmla="val 50000" name="adj2"/>
              </a:avLst>
            </a:prstGeom>
            <a:noFill/>
            <a:ln cap="flat" cmpd="sng" w="38100">
              <a:solidFill>
                <a:srgbClr val="66FF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2190" y="1205"/>
              <a:ext cx="1085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66FF33"/>
                  </a:solidFill>
                  <a:latin typeface="Tahoma"/>
                  <a:ea typeface="Tahoma"/>
                  <a:cs typeface="Tahoma"/>
                  <a:sym typeface="Tahoma"/>
                </a:rPr>
                <a:t>Unimodular</a:t>
              </a:r>
              <a:br>
                <a:rPr lang="en-US" sz="2400">
                  <a:solidFill>
                    <a:srgbClr val="66FF33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lang="en-US" sz="2400">
                  <a:solidFill>
                    <a:srgbClr val="66FF33"/>
                  </a:solidFill>
                  <a:latin typeface="Tahoma"/>
                  <a:ea typeface="Tahoma"/>
                  <a:cs typeface="Tahoma"/>
                  <a:sym typeface="Tahoma"/>
                </a:rPr>
                <a:t>Transform</a:t>
              </a:r>
              <a:endParaRPr/>
            </a:p>
          </p:txBody>
        </p:sp>
      </p:grpSp>
      <p:grpSp>
        <p:nvGrpSpPr>
          <p:cNvPr id="191" name="Google Shape;191;p22"/>
          <p:cNvGrpSpPr/>
          <p:nvPr/>
        </p:nvGrpSpPr>
        <p:grpSpPr>
          <a:xfrm>
            <a:off x="666750" y="1524000"/>
            <a:ext cx="2438400" cy="4386263"/>
            <a:chOff x="420" y="960"/>
            <a:chExt cx="1536" cy="2763"/>
          </a:xfrm>
        </p:grpSpPr>
        <p:sp>
          <p:nvSpPr>
            <p:cNvPr id="192" name="Google Shape;192;p22"/>
            <p:cNvSpPr/>
            <p:nvPr/>
          </p:nvSpPr>
          <p:spPr>
            <a:xfrm>
              <a:off x="525" y="3408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3366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3366FF"/>
                  </a:solidFill>
                  <a:latin typeface="Comic Sans MS"/>
                </a:rPr>
                <a:t>Tiling/Blocking</a:t>
              </a:r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525" y="1309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3366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3366FF"/>
                  </a:solidFill>
                  <a:latin typeface="Comic Sans MS"/>
                </a:rPr>
                <a:t>Loop Reversal</a:t>
              </a:r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525" y="960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3366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3366FF"/>
                  </a:solidFill>
                  <a:latin typeface="Comic Sans MS"/>
                </a:rPr>
                <a:t>Loop Interchange</a:t>
              </a: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525" y="1659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3366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3366FF"/>
                  </a:solidFill>
                  <a:latin typeface="Comic Sans MS"/>
                </a:rPr>
                <a:t>Loop Skewing</a:t>
              </a: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25" y="2708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3366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3366FF"/>
                  </a:solidFill>
                  <a:latin typeface="Comic Sans MS"/>
                </a:rPr>
                <a:t>Loop Fusion</a:t>
              </a: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525" y="2358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3366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3366FF"/>
                  </a:solidFill>
                  <a:latin typeface="Comic Sans MS"/>
                </a:rPr>
                <a:t>Loop Distribution</a:t>
              </a: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525" y="3058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3366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3366FF"/>
                  </a:solidFill>
                  <a:latin typeface="Comic Sans MS"/>
                </a:rPr>
                <a:t>Loop Reindexing</a:t>
              </a: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20" y="2009"/>
              <a:ext cx="153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3366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3366FF"/>
                  </a:solidFill>
                  <a:latin typeface="Comic Sans MS"/>
                </a:rPr>
                <a:t>Statement Reordering</a:t>
              </a:r>
            </a:p>
          </p:txBody>
        </p:sp>
        <p:grpSp>
          <p:nvGrpSpPr>
            <p:cNvPr id="200" name="Google Shape;200;p22"/>
            <p:cNvGrpSpPr/>
            <p:nvPr/>
          </p:nvGrpSpPr>
          <p:grpSpPr>
            <a:xfrm>
              <a:off x="525" y="960"/>
              <a:ext cx="1326" cy="1014"/>
              <a:chOff x="621" y="1056"/>
              <a:chExt cx="1326" cy="1014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621" y="1405"/>
                <a:ext cx="1326" cy="31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 cap="flat" cmpd="sng" w="9525">
                      <a:solidFill>
                        <a:srgbClr val="66FF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rgbClr val="66FF33"/>
                    </a:solidFill>
                    <a:latin typeface="Comic Sans MS"/>
                  </a:rPr>
                  <a:t>Loop Reversal</a:t>
                </a: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621" y="1056"/>
                <a:ext cx="1326" cy="31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 cap="flat" cmpd="sng" w="9525">
                      <a:solidFill>
                        <a:srgbClr val="66FF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rgbClr val="66FF33"/>
                    </a:solidFill>
                    <a:latin typeface="Comic Sans MS"/>
                  </a:rPr>
                  <a:t>Loop Interchange</a:t>
                </a:r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621" y="1755"/>
                <a:ext cx="1326" cy="315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1" i="0">
                    <a:ln cap="flat" cmpd="sng" w="9525">
                      <a:solidFill>
                        <a:srgbClr val="66FF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  <a:solidFill>
                      <a:srgbClr val="66FF33"/>
                    </a:solidFill>
                    <a:latin typeface="Comic Sans MS"/>
                  </a:rPr>
                  <a:t>Loop Skewing</a:t>
                </a:r>
              </a:p>
            </p:txBody>
          </p:sp>
        </p:grpSp>
      </p:grpSp>
      <p:grpSp>
        <p:nvGrpSpPr>
          <p:cNvPr id="204" name="Google Shape;204;p22"/>
          <p:cNvGrpSpPr/>
          <p:nvPr/>
        </p:nvGrpSpPr>
        <p:grpSpPr>
          <a:xfrm>
            <a:off x="3124200" y="1676400"/>
            <a:ext cx="2860675" cy="3429000"/>
            <a:chOff x="1968" y="1056"/>
            <a:chExt cx="1802" cy="2160"/>
          </a:xfrm>
        </p:grpSpPr>
        <p:sp>
          <p:nvSpPr>
            <p:cNvPr id="205" name="Google Shape;205;p22"/>
            <p:cNvSpPr txBox="1"/>
            <p:nvPr/>
          </p:nvSpPr>
          <p:spPr>
            <a:xfrm>
              <a:off x="2784" y="1824"/>
              <a:ext cx="986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Affine </a:t>
              </a:r>
              <a:br>
                <a:rPr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Transform</a:t>
              </a:r>
              <a:endParaRPr/>
            </a:p>
          </p:txBody>
        </p:sp>
        <p:sp>
          <p:nvSpPr>
            <p:cNvPr id="206" name="Google Shape;206;p22"/>
            <p:cNvSpPr txBox="1"/>
            <p:nvPr/>
          </p:nvSpPr>
          <p:spPr>
            <a:xfrm>
              <a:off x="2400" y="1843"/>
              <a:ext cx="432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1968" y="1056"/>
              <a:ext cx="384" cy="2160"/>
            </a:xfrm>
            <a:prstGeom prst="rightBrace">
              <a:avLst>
                <a:gd fmla="val 46875" name="adj1"/>
                <a:gd fmla="val 50000" name="adj2"/>
              </a:avLst>
            </a:prstGeom>
            <a:noFill/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3962400" y="4038600"/>
            <a:ext cx="4498975" cy="2136775"/>
            <a:chOff x="2832" y="1584"/>
            <a:chExt cx="2834" cy="1346"/>
          </a:xfrm>
        </p:grpSpPr>
        <p:sp>
          <p:nvSpPr>
            <p:cNvPr id="209" name="Google Shape;209;p22"/>
            <p:cNvSpPr txBox="1"/>
            <p:nvPr/>
          </p:nvSpPr>
          <p:spPr>
            <a:xfrm>
              <a:off x="3456" y="1584"/>
              <a:ext cx="864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affine</a:t>
              </a:r>
              <a:br>
                <a:rPr lang="en-US" sz="20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lang="en-US" sz="20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expression</a:t>
              </a:r>
              <a:endParaRPr/>
            </a:p>
          </p:txBody>
        </p:sp>
        <p:grpSp>
          <p:nvGrpSpPr>
            <p:cNvPr id="210" name="Google Shape;210;p22"/>
            <p:cNvGrpSpPr/>
            <p:nvPr/>
          </p:nvGrpSpPr>
          <p:grpSpPr>
            <a:xfrm>
              <a:off x="2832" y="2112"/>
              <a:ext cx="720" cy="634"/>
              <a:chOff x="2736" y="2178"/>
              <a:chExt cx="720" cy="634"/>
            </a:xfrm>
          </p:grpSpPr>
          <p:cxnSp>
            <p:nvCxnSpPr>
              <p:cNvPr id="211" name="Google Shape;211;p22"/>
              <p:cNvCxnSpPr/>
              <p:nvPr/>
            </p:nvCxnSpPr>
            <p:spPr>
              <a:xfrm rot="10800000">
                <a:off x="3096" y="2452"/>
                <a:ext cx="0" cy="7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2" name="Google Shape;212;p22"/>
              <p:cNvCxnSpPr/>
              <p:nvPr/>
            </p:nvCxnSpPr>
            <p:spPr>
              <a:xfrm rot="10800000">
                <a:off x="2736" y="2188"/>
                <a:ext cx="0" cy="62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13" name="Google Shape;213;p22"/>
              <p:cNvSpPr txBox="1"/>
              <p:nvPr/>
            </p:nvSpPr>
            <p:spPr>
              <a:xfrm>
                <a:off x="2736" y="2178"/>
                <a:ext cx="720" cy="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old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iteration space</a:t>
                </a:r>
                <a:endParaRPr/>
              </a:p>
            </p:txBody>
          </p:sp>
        </p:grpSp>
        <p:grpSp>
          <p:nvGrpSpPr>
            <p:cNvPr id="214" name="Google Shape;214;p22"/>
            <p:cNvGrpSpPr/>
            <p:nvPr/>
          </p:nvGrpSpPr>
          <p:grpSpPr>
            <a:xfrm>
              <a:off x="4512" y="2160"/>
              <a:ext cx="720" cy="634"/>
              <a:chOff x="2736" y="2178"/>
              <a:chExt cx="720" cy="634"/>
            </a:xfrm>
          </p:grpSpPr>
          <p:cxnSp>
            <p:nvCxnSpPr>
              <p:cNvPr id="215" name="Google Shape;215;p22"/>
              <p:cNvCxnSpPr/>
              <p:nvPr/>
            </p:nvCxnSpPr>
            <p:spPr>
              <a:xfrm rot="10800000">
                <a:off x="3096" y="2452"/>
                <a:ext cx="0" cy="7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16" name="Google Shape;216;p22"/>
              <p:cNvCxnSpPr/>
              <p:nvPr/>
            </p:nvCxnSpPr>
            <p:spPr>
              <a:xfrm rot="10800000">
                <a:off x="2736" y="2188"/>
                <a:ext cx="0" cy="62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17" name="Google Shape;217;p22"/>
              <p:cNvSpPr txBox="1"/>
              <p:nvPr/>
            </p:nvSpPr>
            <p:spPr>
              <a:xfrm>
                <a:off x="2736" y="2178"/>
                <a:ext cx="720" cy="6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new 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iteration space</a:t>
                </a:r>
                <a:endParaRPr/>
              </a:p>
            </p:txBody>
          </p:sp>
        </p:grpSp>
        <p:sp>
          <p:nvSpPr>
            <p:cNvPr id="218" name="Google Shape;218;p22"/>
            <p:cNvSpPr/>
            <p:nvPr/>
          </p:nvSpPr>
          <p:spPr>
            <a:xfrm>
              <a:off x="3410" y="2068"/>
              <a:ext cx="982" cy="862"/>
            </a:xfrm>
            <a:custGeom>
              <a:rect b="b" l="l" r="r" t="t"/>
              <a:pathLst>
                <a:path extrusionOk="0" fill="none" h="21600" w="31488">
                  <a:moveTo>
                    <a:pt x="0" y="6743"/>
                  </a:moveTo>
                  <a:cubicBezTo>
                    <a:pt x="4079" y="2438"/>
                    <a:pt x="9748" y="-1"/>
                    <a:pt x="15679" y="-1"/>
                  </a:cubicBezTo>
                  <a:cubicBezTo>
                    <a:pt x="21675" y="-1"/>
                    <a:pt x="27401" y="2492"/>
                    <a:pt x="31487" y="6881"/>
                  </a:cubicBezTo>
                </a:path>
                <a:path extrusionOk="0" h="21600" w="31488">
                  <a:moveTo>
                    <a:pt x="0" y="6743"/>
                  </a:moveTo>
                  <a:cubicBezTo>
                    <a:pt x="4079" y="2438"/>
                    <a:pt x="9748" y="-1"/>
                    <a:pt x="15679" y="-1"/>
                  </a:cubicBezTo>
                  <a:cubicBezTo>
                    <a:pt x="21675" y="-1"/>
                    <a:pt x="27401" y="2492"/>
                    <a:pt x="31487" y="6881"/>
                  </a:cubicBezTo>
                  <a:lnTo>
                    <a:pt x="15679" y="21600"/>
                  </a:lnTo>
                  <a:close/>
                </a:path>
              </a:pathLst>
            </a:custGeom>
            <a:noFill/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4848" y="1584"/>
              <a:ext cx="818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new loop</a:t>
              </a:r>
              <a:br>
                <a:rPr lang="en-US" sz="20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lang="en-US" sz="20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structures</a:t>
              </a:r>
              <a:endParaRPr/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4464" y="1661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+</a:t>
              </a:r>
              <a:endParaRPr sz="4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666750" y="3189288"/>
            <a:ext cx="2438400" cy="2165350"/>
            <a:chOff x="420" y="2009"/>
            <a:chExt cx="1536" cy="1364"/>
          </a:xfrm>
        </p:grpSpPr>
        <p:sp>
          <p:nvSpPr>
            <p:cNvPr id="222" name="Google Shape;222;p22"/>
            <p:cNvSpPr/>
            <p:nvPr/>
          </p:nvSpPr>
          <p:spPr>
            <a:xfrm>
              <a:off x="525" y="2708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FF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FF0000"/>
                  </a:solidFill>
                  <a:latin typeface="Comic Sans MS"/>
                </a:rPr>
                <a:t>Loop Fusion</a:t>
              </a: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25" y="2358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FF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FF0000"/>
                  </a:solidFill>
                  <a:latin typeface="Comic Sans MS"/>
                </a:rPr>
                <a:t>Loop Distribution</a:t>
              </a: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25" y="3058"/>
              <a:ext cx="132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FF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FF0000"/>
                  </a:solidFill>
                  <a:latin typeface="Comic Sans MS"/>
                </a:rPr>
                <a:t>Loop Reindexing</a:t>
              </a: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420" y="2009"/>
              <a:ext cx="1536" cy="31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9525">
                    <a:solidFill>
                      <a:srgbClr val="FF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  <a:solidFill>
                    <a:srgbClr val="FF0000"/>
                  </a:solidFill>
                  <a:latin typeface="Comic Sans MS"/>
                </a:rPr>
                <a:t>Statement Reordering</a:t>
              </a:r>
            </a:p>
          </p:txBody>
        </p:sp>
      </p:grpSp>
      <p:sp>
        <p:nvSpPr>
          <p:cNvPr id="226" name="Google Shape;226;p22"/>
          <p:cNvSpPr txBox="1"/>
          <p:nvPr/>
        </p:nvSpPr>
        <p:spPr>
          <a:xfrm>
            <a:off x="2987675" y="3644900"/>
            <a:ext cx="576263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