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7315200" cy="9601200"/>
  <p:embeddedFontLst>
    <p:embeddedFont>
      <p:font typeface="Tahoma"/>
      <p:regular r:id="rId24"/>
      <p:bold r:id="rId25"/>
    </p:embeddedFon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Tahoma-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regular.fntdata"/><Relationship Id="rId25" Type="http://schemas.openxmlformats.org/officeDocument/2006/relationships/font" Target="fonts/Tahoma-bold.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92" name="Google Shape;92;p4: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2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557" name="Google Shape;557;p23:notes"/>
          <p:cNvSpPr/>
          <p:nvPr>
            <p:ph idx="2" type="sldImg"/>
          </p:nvPr>
        </p:nvSpPr>
        <p:spPr>
          <a:xfrm>
            <a:off x="1260475" y="720725"/>
            <a:ext cx="4797425"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2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5: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599" name="Google Shape;599;p25:notes"/>
          <p:cNvSpPr/>
          <p:nvPr>
            <p:ph idx="2" type="sldImg"/>
          </p:nvPr>
        </p:nvSpPr>
        <p:spPr>
          <a:xfrm>
            <a:off x="1260475" y="720725"/>
            <a:ext cx="4797425"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25: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27: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644" name="Google Shape;644;p27:notes"/>
          <p:cNvSpPr/>
          <p:nvPr>
            <p:ph idx="2" type="sldImg"/>
          </p:nvPr>
        </p:nvSpPr>
        <p:spPr>
          <a:xfrm>
            <a:off x="1260475" y="720725"/>
            <a:ext cx="4797425"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27: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9: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3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738" name="Google Shape;738;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30:notes"/>
          <p:cNvSpPr txBox="1"/>
          <p:nvPr>
            <p:ph idx="1" type="body"/>
          </p:nvPr>
        </p:nvSpPr>
        <p:spPr>
          <a:xfrm>
            <a:off x="731520" y="4560570"/>
            <a:ext cx="5852160" cy="4320540"/>
          </a:xfrm>
          <a:prstGeom prst="rect">
            <a:avLst/>
          </a:prstGeom>
          <a:noFill/>
          <a:ln>
            <a:noFill/>
          </a:ln>
        </p:spPr>
        <p:txBody>
          <a:bodyPr anchorCtr="0" anchor="t" bIns="47450" lIns="94925" spcFirstLastPara="1" rIns="94925" wrap="square" tIns="474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32: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33: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34: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35: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36: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170" name="Google Shape;170;p8:notes"/>
          <p:cNvSpPr/>
          <p:nvPr>
            <p:ph idx="2" type="sldImg"/>
          </p:nvPr>
        </p:nvSpPr>
        <p:spPr>
          <a:xfrm>
            <a:off x="1260475" y="720725"/>
            <a:ext cx="4797425" cy="3598863"/>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1" name="Google Shape;171;p8:notes"/>
          <p:cNvSpPr txBox="1"/>
          <p:nvPr>
            <p:ph idx="1" type="body"/>
          </p:nvPr>
        </p:nvSpPr>
        <p:spPr>
          <a:xfrm>
            <a:off x="731520" y="4560570"/>
            <a:ext cx="5852160" cy="432054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7450" lIns="94925" spcFirstLastPara="1" rIns="94925" wrap="square" tIns="4745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Specifically, I want to be able to take computation intensive programs, such as numerical applications from aeronautics or DSP, and be able to transform the programs to improve their performance in shared address space multiprocessors…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0: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6" name="Google Shape;216;p10: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225" name="Google Shape;225;p12:notes"/>
          <p:cNvSpPr/>
          <p:nvPr>
            <p:ph idx="2" type="sldImg"/>
          </p:nvPr>
        </p:nvSpPr>
        <p:spPr>
          <a:xfrm>
            <a:off x="1260475" y="720725"/>
            <a:ext cx="4797425"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297" name="Google Shape;297;p14:notes"/>
          <p:cNvSpPr/>
          <p:nvPr>
            <p:ph idx="2" type="sldImg"/>
          </p:nvPr>
        </p:nvSpPr>
        <p:spPr>
          <a:xfrm>
            <a:off x="1260475" y="720725"/>
            <a:ext cx="4797425"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1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373" name="Google Shape;373;p16:notes"/>
          <p:cNvSpPr/>
          <p:nvPr>
            <p:ph idx="2" type="sldImg"/>
          </p:nvPr>
        </p:nvSpPr>
        <p:spPr>
          <a:xfrm>
            <a:off x="1260475" y="720725"/>
            <a:ext cx="4797425"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16:notes"/>
          <p:cNvSpPr txBox="1"/>
          <p:nvPr>
            <p:ph idx="1" type="body"/>
          </p:nvPr>
        </p:nvSpPr>
        <p:spPr>
          <a:xfrm>
            <a:off x="731520" y="4560570"/>
            <a:ext cx="5852160" cy="4320540"/>
          </a:xfrm>
          <a:prstGeom prst="rect">
            <a:avLst/>
          </a:prstGeom>
          <a:noFill/>
          <a:ln>
            <a:noFill/>
          </a:ln>
        </p:spPr>
        <p:txBody>
          <a:bodyPr anchorCtr="0" anchor="t" bIns="47450" lIns="94925" spcFirstLastPara="1" rIns="94925" wrap="square" tIns="4745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Even the SPMD code is gross, given the affine partition mappings, step for code generation is very mechanical [partly based on Ancourt &amp; Irigoin’s polyhedron scanning code generation algorithm)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385" name="Google Shape;385;p19:notes"/>
          <p:cNvSpPr/>
          <p:nvPr>
            <p:ph idx="2" type="sldImg"/>
          </p:nvPr>
        </p:nvSpPr>
        <p:spPr>
          <a:xfrm>
            <a:off x="1260475" y="720725"/>
            <a:ext cx="4797425"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1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Fundamental observation: </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computation using same data map to same processor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473" name="Google Shape;473;p21:notes"/>
          <p:cNvSpPr/>
          <p:nvPr>
            <p:ph idx="2" type="sldImg"/>
          </p:nvPr>
        </p:nvSpPr>
        <p:spPr>
          <a:xfrm>
            <a:off x="1260475" y="720725"/>
            <a:ext cx="4797425"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2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omic Sans MS"/>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3" name="Google Shape;2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476250" lvl="0" marL="514350" marR="0" rtl="0" algn="l">
              <a:spcBef>
                <a:spcPts val="400"/>
              </a:spcBef>
              <a:spcAft>
                <a:spcPts val="0"/>
              </a:spcAft>
              <a:buClr>
                <a:schemeClr val="dk1"/>
              </a:buClr>
              <a:buSzPts val="1400"/>
              <a:buFont typeface="Calibri"/>
              <a:buAutoNum type="romanUcPeriod"/>
              <a:defRPr/>
            </a:lvl1pPr>
            <a:lvl2pPr indent="0" lvl="1" marL="457200" marR="0" rtl="0" algn="ctr">
              <a:spcBef>
                <a:spcPts val="360"/>
              </a:spcBef>
              <a:spcAft>
                <a:spcPts val="0"/>
              </a:spcAft>
              <a:buClr>
                <a:srgbClr val="888888"/>
              </a:buClr>
              <a:buSzPts val="1400"/>
              <a:buFont typeface="Arial"/>
              <a:buNone/>
              <a:defRPr/>
            </a:lvl2pPr>
            <a:lvl3pPr indent="0" lvl="2" marL="914400" marR="0" rtl="0" algn="ctr">
              <a:spcBef>
                <a:spcPts val="320"/>
              </a:spcBef>
              <a:spcAft>
                <a:spcPts val="0"/>
              </a:spcAft>
              <a:buClr>
                <a:srgbClr val="888888"/>
              </a:buClr>
              <a:buSzPts val="1400"/>
              <a:buFont typeface="Arial"/>
              <a:buNone/>
              <a:defRPr/>
            </a:lvl3pPr>
            <a:lvl4pPr indent="0" lvl="3" marL="1371600" marR="0" rtl="0" algn="ctr">
              <a:spcBef>
                <a:spcPts val="320"/>
              </a:spcBef>
              <a:spcAft>
                <a:spcPts val="0"/>
              </a:spcAft>
              <a:buClr>
                <a:srgbClr val="888888"/>
              </a:buClr>
              <a:buSzPts val="1400"/>
              <a:buFont typeface="Arial"/>
              <a:buNone/>
              <a:defRPr/>
            </a:lvl4pPr>
            <a:lvl5pPr indent="0" lvl="4" marL="1828800" marR="0" rtl="0" algn="ctr">
              <a:spcBef>
                <a:spcPts val="32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24" name="Google Shape;24;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2"/>
          <p:cNvSpPr txBox="1"/>
          <p:nvPr>
            <p:ph idx="11" type="ftr"/>
          </p:nvPr>
        </p:nvSpPr>
        <p:spPr>
          <a:xfrm>
            <a:off x="2819400" y="6356350"/>
            <a:ext cx="35052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6" name="Google Shape;2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457200"/>
            <a:ext cx="8229600" cy="609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omic Sans MS"/>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1"/>
          <p:cNvSpPr txBox="1"/>
          <p:nvPr>
            <p:ph idx="1" type="body"/>
          </p:nvPr>
        </p:nvSpPr>
        <p:spPr>
          <a:xfrm rot="5400000">
            <a:off x="2133600" y="-457199"/>
            <a:ext cx="48768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81" name="Google Shape;8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omic Sans MS"/>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 name="Google Shape;8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32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87" name="Google Shape;8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457200" y="457200"/>
            <a:ext cx="8229600" cy="609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omic Sans MS"/>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3"/>
          <p:cNvSpPr txBox="1"/>
          <p:nvPr>
            <p:ph idx="1" type="body"/>
          </p:nvPr>
        </p:nvSpPr>
        <p:spPr>
          <a:xfrm>
            <a:off x="457200" y="1219201"/>
            <a:ext cx="8229600" cy="48768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1" name="Google Shape;3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4"/>
          <p:cNvSpPr txBox="1"/>
          <p:nvPr>
            <p:ph type="title"/>
          </p:nvPr>
        </p:nvSpPr>
        <p:spPr>
          <a:xfrm>
            <a:off x="457200" y="457200"/>
            <a:ext cx="8229600" cy="609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omic Sans MS"/>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6" name="Google Shape;36;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7" name="Google Shape;3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Clr>
                <a:srgbClr val="888888"/>
              </a:buClr>
              <a:buSzPts val="1400"/>
              <a:buFont typeface="Comic Sans MS"/>
              <a:buNone/>
              <a:defRPr/>
            </a:lvl1pPr>
            <a:lvl2pPr indent="-228600" lvl="1" marL="914400" rtl="0">
              <a:spcBef>
                <a:spcPts val="360"/>
              </a:spcBef>
              <a:spcAft>
                <a:spcPts val="0"/>
              </a:spcAft>
              <a:buClr>
                <a:srgbClr val="888888"/>
              </a:buClr>
              <a:buSzPts val="1400"/>
              <a:buFont typeface="Comic Sans MS"/>
              <a:buNone/>
              <a:defRPr/>
            </a:lvl2pPr>
            <a:lvl3pPr indent="-228600" lvl="2" marL="1371600" rtl="0">
              <a:spcBef>
                <a:spcPts val="320"/>
              </a:spcBef>
              <a:spcAft>
                <a:spcPts val="0"/>
              </a:spcAft>
              <a:buClr>
                <a:srgbClr val="888888"/>
              </a:buClr>
              <a:buSzPts val="1400"/>
              <a:buFont typeface="Comic Sans MS"/>
              <a:buNone/>
              <a:defRPr/>
            </a:lvl3pPr>
            <a:lvl4pPr indent="-228600" lvl="3" marL="1828800" rtl="0">
              <a:spcBef>
                <a:spcPts val="320"/>
              </a:spcBef>
              <a:spcAft>
                <a:spcPts val="0"/>
              </a:spcAft>
              <a:buClr>
                <a:srgbClr val="888888"/>
              </a:buClr>
              <a:buSzPts val="1400"/>
              <a:buFont typeface="Comic Sans MS"/>
              <a:buNone/>
              <a:defRPr/>
            </a:lvl4pPr>
            <a:lvl5pPr indent="-228600" lvl="4" marL="2286000" rtl="0">
              <a:spcBef>
                <a:spcPts val="320"/>
              </a:spcBef>
              <a:spcAft>
                <a:spcPts val="0"/>
              </a:spcAft>
              <a:buClr>
                <a:srgbClr val="888888"/>
              </a:buClr>
              <a:buSzPts val="1400"/>
              <a:buFont typeface="Comic Sans MS"/>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41" name="Google Shape;41;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2" name="Google Shape;42;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Google Shape;4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6"/>
          <p:cNvSpPr txBox="1"/>
          <p:nvPr>
            <p:ph type="title"/>
          </p:nvPr>
        </p:nvSpPr>
        <p:spPr>
          <a:xfrm>
            <a:off x="457200" y="457200"/>
            <a:ext cx="8229600" cy="609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omic Sans MS"/>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 name="Google Shape;46;p6"/>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7" name="Google Shape;47;p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9" name="Google Shape;49;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0" name="Google Shape;5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
          <p:cNvSpPr txBox="1"/>
          <p:nvPr>
            <p:ph type="title"/>
          </p:nvPr>
        </p:nvSpPr>
        <p:spPr>
          <a:xfrm>
            <a:off x="457200" y="457200"/>
            <a:ext cx="8229600" cy="609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3" name="Google Shape;53;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omic Sans MS"/>
              <a:buNone/>
              <a:defRPr/>
            </a:lvl1pPr>
            <a:lvl2pPr indent="-228600" lvl="1" marL="914400" rtl="0">
              <a:spcBef>
                <a:spcPts val="360"/>
              </a:spcBef>
              <a:spcAft>
                <a:spcPts val="0"/>
              </a:spcAft>
              <a:buSzPts val="1400"/>
              <a:buFont typeface="Comic Sans MS"/>
              <a:buNone/>
              <a:defRPr/>
            </a:lvl2pPr>
            <a:lvl3pPr indent="-228600" lvl="2" marL="1371600" rtl="0">
              <a:spcBef>
                <a:spcPts val="320"/>
              </a:spcBef>
              <a:spcAft>
                <a:spcPts val="0"/>
              </a:spcAft>
              <a:buSzPts val="1400"/>
              <a:buFont typeface="Comic Sans MS"/>
              <a:buNone/>
              <a:defRPr/>
            </a:lvl3pPr>
            <a:lvl4pPr indent="-228600" lvl="3" marL="1828800" rtl="0">
              <a:spcBef>
                <a:spcPts val="320"/>
              </a:spcBef>
              <a:spcAft>
                <a:spcPts val="0"/>
              </a:spcAft>
              <a:buSzPts val="1400"/>
              <a:buFont typeface="Comic Sans MS"/>
              <a:buNone/>
              <a:defRPr/>
            </a:lvl4pPr>
            <a:lvl5pPr indent="-228600" lvl="4" marL="2286000" rtl="0">
              <a:spcBef>
                <a:spcPts val="320"/>
              </a:spcBef>
              <a:spcAft>
                <a:spcPts val="0"/>
              </a:spcAft>
              <a:buSzPts val="1400"/>
              <a:buFont typeface="Comic Sans MS"/>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54" name="Google Shape;54;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5" name="Google Shape;55;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omic Sans MS"/>
              <a:buNone/>
              <a:defRPr/>
            </a:lvl1pPr>
            <a:lvl2pPr indent="-228600" lvl="1" marL="914400" rtl="0">
              <a:spcBef>
                <a:spcPts val="360"/>
              </a:spcBef>
              <a:spcAft>
                <a:spcPts val="0"/>
              </a:spcAft>
              <a:buSzPts val="1400"/>
              <a:buFont typeface="Comic Sans MS"/>
              <a:buNone/>
              <a:defRPr/>
            </a:lvl2pPr>
            <a:lvl3pPr indent="-228600" lvl="2" marL="1371600" rtl="0">
              <a:spcBef>
                <a:spcPts val="320"/>
              </a:spcBef>
              <a:spcAft>
                <a:spcPts val="0"/>
              </a:spcAft>
              <a:buSzPts val="1400"/>
              <a:buFont typeface="Comic Sans MS"/>
              <a:buNone/>
              <a:defRPr/>
            </a:lvl3pPr>
            <a:lvl4pPr indent="-228600" lvl="3" marL="1828800" rtl="0">
              <a:spcBef>
                <a:spcPts val="320"/>
              </a:spcBef>
              <a:spcAft>
                <a:spcPts val="0"/>
              </a:spcAft>
              <a:buSzPts val="1400"/>
              <a:buFont typeface="Comic Sans MS"/>
              <a:buNone/>
              <a:defRPr/>
            </a:lvl4pPr>
            <a:lvl5pPr indent="-228600" lvl="4" marL="2286000" rtl="0">
              <a:spcBef>
                <a:spcPts val="320"/>
              </a:spcBef>
              <a:spcAft>
                <a:spcPts val="0"/>
              </a:spcAft>
              <a:buSzPts val="1400"/>
              <a:buFont typeface="Comic Sans MS"/>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56" name="Google Shape;56;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7" name="Google Shape;5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8" name="Google Shape;5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9" name="Google Shape;5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2" name="Google Shape;62;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6" name="Google Shape;6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7" name="Google Shape;6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omic Sans MS"/>
              <a:buNone/>
              <a:defRPr/>
            </a:lvl1pPr>
            <a:lvl2pPr indent="-228600" lvl="1" marL="914400" rtl="0">
              <a:spcBef>
                <a:spcPts val="360"/>
              </a:spcBef>
              <a:spcAft>
                <a:spcPts val="0"/>
              </a:spcAft>
              <a:buSzPts val="1400"/>
              <a:buFont typeface="Comic Sans MS"/>
              <a:buNone/>
              <a:defRPr/>
            </a:lvl2pPr>
            <a:lvl3pPr indent="-228600" lvl="2" marL="1371600" rtl="0">
              <a:spcBef>
                <a:spcPts val="320"/>
              </a:spcBef>
              <a:spcAft>
                <a:spcPts val="0"/>
              </a:spcAft>
              <a:buSzPts val="1400"/>
              <a:buFont typeface="Comic Sans MS"/>
              <a:buNone/>
              <a:defRPr/>
            </a:lvl3pPr>
            <a:lvl4pPr indent="-228600" lvl="3" marL="1828800" rtl="0">
              <a:spcBef>
                <a:spcPts val="320"/>
              </a:spcBef>
              <a:spcAft>
                <a:spcPts val="0"/>
              </a:spcAft>
              <a:buSzPts val="1400"/>
              <a:buFont typeface="Comic Sans MS"/>
              <a:buNone/>
              <a:defRPr/>
            </a:lvl4pPr>
            <a:lvl5pPr indent="-228600" lvl="4" marL="2286000" rtl="0">
              <a:spcBef>
                <a:spcPts val="320"/>
              </a:spcBef>
              <a:spcAft>
                <a:spcPts val="0"/>
              </a:spcAft>
              <a:buSzPts val="1400"/>
              <a:buFont typeface="Comic Sans MS"/>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8" name="Google Shape;6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9" name="Google Shape;6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0"/>
          <p:cNvSpPr/>
          <p:nvPr>
            <p:ph idx="2" type="pic"/>
          </p:nvPr>
        </p:nvSpPr>
        <p:spPr>
          <a:xfrm>
            <a:off x="1792288" y="612775"/>
            <a:ext cx="5486400" cy="4114800"/>
          </a:xfrm>
          <a:prstGeom prst="rect">
            <a:avLst/>
          </a:prstGeom>
          <a:noFill/>
          <a:ln>
            <a:noFill/>
          </a:ln>
        </p:spPr>
      </p:sp>
      <p:sp>
        <p:nvSpPr>
          <p:cNvPr id="74" name="Google Shape;7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omic Sans MS"/>
              <a:buNone/>
              <a:defRPr/>
            </a:lvl1pPr>
            <a:lvl2pPr indent="-228600" lvl="1" marL="914400" rtl="0">
              <a:spcBef>
                <a:spcPts val="360"/>
              </a:spcBef>
              <a:spcAft>
                <a:spcPts val="0"/>
              </a:spcAft>
              <a:buSzPts val="1400"/>
              <a:buFont typeface="Comic Sans MS"/>
              <a:buNone/>
              <a:defRPr/>
            </a:lvl2pPr>
            <a:lvl3pPr indent="-228600" lvl="2" marL="1371600" rtl="0">
              <a:spcBef>
                <a:spcPts val="320"/>
              </a:spcBef>
              <a:spcAft>
                <a:spcPts val="0"/>
              </a:spcAft>
              <a:buSzPts val="1400"/>
              <a:buFont typeface="Comic Sans MS"/>
              <a:buNone/>
              <a:defRPr/>
            </a:lvl3pPr>
            <a:lvl4pPr indent="-228600" lvl="3" marL="1828800" rtl="0">
              <a:spcBef>
                <a:spcPts val="320"/>
              </a:spcBef>
              <a:spcAft>
                <a:spcPts val="0"/>
              </a:spcAft>
              <a:buSzPts val="1400"/>
              <a:buFont typeface="Comic Sans MS"/>
              <a:buNone/>
              <a:defRPr/>
            </a:lvl4pPr>
            <a:lvl5pPr indent="-228600" lvl="4" marL="2286000" rtl="0">
              <a:spcBef>
                <a:spcPts val="320"/>
              </a:spcBef>
              <a:spcAft>
                <a:spcPts val="0"/>
              </a:spcAft>
              <a:buSzPts val="1400"/>
              <a:buFont typeface="Comic Sans MS"/>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75" name="Google Shape;75;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457200"/>
            <a:ext cx="8229600" cy="6096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omic Sans MS"/>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219201"/>
            <a:ext cx="8229600" cy="4876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32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omic Sans MS"/>
                <a:ea typeface="Comic Sans MS"/>
                <a:cs typeface="Comic Sans MS"/>
                <a:sym typeface="Comic Sans MS"/>
              </a:defRPr>
            </a:lvl1pPr>
            <a:lvl2pPr indent="0" lvl="1" marL="0" marR="0" rtl="0" algn="r">
              <a:spcBef>
                <a:spcPts val="0"/>
              </a:spcBef>
              <a:buNone/>
              <a:defRPr b="0" i="0" sz="1200" u="none" cap="none" strike="noStrike">
                <a:solidFill>
                  <a:srgbClr val="888888"/>
                </a:solidFill>
                <a:latin typeface="Comic Sans MS"/>
                <a:ea typeface="Comic Sans MS"/>
                <a:cs typeface="Comic Sans MS"/>
                <a:sym typeface="Comic Sans MS"/>
              </a:defRPr>
            </a:lvl2pPr>
            <a:lvl3pPr indent="0" lvl="2" marL="0" marR="0" rtl="0" algn="r">
              <a:spcBef>
                <a:spcPts val="0"/>
              </a:spcBef>
              <a:buNone/>
              <a:defRPr b="0" i="0" sz="1200" u="none" cap="none" strike="noStrike">
                <a:solidFill>
                  <a:srgbClr val="888888"/>
                </a:solidFill>
                <a:latin typeface="Comic Sans MS"/>
                <a:ea typeface="Comic Sans MS"/>
                <a:cs typeface="Comic Sans MS"/>
                <a:sym typeface="Comic Sans MS"/>
              </a:defRPr>
            </a:lvl3pPr>
            <a:lvl4pPr indent="0" lvl="3" marL="0" marR="0" rtl="0" algn="r">
              <a:spcBef>
                <a:spcPts val="0"/>
              </a:spcBef>
              <a:buNone/>
              <a:defRPr b="0" i="0" sz="1200" u="none" cap="none" strike="noStrike">
                <a:solidFill>
                  <a:srgbClr val="888888"/>
                </a:solidFill>
                <a:latin typeface="Comic Sans MS"/>
                <a:ea typeface="Comic Sans MS"/>
                <a:cs typeface="Comic Sans MS"/>
                <a:sym typeface="Comic Sans MS"/>
              </a:defRPr>
            </a:lvl4pPr>
            <a:lvl5pPr indent="0" lvl="4" marL="0" marR="0" rtl="0" algn="r">
              <a:spcBef>
                <a:spcPts val="0"/>
              </a:spcBef>
              <a:buNone/>
              <a:defRPr b="0" i="0" sz="1200" u="none" cap="none" strike="noStrike">
                <a:solidFill>
                  <a:srgbClr val="888888"/>
                </a:solidFill>
                <a:latin typeface="Comic Sans MS"/>
                <a:ea typeface="Comic Sans MS"/>
                <a:cs typeface="Comic Sans MS"/>
                <a:sym typeface="Comic Sans MS"/>
              </a:defRPr>
            </a:lvl5pPr>
            <a:lvl6pPr indent="0" lvl="5" marL="0" marR="0" rtl="0" algn="r">
              <a:spcBef>
                <a:spcPts val="0"/>
              </a:spcBef>
              <a:buNone/>
              <a:defRPr b="0" i="0" sz="1200" u="none" cap="none" strike="noStrike">
                <a:solidFill>
                  <a:srgbClr val="888888"/>
                </a:solidFill>
                <a:latin typeface="Comic Sans MS"/>
                <a:ea typeface="Comic Sans MS"/>
                <a:cs typeface="Comic Sans MS"/>
                <a:sym typeface="Comic Sans MS"/>
              </a:defRPr>
            </a:lvl6pPr>
            <a:lvl7pPr indent="0" lvl="6" marL="0" marR="0" rtl="0" algn="r">
              <a:spcBef>
                <a:spcPts val="0"/>
              </a:spcBef>
              <a:buNone/>
              <a:defRPr b="0" i="0" sz="1200" u="none" cap="none" strike="noStrike">
                <a:solidFill>
                  <a:srgbClr val="888888"/>
                </a:solidFill>
                <a:latin typeface="Comic Sans MS"/>
                <a:ea typeface="Comic Sans MS"/>
                <a:cs typeface="Comic Sans MS"/>
                <a:sym typeface="Comic Sans MS"/>
              </a:defRPr>
            </a:lvl7pPr>
            <a:lvl8pPr indent="0" lvl="7" marL="0" marR="0" rtl="0" algn="r">
              <a:spcBef>
                <a:spcPts val="0"/>
              </a:spcBef>
              <a:buNone/>
              <a:defRPr b="0" i="0" sz="1200" u="none" cap="none" strike="noStrike">
                <a:solidFill>
                  <a:srgbClr val="888888"/>
                </a:solidFill>
                <a:latin typeface="Comic Sans MS"/>
                <a:ea typeface="Comic Sans MS"/>
                <a:cs typeface="Comic Sans MS"/>
                <a:sym typeface="Comic Sans MS"/>
              </a:defRPr>
            </a:lvl8pPr>
            <a:lvl9pPr indent="0" lvl="8" marL="0" marR="0" rtl="0" algn="r">
              <a:spcBef>
                <a:spcPts val="0"/>
              </a:spcBef>
              <a:buNone/>
              <a:defRPr b="0" i="0" sz="1200" u="none" cap="none" strike="noStrike">
                <a:solidFill>
                  <a:srgbClr val="888888"/>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57200" y="152400"/>
            <a:ext cx="8229600" cy="228600"/>
          </a:xfrm>
          <a:prstGeom prst="rect">
            <a:avLst/>
          </a:prstGeom>
          <a:solidFill>
            <a:srgbClr val="7575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16" name="Google Shape;16;p1"/>
          <p:cNvGrpSpPr/>
          <p:nvPr/>
        </p:nvGrpSpPr>
        <p:grpSpPr>
          <a:xfrm>
            <a:off x="457200" y="6129338"/>
            <a:ext cx="8229600" cy="274637"/>
            <a:chOff x="288" y="3861"/>
            <a:chExt cx="5184" cy="173"/>
          </a:xfrm>
        </p:grpSpPr>
        <p:sp>
          <p:nvSpPr>
            <p:cNvPr id="17" name="Google Shape;17;p1"/>
            <p:cNvSpPr txBox="1"/>
            <p:nvPr/>
          </p:nvSpPr>
          <p:spPr>
            <a:xfrm>
              <a:off x="4422" y="3861"/>
              <a:ext cx="803" cy="1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Times New Roman"/>
                <a:buNone/>
              </a:pPr>
              <a:r>
                <a:rPr b="1" i="0" lang="en-US" sz="1200" u="none" cap="none" strike="noStrike">
                  <a:solidFill>
                    <a:srgbClr val="FF0000"/>
                  </a:solidFill>
                  <a:latin typeface="Times New Roman"/>
                  <a:ea typeface="Times New Roman"/>
                  <a:cs typeface="Times New Roman"/>
                  <a:sym typeface="Times New Roman"/>
                </a:rPr>
                <a:t>Carnegie Mellon</a:t>
              </a:r>
              <a:endParaRPr/>
            </a:p>
          </p:txBody>
        </p:sp>
        <p:sp>
          <p:nvSpPr>
            <p:cNvPr id="18" name="Google Shape;18;p1"/>
            <p:cNvSpPr/>
            <p:nvPr/>
          </p:nvSpPr>
          <p:spPr>
            <a:xfrm>
              <a:off x="288" y="3888"/>
              <a:ext cx="4128" cy="144"/>
            </a:xfrm>
            <a:prstGeom prst="rect">
              <a:avLst/>
            </a:prstGeom>
            <a:solidFill>
              <a:srgbClr val="7575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5232" y="3888"/>
              <a:ext cx="240" cy="144"/>
            </a:xfrm>
            <a:prstGeom prst="rect">
              <a:avLst/>
            </a:prstGeom>
            <a:solidFill>
              <a:srgbClr val="7575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 name="Google Shape;20;p1"/>
          <p:cNvSpPr/>
          <p:nvPr/>
        </p:nvSpPr>
        <p:spPr>
          <a:xfrm>
            <a:off x="457200" y="6172200"/>
            <a:ext cx="8229600" cy="228600"/>
          </a:xfrm>
          <a:prstGeom prst="rect">
            <a:avLst/>
          </a:prstGeom>
          <a:solidFill>
            <a:srgbClr val="7575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idx="1" type="subTitle"/>
          </p:nvPr>
        </p:nvSpPr>
        <p:spPr>
          <a:xfrm>
            <a:off x="1450975" y="2819400"/>
            <a:ext cx="7388225" cy="3276600"/>
          </a:xfrm>
          <a:prstGeom prst="rect">
            <a:avLst/>
          </a:prstGeom>
          <a:noFill/>
          <a:ln>
            <a:noFill/>
          </a:ln>
        </p:spPr>
        <p:txBody>
          <a:bodyPr anchorCtr="0" anchor="t" bIns="44450" lIns="90475" spcFirstLastPara="1" rIns="90475" wrap="square" tIns="44450">
            <a:noAutofit/>
          </a:bodyPr>
          <a:lstStyle/>
          <a:p>
            <a:pPr indent="-533400" lvl="0" marL="533400" marR="0" rtl="0" algn="l">
              <a:spcBef>
                <a:spcPts val="0"/>
              </a:spcBef>
              <a:spcAft>
                <a:spcPts val="0"/>
              </a:spcAft>
              <a:buClr>
                <a:schemeClr val="dk2"/>
              </a:buClr>
              <a:buSzPts val="2400"/>
              <a:buFont typeface="Noto Symbol"/>
              <a:buAutoNum type="arabicPeriod"/>
            </a:pPr>
            <a:r>
              <a:rPr b="0" i="0" lang="en-US" sz="2400" u="none" cap="none" strike="noStrike">
                <a:solidFill>
                  <a:schemeClr val="dk2"/>
                </a:solidFill>
                <a:latin typeface="Comic Sans MS"/>
                <a:ea typeface="Comic Sans MS"/>
                <a:cs typeface="Comic Sans MS"/>
                <a:sym typeface="Comic Sans MS"/>
              </a:rPr>
              <a:t>Examples</a:t>
            </a:r>
            <a:endParaRPr b="0" i="0" sz="2400" u="none" cap="none" strike="noStrike">
              <a:solidFill>
                <a:schemeClr val="dk2"/>
              </a:solidFill>
              <a:latin typeface="Comic Sans MS"/>
              <a:ea typeface="Comic Sans MS"/>
              <a:cs typeface="Comic Sans MS"/>
              <a:sym typeface="Comic Sans MS"/>
            </a:endParaRPr>
          </a:p>
          <a:p>
            <a:pPr indent="-533400" lvl="0" marL="533400" marR="0" rtl="0" algn="l">
              <a:spcBef>
                <a:spcPts val="480"/>
              </a:spcBef>
              <a:spcAft>
                <a:spcPts val="0"/>
              </a:spcAft>
              <a:buClr>
                <a:schemeClr val="dk2"/>
              </a:buClr>
              <a:buSzPts val="2400"/>
              <a:buFont typeface="Noto Symbol"/>
              <a:buAutoNum type="arabicPeriod"/>
            </a:pPr>
            <a:r>
              <a:rPr b="0" i="0" lang="en-US" sz="2400" u="none" cap="none" strike="noStrike">
                <a:solidFill>
                  <a:schemeClr val="dk2"/>
                </a:solidFill>
                <a:latin typeface="Comic Sans MS"/>
                <a:ea typeface="Comic Sans MS"/>
                <a:cs typeface="Comic Sans MS"/>
                <a:sym typeface="Comic Sans MS"/>
              </a:rPr>
              <a:t>Affine Partitioning</a:t>
            </a:r>
            <a:endParaRPr/>
          </a:p>
          <a:p>
            <a:pPr indent="-381000" lvl="0" marL="533400" marR="0" rtl="0" algn="l">
              <a:spcBef>
                <a:spcPts val="480"/>
              </a:spcBef>
              <a:spcAft>
                <a:spcPts val="0"/>
              </a:spcAft>
              <a:buClr>
                <a:schemeClr val="dk1"/>
              </a:buClr>
              <a:buSzPts val="2400"/>
              <a:buFont typeface="Noto Symbol"/>
              <a:buNone/>
            </a:pPr>
            <a:r>
              <a:t/>
            </a:r>
            <a:endParaRPr b="0" i="0" sz="2400" u="none" cap="none" strike="noStrike">
              <a:solidFill>
                <a:schemeClr val="dk2"/>
              </a:solidFill>
              <a:latin typeface="Comic Sans MS"/>
              <a:ea typeface="Comic Sans MS"/>
              <a:cs typeface="Comic Sans MS"/>
              <a:sym typeface="Comic Sans MS"/>
            </a:endParaRPr>
          </a:p>
          <a:p>
            <a:pPr indent="-381000" lvl="0" marL="533400" marR="0" rtl="0" algn="l">
              <a:spcBef>
                <a:spcPts val="480"/>
              </a:spcBef>
              <a:spcAft>
                <a:spcPts val="0"/>
              </a:spcAft>
              <a:buClr>
                <a:schemeClr val="dk1"/>
              </a:buClr>
              <a:buSzPts val="2400"/>
              <a:buFont typeface="Noto Symbol"/>
              <a:buNone/>
            </a:pPr>
            <a:r>
              <a:t/>
            </a:r>
            <a:endParaRPr b="0" i="0" sz="2400" u="none" cap="none" strike="noStrike">
              <a:solidFill>
                <a:schemeClr val="dk2"/>
              </a:solidFill>
              <a:latin typeface="Comic Sans MS"/>
              <a:ea typeface="Comic Sans MS"/>
              <a:cs typeface="Comic Sans MS"/>
              <a:sym typeface="Comic Sans MS"/>
            </a:endParaRPr>
          </a:p>
          <a:p>
            <a:pPr indent="-533400" lvl="0" marL="533400" marR="0" rtl="0" algn="l">
              <a:spcBef>
                <a:spcPts val="480"/>
              </a:spcBef>
              <a:spcAft>
                <a:spcPts val="0"/>
              </a:spcAft>
              <a:buClr>
                <a:schemeClr val="dk2"/>
              </a:buClr>
              <a:buFont typeface="Calibri"/>
              <a:buNone/>
            </a:pPr>
            <a:r>
              <a:rPr b="0" i="0" lang="en-US" sz="2400" u="none" cap="none" strike="noStrike">
                <a:solidFill>
                  <a:schemeClr val="dk2"/>
                </a:solidFill>
                <a:latin typeface="Comic Sans MS"/>
                <a:ea typeface="Comic Sans MS"/>
                <a:cs typeface="Comic Sans MS"/>
                <a:sym typeface="Comic Sans MS"/>
              </a:rPr>
              <a:t>Readings: Chapter 11–11.3, 11.6–11.7.4, 11.9-11.9.6</a:t>
            </a:r>
            <a:endParaRPr/>
          </a:p>
          <a:p>
            <a:pPr indent="-381000" lvl="0" marL="533400" marR="0" rtl="0" algn="l">
              <a:spcBef>
                <a:spcPts val="480"/>
              </a:spcBef>
              <a:spcAft>
                <a:spcPts val="0"/>
              </a:spcAft>
              <a:buClr>
                <a:schemeClr val="dk1"/>
              </a:buClr>
              <a:buSzPts val="2400"/>
              <a:buFont typeface="Calibri"/>
              <a:buNone/>
            </a:pPr>
            <a:r>
              <a:t/>
            </a:r>
            <a:endParaRPr b="0" i="0" sz="2400" u="none" cap="none" strike="noStrike">
              <a:solidFill>
                <a:schemeClr val="dk2"/>
              </a:solidFill>
              <a:latin typeface="Comic Sans MS"/>
              <a:ea typeface="Comic Sans MS"/>
              <a:cs typeface="Comic Sans MS"/>
              <a:sym typeface="Comic Sans MS"/>
            </a:endParaRPr>
          </a:p>
        </p:txBody>
      </p:sp>
      <p:sp>
        <p:nvSpPr>
          <p:cNvPr id="96" name="Google Shape;96;p13"/>
          <p:cNvSpPr txBox="1"/>
          <p:nvPr>
            <p:ph type="ctrTitle"/>
          </p:nvPr>
        </p:nvSpPr>
        <p:spPr>
          <a:xfrm>
            <a:off x="1066800" y="1371600"/>
            <a:ext cx="7391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1" i="0" lang="en-US" sz="2500" u="none" cap="none" strike="noStrike">
                <a:solidFill>
                  <a:schemeClr val="dk1"/>
                </a:solidFill>
                <a:latin typeface="Comic Sans MS"/>
                <a:ea typeface="Comic Sans MS"/>
                <a:cs typeface="Comic Sans MS"/>
                <a:sym typeface="Comic Sans MS"/>
              </a:rPr>
              <a:t>Lecture 15</a:t>
            </a:r>
            <a:br>
              <a:rPr b="1" i="0" lang="en-US" sz="2500" u="none" cap="none" strike="noStrike">
                <a:solidFill>
                  <a:schemeClr val="dk1"/>
                </a:solidFill>
                <a:latin typeface="Comic Sans MS"/>
                <a:ea typeface="Comic Sans MS"/>
                <a:cs typeface="Comic Sans MS"/>
                <a:sym typeface="Comic Sans MS"/>
              </a:rPr>
            </a:br>
            <a:r>
              <a:rPr b="1" i="0" lang="en-US" sz="2500" u="none" cap="none" strike="noStrike">
                <a:solidFill>
                  <a:schemeClr val="dk1"/>
                </a:solidFill>
                <a:latin typeface="Comic Sans MS"/>
                <a:ea typeface="Comic Sans MS"/>
                <a:cs typeface="Comic Sans MS"/>
                <a:sym typeface="Comic Sans MS"/>
              </a:rPr>
              <a:t>Loop Transformations </a:t>
            </a:r>
            <a:br>
              <a:rPr b="1" i="0" lang="en-US" sz="2500" u="none" cap="none" strike="noStrike">
                <a:solidFill>
                  <a:schemeClr val="dk1"/>
                </a:solidFill>
                <a:latin typeface="Comic Sans MS"/>
                <a:ea typeface="Comic Sans MS"/>
                <a:cs typeface="Comic Sans MS"/>
                <a:sym typeface="Comic Sans MS"/>
              </a:rPr>
            </a:br>
            <a:r>
              <a:rPr b="1" i="0" lang="en-US" sz="2500" u="none" cap="none" strike="noStrike">
                <a:solidFill>
                  <a:schemeClr val="dk1"/>
                </a:solidFill>
                <a:latin typeface="Comic Sans MS"/>
                <a:ea typeface="Comic Sans MS"/>
                <a:cs typeface="Comic Sans MS"/>
                <a:sym typeface="Comic Sans MS"/>
              </a:rPr>
              <a:t>for Parallelism and Locality</a:t>
            </a:r>
            <a:endParaRPr/>
          </a:p>
        </p:txBody>
      </p:sp>
      <p:sp>
        <p:nvSpPr>
          <p:cNvPr id="97" name="Google Shape;9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98" name="Google Shape;9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99" name="Google Shape;99;p13"/>
          <p:cNvSpPr txBox="1"/>
          <p:nvPr>
            <p:ph idx="11" type="ftr"/>
          </p:nvPr>
        </p:nvSpPr>
        <p:spPr>
          <a:xfrm>
            <a:off x="2819400" y="6356350"/>
            <a:ext cx="35052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2"/>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Example</a:t>
            </a:r>
            <a:endParaRPr/>
          </a:p>
        </p:txBody>
      </p:sp>
      <p:sp>
        <p:nvSpPr>
          <p:cNvPr id="561" name="Google Shape;561;p22"/>
          <p:cNvSpPr/>
          <p:nvPr/>
        </p:nvSpPr>
        <p:spPr>
          <a:xfrm>
            <a:off x="800100" y="1565275"/>
            <a:ext cx="2247900" cy="1295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for I = 1 to 4</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for J = 1 to 3</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Z[I,J] = Z[I-1,J]</a:t>
            </a:r>
            <a:endParaRPr/>
          </a:p>
        </p:txBody>
      </p:sp>
      <p:cxnSp>
        <p:nvCxnSpPr>
          <p:cNvPr id="562" name="Google Shape;562;p22"/>
          <p:cNvCxnSpPr/>
          <p:nvPr/>
        </p:nvCxnSpPr>
        <p:spPr>
          <a:xfrm>
            <a:off x="1447800" y="4610100"/>
            <a:ext cx="1295400" cy="0"/>
          </a:xfrm>
          <a:prstGeom prst="straightConnector1">
            <a:avLst/>
          </a:prstGeom>
          <a:noFill/>
          <a:ln cap="flat" cmpd="sng" w="38100">
            <a:solidFill>
              <a:schemeClr val="dk1"/>
            </a:solidFill>
            <a:prstDash val="solid"/>
            <a:round/>
            <a:headEnd len="sm" w="sm" type="none"/>
            <a:tailEnd len="med" w="med" type="triangle"/>
          </a:ln>
        </p:spPr>
      </p:cxnSp>
      <p:cxnSp>
        <p:nvCxnSpPr>
          <p:cNvPr id="563" name="Google Shape;563;p22"/>
          <p:cNvCxnSpPr/>
          <p:nvPr/>
        </p:nvCxnSpPr>
        <p:spPr>
          <a:xfrm rot="-5400000">
            <a:off x="501650" y="3663950"/>
            <a:ext cx="1892300" cy="0"/>
          </a:xfrm>
          <a:prstGeom prst="straightConnector1">
            <a:avLst/>
          </a:prstGeom>
          <a:noFill/>
          <a:ln cap="flat" cmpd="sng" w="38100">
            <a:solidFill>
              <a:schemeClr val="dk1"/>
            </a:solidFill>
            <a:prstDash val="solid"/>
            <a:round/>
            <a:headEnd len="sm" w="sm" type="none"/>
            <a:tailEnd len="med" w="med" type="triangle"/>
          </a:ln>
        </p:spPr>
      </p:cxnSp>
      <p:sp>
        <p:nvSpPr>
          <p:cNvPr id="564" name="Google Shape;564;p22"/>
          <p:cNvSpPr txBox="1"/>
          <p:nvPr/>
        </p:nvSpPr>
        <p:spPr>
          <a:xfrm>
            <a:off x="914400" y="3311525"/>
            <a:ext cx="26987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I</a:t>
            </a:r>
            <a:endParaRPr b="0" baseline="-25000" i="0" sz="1800" u="none" cap="none" strike="noStrike">
              <a:solidFill>
                <a:schemeClr val="dk1"/>
              </a:solidFill>
              <a:latin typeface="Tahoma"/>
              <a:ea typeface="Tahoma"/>
              <a:cs typeface="Tahoma"/>
              <a:sym typeface="Tahoma"/>
            </a:endParaRPr>
          </a:p>
        </p:txBody>
      </p:sp>
      <p:sp>
        <p:nvSpPr>
          <p:cNvPr id="565" name="Google Shape;565;p22"/>
          <p:cNvSpPr txBox="1"/>
          <p:nvPr/>
        </p:nvSpPr>
        <p:spPr>
          <a:xfrm>
            <a:off x="1828800" y="4683125"/>
            <a:ext cx="279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J</a:t>
            </a:r>
            <a:endParaRPr b="0" baseline="-25000" i="0" sz="1800" u="none" cap="none" strike="noStrike">
              <a:solidFill>
                <a:schemeClr val="dk1"/>
              </a:solidFill>
              <a:latin typeface="Tahoma"/>
              <a:ea typeface="Tahoma"/>
              <a:cs typeface="Tahoma"/>
              <a:sym typeface="Tahoma"/>
            </a:endParaRPr>
          </a:p>
        </p:txBody>
      </p:sp>
      <p:sp>
        <p:nvSpPr>
          <p:cNvPr id="566" name="Google Shape;566;p22"/>
          <p:cNvSpPr/>
          <p:nvPr/>
        </p:nvSpPr>
        <p:spPr>
          <a:xfrm flipH="1" rot="5400000">
            <a:off x="1600200" y="4275138"/>
            <a:ext cx="165100" cy="165100"/>
          </a:xfrm>
          <a:prstGeom prst="ellipse">
            <a:avLst/>
          </a:prstGeom>
          <a:solidFill>
            <a:schemeClr val="hlink"/>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567" name="Google Shape;567;p22"/>
          <p:cNvGrpSpPr/>
          <p:nvPr/>
        </p:nvGrpSpPr>
        <p:grpSpPr>
          <a:xfrm>
            <a:off x="1600200" y="2933700"/>
            <a:ext cx="774699" cy="1506538"/>
            <a:chOff x="3604" y="1634"/>
            <a:chExt cx="488" cy="949"/>
          </a:xfrm>
        </p:grpSpPr>
        <p:sp>
          <p:nvSpPr>
            <p:cNvPr descr="Narrow vertical" id="568" name="Google Shape;568;p22"/>
            <p:cNvSpPr/>
            <p:nvPr/>
          </p:nvSpPr>
          <p:spPr>
            <a:xfrm flipH="1" rot="5400000">
              <a:off x="3795" y="247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569" name="Google Shape;569;p22"/>
            <p:cNvSpPr/>
            <p:nvPr/>
          </p:nvSpPr>
          <p:spPr>
            <a:xfrm flipH="1" rot="5400000">
              <a:off x="3987" y="247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570" name="Google Shape;570;p22"/>
            <p:cNvSpPr/>
            <p:nvPr/>
          </p:nvSpPr>
          <p:spPr>
            <a:xfrm flipH="1" rot="5400000">
              <a:off x="3796"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571" name="Google Shape;571;p22"/>
            <p:cNvSpPr/>
            <p:nvPr/>
          </p:nvSpPr>
          <p:spPr>
            <a:xfrm flipH="1" rot="5400000">
              <a:off x="3604"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572" name="Google Shape;572;p22"/>
            <p:cNvSpPr/>
            <p:nvPr/>
          </p:nvSpPr>
          <p:spPr>
            <a:xfrm flipH="1" rot="5400000">
              <a:off x="3988"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573" name="Google Shape;573;p22"/>
            <p:cNvSpPr/>
            <p:nvPr/>
          </p:nvSpPr>
          <p:spPr>
            <a:xfrm flipH="1" rot="5400000">
              <a:off x="3796"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574" name="Google Shape;574;p22"/>
            <p:cNvSpPr/>
            <p:nvPr/>
          </p:nvSpPr>
          <p:spPr>
            <a:xfrm flipH="1" rot="5400000">
              <a:off x="3604"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575" name="Google Shape;575;p22"/>
            <p:cNvSpPr/>
            <p:nvPr/>
          </p:nvSpPr>
          <p:spPr>
            <a:xfrm flipH="1" rot="5400000">
              <a:off x="3987"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576" name="Google Shape;576;p22"/>
            <p:cNvSpPr/>
            <p:nvPr/>
          </p:nvSpPr>
          <p:spPr>
            <a:xfrm flipH="1" rot="5400000">
              <a:off x="3795" y="1634"/>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577" name="Google Shape;577;p22"/>
            <p:cNvSpPr/>
            <p:nvPr/>
          </p:nvSpPr>
          <p:spPr>
            <a:xfrm flipH="1" rot="5400000">
              <a:off x="3604" y="1634"/>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78" name="Google Shape;578;p22"/>
          <p:cNvSpPr/>
          <p:nvPr/>
        </p:nvSpPr>
        <p:spPr>
          <a:xfrm flipH="1" rot="5400000">
            <a:off x="2208213" y="2933700"/>
            <a:ext cx="165100" cy="165100"/>
          </a:xfrm>
          <a:prstGeom prst="ellipse">
            <a:avLst/>
          </a:prstGeom>
          <a:solidFill>
            <a:srgbClr val="FFCC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79" name="Google Shape;579;p22"/>
          <p:cNvSpPr/>
          <p:nvPr/>
        </p:nvSpPr>
        <p:spPr>
          <a:xfrm>
            <a:off x="419100" y="1346200"/>
            <a:ext cx="2933700" cy="3889375"/>
          </a:xfrm>
          <a:prstGeom prst="flowChartAlternateProcess">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580" name="Google Shape;580;p22"/>
          <p:cNvGrpSpPr/>
          <p:nvPr/>
        </p:nvGrpSpPr>
        <p:grpSpPr>
          <a:xfrm rot="-5400000">
            <a:off x="1348581" y="3426619"/>
            <a:ext cx="1265238" cy="609600"/>
            <a:chOff x="1884" y="2832"/>
            <a:chExt cx="797" cy="384"/>
          </a:xfrm>
        </p:grpSpPr>
        <p:grpSp>
          <p:nvGrpSpPr>
            <p:cNvPr id="581" name="Google Shape;581;p22"/>
            <p:cNvGrpSpPr/>
            <p:nvPr/>
          </p:nvGrpSpPr>
          <p:grpSpPr>
            <a:xfrm>
              <a:off x="1884" y="2832"/>
              <a:ext cx="234" cy="384"/>
              <a:chOff x="1584" y="2106"/>
              <a:chExt cx="216" cy="384"/>
            </a:xfrm>
          </p:grpSpPr>
          <p:cxnSp>
            <p:nvCxnSpPr>
              <p:cNvPr id="582" name="Google Shape;582;p22"/>
              <p:cNvCxnSpPr/>
              <p:nvPr/>
            </p:nvCxnSpPr>
            <p:spPr>
              <a:xfrm>
                <a:off x="1584"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583" name="Google Shape;583;p22"/>
              <p:cNvCxnSpPr/>
              <p:nvPr/>
            </p:nvCxnSpPr>
            <p:spPr>
              <a:xfrm>
                <a:off x="1584"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584" name="Google Shape;584;p22"/>
              <p:cNvCxnSpPr/>
              <p:nvPr/>
            </p:nvCxnSpPr>
            <p:spPr>
              <a:xfrm>
                <a:off x="1584" y="2106"/>
                <a:ext cx="216" cy="0"/>
              </a:xfrm>
              <a:prstGeom prst="straightConnector1">
                <a:avLst/>
              </a:prstGeom>
              <a:noFill/>
              <a:ln cap="flat" cmpd="sng" w="28575">
                <a:solidFill>
                  <a:schemeClr val="dk1"/>
                </a:solidFill>
                <a:prstDash val="solid"/>
                <a:round/>
                <a:headEnd len="sm" w="sm" type="none"/>
                <a:tailEnd len="med" w="med" type="triangle"/>
              </a:ln>
            </p:spPr>
          </p:cxnSp>
        </p:grpSp>
        <p:cxnSp>
          <p:nvCxnSpPr>
            <p:cNvPr id="585" name="Google Shape;585;p22"/>
            <p:cNvCxnSpPr/>
            <p:nvPr/>
          </p:nvCxnSpPr>
          <p:spPr>
            <a:xfrm>
              <a:off x="2208" y="3216"/>
              <a:ext cx="216" cy="0"/>
            </a:xfrm>
            <a:prstGeom prst="straightConnector1">
              <a:avLst/>
            </a:prstGeom>
            <a:noFill/>
            <a:ln cap="flat" cmpd="sng" w="28575">
              <a:solidFill>
                <a:schemeClr val="dk1"/>
              </a:solidFill>
              <a:prstDash val="solid"/>
              <a:round/>
              <a:headEnd len="sm" w="sm" type="none"/>
              <a:tailEnd len="med" w="med" type="triangle"/>
            </a:ln>
          </p:spPr>
        </p:cxnSp>
        <p:cxnSp>
          <p:nvCxnSpPr>
            <p:cNvPr id="586" name="Google Shape;586;p22"/>
            <p:cNvCxnSpPr/>
            <p:nvPr/>
          </p:nvCxnSpPr>
          <p:spPr>
            <a:xfrm>
              <a:off x="2208" y="3024"/>
              <a:ext cx="216" cy="0"/>
            </a:xfrm>
            <a:prstGeom prst="straightConnector1">
              <a:avLst/>
            </a:prstGeom>
            <a:noFill/>
            <a:ln cap="flat" cmpd="sng" w="28575">
              <a:solidFill>
                <a:schemeClr val="dk1"/>
              </a:solidFill>
              <a:prstDash val="solid"/>
              <a:round/>
              <a:headEnd len="sm" w="sm" type="none"/>
              <a:tailEnd len="med" w="med" type="triangle"/>
            </a:ln>
          </p:spPr>
        </p:cxnSp>
        <p:cxnSp>
          <p:nvCxnSpPr>
            <p:cNvPr id="587" name="Google Shape;587;p22"/>
            <p:cNvCxnSpPr/>
            <p:nvPr/>
          </p:nvCxnSpPr>
          <p:spPr>
            <a:xfrm>
              <a:off x="2208" y="2832"/>
              <a:ext cx="216" cy="0"/>
            </a:xfrm>
            <a:prstGeom prst="straightConnector1">
              <a:avLst/>
            </a:prstGeom>
            <a:noFill/>
            <a:ln cap="flat" cmpd="sng" w="28575">
              <a:solidFill>
                <a:schemeClr val="dk1"/>
              </a:solidFill>
              <a:prstDash val="solid"/>
              <a:round/>
              <a:headEnd len="sm" w="sm" type="none"/>
              <a:tailEnd len="med" w="med" type="triangle"/>
            </a:ln>
          </p:spPr>
        </p:cxnSp>
        <p:grpSp>
          <p:nvGrpSpPr>
            <p:cNvPr id="588" name="Google Shape;588;p22"/>
            <p:cNvGrpSpPr/>
            <p:nvPr/>
          </p:nvGrpSpPr>
          <p:grpSpPr>
            <a:xfrm>
              <a:off x="2503" y="2832"/>
              <a:ext cx="178" cy="384"/>
              <a:chOff x="2232" y="2106"/>
              <a:chExt cx="216" cy="384"/>
            </a:xfrm>
          </p:grpSpPr>
          <p:cxnSp>
            <p:nvCxnSpPr>
              <p:cNvPr id="589" name="Google Shape;589;p22"/>
              <p:cNvCxnSpPr/>
              <p:nvPr/>
            </p:nvCxnSpPr>
            <p:spPr>
              <a:xfrm>
                <a:off x="2232"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590" name="Google Shape;590;p22"/>
              <p:cNvCxnSpPr/>
              <p:nvPr/>
            </p:nvCxnSpPr>
            <p:spPr>
              <a:xfrm>
                <a:off x="2232"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591" name="Google Shape;591;p22"/>
              <p:cNvCxnSpPr/>
              <p:nvPr/>
            </p:nvCxnSpPr>
            <p:spPr>
              <a:xfrm>
                <a:off x="2232" y="2106"/>
                <a:ext cx="216" cy="0"/>
              </a:xfrm>
              <a:prstGeom prst="straightConnector1">
                <a:avLst/>
              </a:prstGeom>
              <a:noFill/>
              <a:ln cap="flat" cmpd="sng" w="28575">
                <a:solidFill>
                  <a:schemeClr val="dk1"/>
                </a:solidFill>
                <a:prstDash val="solid"/>
                <a:round/>
                <a:headEnd len="sm" w="sm" type="none"/>
                <a:tailEnd len="med" w="med" type="triangle"/>
              </a:ln>
            </p:spPr>
          </p:cxnSp>
        </p:grpSp>
      </p:grpSp>
      <p:sp>
        <p:nvSpPr>
          <p:cNvPr id="592" name="Google Shape;592;p22"/>
          <p:cNvSpPr txBox="1"/>
          <p:nvPr/>
        </p:nvSpPr>
        <p:spPr>
          <a:xfrm>
            <a:off x="4147602" y="1564322"/>
            <a:ext cx="4485098" cy="2862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Find affine partitioning: </a:t>
            </a:r>
            <a:r>
              <a:rPr b="0" i="0" lang="en-US" sz="1800" u="none" cap="none" strike="noStrike">
                <a:solidFill>
                  <a:schemeClr val="dk1"/>
                </a:solidFill>
                <a:latin typeface="Calibri"/>
                <a:ea typeface="Calibri"/>
                <a:cs typeface="Calibri"/>
                <a:sym typeface="Calibri"/>
              </a:rPr>
              <a:t>c</a:t>
            </a:r>
            <a:r>
              <a:rPr b="0" baseline="-25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Calibri"/>
                <a:ea typeface="Calibri"/>
                <a:cs typeface="Calibri"/>
                <a:sym typeface="Calibri"/>
              </a:rPr>
              <a:t>c</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Calibri"/>
                <a:ea typeface="Calibri"/>
                <a:cs typeface="Calibri"/>
                <a:sym typeface="Calibri"/>
              </a:rPr>
              <a:t>c</a:t>
            </a:r>
            <a:r>
              <a:rPr b="0" baseline="-25000" i="0" lang="en-US" sz="1800" u="none" cap="none" strike="noStrike">
                <a:solidFill>
                  <a:schemeClr val="dk1"/>
                </a:solidFill>
                <a:latin typeface="Calibri"/>
                <a:ea typeface="Calibri"/>
                <a:cs typeface="Calibri"/>
                <a:sym typeface="Calibri"/>
              </a:rPr>
              <a:t>0 </a:t>
            </a:r>
            <a:r>
              <a:rPr b="0" i="0" lang="en-US" sz="1800" u="none" cap="none" strike="noStrike">
                <a:solidFill>
                  <a:schemeClr val="dk1"/>
                </a:solidFill>
                <a:latin typeface="Tahoma"/>
                <a:ea typeface="Tahoma"/>
                <a:cs typeface="Tahoma"/>
                <a:sym typeface="Tahoma"/>
              </a:rPr>
              <a:t> such that</a:t>
            </a:r>
            <a:r>
              <a:rPr b="0" i="0" lang="en-U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i  </a:t>
            </a: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i’ - 1 </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j  </a:t>
            </a: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j’</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c</a:t>
            </a:r>
            <a:r>
              <a:rPr b="0" baseline="-25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 i + c</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 j + c</a:t>
            </a:r>
            <a:r>
              <a:rPr b="0" baseline="-25000" i="0" lang="en-US" sz="1800" u="none" cap="none" strike="noStrike">
                <a:solidFill>
                  <a:schemeClr val="dk1"/>
                </a:solidFill>
                <a:latin typeface="Calibri"/>
                <a:ea typeface="Calibri"/>
                <a:cs typeface="Calibri"/>
                <a:sym typeface="Calibri"/>
              </a:rPr>
              <a:t>0 </a:t>
            </a:r>
            <a:r>
              <a:rPr b="1" i="0" lang="en-US" sz="1800" u="none" cap="none" strike="noStrike">
                <a:solidFill>
                  <a:schemeClr val="dk1"/>
                </a:solidFill>
                <a:latin typeface="Calibri"/>
                <a:ea typeface="Calibri"/>
                <a:cs typeface="Calibri"/>
                <a:sym typeface="Calibri"/>
              </a:rPr>
              <a:t>=</a:t>
            </a:r>
            <a:r>
              <a:rPr b="0" i="0" lang="en-US" sz="1800" u="none" cap="none" strike="noStrike">
                <a:solidFill>
                  <a:schemeClr val="dk1"/>
                </a:solidFill>
                <a:latin typeface="Calibri"/>
                <a:ea typeface="Calibri"/>
                <a:cs typeface="Calibri"/>
                <a:sym typeface="Calibri"/>
              </a:rPr>
              <a:t> c</a:t>
            </a:r>
            <a:r>
              <a:rPr b="0" baseline="-25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 i’ + c</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 j’ + c</a:t>
            </a:r>
            <a:r>
              <a:rPr b="0" baseline="-25000" i="0" lang="en-US" sz="1800" u="none" cap="none" strike="noStrike">
                <a:solidFill>
                  <a:schemeClr val="dk1"/>
                </a:solidFill>
                <a:latin typeface="Calibri"/>
                <a:ea typeface="Calibri"/>
                <a:cs typeface="Calibri"/>
                <a:sym typeface="Calibri"/>
              </a:rPr>
              <a:t>0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593" name="Google Shape;593;p22"/>
          <p:cNvPicPr preferRelativeResize="0"/>
          <p:nvPr/>
        </p:nvPicPr>
        <p:blipFill rotWithShape="1">
          <a:blip r:embed="rId3">
            <a:alphaModFix/>
          </a:blip>
          <a:srcRect b="0" l="0" r="0" t="0"/>
          <a:stretch/>
        </p:blipFill>
        <p:spPr>
          <a:xfrm>
            <a:off x="4646613" y="2392363"/>
            <a:ext cx="2032000" cy="752475"/>
          </a:xfrm>
          <a:prstGeom prst="rect">
            <a:avLst/>
          </a:prstGeom>
          <a:noFill/>
          <a:ln>
            <a:noFill/>
          </a:ln>
        </p:spPr>
      </p:pic>
      <p:sp>
        <p:nvSpPr>
          <p:cNvPr id="594" name="Google Shape;59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595" name="Google Shape;59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596" name="Google Shape;59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3"/>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Code Generation</a:t>
            </a:r>
            <a:endParaRPr/>
          </a:p>
        </p:txBody>
      </p:sp>
      <p:sp>
        <p:nvSpPr>
          <p:cNvPr id="603" name="Google Shape;603;p23"/>
          <p:cNvSpPr/>
          <p:nvPr/>
        </p:nvSpPr>
        <p:spPr>
          <a:xfrm>
            <a:off x="3810000" y="2794000"/>
            <a:ext cx="1104900" cy="457200"/>
          </a:xfrm>
          <a:prstGeom prst="rightArrow">
            <a:avLst>
              <a:gd fmla="val 50000" name="adj1"/>
              <a:gd fmla="val 60417" name="adj2"/>
            </a:avLst>
          </a:prstGeom>
          <a:solidFill>
            <a:srgbClr val="66FF33"/>
          </a:solidFill>
          <a:ln cap="flat" cmpd="sng" w="9525">
            <a:solidFill>
              <a:srgbClr val="66FF3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04" name="Google Shape;604;p23"/>
          <p:cNvSpPr/>
          <p:nvPr/>
        </p:nvSpPr>
        <p:spPr>
          <a:xfrm>
            <a:off x="5480050" y="1489075"/>
            <a:ext cx="2990850" cy="35401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for P = 1 to 3</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for I = 1 to 4</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for J = 1 to 3</a:t>
            </a:r>
            <a:br>
              <a:rPr b="0" i="0" lang="en-US" sz="1800" u="none" cap="none" strike="noStrike">
                <a:solidFill>
                  <a:schemeClr val="dk1"/>
                </a:solidFill>
                <a:latin typeface="Tahoma"/>
                <a:ea typeface="Tahoma"/>
                <a:cs typeface="Tahoma"/>
                <a:sym typeface="Tahoma"/>
              </a:rPr>
            </a:br>
            <a:r>
              <a:rPr b="0" i="0" lang="en-US" sz="1800" u="none" cap="none" strike="noStrike">
                <a:solidFill>
                  <a:schemeClr val="dk1"/>
                </a:solidFill>
                <a:latin typeface="Tahoma"/>
                <a:ea typeface="Tahoma"/>
                <a:cs typeface="Tahoma"/>
                <a:sym typeface="Tahoma"/>
              </a:rPr>
              <a:t>    if (j == P) </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Z[I,J] = Z[I-1,J]</a:t>
            </a:r>
            <a:endParaRPr/>
          </a:p>
          <a:p>
            <a:pPr indent="-342900" lvl="0" marL="342900" marR="0" rtl="0" algn="l">
              <a:spcBef>
                <a:spcPts val="360"/>
              </a:spcBef>
              <a:spcAft>
                <a:spcPts val="0"/>
              </a:spcAft>
              <a:buClr>
                <a:schemeClr val="folHlink"/>
              </a:buClr>
              <a:buFont typeface="Noto Symbol"/>
              <a:buNone/>
            </a:pPr>
            <a:r>
              <a:t/>
            </a:r>
            <a:endParaRPr b="0" i="0" sz="1800" u="none" cap="none" strike="noStrike">
              <a:solidFill>
                <a:schemeClr val="dk1"/>
              </a:solidFill>
              <a:latin typeface="Tahoma"/>
              <a:ea typeface="Tahoma"/>
              <a:cs typeface="Tahoma"/>
              <a:sym typeface="Tahoma"/>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for P = 1 to 3</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for I = 1 to 4</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Z[I,P] = Z[I-1,P]</a:t>
            </a:r>
            <a:endParaRPr/>
          </a:p>
          <a:p>
            <a:pPr indent="-342900" lvl="0" marL="342900" marR="0" rtl="0" algn="l">
              <a:spcBef>
                <a:spcPts val="360"/>
              </a:spcBef>
              <a:spcAft>
                <a:spcPts val="0"/>
              </a:spcAft>
              <a:buClr>
                <a:schemeClr val="folHlink"/>
              </a:buClr>
              <a:buFont typeface="Noto Symbol"/>
              <a:buNone/>
            </a:pPr>
            <a:r>
              <a:t/>
            </a:r>
            <a:endParaRPr b="0" i="0" sz="1800" u="none" cap="none" strike="noStrike">
              <a:solidFill>
                <a:schemeClr val="dk1"/>
              </a:solidFill>
              <a:latin typeface="Tahoma"/>
              <a:ea typeface="Tahoma"/>
              <a:cs typeface="Tahoma"/>
              <a:sym typeface="Tahoma"/>
            </a:endParaRPr>
          </a:p>
          <a:p>
            <a:pPr indent="-342900" lvl="0" marL="342900" marR="0" rtl="0" algn="l">
              <a:spcBef>
                <a:spcPts val="360"/>
              </a:spcBef>
              <a:spcAft>
                <a:spcPts val="0"/>
              </a:spcAft>
              <a:buClr>
                <a:schemeClr val="folHlink"/>
              </a:buClr>
              <a:buFont typeface="Noto Symbol"/>
              <a:buNone/>
            </a:pPr>
            <a:r>
              <a:t/>
            </a:r>
            <a:endParaRPr b="0" i="0" sz="1800" u="none" cap="none" strike="noStrike">
              <a:solidFill>
                <a:schemeClr val="dk1"/>
              </a:solidFill>
              <a:latin typeface="Tahoma"/>
              <a:ea typeface="Tahoma"/>
              <a:cs typeface="Tahoma"/>
              <a:sym typeface="Tahoma"/>
            </a:endParaRPr>
          </a:p>
          <a:p>
            <a:pPr indent="-342900" lvl="0" marL="342900" marR="0" rtl="0" algn="l">
              <a:spcBef>
                <a:spcPts val="360"/>
              </a:spcBef>
              <a:spcAft>
                <a:spcPts val="0"/>
              </a:spcAft>
              <a:buClr>
                <a:schemeClr val="folHlink"/>
              </a:buClr>
              <a:buFont typeface="Noto Symbol"/>
              <a:buNone/>
            </a:pPr>
            <a:r>
              <a:t/>
            </a:r>
            <a:endParaRPr b="0" i="0" sz="1800" u="none" cap="none" strike="noStrike">
              <a:solidFill>
                <a:schemeClr val="dk1"/>
              </a:solidFill>
              <a:latin typeface="Tahoma"/>
              <a:ea typeface="Tahoma"/>
              <a:cs typeface="Tahoma"/>
              <a:sym typeface="Tahoma"/>
            </a:endParaRPr>
          </a:p>
        </p:txBody>
      </p:sp>
      <p:sp>
        <p:nvSpPr>
          <p:cNvPr id="605" name="Google Shape;605;p23"/>
          <p:cNvSpPr/>
          <p:nvPr/>
        </p:nvSpPr>
        <p:spPr>
          <a:xfrm>
            <a:off x="5410200" y="1127125"/>
            <a:ext cx="2743200" cy="3895725"/>
          </a:xfrm>
          <a:prstGeom prst="flowChartAlternateProcess">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06" name="Google Shape;606;p23"/>
          <p:cNvSpPr/>
          <p:nvPr/>
        </p:nvSpPr>
        <p:spPr>
          <a:xfrm>
            <a:off x="800100" y="1565275"/>
            <a:ext cx="2247900" cy="1295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for I = 1 to 4</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for J = 1 to 3</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Z[I,J] = Z[I-1,J]</a:t>
            </a:r>
            <a:endParaRPr/>
          </a:p>
        </p:txBody>
      </p:sp>
      <p:cxnSp>
        <p:nvCxnSpPr>
          <p:cNvPr id="607" name="Google Shape;607;p23"/>
          <p:cNvCxnSpPr/>
          <p:nvPr/>
        </p:nvCxnSpPr>
        <p:spPr>
          <a:xfrm>
            <a:off x="1447800" y="4610100"/>
            <a:ext cx="1295400" cy="0"/>
          </a:xfrm>
          <a:prstGeom prst="straightConnector1">
            <a:avLst/>
          </a:prstGeom>
          <a:noFill/>
          <a:ln cap="flat" cmpd="sng" w="38100">
            <a:solidFill>
              <a:schemeClr val="dk1"/>
            </a:solidFill>
            <a:prstDash val="solid"/>
            <a:round/>
            <a:headEnd len="sm" w="sm" type="none"/>
            <a:tailEnd len="med" w="med" type="triangle"/>
          </a:ln>
        </p:spPr>
      </p:cxnSp>
      <p:cxnSp>
        <p:nvCxnSpPr>
          <p:cNvPr id="608" name="Google Shape;608;p23"/>
          <p:cNvCxnSpPr/>
          <p:nvPr/>
        </p:nvCxnSpPr>
        <p:spPr>
          <a:xfrm rot="-5400000">
            <a:off x="501650" y="3663950"/>
            <a:ext cx="1892300" cy="0"/>
          </a:xfrm>
          <a:prstGeom prst="straightConnector1">
            <a:avLst/>
          </a:prstGeom>
          <a:noFill/>
          <a:ln cap="flat" cmpd="sng" w="38100">
            <a:solidFill>
              <a:schemeClr val="dk1"/>
            </a:solidFill>
            <a:prstDash val="solid"/>
            <a:round/>
            <a:headEnd len="sm" w="sm" type="none"/>
            <a:tailEnd len="med" w="med" type="triangle"/>
          </a:ln>
        </p:spPr>
      </p:cxnSp>
      <p:sp>
        <p:nvSpPr>
          <p:cNvPr id="609" name="Google Shape;609;p23"/>
          <p:cNvSpPr txBox="1"/>
          <p:nvPr/>
        </p:nvSpPr>
        <p:spPr>
          <a:xfrm>
            <a:off x="914400" y="3311525"/>
            <a:ext cx="26987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I</a:t>
            </a:r>
            <a:endParaRPr b="0" baseline="-25000" i="0" sz="1800" u="none" cap="none" strike="noStrike">
              <a:solidFill>
                <a:schemeClr val="dk1"/>
              </a:solidFill>
              <a:latin typeface="Tahoma"/>
              <a:ea typeface="Tahoma"/>
              <a:cs typeface="Tahoma"/>
              <a:sym typeface="Tahoma"/>
            </a:endParaRPr>
          </a:p>
        </p:txBody>
      </p:sp>
      <p:sp>
        <p:nvSpPr>
          <p:cNvPr id="610" name="Google Shape;610;p23"/>
          <p:cNvSpPr txBox="1"/>
          <p:nvPr/>
        </p:nvSpPr>
        <p:spPr>
          <a:xfrm>
            <a:off x="1828800" y="4683125"/>
            <a:ext cx="279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J</a:t>
            </a:r>
            <a:endParaRPr b="0" baseline="-25000" i="0" sz="1800" u="none" cap="none" strike="noStrike">
              <a:solidFill>
                <a:schemeClr val="dk1"/>
              </a:solidFill>
              <a:latin typeface="Tahoma"/>
              <a:ea typeface="Tahoma"/>
              <a:cs typeface="Tahoma"/>
              <a:sym typeface="Tahoma"/>
            </a:endParaRPr>
          </a:p>
        </p:txBody>
      </p:sp>
      <p:sp>
        <p:nvSpPr>
          <p:cNvPr id="611" name="Google Shape;611;p23"/>
          <p:cNvSpPr/>
          <p:nvPr/>
        </p:nvSpPr>
        <p:spPr>
          <a:xfrm flipH="1" rot="5400000">
            <a:off x="1600200" y="4275138"/>
            <a:ext cx="165100" cy="165100"/>
          </a:xfrm>
          <a:prstGeom prst="ellipse">
            <a:avLst/>
          </a:prstGeom>
          <a:solidFill>
            <a:schemeClr val="hlink"/>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12" name="Google Shape;612;p23"/>
          <p:cNvGrpSpPr/>
          <p:nvPr/>
        </p:nvGrpSpPr>
        <p:grpSpPr>
          <a:xfrm>
            <a:off x="1600200" y="2933700"/>
            <a:ext cx="774699" cy="1506538"/>
            <a:chOff x="3604" y="1634"/>
            <a:chExt cx="488" cy="949"/>
          </a:xfrm>
        </p:grpSpPr>
        <p:sp>
          <p:nvSpPr>
            <p:cNvPr descr="Narrow vertical" id="613" name="Google Shape;613;p23"/>
            <p:cNvSpPr/>
            <p:nvPr/>
          </p:nvSpPr>
          <p:spPr>
            <a:xfrm flipH="1" rot="5400000">
              <a:off x="3795" y="247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14" name="Google Shape;614;p23"/>
            <p:cNvSpPr/>
            <p:nvPr/>
          </p:nvSpPr>
          <p:spPr>
            <a:xfrm flipH="1" rot="5400000">
              <a:off x="3987" y="247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15" name="Google Shape;615;p23"/>
            <p:cNvSpPr/>
            <p:nvPr/>
          </p:nvSpPr>
          <p:spPr>
            <a:xfrm flipH="1" rot="5400000">
              <a:off x="3796"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16" name="Google Shape;616;p23"/>
            <p:cNvSpPr/>
            <p:nvPr/>
          </p:nvSpPr>
          <p:spPr>
            <a:xfrm flipH="1" rot="5400000">
              <a:off x="3604"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17" name="Google Shape;617;p23"/>
            <p:cNvSpPr/>
            <p:nvPr/>
          </p:nvSpPr>
          <p:spPr>
            <a:xfrm flipH="1" rot="5400000">
              <a:off x="3988"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18" name="Google Shape;618;p23"/>
            <p:cNvSpPr/>
            <p:nvPr/>
          </p:nvSpPr>
          <p:spPr>
            <a:xfrm flipH="1" rot="5400000">
              <a:off x="3796"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19" name="Google Shape;619;p23"/>
            <p:cNvSpPr/>
            <p:nvPr/>
          </p:nvSpPr>
          <p:spPr>
            <a:xfrm flipH="1" rot="5400000">
              <a:off x="3604"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20" name="Google Shape;620;p23"/>
            <p:cNvSpPr/>
            <p:nvPr/>
          </p:nvSpPr>
          <p:spPr>
            <a:xfrm flipH="1" rot="5400000">
              <a:off x="3987"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21" name="Google Shape;621;p23"/>
            <p:cNvSpPr/>
            <p:nvPr/>
          </p:nvSpPr>
          <p:spPr>
            <a:xfrm flipH="1" rot="5400000">
              <a:off x="3795" y="1634"/>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22" name="Google Shape;622;p23"/>
            <p:cNvSpPr/>
            <p:nvPr/>
          </p:nvSpPr>
          <p:spPr>
            <a:xfrm flipH="1" rot="5400000">
              <a:off x="3604" y="1634"/>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23" name="Google Shape;623;p23"/>
          <p:cNvSpPr/>
          <p:nvPr/>
        </p:nvSpPr>
        <p:spPr>
          <a:xfrm flipH="1" rot="5400000">
            <a:off x="2208213" y="2933700"/>
            <a:ext cx="165100" cy="165100"/>
          </a:xfrm>
          <a:prstGeom prst="ellipse">
            <a:avLst/>
          </a:prstGeom>
          <a:solidFill>
            <a:srgbClr val="FFCC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24" name="Google Shape;624;p23"/>
          <p:cNvSpPr/>
          <p:nvPr/>
        </p:nvSpPr>
        <p:spPr>
          <a:xfrm>
            <a:off x="419100" y="1203325"/>
            <a:ext cx="2933700" cy="3889375"/>
          </a:xfrm>
          <a:prstGeom prst="flowChartAlternateProcess">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25" name="Google Shape;625;p23"/>
          <p:cNvGrpSpPr/>
          <p:nvPr/>
        </p:nvGrpSpPr>
        <p:grpSpPr>
          <a:xfrm rot="-5400000">
            <a:off x="1348581" y="3426619"/>
            <a:ext cx="1265238" cy="609600"/>
            <a:chOff x="1884" y="2832"/>
            <a:chExt cx="797" cy="384"/>
          </a:xfrm>
        </p:grpSpPr>
        <p:grpSp>
          <p:nvGrpSpPr>
            <p:cNvPr id="626" name="Google Shape;626;p23"/>
            <p:cNvGrpSpPr/>
            <p:nvPr/>
          </p:nvGrpSpPr>
          <p:grpSpPr>
            <a:xfrm>
              <a:off x="1884" y="2832"/>
              <a:ext cx="234" cy="384"/>
              <a:chOff x="1584" y="2106"/>
              <a:chExt cx="216" cy="384"/>
            </a:xfrm>
          </p:grpSpPr>
          <p:cxnSp>
            <p:nvCxnSpPr>
              <p:cNvPr id="627" name="Google Shape;627;p23"/>
              <p:cNvCxnSpPr/>
              <p:nvPr/>
            </p:nvCxnSpPr>
            <p:spPr>
              <a:xfrm>
                <a:off x="1584"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628" name="Google Shape;628;p23"/>
              <p:cNvCxnSpPr/>
              <p:nvPr/>
            </p:nvCxnSpPr>
            <p:spPr>
              <a:xfrm>
                <a:off x="1584"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629" name="Google Shape;629;p23"/>
              <p:cNvCxnSpPr/>
              <p:nvPr/>
            </p:nvCxnSpPr>
            <p:spPr>
              <a:xfrm>
                <a:off x="1584" y="2106"/>
                <a:ext cx="216" cy="0"/>
              </a:xfrm>
              <a:prstGeom prst="straightConnector1">
                <a:avLst/>
              </a:prstGeom>
              <a:noFill/>
              <a:ln cap="flat" cmpd="sng" w="28575">
                <a:solidFill>
                  <a:schemeClr val="dk1"/>
                </a:solidFill>
                <a:prstDash val="solid"/>
                <a:round/>
                <a:headEnd len="sm" w="sm" type="none"/>
                <a:tailEnd len="med" w="med" type="triangle"/>
              </a:ln>
            </p:spPr>
          </p:cxnSp>
        </p:grpSp>
        <p:cxnSp>
          <p:nvCxnSpPr>
            <p:cNvPr id="630" name="Google Shape;630;p23"/>
            <p:cNvCxnSpPr/>
            <p:nvPr/>
          </p:nvCxnSpPr>
          <p:spPr>
            <a:xfrm>
              <a:off x="2208" y="3216"/>
              <a:ext cx="216" cy="0"/>
            </a:xfrm>
            <a:prstGeom prst="straightConnector1">
              <a:avLst/>
            </a:prstGeom>
            <a:noFill/>
            <a:ln cap="flat" cmpd="sng" w="28575">
              <a:solidFill>
                <a:schemeClr val="dk1"/>
              </a:solidFill>
              <a:prstDash val="solid"/>
              <a:round/>
              <a:headEnd len="sm" w="sm" type="none"/>
              <a:tailEnd len="med" w="med" type="triangle"/>
            </a:ln>
          </p:spPr>
        </p:cxnSp>
        <p:cxnSp>
          <p:nvCxnSpPr>
            <p:cNvPr id="631" name="Google Shape;631;p23"/>
            <p:cNvCxnSpPr/>
            <p:nvPr/>
          </p:nvCxnSpPr>
          <p:spPr>
            <a:xfrm>
              <a:off x="2208" y="3024"/>
              <a:ext cx="216" cy="0"/>
            </a:xfrm>
            <a:prstGeom prst="straightConnector1">
              <a:avLst/>
            </a:prstGeom>
            <a:noFill/>
            <a:ln cap="flat" cmpd="sng" w="28575">
              <a:solidFill>
                <a:schemeClr val="dk1"/>
              </a:solidFill>
              <a:prstDash val="solid"/>
              <a:round/>
              <a:headEnd len="sm" w="sm" type="none"/>
              <a:tailEnd len="med" w="med" type="triangle"/>
            </a:ln>
          </p:spPr>
        </p:cxnSp>
        <p:cxnSp>
          <p:nvCxnSpPr>
            <p:cNvPr id="632" name="Google Shape;632;p23"/>
            <p:cNvCxnSpPr/>
            <p:nvPr/>
          </p:nvCxnSpPr>
          <p:spPr>
            <a:xfrm>
              <a:off x="2208" y="2832"/>
              <a:ext cx="216" cy="0"/>
            </a:xfrm>
            <a:prstGeom prst="straightConnector1">
              <a:avLst/>
            </a:prstGeom>
            <a:noFill/>
            <a:ln cap="flat" cmpd="sng" w="28575">
              <a:solidFill>
                <a:schemeClr val="dk1"/>
              </a:solidFill>
              <a:prstDash val="solid"/>
              <a:round/>
              <a:headEnd len="sm" w="sm" type="none"/>
              <a:tailEnd len="med" w="med" type="triangle"/>
            </a:ln>
          </p:spPr>
        </p:cxnSp>
        <p:grpSp>
          <p:nvGrpSpPr>
            <p:cNvPr id="633" name="Google Shape;633;p23"/>
            <p:cNvGrpSpPr/>
            <p:nvPr/>
          </p:nvGrpSpPr>
          <p:grpSpPr>
            <a:xfrm>
              <a:off x="2503" y="2832"/>
              <a:ext cx="178" cy="384"/>
              <a:chOff x="2232" y="2106"/>
              <a:chExt cx="216" cy="384"/>
            </a:xfrm>
          </p:grpSpPr>
          <p:cxnSp>
            <p:nvCxnSpPr>
              <p:cNvPr id="634" name="Google Shape;634;p23"/>
              <p:cNvCxnSpPr/>
              <p:nvPr/>
            </p:nvCxnSpPr>
            <p:spPr>
              <a:xfrm>
                <a:off x="2232"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635" name="Google Shape;635;p23"/>
              <p:cNvCxnSpPr/>
              <p:nvPr/>
            </p:nvCxnSpPr>
            <p:spPr>
              <a:xfrm>
                <a:off x="2232"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636" name="Google Shape;636;p23"/>
              <p:cNvCxnSpPr/>
              <p:nvPr/>
            </p:nvCxnSpPr>
            <p:spPr>
              <a:xfrm>
                <a:off x="2232" y="2106"/>
                <a:ext cx="216" cy="0"/>
              </a:xfrm>
              <a:prstGeom prst="straightConnector1">
                <a:avLst/>
              </a:prstGeom>
              <a:noFill/>
              <a:ln cap="flat" cmpd="sng" w="28575">
                <a:solidFill>
                  <a:schemeClr val="dk1"/>
                </a:solidFill>
                <a:prstDash val="solid"/>
                <a:round/>
                <a:headEnd len="sm" w="sm" type="none"/>
                <a:tailEnd len="med" w="med" type="triangle"/>
              </a:ln>
            </p:spPr>
          </p:cxnSp>
        </p:grpSp>
      </p:grpSp>
      <p:sp>
        <p:nvSpPr>
          <p:cNvPr id="637" name="Google Shape;637;p23"/>
          <p:cNvSpPr txBox="1"/>
          <p:nvPr/>
        </p:nvSpPr>
        <p:spPr>
          <a:xfrm>
            <a:off x="4025900" y="3733800"/>
            <a:ext cx="733425"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 = j</a:t>
            </a:r>
            <a:endParaRPr/>
          </a:p>
        </p:txBody>
      </p:sp>
      <p:sp>
        <p:nvSpPr>
          <p:cNvPr id="638" name="Google Shape;638;p23"/>
          <p:cNvSpPr/>
          <p:nvPr/>
        </p:nvSpPr>
        <p:spPr>
          <a:xfrm>
            <a:off x="2466975" y="5116513"/>
            <a:ext cx="4603750" cy="1016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SPMD (single program multiple data) code: </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for I = 1 to 4</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Z[I,P] = Z[I-1,P]</a:t>
            </a:r>
            <a:endParaRPr/>
          </a:p>
          <a:p>
            <a:pPr indent="-342900" lvl="0" marL="342900" marR="0" rtl="0" algn="l">
              <a:spcBef>
                <a:spcPts val="360"/>
              </a:spcBef>
              <a:spcAft>
                <a:spcPts val="0"/>
              </a:spcAft>
              <a:buClr>
                <a:schemeClr val="folHlink"/>
              </a:buClr>
              <a:buFont typeface="Noto Symbol"/>
              <a:buNone/>
            </a:pPr>
            <a:r>
              <a:t/>
            </a:r>
            <a:endParaRPr b="0" i="0" sz="1800" u="none" cap="none" strike="noStrike">
              <a:solidFill>
                <a:schemeClr val="dk1"/>
              </a:solidFill>
              <a:latin typeface="Tahoma"/>
              <a:ea typeface="Tahoma"/>
              <a:cs typeface="Tahoma"/>
              <a:sym typeface="Tahoma"/>
            </a:endParaRPr>
          </a:p>
          <a:p>
            <a:pPr indent="-342900" lvl="0" marL="342900" marR="0" rtl="0" algn="l">
              <a:spcBef>
                <a:spcPts val="360"/>
              </a:spcBef>
              <a:spcAft>
                <a:spcPts val="0"/>
              </a:spcAft>
              <a:buClr>
                <a:schemeClr val="folHlink"/>
              </a:buClr>
              <a:buFont typeface="Noto Symbol"/>
              <a:buNone/>
            </a:pPr>
            <a:r>
              <a:t/>
            </a:r>
            <a:endParaRPr b="0" i="0" sz="1800" u="none" cap="none" strike="noStrike">
              <a:solidFill>
                <a:schemeClr val="dk1"/>
              </a:solidFill>
              <a:latin typeface="Tahoma"/>
              <a:ea typeface="Tahoma"/>
              <a:cs typeface="Tahoma"/>
              <a:sym typeface="Tahoma"/>
            </a:endParaRPr>
          </a:p>
          <a:p>
            <a:pPr indent="-342900" lvl="0" marL="342900" marR="0" rtl="0" algn="l">
              <a:spcBef>
                <a:spcPts val="360"/>
              </a:spcBef>
              <a:spcAft>
                <a:spcPts val="0"/>
              </a:spcAft>
              <a:buClr>
                <a:schemeClr val="folHlink"/>
              </a:buClr>
              <a:buFont typeface="Noto Symbol"/>
              <a:buNone/>
            </a:pPr>
            <a:r>
              <a:t/>
            </a:r>
            <a:endParaRPr b="0" i="0" sz="1800" u="none" cap="none" strike="noStrike">
              <a:solidFill>
                <a:schemeClr val="dk1"/>
              </a:solidFill>
              <a:latin typeface="Tahoma"/>
              <a:ea typeface="Tahoma"/>
              <a:cs typeface="Tahoma"/>
              <a:sym typeface="Tahoma"/>
            </a:endParaRPr>
          </a:p>
        </p:txBody>
      </p:sp>
      <p:sp>
        <p:nvSpPr>
          <p:cNvPr id="639" name="Google Shape;63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640" name="Google Shape;64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641" name="Google Shape;64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4"/>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br>
              <a:rPr b="0" i="0" lang="en-US" sz="2150" u="sng" cap="none" strike="noStrike">
                <a:solidFill>
                  <a:schemeClr val="dk1"/>
                </a:solidFill>
                <a:latin typeface="Comic Sans MS"/>
                <a:ea typeface="Comic Sans MS"/>
                <a:cs typeface="Comic Sans MS"/>
                <a:sym typeface="Comic Sans MS"/>
              </a:rPr>
            </a:br>
            <a:r>
              <a:rPr b="0" i="0" lang="en-US" sz="2150" u="sng" cap="none" strike="noStrike">
                <a:solidFill>
                  <a:schemeClr val="dk1"/>
                </a:solidFill>
                <a:latin typeface="Comic Sans MS"/>
                <a:ea typeface="Comic Sans MS"/>
                <a:cs typeface="Comic Sans MS"/>
                <a:sym typeface="Comic Sans MS"/>
              </a:rPr>
              <a:t>Loop Permutation (Loop Interchange)</a:t>
            </a:r>
            <a:endParaRPr/>
          </a:p>
        </p:txBody>
      </p:sp>
      <p:sp>
        <p:nvSpPr>
          <p:cNvPr id="648" name="Google Shape;648;p24"/>
          <p:cNvSpPr/>
          <p:nvPr/>
        </p:nvSpPr>
        <p:spPr>
          <a:xfrm>
            <a:off x="3810000" y="3124200"/>
            <a:ext cx="1104900" cy="457200"/>
          </a:xfrm>
          <a:prstGeom prst="rightArrow">
            <a:avLst>
              <a:gd fmla="val 50000" name="adj1"/>
              <a:gd fmla="val 60417" name="adj2"/>
            </a:avLst>
          </a:prstGeom>
          <a:solidFill>
            <a:srgbClr val="66FF33"/>
          </a:solidFill>
          <a:ln cap="flat" cmpd="sng" w="9525">
            <a:solidFill>
              <a:srgbClr val="66FF3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49" name="Google Shape;649;p24"/>
          <p:cNvSpPr/>
          <p:nvPr/>
        </p:nvSpPr>
        <p:spPr>
          <a:xfrm>
            <a:off x="5632450" y="1819275"/>
            <a:ext cx="2444750" cy="13049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for P = 1 to 3</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for I = 1 to 4</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Z[I,P] = Z[I-1,P]</a:t>
            </a:r>
            <a:endParaRPr/>
          </a:p>
        </p:txBody>
      </p:sp>
      <p:sp>
        <p:nvSpPr>
          <p:cNvPr id="650" name="Google Shape;650;p24"/>
          <p:cNvSpPr/>
          <p:nvPr/>
        </p:nvSpPr>
        <p:spPr>
          <a:xfrm>
            <a:off x="5410200" y="1497012"/>
            <a:ext cx="2743200" cy="3895725"/>
          </a:xfrm>
          <a:prstGeom prst="flowChartAlternateProcess">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51" name="Google Shape;651;p24"/>
          <p:cNvSpPr/>
          <p:nvPr/>
        </p:nvSpPr>
        <p:spPr>
          <a:xfrm>
            <a:off x="800100" y="1895475"/>
            <a:ext cx="2247900" cy="1295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for I = 1 to 4</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for J = 1 to 3</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Z[I,J] = Z[I-1,J]</a:t>
            </a:r>
            <a:endParaRPr/>
          </a:p>
        </p:txBody>
      </p:sp>
      <p:cxnSp>
        <p:nvCxnSpPr>
          <p:cNvPr id="652" name="Google Shape;652;p24"/>
          <p:cNvCxnSpPr/>
          <p:nvPr/>
        </p:nvCxnSpPr>
        <p:spPr>
          <a:xfrm>
            <a:off x="1447800" y="4940300"/>
            <a:ext cx="1295400" cy="0"/>
          </a:xfrm>
          <a:prstGeom prst="straightConnector1">
            <a:avLst/>
          </a:prstGeom>
          <a:noFill/>
          <a:ln cap="flat" cmpd="sng" w="38100">
            <a:solidFill>
              <a:schemeClr val="dk1"/>
            </a:solidFill>
            <a:prstDash val="solid"/>
            <a:round/>
            <a:headEnd len="sm" w="sm" type="none"/>
            <a:tailEnd len="med" w="med" type="triangle"/>
          </a:ln>
        </p:spPr>
      </p:cxnSp>
      <p:cxnSp>
        <p:nvCxnSpPr>
          <p:cNvPr id="653" name="Google Shape;653;p24"/>
          <p:cNvCxnSpPr/>
          <p:nvPr/>
        </p:nvCxnSpPr>
        <p:spPr>
          <a:xfrm rot="-5400000">
            <a:off x="501650" y="3994150"/>
            <a:ext cx="1892300" cy="0"/>
          </a:xfrm>
          <a:prstGeom prst="straightConnector1">
            <a:avLst/>
          </a:prstGeom>
          <a:noFill/>
          <a:ln cap="flat" cmpd="sng" w="38100">
            <a:solidFill>
              <a:schemeClr val="dk1"/>
            </a:solidFill>
            <a:prstDash val="solid"/>
            <a:round/>
            <a:headEnd len="sm" w="sm" type="none"/>
            <a:tailEnd len="med" w="med" type="triangle"/>
          </a:ln>
        </p:spPr>
      </p:cxnSp>
      <p:sp>
        <p:nvSpPr>
          <p:cNvPr id="654" name="Google Shape;654;p24"/>
          <p:cNvSpPr txBox="1"/>
          <p:nvPr/>
        </p:nvSpPr>
        <p:spPr>
          <a:xfrm>
            <a:off x="914400" y="3641725"/>
            <a:ext cx="26987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I</a:t>
            </a:r>
            <a:endParaRPr b="0" baseline="-25000" i="0" sz="1800" u="none" cap="none" strike="noStrike">
              <a:solidFill>
                <a:schemeClr val="dk1"/>
              </a:solidFill>
              <a:latin typeface="Tahoma"/>
              <a:ea typeface="Tahoma"/>
              <a:cs typeface="Tahoma"/>
              <a:sym typeface="Tahoma"/>
            </a:endParaRPr>
          </a:p>
        </p:txBody>
      </p:sp>
      <p:sp>
        <p:nvSpPr>
          <p:cNvPr id="655" name="Google Shape;655;p24"/>
          <p:cNvSpPr txBox="1"/>
          <p:nvPr/>
        </p:nvSpPr>
        <p:spPr>
          <a:xfrm>
            <a:off x="1828800" y="5013325"/>
            <a:ext cx="279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J</a:t>
            </a:r>
            <a:endParaRPr b="0" baseline="-25000" i="0" sz="1800" u="none" cap="none" strike="noStrike">
              <a:solidFill>
                <a:schemeClr val="dk1"/>
              </a:solidFill>
              <a:latin typeface="Tahoma"/>
              <a:ea typeface="Tahoma"/>
              <a:cs typeface="Tahoma"/>
              <a:sym typeface="Tahoma"/>
            </a:endParaRPr>
          </a:p>
        </p:txBody>
      </p:sp>
      <p:sp>
        <p:nvSpPr>
          <p:cNvPr id="656" name="Google Shape;656;p24"/>
          <p:cNvSpPr/>
          <p:nvPr/>
        </p:nvSpPr>
        <p:spPr>
          <a:xfrm flipH="1" rot="5400000">
            <a:off x="1600200" y="4605338"/>
            <a:ext cx="165100" cy="165100"/>
          </a:xfrm>
          <a:prstGeom prst="ellipse">
            <a:avLst/>
          </a:prstGeom>
          <a:solidFill>
            <a:schemeClr val="hlink"/>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57" name="Google Shape;657;p24"/>
          <p:cNvGrpSpPr/>
          <p:nvPr/>
        </p:nvGrpSpPr>
        <p:grpSpPr>
          <a:xfrm>
            <a:off x="1600200" y="3263900"/>
            <a:ext cx="774699" cy="1506538"/>
            <a:chOff x="3604" y="1634"/>
            <a:chExt cx="488" cy="949"/>
          </a:xfrm>
        </p:grpSpPr>
        <p:sp>
          <p:nvSpPr>
            <p:cNvPr descr="Narrow vertical" id="658" name="Google Shape;658;p24"/>
            <p:cNvSpPr/>
            <p:nvPr/>
          </p:nvSpPr>
          <p:spPr>
            <a:xfrm flipH="1" rot="5400000">
              <a:off x="3795" y="247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59" name="Google Shape;659;p24"/>
            <p:cNvSpPr/>
            <p:nvPr/>
          </p:nvSpPr>
          <p:spPr>
            <a:xfrm flipH="1" rot="5400000">
              <a:off x="3987" y="247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60" name="Google Shape;660;p24"/>
            <p:cNvSpPr/>
            <p:nvPr/>
          </p:nvSpPr>
          <p:spPr>
            <a:xfrm flipH="1" rot="5400000">
              <a:off x="3796"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61" name="Google Shape;661;p24"/>
            <p:cNvSpPr/>
            <p:nvPr/>
          </p:nvSpPr>
          <p:spPr>
            <a:xfrm flipH="1" rot="5400000">
              <a:off x="3604"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62" name="Google Shape;662;p24"/>
            <p:cNvSpPr/>
            <p:nvPr/>
          </p:nvSpPr>
          <p:spPr>
            <a:xfrm flipH="1" rot="5400000">
              <a:off x="3988"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63" name="Google Shape;663;p24"/>
            <p:cNvSpPr/>
            <p:nvPr/>
          </p:nvSpPr>
          <p:spPr>
            <a:xfrm flipH="1" rot="5400000">
              <a:off x="3796"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64" name="Google Shape;664;p24"/>
            <p:cNvSpPr/>
            <p:nvPr/>
          </p:nvSpPr>
          <p:spPr>
            <a:xfrm flipH="1" rot="5400000">
              <a:off x="3604"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65" name="Google Shape;665;p24"/>
            <p:cNvSpPr/>
            <p:nvPr/>
          </p:nvSpPr>
          <p:spPr>
            <a:xfrm flipH="1" rot="5400000">
              <a:off x="3987"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66" name="Google Shape;666;p24"/>
            <p:cNvSpPr/>
            <p:nvPr/>
          </p:nvSpPr>
          <p:spPr>
            <a:xfrm flipH="1" rot="5400000">
              <a:off x="3795" y="1634"/>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667" name="Google Shape;667;p24"/>
            <p:cNvSpPr/>
            <p:nvPr/>
          </p:nvSpPr>
          <p:spPr>
            <a:xfrm flipH="1" rot="5400000">
              <a:off x="3604" y="1634"/>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68" name="Google Shape;668;p24"/>
          <p:cNvSpPr/>
          <p:nvPr/>
        </p:nvSpPr>
        <p:spPr>
          <a:xfrm flipH="1" rot="5400000">
            <a:off x="2208213" y="3263900"/>
            <a:ext cx="165100" cy="165100"/>
          </a:xfrm>
          <a:prstGeom prst="ellipse">
            <a:avLst/>
          </a:prstGeom>
          <a:solidFill>
            <a:srgbClr val="FFCC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669" name="Google Shape;669;p24"/>
          <p:cNvCxnSpPr/>
          <p:nvPr/>
        </p:nvCxnSpPr>
        <p:spPr>
          <a:xfrm rot="10800000">
            <a:off x="5908675" y="3352800"/>
            <a:ext cx="0" cy="1219200"/>
          </a:xfrm>
          <a:prstGeom prst="straightConnector1">
            <a:avLst/>
          </a:prstGeom>
          <a:noFill/>
          <a:ln cap="flat" cmpd="sng" w="38100">
            <a:solidFill>
              <a:schemeClr val="dk1"/>
            </a:solidFill>
            <a:prstDash val="solid"/>
            <a:round/>
            <a:headEnd len="sm" w="sm" type="none"/>
            <a:tailEnd len="med" w="med" type="triangle"/>
          </a:ln>
        </p:spPr>
      </p:cxnSp>
      <p:cxnSp>
        <p:nvCxnSpPr>
          <p:cNvPr id="670" name="Google Shape;670;p24"/>
          <p:cNvCxnSpPr/>
          <p:nvPr/>
        </p:nvCxnSpPr>
        <p:spPr>
          <a:xfrm rot="10800000">
            <a:off x="6823075" y="3657600"/>
            <a:ext cx="0" cy="1828800"/>
          </a:xfrm>
          <a:prstGeom prst="straightConnector1">
            <a:avLst/>
          </a:prstGeom>
          <a:noFill/>
          <a:ln cap="flat" cmpd="sng" w="38100">
            <a:solidFill>
              <a:schemeClr val="dk1"/>
            </a:solidFill>
            <a:prstDash val="solid"/>
            <a:round/>
            <a:headEnd len="sm" w="sm" type="none"/>
            <a:tailEnd len="med" w="med" type="triangle"/>
          </a:ln>
        </p:spPr>
      </p:cxnSp>
      <p:sp>
        <p:nvSpPr>
          <p:cNvPr id="671" name="Google Shape;671;p24"/>
          <p:cNvSpPr txBox="1"/>
          <p:nvPr/>
        </p:nvSpPr>
        <p:spPr>
          <a:xfrm>
            <a:off x="5486400" y="3730625"/>
            <a:ext cx="315913"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P</a:t>
            </a:r>
            <a:endParaRPr b="0" baseline="-25000" i="0" sz="1800" u="none" cap="none" strike="noStrike">
              <a:solidFill>
                <a:schemeClr val="dk1"/>
              </a:solidFill>
              <a:latin typeface="Tahoma"/>
              <a:ea typeface="Tahoma"/>
              <a:cs typeface="Tahoma"/>
              <a:sym typeface="Tahoma"/>
            </a:endParaRPr>
          </a:p>
        </p:txBody>
      </p:sp>
      <p:sp>
        <p:nvSpPr>
          <p:cNvPr id="672" name="Google Shape;672;p24"/>
          <p:cNvSpPr txBox="1"/>
          <p:nvPr/>
        </p:nvSpPr>
        <p:spPr>
          <a:xfrm>
            <a:off x="6670675" y="4630738"/>
            <a:ext cx="271463"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I</a:t>
            </a:r>
            <a:endParaRPr b="0" baseline="-25000" i="0" sz="1800" u="none" cap="none" strike="noStrike">
              <a:solidFill>
                <a:schemeClr val="dk1"/>
              </a:solidFill>
              <a:latin typeface="Tahoma"/>
              <a:ea typeface="Tahoma"/>
              <a:cs typeface="Tahoma"/>
              <a:sym typeface="Tahoma"/>
            </a:endParaRPr>
          </a:p>
        </p:txBody>
      </p:sp>
      <p:sp>
        <p:nvSpPr>
          <p:cNvPr id="673" name="Google Shape;673;p24"/>
          <p:cNvSpPr/>
          <p:nvPr/>
        </p:nvSpPr>
        <p:spPr>
          <a:xfrm>
            <a:off x="6061075" y="4267200"/>
            <a:ext cx="165100" cy="165100"/>
          </a:xfrm>
          <a:prstGeom prst="ellipse">
            <a:avLst/>
          </a:prstGeom>
          <a:solidFill>
            <a:schemeClr val="hlink"/>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74" name="Google Shape;674;p24"/>
          <p:cNvGrpSpPr/>
          <p:nvPr/>
        </p:nvGrpSpPr>
        <p:grpSpPr>
          <a:xfrm>
            <a:off x="6061075" y="3657600"/>
            <a:ext cx="1506538" cy="774700"/>
            <a:chOff x="1536" y="2058"/>
            <a:chExt cx="949" cy="488"/>
          </a:xfrm>
        </p:grpSpPr>
        <p:sp>
          <p:nvSpPr>
            <p:cNvPr descr="Narrow horizontal" id="675" name="Google Shape;675;p24"/>
            <p:cNvSpPr/>
            <p:nvPr/>
          </p:nvSpPr>
          <p:spPr>
            <a:xfrm>
              <a:off x="1536" y="2251"/>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676" name="Google Shape;676;p24"/>
            <p:cNvSpPr/>
            <p:nvPr/>
          </p:nvSpPr>
          <p:spPr>
            <a:xfrm>
              <a:off x="1536" y="205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677" name="Google Shape;677;p24"/>
            <p:cNvSpPr/>
            <p:nvPr/>
          </p:nvSpPr>
          <p:spPr>
            <a:xfrm>
              <a:off x="1818" y="2250"/>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678" name="Google Shape;678;p24"/>
            <p:cNvSpPr/>
            <p:nvPr/>
          </p:nvSpPr>
          <p:spPr>
            <a:xfrm>
              <a:off x="1818" y="2442"/>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679" name="Google Shape;679;p24"/>
            <p:cNvSpPr/>
            <p:nvPr/>
          </p:nvSpPr>
          <p:spPr>
            <a:xfrm>
              <a:off x="1818" y="2058"/>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680" name="Google Shape;680;p24"/>
            <p:cNvSpPr/>
            <p:nvPr/>
          </p:nvSpPr>
          <p:spPr>
            <a:xfrm>
              <a:off x="2099" y="2250"/>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681" name="Google Shape;681;p24"/>
            <p:cNvSpPr/>
            <p:nvPr/>
          </p:nvSpPr>
          <p:spPr>
            <a:xfrm>
              <a:off x="2099" y="2442"/>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682" name="Google Shape;682;p24"/>
            <p:cNvSpPr/>
            <p:nvPr/>
          </p:nvSpPr>
          <p:spPr>
            <a:xfrm>
              <a:off x="2099" y="205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683" name="Google Shape;683;p24"/>
            <p:cNvSpPr/>
            <p:nvPr/>
          </p:nvSpPr>
          <p:spPr>
            <a:xfrm>
              <a:off x="2381" y="2251"/>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684" name="Google Shape;684;p24"/>
            <p:cNvSpPr/>
            <p:nvPr/>
          </p:nvSpPr>
          <p:spPr>
            <a:xfrm>
              <a:off x="2381" y="2442"/>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85" name="Google Shape;685;p24"/>
          <p:cNvSpPr/>
          <p:nvPr/>
        </p:nvSpPr>
        <p:spPr>
          <a:xfrm>
            <a:off x="7402513" y="3659188"/>
            <a:ext cx="165100" cy="165100"/>
          </a:xfrm>
          <a:prstGeom prst="ellipse">
            <a:avLst/>
          </a:prstGeom>
          <a:solidFill>
            <a:srgbClr val="FFCCCC"/>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86" name="Google Shape;686;p24"/>
          <p:cNvGrpSpPr/>
          <p:nvPr/>
        </p:nvGrpSpPr>
        <p:grpSpPr>
          <a:xfrm>
            <a:off x="6137275" y="3733800"/>
            <a:ext cx="371475" cy="609600"/>
            <a:chOff x="1584" y="2106"/>
            <a:chExt cx="216" cy="384"/>
          </a:xfrm>
        </p:grpSpPr>
        <p:cxnSp>
          <p:nvCxnSpPr>
            <p:cNvPr id="687" name="Google Shape;687;p24"/>
            <p:cNvCxnSpPr/>
            <p:nvPr/>
          </p:nvCxnSpPr>
          <p:spPr>
            <a:xfrm>
              <a:off x="1584"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688" name="Google Shape;688;p24"/>
            <p:cNvCxnSpPr/>
            <p:nvPr/>
          </p:nvCxnSpPr>
          <p:spPr>
            <a:xfrm>
              <a:off x="1584"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689" name="Google Shape;689;p24"/>
            <p:cNvCxnSpPr/>
            <p:nvPr/>
          </p:nvCxnSpPr>
          <p:spPr>
            <a:xfrm>
              <a:off x="1584" y="2106"/>
              <a:ext cx="216" cy="0"/>
            </a:xfrm>
            <a:prstGeom prst="straightConnector1">
              <a:avLst/>
            </a:prstGeom>
            <a:noFill/>
            <a:ln cap="flat" cmpd="sng" w="28575">
              <a:solidFill>
                <a:schemeClr val="dk1"/>
              </a:solidFill>
              <a:prstDash val="solid"/>
              <a:round/>
              <a:headEnd len="sm" w="sm" type="none"/>
              <a:tailEnd len="med" w="med" type="triangle"/>
            </a:ln>
          </p:spPr>
        </p:cxnSp>
      </p:grpSp>
      <p:cxnSp>
        <p:nvCxnSpPr>
          <p:cNvPr id="690" name="Google Shape;690;p24"/>
          <p:cNvCxnSpPr/>
          <p:nvPr/>
        </p:nvCxnSpPr>
        <p:spPr>
          <a:xfrm>
            <a:off x="6651625" y="4343400"/>
            <a:ext cx="342900" cy="0"/>
          </a:xfrm>
          <a:prstGeom prst="straightConnector1">
            <a:avLst/>
          </a:prstGeom>
          <a:noFill/>
          <a:ln cap="flat" cmpd="sng" w="28575">
            <a:solidFill>
              <a:schemeClr val="dk1"/>
            </a:solidFill>
            <a:prstDash val="solid"/>
            <a:round/>
            <a:headEnd len="sm" w="sm" type="none"/>
            <a:tailEnd len="med" w="med" type="triangle"/>
          </a:ln>
        </p:spPr>
      </p:cxnSp>
      <p:cxnSp>
        <p:nvCxnSpPr>
          <p:cNvPr id="691" name="Google Shape;691;p24"/>
          <p:cNvCxnSpPr/>
          <p:nvPr/>
        </p:nvCxnSpPr>
        <p:spPr>
          <a:xfrm>
            <a:off x="6651625" y="4038600"/>
            <a:ext cx="342900" cy="0"/>
          </a:xfrm>
          <a:prstGeom prst="straightConnector1">
            <a:avLst/>
          </a:prstGeom>
          <a:noFill/>
          <a:ln cap="flat" cmpd="sng" w="28575">
            <a:solidFill>
              <a:schemeClr val="dk1"/>
            </a:solidFill>
            <a:prstDash val="solid"/>
            <a:round/>
            <a:headEnd len="sm" w="sm" type="none"/>
            <a:tailEnd len="med" w="med" type="triangle"/>
          </a:ln>
        </p:spPr>
      </p:cxnSp>
      <p:cxnSp>
        <p:nvCxnSpPr>
          <p:cNvPr id="692" name="Google Shape;692;p24"/>
          <p:cNvCxnSpPr/>
          <p:nvPr/>
        </p:nvCxnSpPr>
        <p:spPr>
          <a:xfrm>
            <a:off x="6651625" y="3733800"/>
            <a:ext cx="342900" cy="0"/>
          </a:xfrm>
          <a:prstGeom prst="straightConnector1">
            <a:avLst/>
          </a:prstGeom>
          <a:noFill/>
          <a:ln cap="flat" cmpd="sng" w="28575">
            <a:solidFill>
              <a:schemeClr val="dk1"/>
            </a:solidFill>
            <a:prstDash val="solid"/>
            <a:round/>
            <a:headEnd len="sm" w="sm" type="none"/>
            <a:tailEnd len="med" w="med" type="triangle"/>
          </a:ln>
        </p:spPr>
      </p:cxnSp>
      <p:grpSp>
        <p:nvGrpSpPr>
          <p:cNvPr id="693" name="Google Shape;693;p24"/>
          <p:cNvGrpSpPr/>
          <p:nvPr/>
        </p:nvGrpSpPr>
        <p:grpSpPr>
          <a:xfrm>
            <a:off x="7119938" y="3733800"/>
            <a:ext cx="282575" cy="609600"/>
            <a:chOff x="2232" y="2106"/>
            <a:chExt cx="216" cy="384"/>
          </a:xfrm>
        </p:grpSpPr>
        <p:cxnSp>
          <p:nvCxnSpPr>
            <p:cNvPr id="694" name="Google Shape;694;p24"/>
            <p:cNvCxnSpPr/>
            <p:nvPr/>
          </p:nvCxnSpPr>
          <p:spPr>
            <a:xfrm>
              <a:off x="2232"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695" name="Google Shape;695;p24"/>
            <p:cNvCxnSpPr/>
            <p:nvPr/>
          </p:nvCxnSpPr>
          <p:spPr>
            <a:xfrm>
              <a:off x="2232"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696" name="Google Shape;696;p24"/>
            <p:cNvCxnSpPr/>
            <p:nvPr/>
          </p:nvCxnSpPr>
          <p:spPr>
            <a:xfrm>
              <a:off x="2232" y="2106"/>
              <a:ext cx="216" cy="0"/>
            </a:xfrm>
            <a:prstGeom prst="straightConnector1">
              <a:avLst/>
            </a:prstGeom>
            <a:noFill/>
            <a:ln cap="flat" cmpd="sng" w="28575">
              <a:solidFill>
                <a:schemeClr val="dk1"/>
              </a:solidFill>
              <a:prstDash val="solid"/>
              <a:round/>
              <a:headEnd len="sm" w="sm" type="none"/>
              <a:tailEnd len="med" w="med" type="triangle"/>
            </a:ln>
          </p:spPr>
        </p:cxnSp>
      </p:grpSp>
      <p:sp>
        <p:nvSpPr>
          <p:cNvPr id="697" name="Google Shape;697;p24"/>
          <p:cNvSpPr/>
          <p:nvPr/>
        </p:nvSpPr>
        <p:spPr>
          <a:xfrm>
            <a:off x="419100" y="1573212"/>
            <a:ext cx="2933700" cy="3889375"/>
          </a:xfrm>
          <a:prstGeom prst="flowChartAlternateProcess">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98" name="Google Shape;698;p24"/>
          <p:cNvGrpSpPr/>
          <p:nvPr/>
        </p:nvGrpSpPr>
        <p:grpSpPr>
          <a:xfrm rot="-5400000">
            <a:off x="1348581" y="3756819"/>
            <a:ext cx="1265238" cy="609600"/>
            <a:chOff x="1884" y="2832"/>
            <a:chExt cx="797" cy="384"/>
          </a:xfrm>
        </p:grpSpPr>
        <p:grpSp>
          <p:nvGrpSpPr>
            <p:cNvPr id="699" name="Google Shape;699;p24"/>
            <p:cNvGrpSpPr/>
            <p:nvPr/>
          </p:nvGrpSpPr>
          <p:grpSpPr>
            <a:xfrm>
              <a:off x="1884" y="2832"/>
              <a:ext cx="234" cy="384"/>
              <a:chOff x="1584" y="2106"/>
              <a:chExt cx="216" cy="384"/>
            </a:xfrm>
          </p:grpSpPr>
          <p:cxnSp>
            <p:nvCxnSpPr>
              <p:cNvPr id="700" name="Google Shape;700;p24"/>
              <p:cNvCxnSpPr/>
              <p:nvPr/>
            </p:nvCxnSpPr>
            <p:spPr>
              <a:xfrm>
                <a:off x="1584"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701" name="Google Shape;701;p24"/>
              <p:cNvCxnSpPr/>
              <p:nvPr/>
            </p:nvCxnSpPr>
            <p:spPr>
              <a:xfrm>
                <a:off x="1584"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702" name="Google Shape;702;p24"/>
              <p:cNvCxnSpPr/>
              <p:nvPr/>
            </p:nvCxnSpPr>
            <p:spPr>
              <a:xfrm>
                <a:off x="1584" y="2106"/>
                <a:ext cx="216" cy="0"/>
              </a:xfrm>
              <a:prstGeom prst="straightConnector1">
                <a:avLst/>
              </a:prstGeom>
              <a:noFill/>
              <a:ln cap="flat" cmpd="sng" w="28575">
                <a:solidFill>
                  <a:schemeClr val="dk1"/>
                </a:solidFill>
                <a:prstDash val="solid"/>
                <a:round/>
                <a:headEnd len="sm" w="sm" type="none"/>
                <a:tailEnd len="med" w="med" type="triangle"/>
              </a:ln>
            </p:spPr>
          </p:cxnSp>
        </p:grpSp>
        <p:cxnSp>
          <p:nvCxnSpPr>
            <p:cNvPr id="703" name="Google Shape;703;p24"/>
            <p:cNvCxnSpPr/>
            <p:nvPr/>
          </p:nvCxnSpPr>
          <p:spPr>
            <a:xfrm>
              <a:off x="2208" y="3216"/>
              <a:ext cx="216" cy="0"/>
            </a:xfrm>
            <a:prstGeom prst="straightConnector1">
              <a:avLst/>
            </a:prstGeom>
            <a:noFill/>
            <a:ln cap="flat" cmpd="sng" w="28575">
              <a:solidFill>
                <a:schemeClr val="dk1"/>
              </a:solidFill>
              <a:prstDash val="solid"/>
              <a:round/>
              <a:headEnd len="sm" w="sm" type="none"/>
              <a:tailEnd len="med" w="med" type="triangle"/>
            </a:ln>
          </p:spPr>
        </p:cxnSp>
        <p:cxnSp>
          <p:nvCxnSpPr>
            <p:cNvPr id="704" name="Google Shape;704;p24"/>
            <p:cNvCxnSpPr/>
            <p:nvPr/>
          </p:nvCxnSpPr>
          <p:spPr>
            <a:xfrm>
              <a:off x="2208" y="3024"/>
              <a:ext cx="216" cy="0"/>
            </a:xfrm>
            <a:prstGeom prst="straightConnector1">
              <a:avLst/>
            </a:prstGeom>
            <a:noFill/>
            <a:ln cap="flat" cmpd="sng" w="28575">
              <a:solidFill>
                <a:schemeClr val="dk1"/>
              </a:solidFill>
              <a:prstDash val="solid"/>
              <a:round/>
              <a:headEnd len="sm" w="sm" type="none"/>
              <a:tailEnd len="med" w="med" type="triangle"/>
            </a:ln>
          </p:spPr>
        </p:cxnSp>
        <p:cxnSp>
          <p:nvCxnSpPr>
            <p:cNvPr id="705" name="Google Shape;705;p24"/>
            <p:cNvCxnSpPr/>
            <p:nvPr/>
          </p:nvCxnSpPr>
          <p:spPr>
            <a:xfrm>
              <a:off x="2208" y="2832"/>
              <a:ext cx="216" cy="0"/>
            </a:xfrm>
            <a:prstGeom prst="straightConnector1">
              <a:avLst/>
            </a:prstGeom>
            <a:noFill/>
            <a:ln cap="flat" cmpd="sng" w="28575">
              <a:solidFill>
                <a:schemeClr val="dk1"/>
              </a:solidFill>
              <a:prstDash val="solid"/>
              <a:round/>
              <a:headEnd len="sm" w="sm" type="none"/>
              <a:tailEnd len="med" w="med" type="triangle"/>
            </a:ln>
          </p:spPr>
        </p:cxnSp>
        <p:grpSp>
          <p:nvGrpSpPr>
            <p:cNvPr id="706" name="Google Shape;706;p24"/>
            <p:cNvGrpSpPr/>
            <p:nvPr/>
          </p:nvGrpSpPr>
          <p:grpSpPr>
            <a:xfrm>
              <a:off x="2503" y="2832"/>
              <a:ext cx="178" cy="384"/>
              <a:chOff x="2232" y="2106"/>
              <a:chExt cx="216" cy="384"/>
            </a:xfrm>
          </p:grpSpPr>
          <p:cxnSp>
            <p:nvCxnSpPr>
              <p:cNvPr id="707" name="Google Shape;707;p24"/>
              <p:cNvCxnSpPr/>
              <p:nvPr/>
            </p:nvCxnSpPr>
            <p:spPr>
              <a:xfrm>
                <a:off x="2232"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708" name="Google Shape;708;p24"/>
              <p:cNvCxnSpPr/>
              <p:nvPr/>
            </p:nvCxnSpPr>
            <p:spPr>
              <a:xfrm>
                <a:off x="2232"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709" name="Google Shape;709;p24"/>
              <p:cNvCxnSpPr/>
              <p:nvPr/>
            </p:nvCxnSpPr>
            <p:spPr>
              <a:xfrm>
                <a:off x="2232" y="2106"/>
                <a:ext cx="216" cy="0"/>
              </a:xfrm>
              <a:prstGeom prst="straightConnector1">
                <a:avLst/>
              </a:prstGeom>
              <a:noFill/>
              <a:ln cap="flat" cmpd="sng" w="28575">
                <a:solidFill>
                  <a:schemeClr val="dk1"/>
                </a:solidFill>
                <a:prstDash val="solid"/>
                <a:round/>
                <a:headEnd len="sm" w="sm" type="none"/>
                <a:tailEnd len="med" w="med" type="triangle"/>
              </a:ln>
            </p:spPr>
          </p:cxnSp>
        </p:grpSp>
      </p:grpSp>
      <p:pic>
        <p:nvPicPr>
          <p:cNvPr id="710" name="Google Shape;710;p24"/>
          <p:cNvPicPr preferRelativeResize="0"/>
          <p:nvPr/>
        </p:nvPicPr>
        <p:blipFill rotWithShape="1">
          <a:blip r:embed="rId3">
            <a:alphaModFix/>
          </a:blip>
          <a:srcRect b="0" l="0" r="0" t="0"/>
          <a:stretch/>
        </p:blipFill>
        <p:spPr>
          <a:xfrm>
            <a:off x="3467100" y="3895725"/>
            <a:ext cx="1844675" cy="804863"/>
          </a:xfrm>
          <a:prstGeom prst="rect">
            <a:avLst/>
          </a:prstGeom>
          <a:noFill/>
          <a:ln>
            <a:noFill/>
          </a:ln>
        </p:spPr>
      </p:pic>
      <p:sp>
        <p:nvSpPr>
          <p:cNvPr id="711" name="Google Shape;71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712" name="Google Shape;71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713" name="Google Shape;71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25"/>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150" u="sng" cap="none" strike="noStrike">
                <a:solidFill>
                  <a:schemeClr val="dk1"/>
                </a:solidFill>
                <a:latin typeface="Comic Sans MS"/>
                <a:ea typeface="Comic Sans MS"/>
                <a:cs typeface="Comic Sans MS"/>
                <a:sym typeface="Comic Sans MS"/>
              </a:rPr>
              <a:t>Optimizing Arbitrary Loop Nesting </a:t>
            </a:r>
            <a:br>
              <a:rPr b="0" i="0" lang="en-US" sz="2150" u="sng" cap="none" strike="noStrike">
                <a:solidFill>
                  <a:schemeClr val="dk1"/>
                </a:solidFill>
                <a:latin typeface="Comic Sans MS"/>
                <a:ea typeface="Comic Sans MS"/>
                <a:cs typeface="Comic Sans MS"/>
                <a:sym typeface="Comic Sans MS"/>
              </a:rPr>
            </a:br>
            <a:r>
              <a:rPr b="0" i="0" lang="en-US" sz="2150" u="sng" cap="none" strike="noStrike">
                <a:solidFill>
                  <a:schemeClr val="dk1"/>
                </a:solidFill>
                <a:latin typeface="Comic Sans MS"/>
                <a:ea typeface="Comic Sans MS"/>
                <a:cs typeface="Comic Sans MS"/>
                <a:sym typeface="Comic Sans MS"/>
              </a:rPr>
              <a:t>Using Affine Partitions (chotst, NAS)</a:t>
            </a:r>
            <a:endParaRPr/>
          </a:p>
        </p:txBody>
      </p:sp>
      <p:sp>
        <p:nvSpPr>
          <p:cNvPr id="719" name="Google Shape;719;p25"/>
          <p:cNvSpPr txBox="1"/>
          <p:nvPr>
            <p:ph idx="4294967295" type="body"/>
          </p:nvPr>
        </p:nvSpPr>
        <p:spPr>
          <a:xfrm>
            <a:off x="312738" y="1041397"/>
            <a:ext cx="8178800" cy="52768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75000"/>
              </a:lnSpc>
              <a:spcBef>
                <a:spcPts val="0"/>
              </a:spcBef>
              <a:spcAft>
                <a:spcPts val="0"/>
              </a:spcAft>
              <a:buClr>
                <a:schemeClr val="dk1"/>
              </a:buClr>
              <a:buFont typeface="Noto Symbol"/>
              <a:buNone/>
            </a:pPr>
            <a:r>
              <a:rPr b="0" i="0" lang="en-US" sz="1600" u="none" cap="none" strike="noStrike">
                <a:solidFill>
                  <a:schemeClr val="dk1"/>
                </a:solidFill>
                <a:latin typeface="Courier New"/>
                <a:ea typeface="Courier New"/>
                <a:cs typeface="Courier New"/>
                <a:sym typeface="Courier New"/>
              </a:rPr>
              <a:t>	</a:t>
            </a:r>
            <a:r>
              <a:rPr b="0" i="0" lang="en-US" sz="1200" u="none" cap="none" strike="noStrike">
                <a:solidFill>
                  <a:schemeClr val="dk1"/>
                </a:solidFill>
                <a:latin typeface="Courier New"/>
                <a:ea typeface="Courier New"/>
                <a:cs typeface="Courier New"/>
                <a:sym typeface="Courier New"/>
              </a:rPr>
              <a:t>DO 1 J = 0, N</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I0 = MAX ( -M, -J )</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2 I = I0, -1</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3 JJ = I0 - I, -1 </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3 </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0, NMAT</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3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,I,J)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,I,J)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,JJ,I+J)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,I+JJ,J)</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2 </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0, NMAT</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2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,I,J)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,I,J)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,0,I+J)</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4 </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0, NMAT</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4 				EPSS(</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EPS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,0,J)</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5 JJ = I0, -1</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5 </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0, NMAT				</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5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,0,J)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,0,J)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,JJ,J) ** 2</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1 </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0, NMAT</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1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,0,J) = 1. / SQRT ( ABS (EPSS(</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,0,J)) ) </a:t>
            </a:r>
            <a:endParaRPr/>
          </a:p>
          <a:p>
            <a:pPr indent="-342900" lvl="0" marL="342900" marR="0" rtl="0" algn="l">
              <a:lnSpc>
                <a:spcPct val="75000"/>
              </a:lnSpc>
              <a:spcBef>
                <a:spcPts val="240"/>
              </a:spcBef>
              <a:spcAft>
                <a:spcPts val="0"/>
              </a:spcAft>
              <a:buClr>
                <a:schemeClr val="dk1"/>
              </a:buClr>
              <a:buFont typeface="Noto Symbol"/>
              <a:buNone/>
            </a:pPr>
            <a:r>
              <a:t/>
            </a:r>
            <a:endParaRPr b="0" i="0" sz="1200" u="none" cap="none" strike="noStrike">
              <a:solidFill>
                <a:schemeClr val="dk1"/>
              </a:solidFill>
              <a:latin typeface="Courier New"/>
              <a:ea typeface="Courier New"/>
              <a:cs typeface="Courier New"/>
              <a:sym typeface="Courier New"/>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6 I = 0, NRHS</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7 K = 0, N</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8 </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0, NMAT</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8 					B(I,</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,K) = B(I,</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,K)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,0,K)</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7 JJ = 1, MIN (M, N-K)</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7 </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0, NMAT</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7 						B(I,</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,K+JJ) = B(I,</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,K+JJ)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,-JJ,K+JJ) * B(I,</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,K)</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6 K = N, 0, -1</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9 </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0, NMAT</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9 					B(I,</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,K) = B(I,</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,K)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,0,K)</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6 JJ = 1, MIN (M, K)</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					DO 6 </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 = 0, NMAT</a:t>
            </a:r>
            <a:endParaRPr/>
          </a:p>
          <a:p>
            <a:pPr indent="-342900" lvl="0" marL="342900" marR="0" rtl="0" algn="l">
              <a:lnSpc>
                <a:spcPct val="75000"/>
              </a:lnSpc>
              <a:spcBef>
                <a:spcPts val="240"/>
              </a:spcBef>
              <a:spcAft>
                <a:spcPts val="0"/>
              </a:spcAft>
              <a:buClr>
                <a:schemeClr val="dk1"/>
              </a:buClr>
              <a:buFont typeface="Noto Symbol"/>
              <a:buNone/>
            </a:pPr>
            <a:r>
              <a:rPr b="0" i="0" lang="en-US" sz="1200" u="none" cap="none" strike="noStrike">
                <a:solidFill>
                  <a:schemeClr val="dk1"/>
                </a:solidFill>
                <a:latin typeface="Courier New"/>
                <a:ea typeface="Courier New"/>
                <a:cs typeface="Courier New"/>
                <a:sym typeface="Courier New"/>
              </a:rPr>
              <a:t>6 						B(I,</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,K-JJ) = B(I,</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,K-JJ) - A(</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,-JJ,K) * B(I,</a:t>
            </a:r>
            <a:r>
              <a:rPr b="1" i="0" lang="en-US" sz="1200" u="none" cap="none" strike="noStrike">
                <a:solidFill>
                  <a:srgbClr val="CF0E30"/>
                </a:solidFill>
                <a:latin typeface="Courier New"/>
                <a:ea typeface="Courier New"/>
                <a:cs typeface="Courier New"/>
                <a:sym typeface="Courier New"/>
              </a:rPr>
              <a:t>L</a:t>
            </a:r>
            <a:r>
              <a:rPr b="0" i="0" lang="en-US" sz="1200" u="none" cap="none" strike="noStrike">
                <a:solidFill>
                  <a:schemeClr val="dk1"/>
                </a:solidFill>
                <a:latin typeface="Courier New"/>
                <a:ea typeface="Courier New"/>
                <a:cs typeface="Courier New"/>
                <a:sym typeface="Courier New"/>
              </a:rPr>
              <a:t>,K)</a:t>
            </a:r>
            <a:endParaRPr/>
          </a:p>
        </p:txBody>
      </p:sp>
      <p:sp>
        <p:nvSpPr>
          <p:cNvPr id="720" name="Google Shape;720;p25"/>
          <p:cNvSpPr/>
          <p:nvPr/>
        </p:nvSpPr>
        <p:spPr>
          <a:xfrm>
            <a:off x="4572000" y="3159108"/>
            <a:ext cx="0" cy="0"/>
          </a:xfrm>
          <a:prstGeom prst="rect">
            <a:avLst/>
          </a:prstGeom>
          <a:solidFill>
            <a:srgbClr val="FFFFFF"/>
          </a:solidFill>
          <a:ln>
            <a:noFill/>
          </a:ln>
        </p:spPr>
      </p:sp>
      <p:sp>
        <p:nvSpPr>
          <p:cNvPr id="721" name="Google Shape;721;p25"/>
          <p:cNvSpPr/>
          <p:nvPr/>
        </p:nvSpPr>
        <p:spPr>
          <a:xfrm flipH="1" rot="5400000">
            <a:off x="6423819" y="2790014"/>
            <a:ext cx="1092200" cy="1093788"/>
          </a:xfrm>
          <a:prstGeom prst="cube">
            <a:avLst>
              <a:gd fmla="val 25000" name="adj"/>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Helvetica Neue"/>
                <a:ea typeface="Helvetica Neue"/>
                <a:cs typeface="Helvetica Neue"/>
                <a:sym typeface="Helvetica Neue"/>
              </a:rPr>
              <a:t> </a:t>
            </a:r>
            <a:endParaRPr/>
          </a:p>
        </p:txBody>
      </p:sp>
      <p:sp>
        <p:nvSpPr>
          <p:cNvPr id="722" name="Google Shape;722;p25"/>
          <p:cNvSpPr/>
          <p:nvPr/>
        </p:nvSpPr>
        <p:spPr>
          <a:xfrm>
            <a:off x="6426200" y="3400408"/>
            <a:ext cx="1079500" cy="257175"/>
          </a:xfrm>
          <a:prstGeom prst="parallelogram">
            <a:avLst>
              <a:gd fmla="val 104938" name="adj"/>
            </a:avLst>
          </a:prstGeom>
          <a:solidFill>
            <a:srgbClr val="CF0E3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3" name="Google Shape;723;p25"/>
          <p:cNvSpPr/>
          <p:nvPr/>
        </p:nvSpPr>
        <p:spPr>
          <a:xfrm>
            <a:off x="6424613" y="1228708"/>
            <a:ext cx="1093787" cy="1092200"/>
          </a:xfrm>
          <a:prstGeom prst="cube">
            <a:avLst>
              <a:gd fmla="val 25000" name="adj"/>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Helvetica Neue"/>
                <a:ea typeface="Helvetica Neue"/>
                <a:cs typeface="Helvetica Neue"/>
                <a:sym typeface="Helvetica Neue"/>
              </a:rPr>
              <a:t> </a:t>
            </a:r>
            <a:endParaRPr/>
          </a:p>
        </p:txBody>
      </p:sp>
      <p:sp>
        <p:nvSpPr>
          <p:cNvPr id="724" name="Google Shape;724;p25"/>
          <p:cNvSpPr/>
          <p:nvPr/>
        </p:nvSpPr>
        <p:spPr>
          <a:xfrm flipH="1" rot="5400000">
            <a:off x="6238082" y="1651777"/>
            <a:ext cx="1081087" cy="257175"/>
          </a:xfrm>
          <a:prstGeom prst="parallelogram">
            <a:avLst>
              <a:gd fmla="val 105093" name="adj"/>
            </a:avLst>
          </a:prstGeom>
          <a:solidFill>
            <a:srgbClr val="CF0E3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5" name="Google Shape;725;p25"/>
          <p:cNvSpPr txBox="1"/>
          <p:nvPr/>
        </p:nvSpPr>
        <p:spPr>
          <a:xfrm>
            <a:off x="7639050" y="1381108"/>
            <a:ext cx="3365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Courier New"/>
                <a:ea typeface="Courier New"/>
                <a:cs typeface="Courier New"/>
                <a:sym typeface="Courier New"/>
              </a:rPr>
              <a:t>A</a:t>
            </a:r>
            <a:endParaRPr b="0" i="0" sz="2000" u="none" cap="none" strike="noStrike">
              <a:solidFill>
                <a:schemeClr val="dk1"/>
              </a:solidFill>
              <a:latin typeface="Helvetica Neue"/>
              <a:ea typeface="Helvetica Neue"/>
              <a:cs typeface="Helvetica Neue"/>
              <a:sym typeface="Helvetica Neue"/>
            </a:endParaRPr>
          </a:p>
        </p:txBody>
      </p:sp>
      <p:sp>
        <p:nvSpPr>
          <p:cNvPr id="726" name="Google Shape;726;p25"/>
          <p:cNvSpPr txBox="1"/>
          <p:nvPr/>
        </p:nvSpPr>
        <p:spPr>
          <a:xfrm>
            <a:off x="7639050" y="2981308"/>
            <a:ext cx="3365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Courier New"/>
                <a:ea typeface="Courier New"/>
                <a:cs typeface="Courier New"/>
                <a:sym typeface="Courier New"/>
              </a:rPr>
              <a:t>B</a:t>
            </a:r>
            <a:endParaRPr b="0" i="0" sz="2000" u="none" cap="none" strike="noStrike">
              <a:solidFill>
                <a:schemeClr val="dk1"/>
              </a:solidFill>
              <a:latin typeface="Helvetica Neue"/>
              <a:ea typeface="Helvetica Neue"/>
              <a:cs typeface="Helvetica Neue"/>
              <a:sym typeface="Helvetica Neue"/>
            </a:endParaRPr>
          </a:p>
        </p:txBody>
      </p:sp>
      <p:sp>
        <p:nvSpPr>
          <p:cNvPr id="727" name="Google Shape;727;p25"/>
          <p:cNvSpPr txBox="1"/>
          <p:nvPr/>
        </p:nvSpPr>
        <p:spPr>
          <a:xfrm>
            <a:off x="7518400" y="4352908"/>
            <a:ext cx="7937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Courier New"/>
                <a:ea typeface="Courier New"/>
                <a:cs typeface="Courier New"/>
                <a:sym typeface="Courier New"/>
              </a:rPr>
              <a:t>EPSS</a:t>
            </a:r>
            <a:endParaRPr b="0" i="0" sz="2000" u="none" cap="none" strike="noStrike">
              <a:solidFill>
                <a:schemeClr val="dk1"/>
              </a:solidFill>
              <a:latin typeface="Helvetica Neue"/>
              <a:ea typeface="Helvetica Neue"/>
              <a:cs typeface="Helvetica Neue"/>
              <a:sym typeface="Helvetica Neue"/>
            </a:endParaRPr>
          </a:p>
        </p:txBody>
      </p:sp>
      <p:sp>
        <p:nvSpPr>
          <p:cNvPr id="728" name="Google Shape;728;p25"/>
          <p:cNvSpPr/>
          <p:nvPr/>
        </p:nvSpPr>
        <p:spPr>
          <a:xfrm>
            <a:off x="6426200" y="4352908"/>
            <a:ext cx="838200" cy="1270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9" name="Google Shape;729;p25"/>
          <p:cNvSpPr/>
          <p:nvPr/>
        </p:nvSpPr>
        <p:spPr>
          <a:xfrm>
            <a:off x="6650038" y="4352908"/>
            <a:ext cx="80962" cy="127000"/>
          </a:xfrm>
          <a:prstGeom prst="rect">
            <a:avLst/>
          </a:prstGeom>
          <a:solidFill>
            <a:srgbClr val="CF0E3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30" name="Google Shape;730;p25"/>
          <p:cNvSpPr txBox="1"/>
          <p:nvPr/>
        </p:nvSpPr>
        <p:spPr>
          <a:xfrm>
            <a:off x="6507163" y="2292333"/>
            <a:ext cx="3365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L</a:t>
            </a:r>
            <a:endParaRPr b="0" i="0" sz="2000" u="none" cap="none" strike="noStrike">
              <a:solidFill>
                <a:schemeClr val="dk1"/>
              </a:solidFill>
              <a:latin typeface="Helvetica Neue"/>
              <a:ea typeface="Helvetica Neue"/>
              <a:cs typeface="Helvetica Neue"/>
              <a:sym typeface="Helvetica Neue"/>
            </a:endParaRPr>
          </a:p>
        </p:txBody>
      </p:sp>
      <p:sp>
        <p:nvSpPr>
          <p:cNvPr id="731" name="Google Shape;731;p25"/>
          <p:cNvSpPr txBox="1"/>
          <p:nvPr/>
        </p:nvSpPr>
        <p:spPr>
          <a:xfrm>
            <a:off x="6089650" y="3486133"/>
            <a:ext cx="3365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L</a:t>
            </a:r>
            <a:endParaRPr b="0" i="0" sz="2000" u="none" cap="none" strike="noStrike">
              <a:solidFill>
                <a:schemeClr val="dk1"/>
              </a:solidFill>
              <a:latin typeface="Helvetica Neue"/>
              <a:ea typeface="Helvetica Neue"/>
              <a:cs typeface="Helvetica Neue"/>
              <a:sym typeface="Helvetica Neue"/>
            </a:endParaRPr>
          </a:p>
        </p:txBody>
      </p:sp>
      <p:sp>
        <p:nvSpPr>
          <p:cNvPr id="732" name="Google Shape;732;p25"/>
          <p:cNvSpPr txBox="1"/>
          <p:nvPr/>
        </p:nvSpPr>
        <p:spPr>
          <a:xfrm>
            <a:off x="6507163" y="4479908"/>
            <a:ext cx="3365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ourier New"/>
                <a:ea typeface="Courier New"/>
                <a:cs typeface="Courier New"/>
                <a:sym typeface="Courier New"/>
              </a:rPr>
              <a:t>L</a:t>
            </a:r>
            <a:endParaRPr b="0" i="0" sz="2000" u="none" cap="none" strike="noStrike">
              <a:solidFill>
                <a:schemeClr val="dk1"/>
              </a:solidFill>
              <a:latin typeface="Helvetica Neue"/>
              <a:ea typeface="Helvetica Neue"/>
              <a:cs typeface="Helvetica Neue"/>
              <a:sym typeface="Helvetica Neue"/>
            </a:endParaRPr>
          </a:p>
        </p:txBody>
      </p:sp>
      <p:sp>
        <p:nvSpPr>
          <p:cNvPr id="733" name="Google Shape;733;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734" name="Google Shape;73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735" name="Google Shape;73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26"/>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Chotst: Results with Affine Partitioning + Blocking</a:t>
            </a:r>
            <a:endParaRPr/>
          </a:p>
        </p:txBody>
      </p:sp>
      <p:sp>
        <p:nvSpPr>
          <p:cNvPr id="742" name="Google Shape;742;p26"/>
          <p:cNvSpPr/>
          <p:nvPr/>
        </p:nvSpPr>
        <p:spPr>
          <a:xfrm>
            <a:off x="2201863" y="1179506"/>
            <a:ext cx="4876800" cy="475297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43" name="Google Shape;743;p26"/>
          <p:cNvSpPr/>
          <p:nvPr/>
        </p:nvSpPr>
        <p:spPr>
          <a:xfrm>
            <a:off x="3259138" y="2589212"/>
            <a:ext cx="3619500" cy="27336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744" name="Google Shape;744;p26"/>
          <p:cNvCxnSpPr/>
          <p:nvPr/>
        </p:nvCxnSpPr>
        <p:spPr>
          <a:xfrm>
            <a:off x="3259138" y="4979987"/>
            <a:ext cx="3619500" cy="1588"/>
          </a:xfrm>
          <a:prstGeom prst="straightConnector1">
            <a:avLst/>
          </a:prstGeom>
          <a:noFill/>
          <a:ln cap="flat" cmpd="sng" w="19050">
            <a:solidFill>
              <a:srgbClr val="000000"/>
            </a:solidFill>
            <a:prstDash val="solid"/>
            <a:round/>
            <a:headEnd len="sm" w="sm" type="none"/>
            <a:tailEnd len="sm" w="sm" type="none"/>
          </a:ln>
        </p:spPr>
      </p:cxnSp>
      <p:cxnSp>
        <p:nvCxnSpPr>
          <p:cNvPr id="745" name="Google Shape;745;p26"/>
          <p:cNvCxnSpPr/>
          <p:nvPr/>
        </p:nvCxnSpPr>
        <p:spPr>
          <a:xfrm>
            <a:off x="3259138" y="4637087"/>
            <a:ext cx="3619500" cy="1588"/>
          </a:xfrm>
          <a:prstGeom prst="straightConnector1">
            <a:avLst/>
          </a:prstGeom>
          <a:noFill/>
          <a:ln cap="flat" cmpd="sng" w="19050">
            <a:solidFill>
              <a:srgbClr val="000000"/>
            </a:solidFill>
            <a:prstDash val="solid"/>
            <a:round/>
            <a:headEnd len="sm" w="sm" type="none"/>
            <a:tailEnd len="sm" w="sm" type="none"/>
          </a:ln>
        </p:spPr>
      </p:cxnSp>
      <p:cxnSp>
        <p:nvCxnSpPr>
          <p:cNvPr id="746" name="Google Shape;746;p26"/>
          <p:cNvCxnSpPr/>
          <p:nvPr/>
        </p:nvCxnSpPr>
        <p:spPr>
          <a:xfrm>
            <a:off x="3259138" y="4294187"/>
            <a:ext cx="3619500" cy="1588"/>
          </a:xfrm>
          <a:prstGeom prst="straightConnector1">
            <a:avLst/>
          </a:prstGeom>
          <a:noFill/>
          <a:ln cap="flat" cmpd="sng" w="19050">
            <a:solidFill>
              <a:srgbClr val="000000"/>
            </a:solidFill>
            <a:prstDash val="solid"/>
            <a:round/>
            <a:headEnd len="sm" w="sm" type="none"/>
            <a:tailEnd len="sm" w="sm" type="none"/>
          </a:ln>
        </p:spPr>
      </p:cxnSp>
      <p:cxnSp>
        <p:nvCxnSpPr>
          <p:cNvPr id="747" name="Google Shape;747;p26"/>
          <p:cNvCxnSpPr/>
          <p:nvPr/>
        </p:nvCxnSpPr>
        <p:spPr>
          <a:xfrm>
            <a:off x="3259138" y="3960812"/>
            <a:ext cx="3619500" cy="1588"/>
          </a:xfrm>
          <a:prstGeom prst="straightConnector1">
            <a:avLst/>
          </a:prstGeom>
          <a:noFill/>
          <a:ln cap="flat" cmpd="sng" w="19050">
            <a:solidFill>
              <a:srgbClr val="000000"/>
            </a:solidFill>
            <a:prstDash val="solid"/>
            <a:round/>
            <a:headEnd len="sm" w="sm" type="none"/>
            <a:tailEnd len="sm" w="sm" type="none"/>
          </a:ln>
        </p:spPr>
      </p:cxnSp>
      <p:cxnSp>
        <p:nvCxnSpPr>
          <p:cNvPr id="748" name="Google Shape;748;p26"/>
          <p:cNvCxnSpPr/>
          <p:nvPr/>
        </p:nvCxnSpPr>
        <p:spPr>
          <a:xfrm>
            <a:off x="3259138" y="3617912"/>
            <a:ext cx="3619500" cy="1588"/>
          </a:xfrm>
          <a:prstGeom prst="straightConnector1">
            <a:avLst/>
          </a:prstGeom>
          <a:noFill/>
          <a:ln cap="flat" cmpd="sng" w="19050">
            <a:solidFill>
              <a:srgbClr val="000000"/>
            </a:solidFill>
            <a:prstDash val="solid"/>
            <a:round/>
            <a:headEnd len="sm" w="sm" type="none"/>
            <a:tailEnd len="sm" w="sm" type="none"/>
          </a:ln>
        </p:spPr>
      </p:cxnSp>
      <p:cxnSp>
        <p:nvCxnSpPr>
          <p:cNvPr id="749" name="Google Shape;749;p26"/>
          <p:cNvCxnSpPr/>
          <p:nvPr/>
        </p:nvCxnSpPr>
        <p:spPr>
          <a:xfrm>
            <a:off x="3259138" y="3275012"/>
            <a:ext cx="3619500" cy="1588"/>
          </a:xfrm>
          <a:prstGeom prst="straightConnector1">
            <a:avLst/>
          </a:prstGeom>
          <a:noFill/>
          <a:ln cap="flat" cmpd="sng" w="19050">
            <a:solidFill>
              <a:srgbClr val="000000"/>
            </a:solidFill>
            <a:prstDash val="solid"/>
            <a:round/>
            <a:headEnd len="sm" w="sm" type="none"/>
            <a:tailEnd len="sm" w="sm" type="none"/>
          </a:ln>
        </p:spPr>
      </p:cxnSp>
      <p:cxnSp>
        <p:nvCxnSpPr>
          <p:cNvPr id="750" name="Google Shape;750;p26"/>
          <p:cNvCxnSpPr/>
          <p:nvPr/>
        </p:nvCxnSpPr>
        <p:spPr>
          <a:xfrm>
            <a:off x="3259138" y="2932112"/>
            <a:ext cx="3619500" cy="1588"/>
          </a:xfrm>
          <a:prstGeom prst="straightConnector1">
            <a:avLst/>
          </a:prstGeom>
          <a:noFill/>
          <a:ln cap="flat" cmpd="sng" w="19050">
            <a:solidFill>
              <a:srgbClr val="000000"/>
            </a:solidFill>
            <a:prstDash val="solid"/>
            <a:round/>
            <a:headEnd len="sm" w="sm" type="none"/>
            <a:tailEnd len="sm" w="sm" type="none"/>
          </a:ln>
        </p:spPr>
      </p:cxnSp>
      <p:cxnSp>
        <p:nvCxnSpPr>
          <p:cNvPr id="751" name="Google Shape;751;p26"/>
          <p:cNvCxnSpPr/>
          <p:nvPr/>
        </p:nvCxnSpPr>
        <p:spPr>
          <a:xfrm>
            <a:off x="3259138" y="2589212"/>
            <a:ext cx="3619500" cy="1588"/>
          </a:xfrm>
          <a:prstGeom prst="straightConnector1">
            <a:avLst/>
          </a:prstGeom>
          <a:noFill/>
          <a:ln cap="flat" cmpd="sng" w="19050">
            <a:solidFill>
              <a:srgbClr val="000000"/>
            </a:solidFill>
            <a:prstDash val="solid"/>
            <a:round/>
            <a:headEnd len="sm" w="sm" type="none"/>
            <a:tailEnd len="sm" w="sm" type="none"/>
          </a:ln>
        </p:spPr>
      </p:cxnSp>
      <p:sp>
        <p:nvSpPr>
          <p:cNvPr id="752" name="Google Shape;752;p26"/>
          <p:cNvSpPr/>
          <p:nvPr/>
        </p:nvSpPr>
        <p:spPr>
          <a:xfrm>
            <a:off x="3259138" y="2589212"/>
            <a:ext cx="3619500" cy="2733675"/>
          </a:xfrm>
          <a:prstGeom prst="rect">
            <a:avLst/>
          </a:prstGeom>
          <a:noFill/>
          <a:ln cap="flat" cmpd="sng" w="19050">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753" name="Google Shape;753;p26"/>
          <p:cNvCxnSpPr/>
          <p:nvPr/>
        </p:nvCxnSpPr>
        <p:spPr>
          <a:xfrm>
            <a:off x="3259138" y="2589212"/>
            <a:ext cx="1587" cy="2733675"/>
          </a:xfrm>
          <a:prstGeom prst="straightConnector1">
            <a:avLst/>
          </a:prstGeom>
          <a:noFill/>
          <a:ln cap="flat" cmpd="sng" w="19050">
            <a:solidFill>
              <a:srgbClr val="000000"/>
            </a:solidFill>
            <a:prstDash val="solid"/>
            <a:round/>
            <a:headEnd len="sm" w="sm" type="none"/>
            <a:tailEnd len="sm" w="sm" type="none"/>
          </a:ln>
        </p:spPr>
      </p:cxnSp>
      <p:cxnSp>
        <p:nvCxnSpPr>
          <p:cNvPr id="754" name="Google Shape;754;p26"/>
          <p:cNvCxnSpPr/>
          <p:nvPr/>
        </p:nvCxnSpPr>
        <p:spPr>
          <a:xfrm>
            <a:off x="3192463" y="5322887"/>
            <a:ext cx="66675" cy="1588"/>
          </a:xfrm>
          <a:prstGeom prst="straightConnector1">
            <a:avLst/>
          </a:prstGeom>
          <a:noFill/>
          <a:ln cap="flat" cmpd="sng" w="19050">
            <a:solidFill>
              <a:srgbClr val="000000"/>
            </a:solidFill>
            <a:prstDash val="solid"/>
            <a:round/>
            <a:headEnd len="sm" w="sm" type="none"/>
            <a:tailEnd len="sm" w="sm" type="none"/>
          </a:ln>
        </p:spPr>
      </p:cxnSp>
      <p:cxnSp>
        <p:nvCxnSpPr>
          <p:cNvPr id="755" name="Google Shape;755;p26"/>
          <p:cNvCxnSpPr/>
          <p:nvPr/>
        </p:nvCxnSpPr>
        <p:spPr>
          <a:xfrm>
            <a:off x="3192463" y="4979987"/>
            <a:ext cx="66675" cy="1588"/>
          </a:xfrm>
          <a:prstGeom prst="straightConnector1">
            <a:avLst/>
          </a:prstGeom>
          <a:noFill/>
          <a:ln cap="flat" cmpd="sng" w="19050">
            <a:solidFill>
              <a:srgbClr val="000000"/>
            </a:solidFill>
            <a:prstDash val="solid"/>
            <a:round/>
            <a:headEnd len="sm" w="sm" type="none"/>
            <a:tailEnd len="sm" w="sm" type="none"/>
          </a:ln>
        </p:spPr>
      </p:cxnSp>
      <p:cxnSp>
        <p:nvCxnSpPr>
          <p:cNvPr id="756" name="Google Shape;756;p26"/>
          <p:cNvCxnSpPr/>
          <p:nvPr/>
        </p:nvCxnSpPr>
        <p:spPr>
          <a:xfrm>
            <a:off x="3192463" y="4637087"/>
            <a:ext cx="66675" cy="1588"/>
          </a:xfrm>
          <a:prstGeom prst="straightConnector1">
            <a:avLst/>
          </a:prstGeom>
          <a:noFill/>
          <a:ln cap="flat" cmpd="sng" w="19050">
            <a:solidFill>
              <a:srgbClr val="000000"/>
            </a:solidFill>
            <a:prstDash val="solid"/>
            <a:round/>
            <a:headEnd len="sm" w="sm" type="none"/>
            <a:tailEnd len="sm" w="sm" type="none"/>
          </a:ln>
        </p:spPr>
      </p:cxnSp>
      <p:cxnSp>
        <p:nvCxnSpPr>
          <p:cNvPr id="757" name="Google Shape;757;p26"/>
          <p:cNvCxnSpPr/>
          <p:nvPr/>
        </p:nvCxnSpPr>
        <p:spPr>
          <a:xfrm>
            <a:off x="3192463" y="4294187"/>
            <a:ext cx="66675" cy="1588"/>
          </a:xfrm>
          <a:prstGeom prst="straightConnector1">
            <a:avLst/>
          </a:prstGeom>
          <a:noFill/>
          <a:ln cap="flat" cmpd="sng" w="19050">
            <a:solidFill>
              <a:srgbClr val="000000"/>
            </a:solidFill>
            <a:prstDash val="solid"/>
            <a:round/>
            <a:headEnd len="sm" w="sm" type="none"/>
            <a:tailEnd len="sm" w="sm" type="none"/>
          </a:ln>
        </p:spPr>
      </p:cxnSp>
      <p:cxnSp>
        <p:nvCxnSpPr>
          <p:cNvPr id="758" name="Google Shape;758;p26"/>
          <p:cNvCxnSpPr/>
          <p:nvPr/>
        </p:nvCxnSpPr>
        <p:spPr>
          <a:xfrm>
            <a:off x="3192463" y="3960812"/>
            <a:ext cx="66675" cy="1588"/>
          </a:xfrm>
          <a:prstGeom prst="straightConnector1">
            <a:avLst/>
          </a:prstGeom>
          <a:noFill/>
          <a:ln cap="flat" cmpd="sng" w="19050">
            <a:solidFill>
              <a:srgbClr val="000000"/>
            </a:solidFill>
            <a:prstDash val="solid"/>
            <a:round/>
            <a:headEnd len="sm" w="sm" type="none"/>
            <a:tailEnd len="sm" w="sm" type="none"/>
          </a:ln>
        </p:spPr>
      </p:cxnSp>
      <p:cxnSp>
        <p:nvCxnSpPr>
          <p:cNvPr id="759" name="Google Shape;759;p26"/>
          <p:cNvCxnSpPr/>
          <p:nvPr/>
        </p:nvCxnSpPr>
        <p:spPr>
          <a:xfrm>
            <a:off x="3192463" y="3617912"/>
            <a:ext cx="66675" cy="1588"/>
          </a:xfrm>
          <a:prstGeom prst="straightConnector1">
            <a:avLst/>
          </a:prstGeom>
          <a:noFill/>
          <a:ln cap="flat" cmpd="sng" w="19050">
            <a:solidFill>
              <a:srgbClr val="000000"/>
            </a:solidFill>
            <a:prstDash val="solid"/>
            <a:round/>
            <a:headEnd len="sm" w="sm" type="none"/>
            <a:tailEnd len="sm" w="sm" type="none"/>
          </a:ln>
        </p:spPr>
      </p:cxnSp>
      <p:cxnSp>
        <p:nvCxnSpPr>
          <p:cNvPr id="760" name="Google Shape;760;p26"/>
          <p:cNvCxnSpPr/>
          <p:nvPr/>
        </p:nvCxnSpPr>
        <p:spPr>
          <a:xfrm>
            <a:off x="3192463" y="3275012"/>
            <a:ext cx="66675" cy="1588"/>
          </a:xfrm>
          <a:prstGeom prst="straightConnector1">
            <a:avLst/>
          </a:prstGeom>
          <a:noFill/>
          <a:ln cap="flat" cmpd="sng" w="19050">
            <a:solidFill>
              <a:srgbClr val="000000"/>
            </a:solidFill>
            <a:prstDash val="solid"/>
            <a:round/>
            <a:headEnd len="sm" w="sm" type="none"/>
            <a:tailEnd len="sm" w="sm" type="none"/>
          </a:ln>
        </p:spPr>
      </p:cxnSp>
      <p:cxnSp>
        <p:nvCxnSpPr>
          <p:cNvPr id="761" name="Google Shape;761;p26"/>
          <p:cNvCxnSpPr/>
          <p:nvPr/>
        </p:nvCxnSpPr>
        <p:spPr>
          <a:xfrm>
            <a:off x="3192463" y="2932112"/>
            <a:ext cx="66675" cy="1588"/>
          </a:xfrm>
          <a:prstGeom prst="straightConnector1">
            <a:avLst/>
          </a:prstGeom>
          <a:noFill/>
          <a:ln cap="flat" cmpd="sng" w="19050">
            <a:solidFill>
              <a:srgbClr val="000000"/>
            </a:solidFill>
            <a:prstDash val="solid"/>
            <a:round/>
            <a:headEnd len="sm" w="sm" type="none"/>
            <a:tailEnd len="sm" w="sm" type="none"/>
          </a:ln>
        </p:spPr>
      </p:cxnSp>
      <p:cxnSp>
        <p:nvCxnSpPr>
          <p:cNvPr id="762" name="Google Shape;762;p26"/>
          <p:cNvCxnSpPr/>
          <p:nvPr/>
        </p:nvCxnSpPr>
        <p:spPr>
          <a:xfrm>
            <a:off x="3192463" y="2589212"/>
            <a:ext cx="66675" cy="1588"/>
          </a:xfrm>
          <a:prstGeom prst="straightConnector1">
            <a:avLst/>
          </a:prstGeom>
          <a:noFill/>
          <a:ln cap="flat" cmpd="sng" w="19050">
            <a:solidFill>
              <a:srgbClr val="000000"/>
            </a:solidFill>
            <a:prstDash val="solid"/>
            <a:round/>
            <a:headEnd len="sm" w="sm" type="none"/>
            <a:tailEnd len="sm" w="sm" type="none"/>
          </a:ln>
        </p:spPr>
      </p:cxnSp>
      <p:cxnSp>
        <p:nvCxnSpPr>
          <p:cNvPr id="763" name="Google Shape;763;p26"/>
          <p:cNvCxnSpPr/>
          <p:nvPr/>
        </p:nvCxnSpPr>
        <p:spPr>
          <a:xfrm>
            <a:off x="3259138" y="5322887"/>
            <a:ext cx="3619500" cy="1588"/>
          </a:xfrm>
          <a:prstGeom prst="straightConnector1">
            <a:avLst/>
          </a:prstGeom>
          <a:noFill/>
          <a:ln cap="flat" cmpd="sng" w="19050">
            <a:solidFill>
              <a:srgbClr val="000000"/>
            </a:solidFill>
            <a:prstDash val="solid"/>
            <a:round/>
            <a:headEnd len="sm" w="sm" type="none"/>
            <a:tailEnd len="sm" w="sm" type="none"/>
          </a:ln>
        </p:spPr>
      </p:cxnSp>
      <p:cxnSp>
        <p:nvCxnSpPr>
          <p:cNvPr id="764" name="Google Shape;764;p26"/>
          <p:cNvCxnSpPr/>
          <p:nvPr/>
        </p:nvCxnSpPr>
        <p:spPr>
          <a:xfrm flipH="1" rot="10800000">
            <a:off x="3259138" y="5322887"/>
            <a:ext cx="1587" cy="66675"/>
          </a:xfrm>
          <a:prstGeom prst="straightConnector1">
            <a:avLst/>
          </a:prstGeom>
          <a:noFill/>
          <a:ln cap="flat" cmpd="sng" w="19050">
            <a:solidFill>
              <a:srgbClr val="000000"/>
            </a:solidFill>
            <a:prstDash val="solid"/>
            <a:round/>
            <a:headEnd len="sm" w="sm" type="none"/>
            <a:tailEnd len="sm" w="sm" type="none"/>
          </a:ln>
        </p:spPr>
      </p:cxnSp>
      <p:cxnSp>
        <p:nvCxnSpPr>
          <p:cNvPr id="765" name="Google Shape;765;p26"/>
          <p:cNvCxnSpPr/>
          <p:nvPr/>
        </p:nvCxnSpPr>
        <p:spPr>
          <a:xfrm flipH="1" rot="10800000">
            <a:off x="3773488" y="5322887"/>
            <a:ext cx="1587" cy="66675"/>
          </a:xfrm>
          <a:prstGeom prst="straightConnector1">
            <a:avLst/>
          </a:prstGeom>
          <a:noFill/>
          <a:ln cap="flat" cmpd="sng" w="19050">
            <a:solidFill>
              <a:srgbClr val="000000"/>
            </a:solidFill>
            <a:prstDash val="solid"/>
            <a:round/>
            <a:headEnd len="sm" w="sm" type="none"/>
            <a:tailEnd len="sm" w="sm" type="none"/>
          </a:ln>
        </p:spPr>
      </p:cxnSp>
      <p:cxnSp>
        <p:nvCxnSpPr>
          <p:cNvPr id="766" name="Google Shape;766;p26"/>
          <p:cNvCxnSpPr/>
          <p:nvPr/>
        </p:nvCxnSpPr>
        <p:spPr>
          <a:xfrm flipH="1" rot="10800000">
            <a:off x="4297363" y="5322887"/>
            <a:ext cx="1587" cy="66675"/>
          </a:xfrm>
          <a:prstGeom prst="straightConnector1">
            <a:avLst/>
          </a:prstGeom>
          <a:noFill/>
          <a:ln cap="flat" cmpd="sng" w="19050">
            <a:solidFill>
              <a:srgbClr val="000000"/>
            </a:solidFill>
            <a:prstDash val="solid"/>
            <a:round/>
            <a:headEnd len="sm" w="sm" type="none"/>
            <a:tailEnd len="sm" w="sm" type="none"/>
          </a:ln>
        </p:spPr>
      </p:cxnSp>
      <p:cxnSp>
        <p:nvCxnSpPr>
          <p:cNvPr id="767" name="Google Shape;767;p26"/>
          <p:cNvCxnSpPr/>
          <p:nvPr/>
        </p:nvCxnSpPr>
        <p:spPr>
          <a:xfrm flipH="1" rot="10800000">
            <a:off x="4811713" y="5322887"/>
            <a:ext cx="1587" cy="66675"/>
          </a:xfrm>
          <a:prstGeom prst="straightConnector1">
            <a:avLst/>
          </a:prstGeom>
          <a:noFill/>
          <a:ln cap="flat" cmpd="sng" w="19050">
            <a:solidFill>
              <a:srgbClr val="000000"/>
            </a:solidFill>
            <a:prstDash val="solid"/>
            <a:round/>
            <a:headEnd len="sm" w="sm" type="none"/>
            <a:tailEnd len="sm" w="sm" type="none"/>
          </a:ln>
        </p:spPr>
      </p:cxnSp>
      <p:cxnSp>
        <p:nvCxnSpPr>
          <p:cNvPr id="768" name="Google Shape;768;p26"/>
          <p:cNvCxnSpPr/>
          <p:nvPr/>
        </p:nvCxnSpPr>
        <p:spPr>
          <a:xfrm flipH="1" rot="10800000">
            <a:off x="5326063" y="5322887"/>
            <a:ext cx="1587" cy="66675"/>
          </a:xfrm>
          <a:prstGeom prst="straightConnector1">
            <a:avLst/>
          </a:prstGeom>
          <a:noFill/>
          <a:ln cap="flat" cmpd="sng" w="19050">
            <a:solidFill>
              <a:srgbClr val="000000"/>
            </a:solidFill>
            <a:prstDash val="solid"/>
            <a:round/>
            <a:headEnd len="sm" w="sm" type="none"/>
            <a:tailEnd len="sm" w="sm" type="none"/>
          </a:ln>
        </p:spPr>
      </p:cxnSp>
      <p:cxnSp>
        <p:nvCxnSpPr>
          <p:cNvPr id="769" name="Google Shape;769;p26"/>
          <p:cNvCxnSpPr/>
          <p:nvPr/>
        </p:nvCxnSpPr>
        <p:spPr>
          <a:xfrm flipH="1" rot="10800000">
            <a:off x="5840413" y="5322887"/>
            <a:ext cx="1587" cy="66675"/>
          </a:xfrm>
          <a:prstGeom prst="straightConnector1">
            <a:avLst/>
          </a:prstGeom>
          <a:noFill/>
          <a:ln cap="flat" cmpd="sng" w="19050">
            <a:solidFill>
              <a:srgbClr val="000000"/>
            </a:solidFill>
            <a:prstDash val="solid"/>
            <a:round/>
            <a:headEnd len="sm" w="sm" type="none"/>
            <a:tailEnd len="sm" w="sm" type="none"/>
          </a:ln>
        </p:spPr>
      </p:cxnSp>
      <p:cxnSp>
        <p:nvCxnSpPr>
          <p:cNvPr id="770" name="Google Shape;770;p26"/>
          <p:cNvCxnSpPr/>
          <p:nvPr/>
        </p:nvCxnSpPr>
        <p:spPr>
          <a:xfrm flipH="1" rot="10800000">
            <a:off x="6364288" y="5322887"/>
            <a:ext cx="1587" cy="66675"/>
          </a:xfrm>
          <a:prstGeom prst="straightConnector1">
            <a:avLst/>
          </a:prstGeom>
          <a:noFill/>
          <a:ln cap="flat" cmpd="sng" w="19050">
            <a:solidFill>
              <a:srgbClr val="000000"/>
            </a:solidFill>
            <a:prstDash val="solid"/>
            <a:round/>
            <a:headEnd len="sm" w="sm" type="none"/>
            <a:tailEnd len="sm" w="sm" type="none"/>
          </a:ln>
        </p:spPr>
      </p:cxnSp>
      <p:cxnSp>
        <p:nvCxnSpPr>
          <p:cNvPr id="771" name="Google Shape;771;p26"/>
          <p:cNvCxnSpPr/>
          <p:nvPr/>
        </p:nvCxnSpPr>
        <p:spPr>
          <a:xfrm flipH="1" rot="10800000">
            <a:off x="6878638" y="5322887"/>
            <a:ext cx="1587" cy="66675"/>
          </a:xfrm>
          <a:prstGeom prst="straightConnector1">
            <a:avLst/>
          </a:prstGeom>
          <a:noFill/>
          <a:ln cap="flat" cmpd="sng" w="19050">
            <a:solidFill>
              <a:srgbClr val="000000"/>
            </a:solidFill>
            <a:prstDash val="solid"/>
            <a:round/>
            <a:headEnd len="sm" w="sm" type="none"/>
            <a:tailEnd len="sm" w="sm" type="none"/>
          </a:ln>
        </p:spPr>
      </p:cxnSp>
      <p:sp>
        <p:nvSpPr>
          <p:cNvPr id="772" name="Google Shape;772;p26"/>
          <p:cNvSpPr/>
          <p:nvPr/>
        </p:nvSpPr>
        <p:spPr>
          <a:xfrm>
            <a:off x="3259138" y="4913312"/>
            <a:ext cx="514350" cy="66675"/>
          </a:xfrm>
          <a:custGeom>
            <a:rect b="b" l="l" r="r" t="t"/>
            <a:pathLst>
              <a:path extrusionOk="0" h="42" w="324">
                <a:moveTo>
                  <a:pt x="0" y="42"/>
                </a:moveTo>
                <a:lnTo>
                  <a:pt x="36" y="36"/>
                </a:lnTo>
                <a:lnTo>
                  <a:pt x="72" y="36"/>
                </a:lnTo>
                <a:lnTo>
                  <a:pt x="144" y="30"/>
                </a:lnTo>
                <a:lnTo>
                  <a:pt x="180" y="24"/>
                </a:lnTo>
                <a:lnTo>
                  <a:pt x="222" y="18"/>
                </a:lnTo>
                <a:lnTo>
                  <a:pt x="270" y="12"/>
                </a:lnTo>
                <a:lnTo>
                  <a:pt x="324" y="0"/>
                </a:lnTo>
              </a:path>
            </a:pathLst>
          </a:custGeom>
          <a:noFill/>
          <a:ln cap="flat" cmpd="sng" w="2857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3" name="Google Shape;773;p26"/>
          <p:cNvSpPr/>
          <p:nvPr/>
        </p:nvSpPr>
        <p:spPr>
          <a:xfrm>
            <a:off x="3773488" y="4675187"/>
            <a:ext cx="1038225" cy="238125"/>
          </a:xfrm>
          <a:custGeom>
            <a:rect b="b" l="l" r="r" t="t"/>
            <a:pathLst>
              <a:path extrusionOk="0" h="150" w="654">
                <a:moveTo>
                  <a:pt x="0" y="150"/>
                </a:moveTo>
                <a:lnTo>
                  <a:pt x="60" y="138"/>
                </a:lnTo>
                <a:lnTo>
                  <a:pt x="126" y="114"/>
                </a:lnTo>
                <a:lnTo>
                  <a:pt x="192" y="96"/>
                </a:lnTo>
                <a:lnTo>
                  <a:pt x="264" y="72"/>
                </a:lnTo>
                <a:lnTo>
                  <a:pt x="348" y="48"/>
                </a:lnTo>
                <a:lnTo>
                  <a:pt x="438" y="30"/>
                </a:lnTo>
                <a:lnTo>
                  <a:pt x="540" y="12"/>
                </a:lnTo>
                <a:lnTo>
                  <a:pt x="654" y="0"/>
                </a:lnTo>
              </a:path>
            </a:pathLst>
          </a:custGeom>
          <a:noFill/>
          <a:ln cap="flat" cmpd="sng" w="2857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4" name="Google Shape;774;p26"/>
          <p:cNvSpPr/>
          <p:nvPr/>
        </p:nvSpPr>
        <p:spPr>
          <a:xfrm>
            <a:off x="4811713" y="4665662"/>
            <a:ext cx="2066925" cy="38100"/>
          </a:xfrm>
          <a:custGeom>
            <a:rect b="b" l="l" r="r" t="t"/>
            <a:pathLst>
              <a:path extrusionOk="0" h="24" w="1302">
                <a:moveTo>
                  <a:pt x="0" y="6"/>
                </a:moveTo>
                <a:lnTo>
                  <a:pt x="66" y="0"/>
                </a:lnTo>
                <a:lnTo>
                  <a:pt x="132" y="0"/>
                </a:lnTo>
                <a:lnTo>
                  <a:pt x="282" y="0"/>
                </a:lnTo>
                <a:lnTo>
                  <a:pt x="438" y="0"/>
                </a:lnTo>
                <a:lnTo>
                  <a:pt x="612" y="6"/>
                </a:lnTo>
                <a:lnTo>
                  <a:pt x="786" y="12"/>
                </a:lnTo>
                <a:lnTo>
                  <a:pt x="960" y="18"/>
                </a:lnTo>
                <a:lnTo>
                  <a:pt x="1134" y="18"/>
                </a:lnTo>
                <a:lnTo>
                  <a:pt x="1302" y="24"/>
                </a:lnTo>
              </a:path>
            </a:pathLst>
          </a:custGeom>
          <a:noFill/>
          <a:ln cap="flat" cmpd="sng" w="2857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5" name="Google Shape;775;p26"/>
          <p:cNvSpPr/>
          <p:nvPr/>
        </p:nvSpPr>
        <p:spPr>
          <a:xfrm>
            <a:off x="3259138" y="4741862"/>
            <a:ext cx="514350" cy="238125"/>
          </a:xfrm>
          <a:custGeom>
            <a:rect b="b" l="l" r="r" t="t"/>
            <a:pathLst>
              <a:path extrusionOk="0" h="150" w="324">
                <a:moveTo>
                  <a:pt x="0" y="150"/>
                </a:moveTo>
                <a:lnTo>
                  <a:pt x="36" y="132"/>
                </a:lnTo>
                <a:lnTo>
                  <a:pt x="72" y="114"/>
                </a:lnTo>
                <a:lnTo>
                  <a:pt x="144" y="84"/>
                </a:lnTo>
                <a:lnTo>
                  <a:pt x="180" y="66"/>
                </a:lnTo>
                <a:lnTo>
                  <a:pt x="222" y="48"/>
                </a:lnTo>
                <a:lnTo>
                  <a:pt x="270" y="24"/>
                </a:lnTo>
                <a:lnTo>
                  <a:pt x="324" y="0"/>
                </a:ln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6" name="Google Shape;776;p26"/>
          <p:cNvSpPr/>
          <p:nvPr/>
        </p:nvSpPr>
        <p:spPr>
          <a:xfrm>
            <a:off x="3773488" y="4265612"/>
            <a:ext cx="1038225" cy="476250"/>
          </a:xfrm>
          <a:custGeom>
            <a:rect b="b" l="l" r="r" t="t"/>
            <a:pathLst>
              <a:path extrusionOk="0" h="300" w="654">
                <a:moveTo>
                  <a:pt x="0" y="300"/>
                </a:moveTo>
                <a:lnTo>
                  <a:pt x="126" y="246"/>
                </a:lnTo>
                <a:lnTo>
                  <a:pt x="192" y="216"/>
                </a:lnTo>
                <a:lnTo>
                  <a:pt x="270" y="186"/>
                </a:lnTo>
                <a:lnTo>
                  <a:pt x="348" y="150"/>
                </a:lnTo>
                <a:lnTo>
                  <a:pt x="438" y="108"/>
                </a:lnTo>
                <a:lnTo>
                  <a:pt x="540" y="60"/>
                </a:lnTo>
                <a:lnTo>
                  <a:pt x="654" y="0"/>
                </a:ln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7" name="Google Shape;777;p26"/>
          <p:cNvSpPr/>
          <p:nvPr/>
        </p:nvSpPr>
        <p:spPr>
          <a:xfrm>
            <a:off x="4811713" y="3132137"/>
            <a:ext cx="2066925" cy="1133475"/>
          </a:xfrm>
          <a:custGeom>
            <a:rect b="b" l="l" r="r" t="t"/>
            <a:pathLst>
              <a:path extrusionOk="0" h="714" w="1302">
                <a:moveTo>
                  <a:pt x="0" y="714"/>
                </a:moveTo>
                <a:lnTo>
                  <a:pt x="66" y="678"/>
                </a:lnTo>
                <a:lnTo>
                  <a:pt x="132" y="642"/>
                </a:lnTo>
                <a:lnTo>
                  <a:pt x="282" y="564"/>
                </a:lnTo>
                <a:lnTo>
                  <a:pt x="438" y="474"/>
                </a:lnTo>
                <a:lnTo>
                  <a:pt x="612" y="384"/>
                </a:lnTo>
                <a:lnTo>
                  <a:pt x="786" y="288"/>
                </a:lnTo>
                <a:lnTo>
                  <a:pt x="960" y="186"/>
                </a:lnTo>
                <a:lnTo>
                  <a:pt x="1134" y="90"/>
                </a:lnTo>
                <a:lnTo>
                  <a:pt x="1302" y="0"/>
                </a:ln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8" name="Google Shape;778;p26"/>
          <p:cNvSpPr/>
          <p:nvPr/>
        </p:nvSpPr>
        <p:spPr>
          <a:xfrm>
            <a:off x="3192463" y="4913312"/>
            <a:ext cx="133350" cy="133350"/>
          </a:xfrm>
          <a:custGeom>
            <a:rect b="b" l="l" r="r" t="t"/>
            <a:pathLst>
              <a:path extrusionOk="0" h="84" w="84">
                <a:moveTo>
                  <a:pt x="42" y="0"/>
                </a:moveTo>
                <a:lnTo>
                  <a:pt x="84" y="42"/>
                </a:lnTo>
                <a:lnTo>
                  <a:pt x="42" y="84"/>
                </a:lnTo>
                <a:lnTo>
                  <a:pt x="0" y="42"/>
                </a:lnTo>
                <a:lnTo>
                  <a:pt x="42"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9" name="Google Shape;779;p26"/>
          <p:cNvSpPr/>
          <p:nvPr/>
        </p:nvSpPr>
        <p:spPr>
          <a:xfrm>
            <a:off x="3706813" y="4846637"/>
            <a:ext cx="133350" cy="133350"/>
          </a:xfrm>
          <a:custGeom>
            <a:rect b="b" l="l" r="r" t="t"/>
            <a:pathLst>
              <a:path extrusionOk="0" h="84" w="84">
                <a:moveTo>
                  <a:pt x="42" y="0"/>
                </a:moveTo>
                <a:lnTo>
                  <a:pt x="84" y="42"/>
                </a:lnTo>
                <a:lnTo>
                  <a:pt x="42" y="84"/>
                </a:lnTo>
                <a:lnTo>
                  <a:pt x="0" y="42"/>
                </a:lnTo>
                <a:lnTo>
                  <a:pt x="42"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0" name="Google Shape;780;p26"/>
          <p:cNvSpPr/>
          <p:nvPr/>
        </p:nvSpPr>
        <p:spPr>
          <a:xfrm>
            <a:off x="4745038" y="4608512"/>
            <a:ext cx="133350" cy="133350"/>
          </a:xfrm>
          <a:custGeom>
            <a:rect b="b" l="l" r="r" t="t"/>
            <a:pathLst>
              <a:path extrusionOk="0" h="84" w="84">
                <a:moveTo>
                  <a:pt x="42" y="0"/>
                </a:moveTo>
                <a:lnTo>
                  <a:pt x="84" y="42"/>
                </a:lnTo>
                <a:lnTo>
                  <a:pt x="42" y="84"/>
                </a:lnTo>
                <a:lnTo>
                  <a:pt x="0" y="42"/>
                </a:lnTo>
                <a:lnTo>
                  <a:pt x="42"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1" name="Google Shape;781;p26"/>
          <p:cNvSpPr/>
          <p:nvPr/>
        </p:nvSpPr>
        <p:spPr>
          <a:xfrm>
            <a:off x="6811963" y="4637087"/>
            <a:ext cx="133350" cy="133350"/>
          </a:xfrm>
          <a:custGeom>
            <a:rect b="b" l="l" r="r" t="t"/>
            <a:pathLst>
              <a:path extrusionOk="0" h="84" w="84">
                <a:moveTo>
                  <a:pt x="42" y="0"/>
                </a:moveTo>
                <a:lnTo>
                  <a:pt x="84" y="42"/>
                </a:lnTo>
                <a:lnTo>
                  <a:pt x="42" y="84"/>
                </a:lnTo>
                <a:lnTo>
                  <a:pt x="0" y="42"/>
                </a:lnTo>
                <a:lnTo>
                  <a:pt x="42"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2" name="Google Shape;782;p26"/>
          <p:cNvSpPr/>
          <p:nvPr/>
        </p:nvSpPr>
        <p:spPr>
          <a:xfrm>
            <a:off x="3192463" y="4913312"/>
            <a:ext cx="133350" cy="133350"/>
          </a:xfrm>
          <a:custGeom>
            <a:rect b="b" l="l" r="r" t="t"/>
            <a:pathLst>
              <a:path extrusionOk="0" h="84" w="84">
                <a:moveTo>
                  <a:pt x="42" y="0"/>
                </a:moveTo>
                <a:lnTo>
                  <a:pt x="84" y="84"/>
                </a:lnTo>
                <a:lnTo>
                  <a:pt x="0" y="84"/>
                </a:lnTo>
                <a:lnTo>
                  <a:pt x="42" y="0"/>
                </a:lnTo>
                <a:close/>
              </a:path>
            </a:pathLst>
          </a:custGeom>
          <a:solidFill>
            <a:srgbClr val="FF0000"/>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3" name="Google Shape;783;p26"/>
          <p:cNvSpPr/>
          <p:nvPr/>
        </p:nvSpPr>
        <p:spPr>
          <a:xfrm>
            <a:off x="3706813" y="4675187"/>
            <a:ext cx="133350" cy="133350"/>
          </a:xfrm>
          <a:custGeom>
            <a:rect b="b" l="l" r="r" t="t"/>
            <a:pathLst>
              <a:path extrusionOk="0" h="84" w="84">
                <a:moveTo>
                  <a:pt x="42" y="0"/>
                </a:moveTo>
                <a:lnTo>
                  <a:pt x="84" y="84"/>
                </a:lnTo>
                <a:lnTo>
                  <a:pt x="0" y="84"/>
                </a:lnTo>
                <a:lnTo>
                  <a:pt x="42" y="0"/>
                </a:lnTo>
                <a:close/>
              </a:path>
            </a:pathLst>
          </a:custGeom>
          <a:solidFill>
            <a:srgbClr val="FF0000"/>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4" name="Google Shape;784;p26"/>
          <p:cNvSpPr/>
          <p:nvPr/>
        </p:nvSpPr>
        <p:spPr>
          <a:xfrm>
            <a:off x="4745038" y="4198937"/>
            <a:ext cx="133350" cy="133350"/>
          </a:xfrm>
          <a:custGeom>
            <a:rect b="b" l="l" r="r" t="t"/>
            <a:pathLst>
              <a:path extrusionOk="0" h="84" w="84">
                <a:moveTo>
                  <a:pt x="42" y="0"/>
                </a:moveTo>
                <a:lnTo>
                  <a:pt x="84" y="84"/>
                </a:lnTo>
                <a:lnTo>
                  <a:pt x="0" y="84"/>
                </a:lnTo>
                <a:lnTo>
                  <a:pt x="42" y="0"/>
                </a:lnTo>
                <a:close/>
              </a:path>
            </a:pathLst>
          </a:custGeom>
          <a:solidFill>
            <a:srgbClr val="FF0000"/>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5" name="Google Shape;785;p26"/>
          <p:cNvSpPr/>
          <p:nvPr/>
        </p:nvSpPr>
        <p:spPr>
          <a:xfrm>
            <a:off x="6811963" y="3065462"/>
            <a:ext cx="133350" cy="133350"/>
          </a:xfrm>
          <a:custGeom>
            <a:rect b="b" l="l" r="r" t="t"/>
            <a:pathLst>
              <a:path extrusionOk="0" h="84" w="84">
                <a:moveTo>
                  <a:pt x="42" y="0"/>
                </a:moveTo>
                <a:lnTo>
                  <a:pt x="84" y="84"/>
                </a:lnTo>
                <a:lnTo>
                  <a:pt x="0" y="84"/>
                </a:lnTo>
                <a:lnTo>
                  <a:pt x="42" y="0"/>
                </a:lnTo>
                <a:close/>
              </a:path>
            </a:pathLst>
          </a:custGeom>
          <a:solidFill>
            <a:srgbClr val="FF0000"/>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6" name="Google Shape;786;p26"/>
          <p:cNvSpPr/>
          <p:nvPr/>
        </p:nvSpPr>
        <p:spPr>
          <a:xfrm>
            <a:off x="2982913" y="5208587"/>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0</a:t>
            </a:r>
            <a:endParaRPr b="1" i="0" sz="2000" u="none" cap="none" strike="noStrike">
              <a:solidFill>
                <a:schemeClr val="dk1"/>
              </a:solidFill>
              <a:latin typeface="Courier New"/>
              <a:ea typeface="Courier New"/>
              <a:cs typeface="Courier New"/>
              <a:sym typeface="Courier New"/>
            </a:endParaRPr>
          </a:p>
        </p:txBody>
      </p:sp>
      <p:sp>
        <p:nvSpPr>
          <p:cNvPr id="787" name="Google Shape;787;p26"/>
          <p:cNvSpPr/>
          <p:nvPr/>
        </p:nvSpPr>
        <p:spPr>
          <a:xfrm>
            <a:off x="2982913" y="4865687"/>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1</a:t>
            </a:r>
            <a:endParaRPr b="1" i="0" sz="2000" u="none" cap="none" strike="noStrike">
              <a:solidFill>
                <a:schemeClr val="dk1"/>
              </a:solidFill>
              <a:latin typeface="Courier New"/>
              <a:ea typeface="Courier New"/>
              <a:cs typeface="Courier New"/>
              <a:sym typeface="Courier New"/>
            </a:endParaRPr>
          </a:p>
        </p:txBody>
      </p:sp>
      <p:sp>
        <p:nvSpPr>
          <p:cNvPr id="788" name="Google Shape;788;p26"/>
          <p:cNvSpPr/>
          <p:nvPr/>
        </p:nvSpPr>
        <p:spPr>
          <a:xfrm>
            <a:off x="2982913" y="4522787"/>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2</a:t>
            </a:r>
            <a:endParaRPr b="1" i="0" sz="2000" u="none" cap="none" strike="noStrike">
              <a:solidFill>
                <a:schemeClr val="dk1"/>
              </a:solidFill>
              <a:latin typeface="Courier New"/>
              <a:ea typeface="Courier New"/>
              <a:cs typeface="Courier New"/>
              <a:sym typeface="Courier New"/>
            </a:endParaRPr>
          </a:p>
        </p:txBody>
      </p:sp>
      <p:sp>
        <p:nvSpPr>
          <p:cNvPr id="789" name="Google Shape;789;p26"/>
          <p:cNvSpPr/>
          <p:nvPr/>
        </p:nvSpPr>
        <p:spPr>
          <a:xfrm>
            <a:off x="2982913" y="4179887"/>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3</a:t>
            </a:r>
            <a:endParaRPr b="1" i="0" sz="2000" u="none" cap="none" strike="noStrike">
              <a:solidFill>
                <a:schemeClr val="dk1"/>
              </a:solidFill>
              <a:latin typeface="Courier New"/>
              <a:ea typeface="Courier New"/>
              <a:cs typeface="Courier New"/>
              <a:sym typeface="Courier New"/>
            </a:endParaRPr>
          </a:p>
        </p:txBody>
      </p:sp>
      <p:sp>
        <p:nvSpPr>
          <p:cNvPr id="790" name="Google Shape;790;p26"/>
          <p:cNvSpPr/>
          <p:nvPr/>
        </p:nvSpPr>
        <p:spPr>
          <a:xfrm>
            <a:off x="2982913" y="38465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4</a:t>
            </a:r>
            <a:endParaRPr b="1" i="0" sz="2000" u="none" cap="none" strike="noStrike">
              <a:solidFill>
                <a:schemeClr val="dk1"/>
              </a:solidFill>
              <a:latin typeface="Courier New"/>
              <a:ea typeface="Courier New"/>
              <a:cs typeface="Courier New"/>
              <a:sym typeface="Courier New"/>
            </a:endParaRPr>
          </a:p>
        </p:txBody>
      </p:sp>
      <p:sp>
        <p:nvSpPr>
          <p:cNvPr id="791" name="Google Shape;791;p26"/>
          <p:cNvSpPr/>
          <p:nvPr/>
        </p:nvSpPr>
        <p:spPr>
          <a:xfrm>
            <a:off x="2982913" y="35036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5</a:t>
            </a:r>
            <a:endParaRPr b="1" i="0" sz="2000" u="none" cap="none" strike="noStrike">
              <a:solidFill>
                <a:schemeClr val="dk1"/>
              </a:solidFill>
              <a:latin typeface="Courier New"/>
              <a:ea typeface="Courier New"/>
              <a:cs typeface="Courier New"/>
              <a:sym typeface="Courier New"/>
            </a:endParaRPr>
          </a:p>
        </p:txBody>
      </p:sp>
      <p:sp>
        <p:nvSpPr>
          <p:cNvPr id="792" name="Google Shape;792;p26"/>
          <p:cNvSpPr/>
          <p:nvPr/>
        </p:nvSpPr>
        <p:spPr>
          <a:xfrm>
            <a:off x="2982913" y="31607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6</a:t>
            </a:r>
            <a:endParaRPr b="1" i="0" sz="2000" u="none" cap="none" strike="noStrike">
              <a:solidFill>
                <a:schemeClr val="dk1"/>
              </a:solidFill>
              <a:latin typeface="Courier New"/>
              <a:ea typeface="Courier New"/>
              <a:cs typeface="Courier New"/>
              <a:sym typeface="Courier New"/>
            </a:endParaRPr>
          </a:p>
        </p:txBody>
      </p:sp>
      <p:sp>
        <p:nvSpPr>
          <p:cNvPr id="793" name="Google Shape;793;p26"/>
          <p:cNvSpPr/>
          <p:nvPr/>
        </p:nvSpPr>
        <p:spPr>
          <a:xfrm>
            <a:off x="2982913" y="28178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7</a:t>
            </a:r>
            <a:endParaRPr b="1" i="0" sz="2000" u="none" cap="none" strike="noStrike">
              <a:solidFill>
                <a:schemeClr val="dk1"/>
              </a:solidFill>
              <a:latin typeface="Courier New"/>
              <a:ea typeface="Courier New"/>
              <a:cs typeface="Courier New"/>
              <a:sym typeface="Courier New"/>
            </a:endParaRPr>
          </a:p>
        </p:txBody>
      </p:sp>
      <p:sp>
        <p:nvSpPr>
          <p:cNvPr id="794" name="Google Shape;794;p26"/>
          <p:cNvSpPr/>
          <p:nvPr/>
        </p:nvSpPr>
        <p:spPr>
          <a:xfrm>
            <a:off x="2982913" y="24749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8</a:t>
            </a:r>
            <a:endParaRPr b="1" i="0" sz="2000" u="none" cap="none" strike="noStrike">
              <a:solidFill>
                <a:schemeClr val="dk1"/>
              </a:solidFill>
              <a:latin typeface="Courier New"/>
              <a:ea typeface="Courier New"/>
              <a:cs typeface="Courier New"/>
              <a:sym typeface="Courier New"/>
            </a:endParaRPr>
          </a:p>
        </p:txBody>
      </p:sp>
      <p:sp>
        <p:nvSpPr>
          <p:cNvPr id="795" name="Google Shape;795;p26"/>
          <p:cNvSpPr/>
          <p:nvPr/>
        </p:nvSpPr>
        <p:spPr>
          <a:xfrm>
            <a:off x="3201988" y="55229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1</a:t>
            </a:r>
            <a:endParaRPr b="1" i="0" sz="2000" u="none" cap="none" strike="noStrike">
              <a:solidFill>
                <a:schemeClr val="dk1"/>
              </a:solidFill>
              <a:latin typeface="Courier New"/>
              <a:ea typeface="Courier New"/>
              <a:cs typeface="Courier New"/>
              <a:sym typeface="Courier New"/>
            </a:endParaRPr>
          </a:p>
        </p:txBody>
      </p:sp>
      <p:sp>
        <p:nvSpPr>
          <p:cNvPr id="796" name="Google Shape;796;p26"/>
          <p:cNvSpPr/>
          <p:nvPr/>
        </p:nvSpPr>
        <p:spPr>
          <a:xfrm>
            <a:off x="3716338" y="55229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2</a:t>
            </a:r>
            <a:endParaRPr b="1" i="0" sz="2000" u="none" cap="none" strike="noStrike">
              <a:solidFill>
                <a:schemeClr val="dk1"/>
              </a:solidFill>
              <a:latin typeface="Courier New"/>
              <a:ea typeface="Courier New"/>
              <a:cs typeface="Courier New"/>
              <a:sym typeface="Courier New"/>
            </a:endParaRPr>
          </a:p>
        </p:txBody>
      </p:sp>
      <p:sp>
        <p:nvSpPr>
          <p:cNvPr id="797" name="Google Shape;797;p26"/>
          <p:cNvSpPr/>
          <p:nvPr/>
        </p:nvSpPr>
        <p:spPr>
          <a:xfrm>
            <a:off x="4240213" y="55229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3</a:t>
            </a:r>
            <a:endParaRPr b="1" i="0" sz="2000" u="none" cap="none" strike="noStrike">
              <a:solidFill>
                <a:schemeClr val="dk1"/>
              </a:solidFill>
              <a:latin typeface="Courier New"/>
              <a:ea typeface="Courier New"/>
              <a:cs typeface="Courier New"/>
              <a:sym typeface="Courier New"/>
            </a:endParaRPr>
          </a:p>
        </p:txBody>
      </p:sp>
      <p:sp>
        <p:nvSpPr>
          <p:cNvPr id="798" name="Google Shape;798;p26"/>
          <p:cNvSpPr/>
          <p:nvPr/>
        </p:nvSpPr>
        <p:spPr>
          <a:xfrm>
            <a:off x="4754563" y="55229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4</a:t>
            </a:r>
            <a:endParaRPr b="1" i="0" sz="2000" u="none" cap="none" strike="noStrike">
              <a:solidFill>
                <a:schemeClr val="dk1"/>
              </a:solidFill>
              <a:latin typeface="Courier New"/>
              <a:ea typeface="Courier New"/>
              <a:cs typeface="Courier New"/>
              <a:sym typeface="Courier New"/>
            </a:endParaRPr>
          </a:p>
        </p:txBody>
      </p:sp>
      <p:sp>
        <p:nvSpPr>
          <p:cNvPr id="799" name="Google Shape;799;p26"/>
          <p:cNvSpPr/>
          <p:nvPr/>
        </p:nvSpPr>
        <p:spPr>
          <a:xfrm>
            <a:off x="5268913" y="55229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5</a:t>
            </a:r>
            <a:endParaRPr b="1" i="0" sz="2000" u="none" cap="none" strike="noStrike">
              <a:solidFill>
                <a:schemeClr val="dk1"/>
              </a:solidFill>
              <a:latin typeface="Courier New"/>
              <a:ea typeface="Courier New"/>
              <a:cs typeface="Courier New"/>
              <a:sym typeface="Courier New"/>
            </a:endParaRPr>
          </a:p>
        </p:txBody>
      </p:sp>
      <p:sp>
        <p:nvSpPr>
          <p:cNvPr id="800" name="Google Shape;800;p26"/>
          <p:cNvSpPr/>
          <p:nvPr/>
        </p:nvSpPr>
        <p:spPr>
          <a:xfrm>
            <a:off x="5783263" y="55229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6</a:t>
            </a:r>
            <a:endParaRPr b="1" i="0" sz="2000" u="none" cap="none" strike="noStrike">
              <a:solidFill>
                <a:schemeClr val="dk1"/>
              </a:solidFill>
              <a:latin typeface="Courier New"/>
              <a:ea typeface="Courier New"/>
              <a:cs typeface="Courier New"/>
              <a:sym typeface="Courier New"/>
            </a:endParaRPr>
          </a:p>
        </p:txBody>
      </p:sp>
      <p:sp>
        <p:nvSpPr>
          <p:cNvPr id="801" name="Google Shape;801;p26"/>
          <p:cNvSpPr/>
          <p:nvPr/>
        </p:nvSpPr>
        <p:spPr>
          <a:xfrm>
            <a:off x="6307138" y="55229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7</a:t>
            </a:r>
            <a:endParaRPr b="1" i="0" sz="2000" u="none" cap="none" strike="noStrike">
              <a:solidFill>
                <a:schemeClr val="dk1"/>
              </a:solidFill>
              <a:latin typeface="Courier New"/>
              <a:ea typeface="Courier New"/>
              <a:cs typeface="Courier New"/>
              <a:sym typeface="Courier New"/>
            </a:endParaRPr>
          </a:p>
        </p:txBody>
      </p:sp>
      <p:sp>
        <p:nvSpPr>
          <p:cNvPr id="802" name="Google Shape;802;p26"/>
          <p:cNvSpPr/>
          <p:nvPr/>
        </p:nvSpPr>
        <p:spPr>
          <a:xfrm>
            <a:off x="6821488" y="5522912"/>
            <a:ext cx="219075" cy="295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700" u="none" cap="none" strike="noStrike">
                <a:solidFill>
                  <a:srgbClr val="000000"/>
                </a:solidFill>
                <a:latin typeface="Arial"/>
                <a:ea typeface="Arial"/>
                <a:cs typeface="Arial"/>
                <a:sym typeface="Arial"/>
              </a:rPr>
              <a:t>8</a:t>
            </a:r>
            <a:endParaRPr b="1" i="0" sz="2000" u="none" cap="none" strike="noStrike">
              <a:solidFill>
                <a:schemeClr val="dk1"/>
              </a:solidFill>
              <a:latin typeface="Courier New"/>
              <a:ea typeface="Courier New"/>
              <a:cs typeface="Courier New"/>
              <a:sym typeface="Courier New"/>
            </a:endParaRPr>
          </a:p>
        </p:txBody>
      </p:sp>
      <p:sp>
        <p:nvSpPr>
          <p:cNvPr id="803" name="Google Shape;803;p26"/>
          <p:cNvSpPr/>
          <p:nvPr/>
        </p:nvSpPr>
        <p:spPr>
          <a:xfrm>
            <a:off x="4021138" y="5713412"/>
            <a:ext cx="2124075" cy="27622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1500" u="none" cap="none" strike="noStrike">
                <a:solidFill>
                  <a:srgbClr val="000000"/>
                </a:solidFill>
                <a:latin typeface="Arial"/>
                <a:ea typeface="Arial"/>
                <a:cs typeface="Arial"/>
                <a:sym typeface="Arial"/>
              </a:rPr>
              <a:t>Number of Processors</a:t>
            </a:r>
            <a:endParaRPr b="1" i="0" sz="2000" u="none" cap="none" strike="noStrike">
              <a:solidFill>
                <a:schemeClr val="dk1"/>
              </a:solidFill>
              <a:latin typeface="Courier New"/>
              <a:ea typeface="Courier New"/>
              <a:cs typeface="Courier New"/>
              <a:sym typeface="Courier New"/>
            </a:endParaRPr>
          </a:p>
        </p:txBody>
      </p:sp>
      <p:sp>
        <p:nvSpPr>
          <p:cNvPr id="804" name="Google Shape;804;p26"/>
          <p:cNvSpPr/>
          <p:nvPr/>
        </p:nvSpPr>
        <p:spPr>
          <a:xfrm rot="-5400000">
            <a:off x="2352675" y="3768725"/>
            <a:ext cx="885825" cy="27622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1500" u="none" cap="none" strike="noStrike">
                <a:solidFill>
                  <a:srgbClr val="000000"/>
                </a:solidFill>
                <a:latin typeface="Arial"/>
                <a:ea typeface="Arial"/>
                <a:cs typeface="Arial"/>
                <a:sym typeface="Arial"/>
              </a:rPr>
              <a:t>Speedup</a:t>
            </a:r>
            <a:endParaRPr b="1" i="0" sz="2000" u="none" cap="none" strike="noStrike">
              <a:solidFill>
                <a:schemeClr val="dk1"/>
              </a:solidFill>
              <a:latin typeface="Courier New"/>
              <a:ea typeface="Courier New"/>
              <a:cs typeface="Courier New"/>
              <a:sym typeface="Courier New"/>
            </a:endParaRPr>
          </a:p>
        </p:txBody>
      </p:sp>
      <p:sp>
        <p:nvSpPr>
          <p:cNvPr id="805" name="Google Shape;805;p26"/>
          <p:cNvSpPr/>
          <p:nvPr/>
        </p:nvSpPr>
        <p:spPr>
          <a:xfrm>
            <a:off x="3040063" y="1665287"/>
            <a:ext cx="3857625" cy="657225"/>
          </a:xfrm>
          <a:prstGeom prst="rect">
            <a:avLst/>
          </a:prstGeom>
          <a:solidFill>
            <a:srgbClr val="FFFFFF"/>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806" name="Google Shape;806;p26"/>
          <p:cNvCxnSpPr/>
          <p:nvPr/>
        </p:nvCxnSpPr>
        <p:spPr>
          <a:xfrm>
            <a:off x="3211513" y="1846262"/>
            <a:ext cx="314325" cy="1588"/>
          </a:xfrm>
          <a:prstGeom prst="straightConnector1">
            <a:avLst/>
          </a:prstGeom>
          <a:noFill/>
          <a:ln cap="flat" cmpd="sng" w="28575">
            <a:solidFill>
              <a:srgbClr val="000080"/>
            </a:solidFill>
            <a:prstDash val="solid"/>
            <a:round/>
            <a:headEnd len="sm" w="sm" type="none"/>
            <a:tailEnd len="sm" w="sm" type="none"/>
          </a:ln>
        </p:spPr>
      </p:cxnSp>
      <p:sp>
        <p:nvSpPr>
          <p:cNvPr id="807" name="Google Shape;807;p26"/>
          <p:cNvSpPr/>
          <p:nvPr/>
        </p:nvSpPr>
        <p:spPr>
          <a:xfrm>
            <a:off x="3297238" y="1779587"/>
            <a:ext cx="133350" cy="133350"/>
          </a:xfrm>
          <a:custGeom>
            <a:rect b="b" l="l" r="r" t="t"/>
            <a:pathLst>
              <a:path extrusionOk="0" h="84" w="84">
                <a:moveTo>
                  <a:pt x="42" y="0"/>
                </a:moveTo>
                <a:lnTo>
                  <a:pt x="84" y="42"/>
                </a:lnTo>
                <a:lnTo>
                  <a:pt x="42" y="84"/>
                </a:lnTo>
                <a:lnTo>
                  <a:pt x="0" y="42"/>
                </a:lnTo>
                <a:lnTo>
                  <a:pt x="42" y="0"/>
                </a:lnTo>
                <a:close/>
              </a:path>
            </a:pathLst>
          </a:custGeom>
          <a:solidFill>
            <a:srgbClr val="000080"/>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08" name="Google Shape;808;p26"/>
          <p:cNvSpPr/>
          <p:nvPr/>
        </p:nvSpPr>
        <p:spPr>
          <a:xfrm>
            <a:off x="3573463" y="1741487"/>
            <a:ext cx="2035175" cy="2444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600" u="none" cap="none" strike="noStrike">
                <a:solidFill>
                  <a:srgbClr val="000000"/>
                </a:solidFill>
                <a:latin typeface="Arial"/>
                <a:ea typeface="Arial"/>
                <a:cs typeface="Arial"/>
                <a:sym typeface="Arial"/>
              </a:rPr>
              <a:t>Unimodular + Blocking</a:t>
            </a:r>
            <a:endParaRPr b="1" i="0" sz="2000" u="none" cap="none" strike="noStrike">
              <a:solidFill>
                <a:schemeClr val="dk1"/>
              </a:solidFill>
              <a:latin typeface="Courier New"/>
              <a:ea typeface="Courier New"/>
              <a:cs typeface="Courier New"/>
              <a:sym typeface="Courier New"/>
            </a:endParaRPr>
          </a:p>
        </p:txBody>
      </p:sp>
      <p:cxnSp>
        <p:nvCxnSpPr>
          <p:cNvPr id="809" name="Google Shape;809;p26"/>
          <p:cNvCxnSpPr/>
          <p:nvPr/>
        </p:nvCxnSpPr>
        <p:spPr>
          <a:xfrm>
            <a:off x="3211513" y="2160587"/>
            <a:ext cx="314325" cy="1588"/>
          </a:xfrm>
          <a:prstGeom prst="straightConnector1">
            <a:avLst/>
          </a:prstGeom>
          <a:noFill/>
          <a:ln cap="flat" cmpd="sng" w="28575">
            <a:solidFill>
              <a:srgbClr val="FF0000"/>
            </a:solidFill>
            <a:prstDash val="solid"/>
            <a:round/>
            <a:headEnd len="sm" w="sm" type="none"/>
            <a:tailEnd len="sm" w="sm" type="none"/>
          </a:ln>
        </p:spPr>
      </p:cxnSp>
      <p:sp>
        <p:nvSpPr>
          <p:cNvPr id="810" name="Google Shape;810;p26"/>
          <p:cNvSpPr/>
          <p:nvPr/>
        </p:nvSpPr>
        <p:spPr>
          <a:xfrm>
            <a:off x="3297238" y="2093912"/>
            <a:ext cx="133350" cy="133350"/>
          </a:xfrm>
          <a:custGeom>
            <a:rect b="b" l="l" r="r" t="t"/>
            <a:pathLst>
              <a:path extrusionOk="0" h="84" w="84">
                <a:moveTo>
                  <a:pt x="42" y="0"/>
                </a:moveTo>
                <a:lnTo>
                  <a:pt x="84" y="84"/>
                </a:lnTo>
                <a:lnTo>
                  <a:pt x="0" y="84"/>
                </a:lnTo>
                <a:lnTo>
                  <a:pt x="42" y="0"/>
                </a:lnTo>
                <a:close/>
              </a:path>
            </a:pathLst>
          </a:custGeom>
          <a:solidFill>
            <a:srgbClr val="FF0000"/>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11" name="Google Shape;811;p26"/>
          <p:cNvSpPr/>
          <p:nvPr/>
        </p:nvSpPr>
        <p:spPr>
          <a:xfrm>
            <a:off x="3573463" y="2055812"/>
            <a:ext cx="2589212" cy="2444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600" u="none" cap="none" strike="noStrike">
                <a:solidFill>
                  <a:srgbClr val="000000"/>
                </a:solidFill>
                <a:latin typeface="Arial"/>
                <a:ea typeface="Arial"/>
                <a:cs typeface="Arial"/>
                <a:sym typeface="Arial"/>
              </a:rPr>
              <a:t>Affine Partitioning + Blocking</a:t>
            </a:r>
            <a:endParaRPr b="1" i="0" sz="2000" u="none" cap="none" strike="noStrike">
              <a:solidFill>
                <a:schemeClr val="dk1"/>
              </a:solidFill>
              <a:latin typeface="Courier New"/>
              <a:ea typeface="Courier New"/>
              <a:cs typeface="Courier New"/>
              <a:sym typeface="Courier New"/>
            </a:endParaRPr>
          </a:p>
        </p:txBody>
      </p:sp>
      <p:sp>
        <p:nvSpPr>
          <p:cNvPr id="812" name="Google Shape;812;p26"/>
          <p:cNvSpPr txBox="1"/>
          <p:nvPr/>
        </p:nvSpPr>
        <p:spPr>
          <a:xfrm>
            <a:off x="1143000" y="1219200"/>
            <a:ext cx="68580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(Unimodular: a subset of affine partitioning for perfect loop nests)</a:t>
            </a:r>
            <a:endParaRPr b="0" i="0" sz="1800" u="none" cap="none" strike="noStrike">
              <a:solidFill>
                <a:schemeClr val="dk1"/>
              </a:solidFill>
              <a:latin typeface="Calibri"/>
              <a:ea typeface="Calibri"/>
              <a:cs typeface="Calibri"/>
              <a:sym typeface="Calibri"/>
            </a:endParaRPr>
          </a:p>
        </p:txBody>
      </p:sp>
      <p:sp>
        <p:nvSpPr>
          <p:cNvPr id="813" name="Google Shape;813;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814" name="Google Shape;8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815" name="Google Shape;81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27"/>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Summary of Affine Partitioning</a:t>
            </a:r>
            <a:endParaRPr b="0" i="0" sz="2400" u="sng" cap="none" strike="noStrike">
              <a:solidFill>
                <a:schemeClr val="dk1"/>
              </a:solidFill>
              <a:latin typeface="Comic Sans MS"/>
              <a:ea typeface="Comic Sans MS"/>
              <a:cs typeface="Comic Sans MS"/>
              <a:sym typeface="Comic Sans MS"/>
            </a:endParaRPr>
          </a:p>
        </p:txBody>
      </p:sp>
      <p:grpSp>
        <p:nvGrpSpPr>
          <p:cNvPr id="821" name="Google Shape;821;p27"/>
          <p:cNvGrpSpPr/>
          <p:nvPr/>
        </p:nvGrpSpPr>
        <p:grpSpPr>
          <a:xfrm>
            <a:off x="1676400" y="2273677"/>
            <a:ext cx="6299200" cy="2341563"/>
            <a:chOff x="1158" y="848"/>
            <a:chExt cx="3968" cy="1475"/>
          </a:xfrm>
        </p:grpSpPr>
        <p:sp>
          <p:nvSpPr>
            <p:cNvPr id="822" name="Google Shape;822;p27"/>
            <p:cNvSpPr/>
            <p:nvPr/>
          </p:nvSpPr>
          <p:spPr>
            <a:xfrm>
              <a:off x="3856" y="928"/>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3" name="Google Shape;823;p27"/>
            <p:cNvSpPr/>
            <p:nvPr/>
          </p:nvSpPr>
          <p:spPr>
            <a:xfrm>
              <a:off x="3974" y="928"/>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4" name="Google Shape;824;p27"/>
            <p:cNvSpPr/>
            <p:nvPr/>
          </p:nvSpPr>
          <p:spPr>
            <a:xfrm>
              <a:off x="4092" y="928"/>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5" name="Google Shape;825;p27"/>
            <p:cNvSpPr/>
            <p:nvPr/>
          </p:nvSpPr>
          <p:spPr>
            <a:xfrm>
              <a:off x="4210" y="928"/>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6" name="Google Shape;826;p27"/>
            <p:cNvSpPr/>
            <p:nvPr/>
          </p:nvSpPr>
          <p:spPr>
            <a:xfrm>
              <a:off x="4328" y="928"/>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7" name="Google Shape;827;p27"/>
            <p:cNvSpPr/>
            <p:nvPr/>
          </p:nvSpPr>
          <p:spPr>
            <a:xfrm>
              <a:off x="3856" y="1046"/>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8" name="Google Shape;828;p27"/>
            <p:cNvSpPr/>
            <p:nvPr/>
          </p:nvSpPr>
          <p:spPr>
            <a:xfrm>
              <a:off x="3974" y="1046"/>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9" name="Google Shape;829;p27"/>
            <p:cNvSpPr/>
            <p:nvPr/>
          </p:nvSpPr>
          <p:spPr>
            <a:xfrm>
              <a:off x="4092" y="1046"/>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0" name="Google Shape;830;p27"/>
            <p:cNvSpPr/>
            <p:nvPr/>
          </p:nvSpPr>
          <p:spPr>
            <a:xfrm>
              <a:off x="4210" y="1046"/>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1" name="Google Shape;831;p27"/>
            <p:cNvSpPr/>
            <p:nvPr/>
          </p:nvSpPr>
          <p:spPr>
            <a:xfrm>
              <a:off x="4328" y="1046"/>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2" name="Google Shape;832;p27"/>
            <p:cNvSpPr/>
            <p:nvPr/>
          </p:nvSpPr>
          <p:spPr>
            <a:xfrm>
              <a:off x="3856" y="1164"/>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3" name="Google Shape;833;p27"/>
            <p:cNvSpPr/>
            <p:nvPr/>
          </p:nvSpPr>
          <p:spPr>
            <a:xfrm>
              <a:off x="3974" y="1164"/>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4" name="Google Shape;834;p27"/>
            <p:cNvSpPr/>
            <p:nvPr/>
          </p:nvSpPr>
          <p:spPr>
            <a:xfrm>
              <a:off x="4092" y="1164"/>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5" name="Google Shape;835;p27"/>
            <p:cNvSpPr/>
            <p:nvPr/>
          </p:nvSpPr>
          <p:spPr>
            <a:xfrm>
              <a:off x="4210" y="1164"/>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6" name="Google Shape;836;p27"/>
            <p:cNvSpPr/>
            <p:nvPr/>
          </p:nvSpPr>
          <p:spPr>
            <a:xfrm>
              <a:off x="4328" y="1164"/>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7" name="Google Shape;837;p27"/>
            <p:cNvSpPr/>
            <p:nvPr/>
          </p:nvSpPr>
          <p:spPr>
            <a:xfrm>
              <a:off x="3856" y="1282"/>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8" name="Google Shape;838;p27"/>
            <p:cNvSpPr/>
            <p:nvPr/>
          </p:nvSpPr>
          <p:spPr>
            <a:xfrm>
              <a:off x="3974" y="1282"/>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9" name="Google Shape;839;p27"/>
            <p:cNvSpPr/>
            <p:nvPr/>
          </p:nvSpPr>
          <p:spPr>
            <a:xfrm>
              <a:off x="4092" y="1282"/>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0" name="Google Shape;840;p27"/>
            <p:cNvSpPr/>
            <p:nvPr/>
          </p:nvSpPr>
          <p:spPr>
            <a:xfrm>
              <a:off x="4210" y="1282"/>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1" name="Google Shape;841;p27"/>
            <p:cNvSpPr/>
            <p:nvPr/>
          </p:nvSpPr>
          <p:spPr>
            <a:xfrm>
              <a:off x="4328" y="1282"/>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2" name="Google Shape;842;p27"/>
            <p:cNvSpPr/>
            <p:nvPr/>
          </p:nvSpPr>
          <p:spPr>
            <a:xfrm>
              <a:off x="3856" y="1400"/>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3" name="Google Shape;843;p27"/>
            <p:cNvSpPr/>
            <p:nvPr/>
          </p:nvSpPr>
          <p:spPr>
            <a:xfrm>
              <a:off x="3974" y="1400"/>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4" name="Google Shape;844;p27"/>
            <p:cNvSpPr/>
            <p:nvPr/>
          </p:nvSpPr>
          <p:spPr>
            <a:xfrm>
              <a:off x="4092" y="1400"/>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5" name="Google Shape;845;p27"/>
            <p:cNvSpPr/>
            <p:nvPr/>
          </p:nvSpPr>
          <p:spPr>
            <a:xfrm>
              <a:off x="4210" y="1400"/>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6" name="Google Shape;846;p27"/>
            <p:cNvSpPr/>
            <p:nvPr/>
          </p:nvSpPr>
          <p:spPr>
            <a:xfrm>
              <a:off x="4328" y="1400"/>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7" name="Google Shape;847;p27"/>
            <p:cNvSpPr/>
            <p:nvPr/>
          </p:nvSpPr>
          <p:spPr>
            <a:xfrm>
              <a:off x="1888" y="1594"/>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8" name="Google Shape;848;p27"/>
            <p:cNvSpPr/>
            <p:nvPr/>
          </p:nvSpPr>
          <p:spPr>
            <a:xfrm>
              <a:off x="2006" y="1594"/>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9" name="Google Shape;849;p27"/>
            <p:cNvSpPr/>
            <p:nvPr/>
          </p:nvSpPr>
          <p:spPr>
            <a:xfrm>
              <a:off x="2124" y="1594"/>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0" name="Google Shape;850;p27"/>
            <p:cNvSpPr/>
            <p:nvPr/>
          </p:nvSpPr>
          <p:spPr>
            <a:xfrm>
              <a:off x="2242" y="1594"/>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1" name="Google Shape;851;p27"/>
            <p:cNvSpPr/>
            <p:nvPr/>
          </p:nvSpPr>
          <p:spPr>
            <a:xfrm>
              <a:off x="2360" y="1594"/>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2" name="Google Shape;852;p27"/>
            <p:cNvSpPr/>
            <p:nvPr/>
          </p:nvSpPr>
          <p:spPr>
            <a:xfrm>
              <a:off x="1888" y="1712"/>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3" name="Google Shape;853;p27"/>
            <p:cNvSpPr/>
            <p:nvPr/>
          </p:nvSpPr>
          <p:spPr>
            <a:xfrm>
              <a:off x="2006" y="1712"/>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4" name="Google Shape;854;p27"/>
            <p:cNvSpPr/>
            <p:nvPr/>
          </p:nvSpPr>
          <p:spPr>
            <a:xfrm>
              <a:off x="2124" y="1712"/>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5" name="Google Shape;855;p27"/>
            <p:cNvSpPr/>
            <p:nvPr/>
          </p:nvSpPr>
          <p:spPr>
            <a:xfrm>
              <a:off x="2242" y="1712"/>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6" name="Google Shape;856;p27"/>
            <p:cNvSpPr/>
            <p:nvPr/>
          </p:nvSpPr>
          <p:spPr>
            <a:xfrm>
              <a:off x="2360" y="1712"/>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7" name="Google Shape;857;p27"/>
            <p:cNvSpPr/>
            <p:nvPr/>
          </p:nvSpPr>
          <p:spPr>
            <a:xfrm>
              <a:off x="1888" y="928"/>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8" name="Google Shape;858;p27"/>
            <p:cNvSpPr/>
            <p:nvPr/>
          </p:nvSpPr>
          <p:spPr>
            <a:xfrm>
              <a:off x="2006" y="928"/>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9" name="Google Shape;859;p27"/>
            <p:cNvSpPr/>
            <p:nvPr/>
          </p:nvSpPr>
          <p:spPr>
            <a:xfrm>
              <a:off x="2124" y="928"/>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0" name="Google Shape;860;p27"/>
            <p:cNvSpPr/>
            <p:nvPr/>
          </p:nvSpPr>
          <p:spPr>
            <a:xfrm>
              <a:off x="2242" y="928"/>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1" name="Google Shape;861;p27"/>
            <p:cNvSpPr/>
            <p:nvPr/>
          </p:nvSpPr>
          <p:spPr>
            <a:xfrm>
              <a:off x="2360" y="928"/>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2" name="Google Shape;862;p27"/>
            <p:cNvSpPr/>
            <p:nvPr/>
          </p:nvSpPr>
          <p:spPr>
            <a:xfrm>
              <a:off x="1888" y="1046"/>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3" name="Google Shape;863;p27"/>
            <p:cNvSpPr/>
            <p:nvPr/>
          </p:nvSpPr>
          <p:spPr>
            <a:xfrm>
              <a:off x="2006" y="1046"/>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4" name="Google Shape;864;p27"/>
            <p:cNvSpPr/>
            <p:nvPr/>
          </p:nvSpPr>
          <p:spPr>
            <a:xfrm>
              <a:off x="2124" y="1046"/>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5" name="Google Shape;865;p27"/>
            <p:cNvSpPr/>
            <p:nvPr/>
          </p:nvSpPr>
          <p:spPr>
            <a:xfrm>
              <a:off x="2242" y="1046"/>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6" name="Google Shape;866;p27"/>
            <p:cNvSpPr/>
            <p:nvPr/>
          </p:nvSpPr>
          <p:spPr>
            <a:xfrm>
              <a:off x="2360" y="1046"/>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7" name="Google Shape;867;p27"/>
            <p:cNvSpPr/>
            <p:nvPr/>
          </p:nvSpPr>
          <p:spPr>
            <a:xfrm>
              <a:off x="1888" y="1164"/>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8" name="Google Shape;868;p27"/>
            <p:cNvSpPr/>
            <p:nvPr/>
          </p:nvSpPr>
          <p:spPr>
            <a:xfrm>
              <a:off x="2006" y="1164"/>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9" name="Google Shape;869;p27"/>
            <p:cNvSpPr/>
            <p:nvPr/>
          </p:nvSpPr>
          <p:spPr>
            <a:xfrm>
              <a:off x="2124" y="1164"/>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0" name="Google Shape;870;p27"/>
            <p:cNvSpPr/>
            <p:nvPr/>
          </p:nvSpPr>
          <p:spPr>
            <a:xfrm>
              <a:off x="2242" y="1164"/>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1" name="Google Shape;871;p27"/>
            <p:cNvSpPr/>
            <p:nvPr/>
          </p:nvSpPr>
          <p:spPr>
            <a:xfrm>
              <a:off x="2360" y="1164"/>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2" name="Google Shape;872;p27"/>
            <p:cNvSpPr/>
            <p:nvPr/>
          </p:nvSpPr>
          <p:spPr>
            <a:xfrm>
              <a:off x="1888" y="1282"/>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3" name="Google Shape;873;p27"/>
            <p:cNvSpPr/>
            <p:nvPr/>
          </p:nvSpPr>
          <p:spPr>
            <a:xfrm>
              <a:off x="2006" y="1282"/>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4" name="Google Shape;874;p27"/>
            <p:cNvSpPr/>
            <p:nvPr/>
          </p:nvSpPr>
          <p:spPr>
            <a:xfrm>
              <a:off x="2124" y="1282"/>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5" name="Google Shape;875;p27"/>
            <p:cNvSpPr/>
            <p:nvPr/>
          </p:nvSpPr>
          <p:spPr>
            <a:xfrm>
              <a:off x="2242" y="1282"/>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6" name="Google Shape;876;p27"/>
            <p:cNvSpPr/>
            <p:nvPr/>
          </p:nvSpPr>
          <p:spPr>
            <a:xfrm>
              <a:off x="2360" y="1282"/>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7" name="Google Shape;877;p27"/>
            <p:cNvSpPr/>
            <p:nvPr/>
          </p:nvSpPr>
          <p:spPr>
            <a:xfrm>
              <a:off x="1888" y="1400"/>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8" name="Google Shape;878;p27"/>
            <p:cNvSpPr/>
            <p:nvPr/>
          </p:nvSpPr>
          <p:spPr>
            <a:xfrm>
              <a:off x="2006" y="1400"/>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9" name="Google Shape;879;p27"/>
            <p:cNvSpPr/>
            <p:nvPr/>
          </p:nvSpPr>
          <p:spPr>
            <a:xfrm>
              <a:off x="2124" y="1400"/>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0" name="Google Shape;880;p27"/>
            <p:cNvSpPr/>
            <p:nvPr/>
          </p:nvSpPr>
          <p:spPr>
            <a:xfrm>
              <a:off x="2242" y="1400"/>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1" name="Google Shape;881;p27"/>
            <p:cNvSpPr/>
            <p:nvPr/>
          </p:nvSpPr>
          <p:spPr>
            <a:xfrm>
              <a:off x="2360" y="1400"/>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2" name="Google Shape;882;p27"/>
            <p:cNvSpPr/>
            <p:nvPr/>
          </p:nvSpPr>
          <p:spPr>
            <a:xfrm>
              <a:off x="2884" y="2032"/>
              <a:ext cx="60" cy="60"/>
            </a:xfrm>
            <a:prstGeom prst="rect">
              <a:avLst/>
            </a:prstGeom>
            <a:solidFill>
              <a:schemeClr val="accent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3" name="Google Shape;883;p27"/>
            <p:cNvSpPr/>
            <p:nvPr/>
          </p:nvSpPr>
          <p:spPr>
            <a:xfrm>
              <a:off x="3003" y="2032"/>
              <a:ext cx="59" cy="60"/>
            </a:xfrm>
            <a:prstGeom prst="rect">
              <a:avLst/>
            </a:prstGeom>
            <a:solidFill>
              <a:schemeClr val="accent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4" name="Google Shape;884;p27"/>
            <p:cNvSpPr/>
            <p:nvPr/>
          </p:nvSpPr>
          <p:spPr>
            <a:xfrm>
              <a:off x="3122" y="2032"/>
              <a:ext cx="59" cy="60"/>
            </a:xfrm>
            <a:prstGeom prst="rect">
              <a:avLst/>
            </a:prstGeom>
            <a:solidFill>
              <a:schemeClr val="accent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5" name="Google Shape;885;p27"/>
            <p:cNvSpPr/>
            <p:nvPr/>
          </p:nvSpPr>
          <p:spPr>
            <a:xfrm>
              <a:off x="3241" y="2032"/>
              <a:ext cx="59" cy="60"/>
            </a:xfrm>
            <a:prstGeom prst="rect">
              <a:avLst/>
            </a:prstGeom>
            <a:solidFill>
              <a:schemeClr val="accent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6" name="Google Shape;886;p27"/>
            <p:cNvSpPr/>
            <p:nvPr/>
          </p:nvSpPr>
          <p:spPr>
            <a:xfrm>
              <a:off x="3359" y="2032"/>
              <a:ext cx="60" cy="60"/>
            </a:xfrm>
            <a:prstGeom prst="rect">
              <a:avLst/>
            </a:prstGeom>
            <a:solidFill>
              <a:schemeClr val="accent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7" name="Google Shape;887;p27"/>
            <p:cNvSpPr txBox="1"/>
            <p:nvPr/>
          </p:nvSpPr>
          <p:spPr>
            <a:xfrm>
              <a:off x="1158" y="1129"/>
              <a:ext cx="488"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Loops</a:t>
              </a:r>
              <a:endParaRPr/>
            </a:p>
          </p:txBody>
        </p:sp>
        <p:sp>
          <p:nvSpPr>
            <p:cNvPr id="888" name="Google Shape;888;p27"/>
            <p:cNvSpPr/>
            <p:nvPr/>
          </p:nvSpPr>
          <p:spPr>
            <a:xfrm>
              <a:off x="4672" y="1093"/>
              <a:ext cx="454"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Array</a:t>
              </a:r>
              <a:endParaRPr/>
            </a:p>
          </p:txBody>
        </p:sp>
        <p:sp>
          <p:nvSpPr>
            <p:cNvPr id="889" name="Google Shape;889;p27"/>
            <p:cNvSpPr/>
            <p:nvPr/>
          </p:nvSpPr>
          <p:spPr>
            <a:xfrm>
              <a:off x="2704" y="2092"/>
              <a:ext cx="92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Processor ID</a:t>
              </a:r>
              <a:endParaRPr/>
            </a:p>
          </p:txBody>
        </p:sp>
        <p:cxnSp>
          <p:nvCxnSpPr>
            <p:cNvPr id="890" name="Google Shape;890;p27"/>
            <p:cNvCxnSpPr/>
            <p:nvPr/>
          </p:nvCxnSpPr>
          <p:spPr>
            <a:xfrm>
              <a:off x="2136" y="1070"/>
              <a:ext cx="1838" cy="94"/>
            </a:xfrm>
            <a:prstGeom prst="straightConnector1">
              <a:avLst/>
            </a:prstGeom>
            <a:noFill/>
            <a:ln cap="flat" cmpd="sng" w="28575">
              <a:solidFill>
                <a:schemeClr val="dk1"/>
              </a:solidFill>
              <a:prstDash val="solid"/>
              <a:round/>
              <a:headEnd len="sm" w="sm" type="none"/>
              <a:tailEnd len="med" w="med" type="triangle"/>
            </a:ln>
          </p:spPr>
        </p:cxnSp>
        <p:cxnSp>
          <p:nvCxnSpPr>
            <p:cNvPr id="891" name="Google Shape;891;p27"/>
            <p:cNvCxnSpPr/>
            <p:nvPr/>
          </p:nvCxnSpPr>
          <p:spPr>
            <a:xfrm flipH="1" rot="10800000">
              <a:off x="2152" y="1164"/>
              <a:ext cx="1822" cy="453"/>
            </a:xfrm>
            <a:prstGeom prst="straightConnector1">
              <a:avLst/>
            </a:prstGeom>
            <a:noFill/>
            <a:ln cap="flat" cmpd="sng" w="28575">
              <a:solidFill>
                <a:schemeClr val="dk1"/>
              </a:solidFill>
              <a:prstDash val="solid"/>
              <a:round/>
              <a:headEnd len="sm" w="sm" type="none"/>
              <a:tailEnd len="med" w="med" type="triangle"/>
            </a:ln>
          </p:spPr>
        </p:cxnSp>
        <p:cxnSp>
          <p:nvCxnSpPr>
            <p:cNvPr id="892" name="Google Shape;892;p27"/>
            <p:cNvCxnSpPr/>
            <p:nvPr/>
          </p:nvCxnSpPr>
          <p:spPr>
            <a:xfrm>
              <a:off x="2152" y="1072"/>
              <a:ext cx="851" cy="960"/>
            </a:xfrm>
            <a:prstGeom prst="straightConnector1">
              <a:avLst/>
            </a:prstGeom>
            <a:noFill/>
            <a:ln cap="flat" cmpd="sng" w="28575">
              <a:solidFill>
                <a:schemeClr val="dk1"/>
              </a:solidFill>
              <a:prstDash val="solid"/>
              <a:round/>
              <a:headEnd len="sm" w="sm" type="none"/>
              <a:tailEnd len="med" w="med" type="triangle"/>
            </a:ln>
          </p:spPr>
        </p:cxnSp>
        <p:cxnSp>
          <p:nvCxnSpPr>
            <p:cNvPr id="893" name="Google Shape;893;p27"/>
            <p:cNvCxnSpPr/>
            <p:nvPr/>
          </p:nvCxnSpPr>
          <p:spPr>
            <a:xfrm>
              <a:off x="2146" y="1617"/>
              <a:ext cx="857" cy="415"/>
            </a:xfrm>
            <a:prstGeom prst="straightConnector1">
              <a:avLst/>
            </a:prstGeom>
            <a:noFill/>
            <a:ln cap="flat" cmpd="sng" w="28575">
              <a:solidFill>
                <a:schemeClr val="dk1"/>
              </a:solidFill>
              <a:prstDash val="solid"/>
              <a:round/>
              <a:headEnd len="sm" w="sm" type="none"/>
              <a:tailEnd len="med" w="med" type="triangle"/>
            </a:ln>
          </p:spPr>
        </p:cxnSp>
        <p:sp>
          <p:nvSpPr>
            <p:cNvPr id="894" name="Google Shape;894;p27"/>
            <p:cNvSpPr txBox="1"/>
            <p:nvPr/>
          </p:nvSpPr>
          <p:spPr>
            <a:xfrm>
              <a:off x="3235" y="848"/>
              <a:ext cx="531"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1</a:t>
              </a:r>
              <a:endParaRPr/>
            </a:p>
          </p:txBody>
        </p:sp>
        <p:sp>
          <p:nvSpPr>
            <p:cNvPr id="895" name="Google Shape;895;p27"/>
            <p:cNvSpPr txBox="1"/>
            <p:nvPr/>
          </p:nvSpPr>
          <p:spPr>
            <a:xfrm>
              <a:off x="3232" y="1278"/>
              <a:ext cx="531"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2</a:t>
              </a:r>
              <a:endParaRPr/>
            </a:p>
          </p:txBody>
        </p:sp>
        <p:sp>
          <p:nvSpPr>
            <p:cNvPr id="896" name="Google Shape;896;p27"/>
            <p:cNvSpPr txBox="1"/>
            <p:nvPr/>
          </p:nvSpPr>
          <p:spPr>
            <a:xfrm>
              <a:off x="2873" y="1707"/>
              <a:ext cx="56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1</a:t>
              </a:r>
              <a:endParaRPr/>
            </a:p>
          </p:txBody>
        </p:sp>
        <p:sp>
          <p:nvSpPr>
            <p:cNvPr id="897" name="Google Shape;897;p27"/>
            <p:cNvSpPr txBox="1"/>
            <p:nvPr/>
          </p:nvSpPr>
          <p:spPr>
            <a:xfrm>
              <a:off x="2210" y="1851"/>
              <a:ext cx="56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2</a:t>
              </a:r>
              <a:endParaRPr/>
            </a:p>
          </p:txBody>
        </p:sp>
      </p:grpSp>
      <p:sp>
        <p:nvSpPr>
          <p:cNvPr id="898" name="Google Shape;898;p27"/>
          <p:cNvSpPr txBox="1"/>
          <p:nvPr/>
        </p:nvSpPr>
        <p:spPr>
          <a:xfrm>
            <a:off x="381000" y="1968877"/>
            <a:ext cx="25844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Tahoma"/>
                <a:ea typeface="Tahoma"/>
                <a:cs typeface="Tahoma"/>
                <a:sym typeface="Tahoma"/>
              </a:rPr>
              <a:t>Communication-Free</a:t>
            </a:r>
            <a:endParaRPr/>
          </a:p>
        </p:txBody>
      </p:sp>
      <p:sp>
        <p:nvSpPr>
          <p:cNvPr id="899" name="Google Shape;899;p27"/>
          <p:cNvSpPr/>
          <p:nvPr/>
        </p:nvSpPr>
        <p:spPr>
          <a:xfrm>
            <a:off x="304800" y="2007132"/>
            <a:ext cx="8229600" cy="2590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00" name="Google Shape;90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901" name="Google Shape;90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902" name="Google Shape;90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28"/>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Conclusions</a:t>
            </a:r>
            <a:endParaRPr/>
          </a:p>
        </p:txBody>
      </p:sp>
      <p:sp>
        <p:nvSpPr>
          <p:cNvPr id="908" name="Google Shape;908;p28"/>
          <p:cNvSpPr txBox="1"/>
          <p:nvPr>
            <p:ph idx="1" type="body"/>
          </p:nvPr>
        </p:nvSpPr>
        <p:spPr>
          <a:xfrm>
            <a:off x="457200" y="1219201"/>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Char char="•"/>
            </a:pPr>
            <a:r>
              <a:rPr b="0" i="0" lang="en-US" sz="2000" u="none" cap="none" strike="noStrike">
                <a:solidFill>
                  <a:schemeClr val="dk1"/>
                </a:solidFill>
                <a:latin typeface="Comic Sans MS"/>
                <a:ea typeface="Comic Sans MS"/>
                <a:cs typeface="Comic Sans MS"/>
                <a:sym typeface="Comic Sans MS"/>
              </a:rPr>
              <a:t>Parallelism is plentiful in numeric code, but locality is important</a:t>
            </a:r>
            <a:endParaRPr/>
          </a:p>
          <a:p>
            <a:pPr indent="-215900" lvl="0" marL="34290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Comic Sans MS"/>
              <a:ea typeface="Comic Sans MS"/>
              <a:cs typeface="Comic Sans MS"/>
              <a:sym typeface="Comic Sans MS"/>
            </a:endParaRPr>
          </a:p>
          <a:p>
            <a:pPr indent="-342900" lvl="0" marL="34290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omic Sans MS"/>
                <a:ea typeface="Comic Sans MS"/>
                <a:cs typeface="Comic Sans MS"/>
                <a:sym typeface="Comic Sans MS"/>
              </a:rPr>
              <a:t>Two kinds of transforms</a:t>
            </a:r>
            <a:endParaRPr/>
          </a:p>
          <a:p>
            <a:pPr indent="-285750" lvl="1" marL="742950" marR="0" rtl="0" algn="l">
              <a:lnSpc>
                <a:spcPct val="80000"/>
              </a:lnSpc>
              <a:spcBef>
                <a:spcPts val="15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Affine partitioning maximizes the degree of parallelism </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without communication</a:t>
            </a:r>
            <a:endParaRPr/>
          </a:p>
          <a:p>
            <a:pPr indent="-228600" lvl="2" marL="1143000" marR="0" rtl="0" algn="l">
              <a:lnSpc>
                <a:spcPct val="80000"/>
              </a:lnSpc>
              <a:spcBef>
                <a:spcPts val="15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Operations using same data are mapped to the same processor</a:t>
            </a:r>
            <a:endParaRPr/>
          </a:p>
          <a:p>
            <a:pPr indent="-285750" lvl="1" marL="742950" marR="0" rtl="0" algn="l">
              <a:lnSpc>
                <a:spcPct val="80000"/>
              </a:lnSpc>
              <a:spcBef>
                <a:spcPts val="1560"/>
              </a:spcBef>
              <a:spcAft>
                <a:spcPts val="120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Blocking: Exploit locality across multiple dimensions</a:t>
            </a:r>
            <a:endParaRPr/>
          </a:p>
        </p:txBody>
      </p:sp>
      <p:sp>
        <p:nvSpPr>
          <p:cNvPr id="909" name="Google Shape;909;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910" name="Google Shape;91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911" name="Google Shape;91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29"/>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Blocking Example: Matrix Multiplication</a:t>
            </a:r>
            <a:endParaRPr/>
          </a:p>
        </p:txBody>
      </p:sp>
      <p:sp>
        <p:nvSpPr>
          <p:cNvPr id="917" name="Google Shape;917;p29"/>
          <p:cNvSpPr/>
          <p:nvPr/>
        </p:nvSpPr>
        <p:spPr>
          <a:xfrm>
            <a:off x="4479925" y="3246438"/>
            <a:ext cx="184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918" name="Google Shape;918;p29"/>
          <p:cNvPicPr preferRelativeResize="0"/>
          <p:nvPr/>
        </p:nvPicPr>
        <p:blipFill rotWithShape="1">
          <a:blip r:embed="rId3">
            <a:alphaModFix/>
          </a:blip>
          <a:srcRect b="0" l="0" r="0" t="0"/>
          <a:stretch/>
        </p:blipFill>
        <p:spPr>
          <a:xfrm>
            <a:off x="1733550" y="1533525"/>
            <a:ext cx="5676900" cy="3797300"/>
          </a:xfrm>
          <a:prstGeom prst="rect">
            <a:avLst/>
          </a:prstGeom>
          <a:noFill/>
          <a:ln>
            <a:noFill/>
          </a:ln>
        </p:spPr>
      </p:pic>
      <p:sp>
        <p:nvSpPr>
          <p:cNvPr id="919" name="Google Shape;91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920" name="Google Shape;92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921" name="Google Shape;92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30"/>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Experimental Results</a:t>
            </a:r>
            <a:endParaRPr/>
          </a:p>
        </p:txBody>
      </p:sp>
      <p:pic>
        <p:nvPicPr>
          <p:cNvPr id="927" name="Google Shape;927;p30"/>
          <p:cNvPicPr preferRelativeResize="0"/>
          <p:nvPr/>
        </p:nvPicPr>
        <p:blipFill rotWithShape="1">
          <a:blip r:embed="rId3">
            <a:alphaModFix/>
          </a:blip>
          <a:srcRect b="0" l="0" r="0" t="0"/>
          <a:stretch/>
        </p:blipFill>
        <p:spPr>
          <a:xfrm>
            <a:off x="1447800" y="1382694"/>
            <a:ext cx="6324600" cy="4699000"/>
          </a:xfrm>
          <a:prstGeom prst="rect">
            <a:avLst/>
          </a:prstGeom>
          <a:noFill/>
          <a:ln>
            <a:noFill/>
          </a:ln>
        </p:spPr>
      </p:pic>
      <p:sp>
        <p:nvSpPr>
          <p:cNvPr id="928" name="Google Shape;928;p30"/>
          <p:cNvSpPr txBox="1"/>
          <p:nvPr/>
        </p:nvSpPr>
        <p:spPr>
          <a:xfrm>
            <a:off x="2971800" y="1811322"/>
            <a:ext cx="1554163" cy="3667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With Blocking</a:t>
            </a:r>
            <a:endParaRPr/>
          </a:p>
        </p:txBody>
      </p:sp>
      <p:sp>
        <p:nvSpPr>
          <p:cNvPr id="929" name="Google Shape;929;p30"/>
          <p:cNvSpPr txBox="1"/>
          <p:nvPr/>
        </p:nvSpPr>
        <p:spPr>
          <a:xfrm>
            <a:off x="2971800" y="2116122"/>
            <a:ext cx="1881188" cy="3667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Without Blocking</a:t>
            </a:r>
            <a:endParaRPr/>
          </a:p>
        </p:txBody>
      </p:sp>
      <p:sp>
        <p:nvSpPr>
          <p:cNvPr id="930" name="Google Shape;93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931" name="Google Shape;93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932" name="Google Shape;93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31"/>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Code Transform</a:t>
            </a:r>
            <a:endParaRPr/>
          </a:p>
        </p:txBody>
      </p:sp>
      <p:sp>
        <p:nvSpPr>
          <p:cNvPr id="938" name="Google Shape;938;p31"/>
          <p:cNvSpPr txBox="1"/>
          <p:nvPr>
            <p:ph idx="1" type="body"/>
          </p:nvPr>
        </p:nvSpPr>
        <p:spPr>
          <a:xfrm>
            <a:off x="412750" y="1231900"/>
            <a:ext cx="8909050" cy="49006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Before</a:t>
            </a:r>
            <a:endParaRPr/>
          </a:p>
          <a:p>
            <a:pPr indent="-342900" lvl="0" marL="342900" marR="0" rtl="0" algn="l">
              <a:lnSpc>
                <a:spcPct val="90000"/>
              </a:lnSpc>
              <a:spcBef>
                <a:spcPts val="0"/>
              </a:spcBef>
              <a:spcAft>
                <a:spcPts val="0"/>
              </a:spcAft>
              <a:buClr>
                <a:schemeClr val="dk1"/>
              </a:buClr>
              <a:buFont typeface="Noto Symbol"/>
              <a:buNone/>
            </a:pPr>
            <a:r>
              <a:rPr b="0" i="0" lang="en-US" sz="2000" u="none" cap="none" strike="noStrike">
                <a:solidFill>
                  <a:schemeClr val="dk1"/>
                </a:solidFill>
                <a:latin typeface="Comic Sans MS"/>
                <a:ea typeface="Comic Sans MS"/>
                <a:cs typeface="Comic Sans MS"/>
                <a:sym typeface="Comic Sans MS"/>
              </a:rPr>
              <a:t>	</a:t>
            </a:r>
            <a:r>
              <a:rPr b="1" i="0" lang="en-US" sz="2000" u="none" cap="none" strike="noStrike">
                <a:solidFill>
                  <a:schemeClr val="dk1"/>
                </a:solidFill>
                <a:latin typeface="Courier New"/>
                <a:ea typeface="Courier New"/>
                <a:cs typeface="Courier New"/>
                <a:sym typeface="Courier New"/>
              </a:rPr>
              <a:t>for (i = 0; i &lt; n; i++) {	</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for (j = 0; j &lt; n; j++) {</a:t>
            </a:r>
            <a:endParaRPr/>
          </a:p>
          <a:p>
            <a:pPr indent="-342900" lvl="0" marL="342900" marR="0" rtl="0" algn="l">
              <a:lnSpc>
                <a:spcPct val="90000"/>
              </a:lnSpc>
              <a:spcBef>
                <a:spcPts val="0"/>
              </a:spcBef>
              <a:spcAft>
                <a:spcPts val="0"/>
              </a:spcAft>
              <a:buClr>
                <a:schemeClr val="dk1"/>
              </a:buClr>
              <a:buFont typeface="Noto Symbol"/>
              <a:buNone/>
            </a:pPr>
            <a:r>
              <a:rPr b="1" i="0" lang="en-US" sz="2000" u="none" cap="none" strike="noStrike">
                <a:solidFill>
                  <a:schemeClr val="dk1"/>
                </a:solidFill>
                <a:latin typeface="Courier New"/>
                <a:ea typeface="Courier New"/>
                <a:cs typeface="Courier New"/>
                <a:sym typeface="Courier New"/>
              </a:rPr>
              <a:t>		   for (k = 0; k &lt; n; k++) {</a:t>
            </a:r>
            <a:endParaRPr/>
          </a:p>
          <a:p>
            <a:pPr indent="-342900" lvl="0" marL="342900" marR="0" rtl="0" algn="l">
              <a:lnSpc>
                <a:spcPct val="90000"/>
              </a:lnSpc>
              <a:spcBef>
                <a:spcPts val="0"/>
              </a:spcBef>
              <a:spcAft>
                <a:spcPts val="0"/>
              </a:spcAft>
              <a:buClr>
                <a:schemeClr val="dk1"/>
              </a:buClr>
              <a:buFont typeface="Noto Symbol"/>
              <a:buNone/>
            </a:pPr>
            <a:r>
              <a:rPr b="1" i="0" lang="en-US" sz="2000" u="none" cap="none" strike="noStrike">
                <a:solidFill>
                  <a:schemeClr val="dk1"/>
                </a:solidFill>
                <a:latin typeface="Courier New"/>
                <a:ea typeface="Courier New"/>
                <a:cs typeface="Courier New"/>
                <a:sym typeface="Courier New"/>
              </a:rPr>
              <a:t>		      Z[i,j] = Z[i,j] + X[i,k]*Y[k,j]; </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After</a:t>
            </a:r>
            <a:endParaRPr/>
          </a:p>
          <a:p>
            <a:pPr indent="-342900" lvl="0" marL="342900" marR="0" rtl="0" algn="l">
              <a:lnSpc>
                <a:spcPct val="90000"/>
              </a:lnSpc>
              <a:spcBef>
                <a:spcPts val="0"/>
              </a:spcBef>
              <a:spcAft>
                <a:spcPts val="0"/>
              </a:spcAft>
              <a:buClr>
                <a:schemeClr val="dk1"/>
              </a:buClr>
              <a:buFont typeface="Noto Symbol"/>
              <a:buNone/>
            </a:pPr>
            <a:r>
              <a:rPr b="0" i="0" lang="en-US" sz="1800" u="none" cap="none" strike="noStrike">
                <a:solidFill>
                  <a:schemeClr val="dk1"/>
                </a:solidFill>
                <a:latin typeface="Comic Sans MS"/>
                <a:ea typeface="Comic Sans MS"/>
                <a:cs typeface="Comic Sans MS"/>
                <a:sym typeface="Comic Sans MS"/>
              </a:rPr>
              <a:t>	</a:t>
            </a:r>
            <a:r>
              <a:rPr b="1" i="0" lang="en-US" sz="2000" u="none" cap="none" strike="noStrike">
                <a:solidFill>
                  <a:schemeClr val="dk1"/>
                </a:solidFill>
                <a:latin typeface="Courier New"/>
                <a:ea typeface="Courier New"/>
                <a:cs typeface="Courier New"/>
                <a:sym typeface="Courier New"/>
              </a:rPr>
              <a:t>for (ii = 0; ii &lt; n; ii = ii+B) {	</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for (jj = 0; jj &lt; n; jj = jj+B) {</a:t>
            </a:r>
            <a:endParaRPr/>
          </a:p>
          <a:p>
            <a:pPr indent="-342900" lvl="0" marL="342900" marR="0" rtl="0" algn="l">
              <a:lnSpc>
                <a:spcPct val="90000"/>
              </a:lnSpc>
              <a:spcBef>
                <a:spcPts val="0"/>
              </a:spcBef>
              <a:spcAft>
                <a:spcPts val="0"/>
              </a:spcAft>
              <a:buClr>
                <a:schemeClr val="dk1"/>
              </a:buClr>
              <a:buFont typeface="Noto Symbol"/>
              <a:buNone/>
            </a:pPr>
            <a:r>
              <a:rPr b="1" i="0" lang="en-US" sz="2000" u="none" cap="none" strike="noStrike">
                <a:solidFill>
                  <a:schemeClr val="dk1"/>
                </a:solidFill>
                <a:latin typeface="Courier New"/>
                <a:ea typeface="Courier New"/>
                <a:cs typeface="Courier New"/>
                <a:sym typeface="Courier New"/>
              </a:rPr>
              <a:t>		   for (kk = 0; kk &lt; n; kk = kk+B) {</a:t>
            </a:r>
            <a:endParaRPr/>
          </a:p>
          <a:p>
            <a:pPr indent="-342900" lvl="0" marL="342900" marR="0" rtl="0" algn="l">
              <a:lnSpc>
                <a:spcPct val="90000"/>
              </a:lnSpc>
              <a:spcBef>
                <a:spcPts val="0"/>
              </a:spcBef>
              <a:spcAft>
                <a:spcPts val="0"/>
              </a:spcAft>
              <a:buClr>
                <a:schemeClr val="dk1"/>
              </a:buClr>
              <a:buFont typeface="Noto Symbol"/>
              <a:buNone/>
            </a:pPr>
            <a:r>
              <a:rPr b="1" i="0" lang="en-US" sz="2000" u="none" cap="none" strike="noStrike">
                <a:solidFill>
                  <a:schemeClr val="dk1"/>
                </a:solidFill>
                <a:latin typeface="Courier New"/>
                <a:ea typeface="Courier New"/>
                <a:cs typeface="Courier New"/>
                <a:sym typeface="Courier New"/>
              </a:rPr>
              <a:t>		     for (i = ii; i &lt; min(n,kk+B); i++) {	       	     for (j = jj; j &lt; min(n,kk+B); j++) {</a:t>
            </a:r>
            <a:endParaRPr/>
          </a:p>
          <a:p>
            <a:pPr indent="-342900" lvl="0" marL="342900" marR="0" rtl="0" algn="l">
              <a:lnSpc>
                <a:spcPct val="90000"/>
              </a:lnSpc>
              <a:spcBef>
                <a:spcPts val="0"/>
              </a:spcBef>
              <a:spcAft>
                <a:spcPts val="0"/>
              </a:spcAft>
              <a:buClr>
                <a:schemeClr val="dk1"/>
              </a:buClr>
              <a:buFont typeface="Noto Symbol"/>
              <a:buNone/>
            </a:pPr>
            <a:r>
              <a:rPr b="1" i="0" lang="en-US" sz="2000" u="none" cap="none" strike="noStrike">
                <a:solidFill>
                  <a:schemeClr val="dk1"/>
                </a:solidFill>
                <a:latin typeface="Courier New"/>
                <a:ea typeface="Courier New"/>
                <a:cs typeface="Courier New"/>
                <a:sym typeface="Courier New"/>
              </a:rPr>
              <a:t>		          for (k = kk; k &lt; min(n,kk+B); k++) {</a:t>
            </a:r>
            <a:endParaRPr/>
          </a:p>
          <a:p>
            <a:pPr indent="-342900" lvl="0" marL="342900" marR="0" rtl="0" algn="l">
              <a:lnSpc>
                <a:spcPct val="90000"/>
              </a:lnSpc>
              <a:spcBef>
                <a:spcPts val="0"/>
              </a:spcBef>
              <a:spcAft>
                <a:spcPts val="0"/>
              </a:spcAft>
              <a:buClr>
                <a:schemeClr val="dk1"/>
              </a:buClr>
              <a:buFont typeface="Noto Symbol"/>
              <a:buNone/>
            </a:pPr>
            <a:r>
              <a:rPr b="1" i="0" lang="en-US" sz="2000" u="none" cap="none" strike="noStrike">
                <a:solidFill>
                  <a:schemeClr val="dk1"/>
                </a:solidFill>
                <a:latin typeface="Courier New"/>
                <a:ea typeface="Courier New"/>
                <a:cs typeface="Courier New"/>
                <a:sym typeface="Courier New"/>
              </a:rPr>
              <a:t>			         Z[i,j] = Z[i,j] + X[i,k] * Y[k,j];</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a:t>
            </a:r>
            <a:endParaRPr/>
          </a:p>
        </p:txBody>
      </p:sp>
      <p:sp>
        <p:nvSpPr>
          <p:cNvPr id="939" name="Google Shape;939;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940" name="Google Shape;94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941" name="Google Shape;94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none" cap="none" strike="noStrike">
                <a:solidFill>
                  <a:schemeClr val="dk1"/>
                </a:solidFill>
                <a:latin typeface="Comic Sans MS"/>
                <a:ea typeface="Comic Sans MS"/>
                <a:cs typeface="Comic Sans MS"/>
                <a:sym typeface="Comic Sans MS"/>
              </a:rPr>
              <a:t>Recap from last lecture: </a:t>
            </a:r>
            <a:r>
              <a:rPr b="0" i="0" lang="en-US" sz="2400" u="sng" cap="none" strike="noStrike">
                <a:solidFill>
                  <a:schemeClr val="dk1"/>
                </a:solidFill>
                <a:latin typeface="Comic Sans MS"/>
                <a:ea typeface="Comic Sans MS"/>
                <a:cs typeface="Comic Sans MS"/>
                <a:sym typeface="Comic Sans MS"/>
              </a:rPr>
              <a:t>Iteration Space</a:t>
            </a:r>
            <a:endParaRPr/>
          </a:p>
        </p:txBody>
      </p:sp>
      <p:sp>
        <p:nvSpPr>
          <p:cNvPr id="105" name="Google Shape;105;p14"/>
          <p:cNvSpPr txBox="1"/>
          <p:nvPr>
            <p:ph idx="1" type="body"/>
          </p:nvPr>
        </p:nvSpPr>
        <p:spPr>
          <a:xfrm>
            <a:off x="412750" y="1241425"/>
            <a:ext cx="8542338" cy="489108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Noto Symbol"/>
              <a:buNone/>
            </a:pPr>
            <a:r>
              <a:rPr b="1" i="0" lang="en-US" sz="1800" u="none" cap="none" strike="noStrike">
                <a:solidFill>
                  <a:schemeClr val="dk1"/>
                </a:solidFill>
                <a:latin typeface="Courier New"/>
                <a:ea typeface="Courier New"/>
                <a:cs typeface="Courier New"/>
                <a:sym typeface="Courier New"/>
              </a:rPr>
              <a:t>FOR i = 0 to 5</a:t>
            </a:r>
            <a:endParaRPr/>
          </a:p>
          <a:p>
            <a:pPr indent="-342900" lvl="0" marL="342900" marR="0" rtl="0" algn="l">
              <a:spcBef>
                <a:spcPts val="360"/>
              </a:spcBef>
              <a:spcAft>
                <a:spcPts val="0"/>
              </a:spcAft>
              <a:buClr>
                <a:schemeClr val="dk1"/>
              </a:buClr>
              <a:buFont typeface="Noto Symbol"/>
              <a:buNone/>
            </a:pPr>
            <a:r>
              <a:rPr b="1" i="0" lang="en-US" sz="1800" u="none" cap="none" strike="noStrike">
                <a:solidFill>
                  <a:schemeClr val="dk1"/>
                </a:solidFill>
                <a:latin typeface="Courier New"/>
                <a:ea typeface="Courier New"/>
                <a:cs typeface="Courier New"/>
                <a:sym typeface="Courier New"/>
              </a:rPr>
              <a:t>	FOR j = i to 7</a:t>
            </a:r>
            <a:endParaRPr/>
          </a:p>
          <a:p>
            <a:pPr indent="-342900" lvl="0" marL="342900" marR="0" rtl="0" algn="l">
              <a:spcBef>
                <a:spcPts val="360"/>
              </a:spcBef>
              <a:spcAft>
                <a:spcPts val="0"/>
              </a:spcAft>
              <a:buClr>
                <a:schemeClr val="dk1"/>
              </a:buClr>
              <a:buFont typeface="Noto Symbol"/>
              <a:buNone/>
            </a:pPr>
            <a:r>
              <a:rPr b="1" i="0" lang="en-US" sz="1800" u="none" cap="none" strike="noStrike">
                <a:solidFill>
                  <a:schemeClr val="dk1"/>
                </a:solidFill>
                <a:latin typeface="Courier New"/>
                <a:ea typeface="Courier New"/>
                <a:cs typeface="Courier New"/>
                <a:sym typeface="Courier New"/>
              </a:rPr>
              <a:t>	  … </a:t>
            </a:r>
            <a:endParaRPr b="1" i="0" sz="1800" u="none" cap="none" strike="noStrike">
              <a:solidFill>
                <a:schemeClr val="dk1"/>
              </a:solidFill>
              <a:latin typeface="Courier New"/>
              <a:ea typeface="Courier New"/>
              <a:cs typeface="Courier New"/>
              <a:sym typeface="Courier New"/>
            </a:endParaRPr>
          </a:p>
          <a:p>
            <a:pPr indent="-342900" lvl="0" marL="342900" marR="0" rtl="0" algn="l">
              <a:spcBef>
                <a:spcPts val="360"/>
              </a:spcBef>
              <a:spcAft>
                <a:spcPts val="0"/>
              </a:spcAft>
              <a:buClr>
                <a:schemeClr val="dk1"/>
              </a:buClr>
              <a:buFont typeface="Noto Symbol"/>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spcBef>
                <a:spcPts val="360"/>
              </a:spcBef>
              <a:spcAft>
                <a:spcPts val="0"/>
              </a:spcAft>
              <a:buClr>
                <a:schemeClr val="dk1"/>
              </a:buClr>
              <a:buFont typeface="Noto Symbol"/>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spcBef>
                <a:spcPts val="360"/>
              </a:spcBef>
              <a:spcAft>
                <a:spcPts val="0"/>
              </a:spcAft>
              <a:buClr>
                <a:schemeClr val="dk1"/>
              </a:buClr>
              <a:buFont typeface="Noto Symbol"/>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n-deep loop nests: n-dimensional polytope</a:t>
            </a:r>
            <a:endParaRPr b="0" i="0" sz="1800" u="none" cap="none" strike="noStrike">
              <a:solidFill>
                <a:schemeClr val="dk1"/>
              </a:solidFill>
              <a:latin typeface="Comic Sans MS"/>
              <a:ea typeface="Comic Sans MS"/>
              <a:cs typeface="Comic Sans MS"/>
              <a:sym typeface="Comic Sans MS"/>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Iterations: coordinates in the iteration space</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Assume: iteration index is incremented in the loop</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Sequential execution order: lexicographic order</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[0,0], [0,1], …, [0,6], [0,7],</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         [1,1], …, [1,6], [1,7], …</a:t>
            </a:r>
            <a:endParaRPr/>
          </a:p>
        </p:txBody>
      </p:sp>
      <p:grpSp>
        <p:nvGrpSpPr>
          <p:cNvPr id="106" name="Google Shape;106;p14"/>
          <p:cNvGrpSpPr/>
          <p:nvPr/>
        </p:nvGrpSpPr>
        <p:grpSpPr>
          <a:xfrm>
            <a:off x="4648200" y="1485900"/>
            <a:ext cx="1905000" cy="1295400"/>
            <a:chOff x="2880" y="1008"/>
            <a:chExt cx="864" cy="576"/>
          </a:xfrm>
        </p:grpSpPr>
        <p:sp>
          <p:nvSpPr>
            <p:cNvPr id="107" name="Google Shape;107;p14"/>
            <p:cNvSpPr/>
            <p:nvPr/>
          </p:nvSpPr>
          <p:spPr>
            <a:xfrm>
              <a:off x="2880" y="100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8" name="Google Shape;108;p14"/>
            <p:cNvSpPr/>
            <p:nvPr/>
          </p:nvSpPr>
          <p:spPr>
            <a:xfrm>
              <a:off x="2976" y="100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9" name="Google Shape;109;p14"/>
            <p:cNvSpPr/>
            <p:nvPr/>
          </p:nvSpPr>
          <p:spPr>
            <a:xfrm>
              <a:off x="3072" y="100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0" name="Google Shape;110;p14"/>
            <p:cNvSpPr/>
            <p:nvPr/>
          </p:nvSpPr>
          <p:spPr>
            <a:xfrm>
              <a:off x="3168" y="100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1" name="Google Shape;111;p14"/>
            <p:cNvSpPr/>
            <p:nvPr/>
          </p:nvSpPr>
          <p:spPr>
            <a:xfrm>
              <a:off x="3264" y="100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2" name="Google Shape;112;p14"/>
            <p:cNvSpPr/>
            <p:nvPr/>
          </p:nvSpPr>
          <p:spPr>
            <a:xfrm>
              <a:off x="3360" y="100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3" name="Google Shape;113;p14"/>
            <p:cNvSpPr/>
            <p:nvPr/>
          </p:nvSpPr>
          <p:spPr>
            <a:xfrm>
              <a:off x="3456" y="100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4" name="Google Shape;114;p14"/>
            <p:cNvSpPr/>
            <p:nvPr/>
          </p:nvSpPr>
          <p:spPr>
            <a:xfrm>
              <a:off x="3552" y="100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5" name="Google Shape;115;p14"/>
            <p:cNvSpPr/>
            <p:nvPr/>
          </p:nvSpPr>
          <p:spPr>
            <a:xfrm>
              <a:off x="3648" y="100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6" name="Google Shape;116;p14"/>
            <p:cNvSpPr/>
            <p:nvPr/>
          </p:nvSpPr>
          <p:spPr>
            <a:xfrm>
              <a:off x="2880" y="1104"/>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7" name="Google Shape;117;p14"/>
            <p:cNvSpPr/>
            <p:nvPr/>
          </p:nvSpPr>
          <p:spPr>
            <a:xfrm>
              <a:off x="2976" y="1104"/>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8" name="Google Shape;118;p14"/>
            <p:cNvSpPr/>
            <p:nvPr/>
          </p:nvSpPr>
          <p:spPr>
            <a:xfrm>
              <a:off x="3072" y="1104"/>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9" name="Google Shape;119;p14"/>
            <p:cNvSpPr/>
            <p:nvPr/>
          </p:nvSpPr>
          <p:spPr>
            <a:xfrm>
              <a:off x="3168" y="1104"/>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0" name="Google Shape;120;p14"/>
            <p:cNvSpPr/>
            <p:nvPr/>
          </p:nvSpPr>
          <p:spPr>
            <a:xfrm>
              <a:off x="3264" y="1104"/>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1" name="Google Shape;121;p14"/>
            <p:cNvSpPr/>
            <p:nvPr/>
          </p:nvSpPr>
          <p:spPr>
            <a:xfrm>
              <a:off x="3360" y="1104"/>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2" name="Google Shape;122;p14"/>
            <p:cNvSpPr/>
            <p:nvPr/>
          </p:nvSpPr>
          <p:spPr>
            <a:xfrm>
              <a:off x="3456" y="1104"/>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3" name="Google Shape;123;p14"/>
            <p:cNvSpPr/>
            <p:nvPr/>
          </p:nvSpPr>
          <p:spPr>
            <a:xfrm>
              <a:off x="3552" y="1104"/>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4" name="Google Shape;124;p14"/>
            <p:cNvSpPr/>
            <p:nvPr/>
          </p:nvSpPr>
          <p:spPr>
            <a:xfrm>
              <a:off x="3648" y="1104"/>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5" name="Google Shape;125;p14"/>
            <p:cNvSpPr/>
            <p:nvPr/>
          </p:nvSpPr>
          <p:spPr>
            <a:xfrm>
              <a:off x="2880" y="1200"/>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6" name="Google Shape;126;p14"/>
            <p:cNvSpPr/>
            <p:nvPr/>
          </p:nvSpPr>
          <p:spPr>
            <a:xfrm>
              <a:off x="2976" y="1200"/>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7" name="Google Shape;127;p14"/>
            <p:cNvSpPr/>
            <p:nvPr/>
          </p:nvSpPr>
          <p:spPr>
            <a:xfrm>
              <a:off x="3072" y="1200"/>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8" name="Google Shape;128;p14"/>
            <p:cNvSpPr/>
            <p:nvPr/>
          </p:nvSpPr>
          <p:spPr>
            <a:xfrm>
              <a:off x="3168" y="1200"/>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9" name="Google Shape;129;p14"/>
            <p:cNvSpPr/>
            <p:nvPr/>
          </p:nvSpPr>
          <p:spPr>
            <a:xfrm>
              <a:off x="3264" y="1200"/>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0" name="Google Shape;130;p14"/>
            <p:cNvSpPr/>
            <p:nvPr/>
          </p:nvSpPr>
          <p:spPr>
            <a:xfrm>
              <a:off x="3360" y="1200"/>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1" name="Google Shape;131;p14"/>
            <p:cNvSpPr/>
            <p:nvPr/>
          </p:nvSpPr>
          <p:spPr>
            <a:xfrm>
              <a:off x="3456" y="1200"/>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2" name="Google Shape;132;p14"/>
            <p:cNvSpPr/>
            <p:nvPr/>
          </p:nvSpPr>
          <p:spPr>
            <a:xfrm>
              <a:off x="3552" y="1200"/>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3" name="Google Shape;133;p14"/>
            <p:cNvSpPr/>
            <p:nvPr/>
          </p:nvSpPr>
          <p:spPr>
            <a:xfrm>
              <a:off x="3648" y="1200"/>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4" name="Google Shape;134;p14"/>
            <p:cNvSpPr/>
            <p:nvPr/>
          </p:nvSpPr>
          <p:spPr>
            <a:xfrm>
              <a:off x="2880" y="1296"/>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5" name="Google Shape;135;p14"/>
            <p:cNvSpPr/>
            <p:nvPr/>
          </p:nvSpPr>
          <p:spPr>
            <a:xfrm>
              <a:off x="2976" y="1296"/>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6" name="Google Shape;136;p14"/>
            <p:cNvSpPr/>
            <p:nvPr/>
          </p:nvSpPr>
          <p:spPr>
            <a:xfrm>
              <a:off x="3072" y="1296"/>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7" name="Google Shape;137;p14"/>
            <p:cNvSpPr/>
            <p:nvPr/>
          </p:nvSpPr>
          <p:spPr>
            <a:xfrm>
              <a:off x="3168" y="1296"/>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8" name="Google Shape;138;p14"/>
            <p:cNvSpPr/>
            <p:nvPr/>
          </p:nvSpPr>
          <p:spPr>
            <a:xfrm>
              <a:off x="3264" y="1296"/>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9" name="Google Shape;139;p14"/>
            <p:cNvSpPr/>
            <p:nvPr/>
          </p:nvSpPr>
          <p:spPr>
            <a:xfrm>
              <a:off x="3360" y="1296"/>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0" name="Google Shape;140;p14"/>
            <p:cNvSpPr/>
            <p:nvPr/>
          </p:nvSpPr>
          <p:spPr>
            <a:xfrm>
              <a:off x="3456" y="1296"/>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1" name="Google Shape;141;p14"/>
            <p:cNvSpPr/>
            <p:nvPr/>
          </p:nvSpPr>
          <p:spPr>
            <a:xfrm>
              <a:off x="3552" y="1296"/>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2" name="Google Shape;142;p14"/>
            <p:cNvSpPr/>
            <p:nvPr/>
          </p:nvSpPr>
          <p:spPr>
            <a:xfrm>
              <a:off x="3648" y="1296"/>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3" name="Google Shape;143;p14"/>
            <p:cNvSpPr/>
            <p:nvPr/>
          </p:nvSpPr>
          <p:spPr>
            <a:xfrm>
              <a:off x="2880" y="1392"/>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4" name="Google Shape;144;p14"/>
            <p:cNvSpPr/>
            <p:nvPr/>
          </p:nvSpPr>
          <p:spPr>
            <a:xfrm>
              <a:off x="2976" y="1392"/>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5" name="Google Shape;145;p14"/>
            <p:cNvSpPr/>
            <p:nvPr/>
          </p:nvSpPr>
          <p:spPr>
            <a:xfrm>
              <a:off x="3072" y="1392"/>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6" name="Google Shape;146;p14"/>
            <p:cNvSpPr/>
            <p:nvPr/>
          </p:nvSpPr>
          <p:spPr>
            <a:xfrm>
              <a:off x="3168" y="1392"/>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7" name="Google Shape;147;p14"/>
            <p:cNvSpPr/>
            <p:nvPr/>
          </p:nvSpPr>
          <p:spPr>
            <a:xfrm>
              <a:off x="3264" y="1392"/>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8" name="Google Shape;148;p14"/>
            <p:cNvSpPr/>
            <p:nvPr/>
          </p:nvSpPr>
          <p:spPr>
            <a:xfrm>
              <a:off x="3360" y="1392"/>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9" name="Google Shape;149;p14"/>
            <p:cNvSpPr/>
            <p:nvPr/>
          </p:nvSpPr>
          <p:spPr>
            <a:xfrm>
              <a:off x="3456" y="1392"/>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0" name="Google Shape;150;p14"/>
            <p:cNvSpPr/>
            <p:nvPr/>
          </p:nvSpPr>
          <p:spPr>
            <a:xfrm>
              <a:off x="3552" y="1392"/>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1" name="Google Shape;151;p14"/>
            <p:cNvSpPr/>
            <p:nvPr/>
          </p:nvSpPr>
          <p:spPr>
            <a:xfrm>
              <a:off x="3648" y="1392"/>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2" name="Google Shape;152;p14"/>
            <p:cNvSpPr/>
            <p:nvPr/>
          </p:nvSpPr>
          <p:spPr>
            <a:xfrm>
              <a:off x="2880" y="148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3" name="Google Shape;153;p14"/>
            <p:cNvSpPr/>
            <p:nvPr/>
          </p:nvSpPr>
          <p:spPr>
            <a:xfrm>
              <a:off x="2976" y="148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4" name="Google Shape;154;p14"/>
            <p:cNvSpPr/>
            <p:nvPr/>
          </p:nvSpPr>
          <p:spPr>
            <a:xfrm>
              <a:off x="3072" y="148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5" name="Google Shape;155;p14"/>
            <p:cNvSpPr/>
            <p:nvPr/>
          </p:nvSpPr>
          <p:spPr>
            <a:xfrm>
              <a:off x="3168" y="148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6" name="Google Shape;156;p14"/>
            <p:cNvSpPr/>
            <p:nvPr/>
          </p:nvSpPr>
          <p:spPr>
            <a:xfrm>
              <a:off x="3264" y="148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7" name="Google Shape;157;p14"/>
            <p:cNvSpPr/>
            <p:nvPr/>
          </p:nvSpPr>
          <p:spPr>
            <a:xfrm>
              <a:off x="3360" y="148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8" name="Google Shape;158;p14"/>
            <p:cNvSpPr/>
            <p:nvPr/>
          </p:nvSpPr>
          <p:spPr>
            <a:xfrm>
              <a:off x="3456" y="148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9" name="Google Shape;159;p14"/>
            <p:cNvSpPr/>
            <p:nvPr/>
          </p:nvSpPr>
          <p:spPr>
            <a:xfrm>
              <a:off x="3552" y="148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0" name="Google Shape;160;p14"/>
            <p:cNvSpPr/>
            <p:nvPr/>
          </p:nvSpPr>
          <p:spPr>
            <a:xfrm>
              <a:off x="3648" y="1488"/>
              <a:ext cx="96" cy="96"/>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61" name="Google Shape;161;p14"/>
          <p:cNvCxnSpPr/>
          <p:nvPr/>
        </p:nvCxnSpPr>
        <p:spPr>
          <a:xfrm>
            <a:off x="4648200" y="2781300"/>
            <a:ext cx="2058988" cy="1588"/>
          </a:xfrm>
          <a:prstGeom prst="straightConnector1">
            <a:avLst/>
          </a:prstGeom>
          <a:noFill/>
          <a:ln cap="flat" cmpd="sng" w="34925">
            <a:solidFill>
              <a:srgbClr val="FF0000"/>
            </a:solidFill>
            <a:prstDash val="solid"/>
            <a:round/>
            <a:headEnd len="sm" w="sm" type="none"/>
            <a:tailEnd len="sm" w="sm" type="none"/>
          </a:ln>
        </p:spPr>
      </p:cxnSp>
      <p:cxnSp>
        <p:nvCxnSpPr>
          <p:cNvPr id="162" name="Google Shape;162;p14"/>
          <p:cNvCxnSpPr/>
          <p:nvPr/>
        </p:nvCxnSpPr>
        <p:spPr>
          <a:xfrm>
            <a:off x="4648200" y="1714500"/>
            <a:ext cx="2058988" cy="1588"/>
          </a:xfrm>
          <a:prstGeom prst="straightConnector1">
            <a:avLst/>
          </a:prstGeom>
          <a:noFill/>
          <a:ln cap="flat" cmpd="sng" w="34925">
            <a:solidFill>
              <a:srgbClr val="FF0000"/>
            </a:solidFill>
            <a:prstDash val="solid"/>
            <a:round/>
            <a:headEnd len="sm" w="sm" type="none"/>
            <a:tailEnd len="sm" w="sm" type="none"/>
          </a:ln>
        </p:spPr>
      </p:cxnSp>
      <p:cxnSp>
        <p:nvCxnSpPr>
          <p:cNvPr id="163" name="Google Shape;163;p14"/>
          <p:cNvCxnSpPr/>
          <p:nvPr/>
        </p:nvCxnSpPr>
        <p:spPr>
          <a:xfrm rot="-5400000">
            <a:off x="4629150" y="1219200"/>
            <a:ext cx="1581150" cy="1543050"/>
          </a:xfrm>
          <a:prstGeom prst="straightConnector1">
            <a:avLst/>
          </a:prstGeom>
          <a:noFill/>
          <a:ln cap="flat" cmpd="sng" w="34925">
            <a:solidFill>
              <a:srgbClr val="FF0000"/>
            </a:solidFill>
            <a:prstDash val="solid"/>
            <a:round/>
            <a:headEnd len="sm" w="sm" type="none"/>
            <a:tailEnd len="sm" w="sm" type="none"/>
          </a:ln>
        </p:spPr>
      </p:cxnSp>
      <p:cxnSp>
        <p:nvCxnSpPr>
          <p:cNvPr id="164" name="Google Shape;164;p14"/>
          <p:cNvCxnSpPr/>
          <p:nvPr/>
        </p:nvCxnSpPr>
        <p:spPr>
          <a:xfrm rot="-5400000">
            <a:off x="5349875" y="1997075"/>
            <a:ext cx="1549400" cy="19050"/>
          </a:xfrm>
          <a:prstGeom prst="straightConnector1">
            <a:avLst/>
          </a:prstGeom>
          <a:noFill/>
          <a:ln cap="flat" cmpd="sng" w="34925">
            <a:solidFill>
              <a:srgbClr val="FF0000"/>
            </a:solidFill>
            <a:prstDash val="solid"/>
            <a:round/>
            <a:headEnd len="sm" w="sm" type="none"/>
            <a:tailEnd len="sm" w="sm" type="none"/>
          </a:ln>
        </p:spPr>
      </p:cxnSp>
      <p:sp>
        <p:nvSpPr>
          <p:cNvPr id="165" name="Google Shape;16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166" name="Google Shape;16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167" name="Google Shape;16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pSp>
        <p:nvGrpSpPr>
          <p:cNvPr id="173" name="Google Shape;173;p15"/>
          <p:cNvGrpSpPr/>
          <p:nvPr/>
        </p:nvGrpSpPr>
        <p:grpSpPr>
          <a:xfrm>
            <a:off x="2489200" y="4103688"/>
            <a:ext cx="4394200" cy="1082675"/>
            <a:chOff x="1580" y="2585"/>
            <a:chExt cx="2768" cy="682"/>
          </a:xfrm>
        </p:grpSpPr>
        <p:cxnSp>
          <p:nvCxnSpPr>
            <p:cNvPr id="174" name="Google Shape;174;p15"/>
            <p:cNvCxnSpPr/>
            <p:nvPr/>
          </p:nvCxnSpPr>
          <p:spPr>
            <a:xfrm rot="10800000">
              <a:off x="1580" y="2585"/>
              <a:ext cx="0" cy="682"/>
            </a:xfrm>
            <a:prstGeom prst="straightConnector1">
              <a:avLst/>
            </a:prstGeom>
            <a:noFill/>
            <a:ln cap="flat" cmpd="sng" w="19050">
              <a:solidFill>
                <a:schemeClr val="dk1"/>
              </a:solidFill>
              <a:prstDash val="solid"/>
              <a:round/>
              <a:headEnd len="sm" w="sm" type="none"/>
              <a:tailEnd len="sm" w="sm" type="none"/>
            </a:ln>
          </p:spPr>
        </p:cxnSp>
        <p:cxnSp>
          <p:nvCxnSpPr>
            <p:cNvPr id="175" name="Google Shape;175;p15"/>
            <p:cNvCxnSpPr/>
            <p:nvPr/>
          </p:nvCxnSpPr>
          <p:spPr>
            <a:xfrm rot="10800000">
              <a:off x="2495" y="2585"/>
              <a:ext cx="0" cy="682"/>
            </a:xfrm>
            <a:prstGeom prst="straightConnector1">
              <a:avLst/>
            </a:prstGeom>
            <a:noFill/>
            <a:ln cap="flat" cmpd="sng" w="19050">
              <a:solidFill>
                <a:schemeClr val="dk1"/>
              </a:solidFill>
              <a:prstDash val="solid"/>
              <a:round/>
              <a:headEnd len="sm" w="sm" type="none"/>
              <a:tailEnd len="sm" w="sm" type="none"/>
            </a:ln>
          </p:spPr>
        </p:cxnSp>
        <p:cxnSp>
          <p:nvCxnSpPr>
            <p:cNvPr id="176" name="Google Shape;176;p15"/>
            <p:cNvCxnSpPr/>
            <p:nvPr/>
          </p:nvCxnSpPr>
          <p:spPr>
            <a:xfrm rot="10800000">
              <a:off x="3433" y="2585"/>
              <a:ext cx="0" cy="682"/>
            </a:xfrm>
            <a:prstGeom prst="straightConnector1">
              <a:avLst/>
            </a:prstGeom>
            <a:noFill/>
            <a:ln cap="flat" cmpd="sng" w="19050">
              <a:solidFill>
                <a:schemeClr val="dk1"/>
              </a:solidFill>
              <a:prstDash val="solid"/>
              <a:round/>
              <a:headEnd len="sm" w="sm" type="none"/>
              <a:tailEnd len="sm" w="sm" type="none"/>
            </a:ln>
          </p:spPr>
        </p:cxnSp>
        <p:cxnSp>
          <p:nvCxnSpPr>
            <p:cNvPr id="177" name="Google Shape;177;p15"/>
            <p:cNvCxnSpPr/>
            <p:nvPr/>
          </p:nvCxnSpPr>
          <p:spPr>
            <a:xfrm rot="10800000">
              <a:off x="4348" y="2585"/>
              <a:ext cx="0" cy="682"/>
            </a:xfrm>
            <a:prstGeom prst="straightConnector1">
              <a:avLst/>
            </a:prstGeom>
            <a:noFill/>
            <a:ln cap="flat" cmpd="sng" w="19050">
              <a:solidFill>
                <a:schemeClr val="dk1"/>
              </a:solidFill>
              <a:prstDash val="solid"/>
              <a:round/>
              <a:headEnd len="sm" w="sm" type="none"/>
              <a:tailEnd len="sm" w="sm" type="none"/>
            </a:ln>
          </p:spPr>
        </p:cxnSp>
      </p:grpSp>
      <p:sp>
        <p:nvSpPr>
          <p:cNvPr id="178" name="Google Shape;178;p15"/>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Shared Memory Machines</a:t>
            </a:r>
            <a:endParaRPr/>
          </a:p>
        </p:txBody>
      </p:sp>
      <p:sp>
        <p:nvSpPr>
          <p:cNvPr id="179" name="Google Shape;179;p15"/>
          <p:cNvSpPr txBox="1"/>
          <p:nvPr>
            <p:ph idx="1" type="body"/>
          </p:nvPr>
        </p:nvSpPr>
        <p:spPr>
          <a:xfrm>
            <a:off x="887413" y="1231900"/>
            <a:ext cx="7723187" cy="2120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Noto Symbol"/>
              <a:buNone/>
            </a:pPr>
            <a:r>
              <a:rPr b="0" i="0" lang="en-US" sz="1800" u="none" cap="none" strike="noStrike">
                <a:solidFill>
                  <a:schemeClr val="dk1"/>
                </a:solidFill>
                <a:latin typeface="Comic Sans MS"/>
                <a:ea typeface="Comic Sans MS"/>
                <a:cs typeface="Comic Sans MS"/>
                <a:sym typeface="Comic Sans MS"/>
              </a:rPr>
              <a:t>Performance on Shared Address Space Multiprocessors: </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Parallelism &amp; Locality</a:t>
            </a:r>
            <a:endParaRPr b="0" i="0" sz="1800" u="none" cap="none" strike="noStrike">
              <a:solidFill>
                <a:schemeClr val="dk1"/>
              </a:solidFill>
              <a:latin typeface="Comic Sans MS"/>
              <a:ea typeface="Comic Sans MS"/>
              <a:cs typeface="Comic Sans MS"/>
              <a:sym typeface="Comic Sans MS"/>
            </a:endParaRPr>
          </a:p>
        </p:txBody>
      </p:sp>
      <p:sp>
        <p:nvSpPr>
          <p:cNvPr id="180" name="Google Shape;180;p15"/>
          <p:cNvSpPr txBox="1"/>
          <p:nvPr/>
        </p:nvSpPr>
        <p:spPr>
          <a:xfrm>
            <a:off x="2016125" y="5160963"/>
            <a:ext cx="5341938" cy="468312"/>
          </a:xfrm>
          <a:prstGeom prst="rect">
            <a:avLst/>
          </a:prstGeom>
          <a:solidFill>
            <a:srgbClr val="CCCCFF"/>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Interconnect </a:t>
            </a:r>
            <a:endParaRPr/>
          </a:p>
        </p:txBody>
      </p:sp>
      <p:grpSp>
        <p:nvGrpSpPr>
          <p:cNvPr id="181" name="Google Shape;181;p15"/>
          <p:cNvGrpSpPr/>
          <p:nvPr/>
        </p:nvGrpSpPr>
        <p:grpSpPr>
          <a:xfrm>
            <a:off x="2005013" y="2730500"/>
            <a:ext cx="5362575" cy="1392238"/>
            <a:chOff x="1253" y="1720"/>
            <a:chExt cx="3378" cy="877"/>
          </a:xfrm>
        </p:grpSpPr>
        <p:sp>
          <p:nvSpPr>
            <p:cNvPr id="182" name="Google Shape;182;p15"/>
            <p:cNvSpPr txBox="1"/>
            <p:nvPr/>
          </p:nvSpPr>
          <p:spPr>
            <a:xfrm>
              <a:off x="1253" y="1720"/>
              <a:ext cx="610" cy="503"/>
            </a:xfrm>
            <a:prstGeom prst="rect">
              <a:avLst/>
            </a:prstGeom>
            <a:solidFill>
              <a:srgbClr val="3399FF"/>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P</a:t>
              </a:r>
              <a:endParaRPr/>
            </a:p>
            <a:p>
              <a:pPr indent="0" lvl="0" marL="0" marR="0" rtl="0" algn="ctr">
                <a:spcBef>
                  <a:spcPts val="0"/>
                </a:spcBef>
                <a:spcAft>
                  <a:spcPts val="0"/>
                </a:spcAft>
                <a:buNone/>
              </a:pPr>
              <a:r>
                <a:t/>
              </a:r>
              <a:endParaRPr b="1" i="0" sz="1800" u="none" cap="none" strike="noStrike">
                <a:solidFill>
                  <a:schemeClr val="dk1"/>
                </a:solidFill>
                <a:latin typeface="Tahoma"/>
                <a:ea typeface="Tahoma"/>
                <a:cs typeface="Tahoma"/>
                <a:sym typeface="Tahoma"/>
              </a:endParaRPr>
            </a:p>
            <a:p>
              <a:pPr indent="0" lvl="0" marL="0" marR="0" rtl="0" algn="ctr">
                <a:lnSpc>
                  <a:spcPct val="75000"/>
                </a:lnSpc>
                <a:spcBef>
                  <a:spcPts val="0"/>
                </a:spcBef>
                <a:spcAft>
                  <a:spcPts val="0"/>
                </a:spcAft>
                <a:buNone/>
              </a:pPr>
              <a:r>
                <a:t/>
              </a:r>
              <a:endParaRPr b="1" i="0" sz="1800" u="none" cap="none" strike="noStrike">
                <a:solidFill>
                  <a:schemeClr val="dk1"/>
                </a:solidFill>
                <a:latin typeface="Tahoma"/>
                <a:ea typeface="Tahoma"/>
                <a:cs typeface="Tahoma"/>
                <a:sym typeface="Tahoma"/>
              </a:endParaRPr>
            </a:p>
          </p:txBody>
        </p:sp>
        <p:sp>
          <p:nvSpPr>
            <p:cNvPr id="183" name="Google Shape;183;p15"/>
            <p:cNvSpPr txBox="1"/>
            <p:nvPr/>
          </p:nvSpPr>
          <p:spPr>
            <a:xfrm>
              <a:off x="1400" y="2006"/>
              <a:ext cx="316" cy="217"/>
            </a:xfrm>
            <a:prstGeom prst="rect">
              <a:avLst/>
            </a:prstGeom>
            <a:solidFill>
              <a:srgbClr val="FFFF00"/>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85000"/>
                </a:lnSpc>
                <a:spcBef>
                  <a:spcPts val="0"/>
                </a:spcBef>
                <a:spcAft>
                  <a:spcPts val="0"/>
                </a:spcAft>
                <a:buNone/>
              </a:pPr>
              <a:r>
                <a:rPr b="1" i="0" lang="en-US" sz="1800" u="none" cap="none" strike="noStrike">
                  <a:solidFill>
                    <a:schemeClr val="dk1"/>
                  </a:solidFill>
                  <a:latin typeface="Tahoma"/>
                  <a:ea typeface="Tahoma"/>
                  <a:cs typeface="Tahoma"/>
                  <a:sym typeface="Tahoma"/>
                </a:rPr>
                <a:t>$</a:t>
              </a:r>
              <a:endParaRPr b="1" i="0" sz="1800" u="none" cap="none" strike="noStrike">
                <a:solidFill>
                  <a:schemeClr val="dk1"/>
                </a:solidFill>
                <a:latin typeface="Tahoma"/>
                <a:ea typeface="Tahoma"/>
                <a:cs typeface="Tahoma"/>
                <a:sym typeface="Tahoma"/>
              </a:endParaRPr>
            </a:p>
          </p:txBody>
        </p:sp>
        <p:sp>
          <p:nvSpPr>
            <p:cNvPr id="184" name="Google Shape;184;p15"/>
            <p:cNvSpPr txBox="1"/>
            <p:nvPr/>
          </p:nvSpPr>
          <p:spPr>
            <a:xfrm>
              <a:off x="1340" y="2354"/>
              <a:ext cx="436" cy="243"/>
            </a:xfrm>
            <a:prstGeom prst="rect">
              <a:avLst/>
            </a:prstGeom>
            <a:solidFill>
              <a:srgbClr val="FFFF00"/>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a:t>
              </a:r>
              <a:endParaRPr b="1" i="0" sz="1800" u="none" cap="none" strike="noStrike">
                <a:solidFill>
                  <a:schemeClr val="dk1"/>
                </a:solidFill>
                <a:latin typeface="Tahoma"/>
                <a:ea typeface="Tahoma"/>
                <a:cs typeface="Tahoma"/>
                <a:sym typeface="Tahoma"/>
              </a:endParaRPr>
            </a:p>
          </p:txBody>
        </p:sp>
        <p:cxnSp>
          <p:nvCxnSpPr>
            <p:cNvPr id="185" name="Google Shape;185;p15"/>
            <p:cNvCxnSpPr/>
            <p:nvPr/>
          </p:nvCxnSpPr>
          <p:spPr>
            <a:xfrm rot="10800000">
              <a:off x="1558" y="2230"/>
              <a:ext cx="0" cy="124"/>
            </a:xfrm>
            <a:prstGeom prst="straightConnector1">
              <a:avLst/>
            </a:prstGeom>
            <a:noFill/>
            <a:ln cap="flat" cmpd="sng" w="19050">
              <a:solidFill>
                <a:schemeClr val="dk1"/>
              </a:solidFill>
              <a:prstDash val="solid"/>
              <a:round/>
              <a:headEnd len="sm" w="sm" type="none"/>
              <a:tailEnd len="sm" w="sm" type="none"/>
            </a:ln>
          </p:spPr>
        </p:cxnSp>
        <p:sp>
          <p:nvSpPr>
            <p:cNvPr id="186" name="Google Shape;186;p15"/>
            <p:cNvSpPr txBox="1"/>
            <p:nvPr/>
          </p:nvSpPr>
          <p:spPr>
            <a:xfrm>
              <a:off x="2167" y="1720"/>
              <a:ext cx="611" cy="503"/>
            </a:xfrm>
            <a:prstGeom prst="rect">
              <a:avLst/>
            </a:prstGeom>
            <a:solidFill>
              <a:srgbClr val="3399FF"/>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P</a:t>
              </a:r>
              <a:endParaRPr/>
            </a:p>
            <a:p>
              <a:pPr indent="0" lvl="0" marL="0" marR="0" rtl="0" algn="ctr">
                <a:spcBef>
                  <a:spcPts val="0"/>
                </a:spcBef>
                <a:spcAft>
                  <a:spcPts val="0"/>
                </a:spcAft>
                <a:buNone/>
              </a:pPr>
              <a:r>
                <a:t/>
              </a:r>
              <a:endParaRPr b="1" i="0" sz="1800" u="none" cap="none" strike="noStrike">
                <a:solidFill>
                  <a:schemeClr val="dk1"/>
                </a:solidFill>
                <a:latin typeface="Tahoma"/>
                <a:ea typeface="Tahoma"/>
                <a:cs typeface="Tahoma"/>
                <a:sym typeface="Tahoma"/>
              </a:endParaRPr>
            </a:p>
            <a:p>
              <a:pPr indent="0" lvl="0" marL="0" marR="0" rtl="0" algn="ctr">
                <a:lnSpc>
                  <a:spcPct val="75000"/>
                </a:lnSpc>
                <a:spcBef>
                  <a:spcPts val="0"/>
                </a:spcBef>
                <a:spcAft>
                  <a:spcPts val="0"/>
                </a:spcAft>
                <a:buNone/>
              </a:pPr>
              <a:r>
                <a:t/>
              </a:r>
              <a:endParaRPr b="1" i="0" sz="1800" u="none" cap="none" strike="noStrike">
                <a:solidFill>
                  <a:schemeClr val="dk1"/>
                </a:solidFill>
                <a:latin typeface="Tahoma"/>
                <a:ea typeface="Tahoma"/>
                <a:cs typeface="Tahoma"/>
                <a:sym typeface="Tahoma"/>
              </a:endParaRPr>
            </a:p>
          </p:txBody>
        </p:sp>
        <p:sp>
          <p:nvSpPr>
            <p:cNvPr id="187" name="Google Shape;187;p15"/>
            <p:cNvSpPr txBox="1"/>
            <p:nvPr/>
          </p:nvSpPr>
          <p:spPr>
            <a:xfrm>
              <a:off x="2315" y="2006"/>
              <a:ext cx="316" cy="217"/>
            </a:xfrm>
            <a:prstGeom prst="rect">
              <a:avLst/>
            </a:prstGeom>
            <a:solidFill>
              <a:srgbClr val="FFFF00"/>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85000"/>
                </a:lnSpc>
                <a:spcBef>
                  <a:spcPts val="0"/>
                </a:spcBef>
                <a:spcAft>
                  <a:spcPts val="0"/>
                </a:spcAft>
                <a:buNone/>
              </a:pPr>
              <a:r>
                <a:rPr b="1" i="0" lang="en-US" sz="1800" u="none" cap="none" strike="noStrike">
                  <a:solidFill>
                    <a:schemeClr val="dk1"/>
                  </a:solidFill>
                  <a:latin typeface="Tahoma"/>
                  <a:ea typeface="Tahoma"/>
                  <a:cs typeface="Tahoma"/>
                  <a:sym typeface="Tahoma"/>
                </a:rPr>
                <a:t>$</a:t>
              </a:r>
              <a:endParaRPr b="1" i="0" sz="1800" u="none" cap="none" strike="noStrike">
                <a:solidFill>
                  <a:schemeClr val="dk1"/>
                </a:solidFill>
                <a:latin typeface="Tahoma"/>
                <a:ea typeface="Tahoma"/>
                <a:cs typeface="Tahoma"/>
                <a:sym typeface="Tahoma"/>
              </a:endParaRPr>
            </a:p>
          </p:txBody>
        </p:sp>
        <p:sp>
          <p:nvSpPr>
            <p:cNvPr id="188" name="Google Shape;188;p15"/>
            <p:cNvSpPr txBox="1"/>
            <p:nvPr/>
          </p:nvSpPr>
          <p:spPr>
            <a:xfrm>
              <a:off x="2255" y="2354"/>
              <a:ext cx="436" cy="243"/>
            </a:xfrm>
            <a:prstGeom prst="rect">
              <a:avLst/>
            </a:prstGeom>
            <a:solidFill>
              <a:srgbClr val="FFFF00"/>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a:t>
              </a:r>
              <a:endParaRPr b="1" i="0" sz="1800" u="none" cap="none" strike="noStrike">
                <a:solidFill>
                  <a:schemeClr val="dk1"/>
                </a:solidFill>
                <a:latin typeface="Tahoma"/>
                <a:ea typeface="Tahoma"/>
                <a:cs typeface="Tahoma"/>
                <a:sym typeface="Tahoma"/>
              </a:endParaRPr>
            </a:p>
          </p:txBody>
        </p:sp>
        <p:cxnSp>
          <p:nvCxnSpPr>
            <p:cNvPr id="189" name="Google Shape;189;p15"/>
            <p:cNvCxnSpPr/>
            <p:nvPr/>
          </p:nvCxnSpPr>
          <p:spPr>
            <a:xfrm rot="10800000">
              <a:off x="2473" y="2230"/>
              <a:ext cx="0" cy="124"/>
            </a:xfrm>
            <a:prstGeom prst="straightConnector1">
              <a:avLst/>
            </a:prstGeom>
            <a:noFill/>
            <a:ln cap="flat" cmpd="sng" w="19050">
              <a:solidFill>
                <a:schemeClr val="dk1"/>
              </a:solidFill>
              <a:prstDash val="solid"/>
              <a:round/>
              <a:headEnd len="sm" w="sm" type="none"/>
              <a:tailEnd len="sm" w="sm" type="none"/>
            </a:ln>
          </p:spPr>
        </p:cxnSp>
        <p:sp>
          <p:nvSpPr>
            <p:cNvPr id="190" name="Google Shape;190;p15"/>
            <p:cNvSpPr txBox="1"/>
            <p:nvPr/>
          </p:nvSpPr>
          <p:spPr>
            <a:xfrm>
              <a:off x="3105" y="1720"/>
              <a:ext cx="610" cy="503"/>
            </a:xfrm>
            <a:prstGeom prst="rect">
              <a:avLst/>
            </a:prstGeom>
            <a:solidFill>
              <a:srgbClr val="3399FF"/>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P</a:t>
              </a:r>
              <a:endParaRPr/>
            </a:p>
            <a:p>
              <a:pPr indent="0" lvl="0" marL="0" marR="0" rtl="0" algn="ctr">
                <a:spcBef>
                  <a:spcPts val="0"/>
                </a:spcBef>
                <a:spcAft>
                  <a:spcPts val="0"/>
                </a:spcAft>
                <a:buNone/>
              </a:pPr>
              <a:r>
                <a:t/>
              </a:r>
              <a:endParaRPr b="1" i="0" sz="1800" u="none" cap="none" strike="noStrike">
                <a:solidFill>
                  <a:schemeClr val="dk1"/>
                </a:solidFill>
                <a:latin typeface="Tahoma"/>
                <a:ea typeface="Tahoma"/>
                <a:cs typeface="Tahoma"/>
                <a:sym typeface="Tahoma"/>
              </a:endParaRPr>
            </a:p>
            <a:p>
              <a:pPr indent="0" lvl="0" marL="0" marR="0" rtl="0" algn="ctr">
                <a:lnSpc>
                  <a:spcPct val="75000"/>
                </a:lnSpc>
                <a:spcBef>
                  <a:spcPts val="0"/>
                </a:spcBef>
                <a:spcAft>
                  <a:spcPts val="0"/>
                </a:spcAft>
                <a:buNone/>
              </a:pPr>
              <a:r>
                <a:t/>
              </a:r>
              <a:endParaRPr b="1" i="0" sz="1800" u="none" cap="none" strike="noStrike">
                <a:solidFill>
                  <a:schemeClr val="dk1"/>
                </a:solidFill>
                <a:latin typeface="Tahoma"/>
                <a:ea typeface="Tahoma"/>
                <a:cs typeface="Tahoma"/>
                <a:sym typeface="Tahoma"/>
              </a:endParaRPr>
            </a:p>
          </p:txBody>
        </p:sp>
        <p:sp>
          <p:nvSpPr>
            <p:cNvPr id="191" name="Google Shape;191;p15"/>
            <p:cNvSpPr txBox="1"/>
            <p:nvPr/>
          </p:nvSpPr>
          <p:spPr>
            <a:xfrm>
              <a:off x="3252" y="2006"/>
              <a:ext cx="316" cy="217"/>
            </a:xfrm>
            <a:prstGeom prst="rect">
              <a:avLst/>
            </a:prstGeom>
            <a:solidFill>
              <a:srgbClr val="FFFF00"/>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85000"/>
                </a:lnSpc>
                <a:spcBef>
                  <a:spcPts val="0"/>
                </a:spcBef>
                <a:spcAft>
                  <a:spcPts val="0"/>
                </a:spcAft>
                <a:buNone/>
              </a:pPr>
              <a:r>
                <a:rPr b="1" i="0" lang="en-US" sz="1800" u="none" cap="none" strike="noStrike">
                  <a:solidFill>
                    <a:schemeClr val="dk1"/>
                  </a:solidFill>
                  <a:latin typeface="Tahoma"/>
                  <a:ea typeface="Tahoma"/>
                  <a:cs typeface="Tahoma"/>
                  <a:sym typeface="Tahoma"/>
                </a:rPr>
                <a:t>$</a:t>
              </a:r>
              <a:endParaRPr b="1" i="0" sz="1800" u="none" cap="none" strike="noStrike">
                <a:solidFill>
                  <a:schemeClr val="dk1"/>
                </a:solidFill>
                <a:latin typeface="Tahoma"/>
                <a:ea typeface="Tahoma"/>
                <a:cs typeface="Tahoma"/>
                <a:sym typeface="Tahoma"/>
              </a:endParaRPr>
            </a:p>
          </p:txBody>
        </p:sp>
        <p:sp>
          <p:nvSpPr>
            <p:cNvPr id="192" name="Google Shape;192;p15"/>
            <p:cNvSpPr txBox="1"/>
            <p:nvPr/>
          </p:nvSpPr>
          <p:spPr>
            <a:xfrm>
              <a:off x="3193" y="2354"/>
              <a:ext cx="436" cy="242"/>
            </a:xfrm>
            <a:prstGeom prst="rect">
              <a:avLst/>
            </a:prstGeom>
            <a:solidFill>
              <a:srgbClr val="FFFF00"/>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a:t>
              </a:r>
              <a:endParaRPr b="1" i="0" sz="1800" u="none" cap="none" strike="noStrike">
                <a:solidFill>
                  <a:schemeClr val="dk1"/>
                </a:solidFill>
                <a:latin typeface="Tahoma"/>
                <a:ea typeface="Tahoma"/>
                <a:cs typeface="Tahoma"/>
                <a:sym typeface="Tahoma"/>
              </a:endParaRPr>
            </a:p>
          </p:txBody>
        </p:sp>
        <p:cxnSp>
          <p:nvCxnSpPr>
            <p:cNvPr id="193" name="Google Shape;193;p15"/>
            <p:cNvCxnSpPr/>
            <p:nvPr/>
          </p:nvCxnSpPr>
          <p:spPr>
            <a:xfrm rot="10800000">
              <a:off x="3411" y="2230"/>
              <a:ext cx="0" cy="124"/>
            </a:xfrm>
            <a:prstGeom prst="straightConnector1">
              <a:avLst/>
            </a:prstGeom>
            <a:noFill/>
            <a:ln cap="flat" cmpd="sng" w="19050">
              <a:solidFill>
                <a:schemeClr val="dk1"/>
              </a:solidFill>
              <a:prstDash val="solid"/>
              <a:round/>
              <a:headEnd len="sm" w="sm" type="none"/>
              <a:tailEnd len="sm" w="sm" type="none"/>
            </a:ln>
          </p:spPr>
        </p:cxnSp>
        <p:sp>
          <p:nvSpPr>
            <p:cNvPr id="194" name="Google Shape;194;p15"/>
            <p:cNvSpPr txBox="1"/>
            <p:nvPr/>
          </p:nvSpPr>
          <p:spPr>
            <a:xfrm>
              <a:off x="4020" y="1720"/>
              <a:ext cx="611" cy="503"/>
            </a:xfrm>
            <a:prstGeom prst="rect">
              <a:avLst/>
            </a:prstGeom>
            <a:solidFill>
              <a:srgbClr val="3399FF"/>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P</a:t>
              </a:r>
              <a:endParaRPr/>
            </a:p>
            <a:p>
              <a:pPr indent="0" lvl="0" marL="0" marR="0" rtl="0" algn="ctr">
                <a:spcBef>
                  <a:spcPts val="0"/>
                </a:spcBef>
                <a:spcAft>
                  <a:spcPts val="0"/>
                </a:spcAft>
                <a:buNone/>
              </a:pPr>
              <a:r>
                <a:t/>
              </a:r>
              <a:endParaRPr b="1" i="0" sz="1800" u="none" cap="none" strike="noStrike">
                <a:solidFill>
                  <a:schemeClr val="dk1"/>
                </a:solidFill>
                <a:latin typeface="Tahoma"/>
                <a:ea typeface="Tahoma"/>
                <a:cs typeface="Tahoma"/>
                <a:sym typeface="Tahoma"/>
              </a:endParaRPr>
            </a:p>
            <a:p>
              <a:pPr indent="0" lvl="0" marL="0" marR="0" rtl="0" algn="ctr">
                <a:lnSpc>
                  <a:spcPct val="75000"/>
                </a:lnSpc>
                <a:spcBef>
                  <a:spcPts val="0"/>
                </a:spcBef>
                <a:spcAft>
                  <a:spcPts val="0"/>
                </a:spcAft>
                <a:buNone/>
              </a:pPr>
              <a:r>
                <a:t/>
              </a:r>
              <a:endParaRPr b="1" i="0" sz="1800" u="none" cap="none" strike="noStrike">
                <a:solidFill>
                  <a:schemeClr val="dk1"/>
                </a:solidFill>
                <a:latin typeface="Tahoma"/>
                <a:ea typeface="Tahoma"/>
                <a:cs typeface="Tahoma"/>
                <a:sym typeface="Tahoma"/>
              </a:endParaRPr>
            </a:p>
          </p:txBody>
        </p:sp>
        <p:sp>
          <p:nvSpPr>
            <p:cNvPr id="195" name="Google Shape;195;p15"/>
            <p:cNvSpPr txBox="1"/>
            <p:nvPr/>
          </p:nvSpPr>
          <p:spPr>
            <a:xfrm>
              <a:off x="4168" y="2006"/>
              <a:ext cx="316" cy="217"/>
            </a:xfrm>
            <a:prstGeom prst="rect">
              <a:avLst/>
            </a:prstGeom>
            <a:solidFill>
              <a:srgbClr val="FFFF00"/>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85000"/>
                </a:lnSpc>
                <a:spcBef>
                  <a:spcPts val="0"/>
                </a:spcBef>
                <a:spcAft>
                  <a:spcPts val="0"/>
                </a:spcAft>
                <a:buNone/>
              </a:pPr>
              <a:r>
                <a:rPr b="1" i="0" lang="en-US" sz="1800" u="none" cap="none" strike="noStrike">
                  <a:solidFill>
                    <a:schemeClr val="dk1"/>
                  </a:solidFill>
                  <a:latin typeface="Tahoma"/>
                  <a:ea typeface="Tahoma"/>
                  <a:cs typeface="Tahoma"/>
                  <a:sym typeface="Tahoma"/>
                </a:rPr>
                <a:t>$</a:t>
              </a:r>
              <a:endParaRPr b="1" i="0" sz="1800" u="none" cap="none" strike="noStrike">
                <a:solidFill>
                  <a:schemeClr val="dk1"/>
                </a:solidFill>
                <a:latin typeface="Tahoma"/>
                <a:ea typeface="Tahoma"/>
                <a:cs typeface="Tahoma"/>
                <a:sym typeface="Tahoma"/>
              </a:endParaRPr>
            </a:p>
          </p:txBody>
        </p:sp>
        <p:sp>
          <p:nvSpPr>
            <p:cNvPr id="196" name="Google Shape;196;p15"/>
            <p:cNvSpPr txBox="1"/>
            <p:nvPr/>
          </p:nvSpPr>
          <p:spPr>
            <a:xfrm>
              <a:off x="4108" y="2354"/>
              <a:ext cx="436" cy="242"/>
            </a:xfrm>
            <a:prstGeom prst="rect">
              <a:avLst/>
            </a:prstGeom>
            <a:solidFill>
              <a:srgbClr val="FFFF00"/>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a:t>
              </a:r>
              <a:endParaRPr b="1" i="0" sz="1800" u="none" cap="none" strike="noStrike">
                <a:solidFill>
                  <a:schemeClr val="dk1"/>
                </a:solidFill>
                <a:latin typeface="Tahoma"/>
                <a:ea typeface="Tahoma"/>
                <a:cs typeface="Tahoma"/>
                <a:sym typeface="Tahoma"/>
              </a:endParaRPr>
            </a:p>
          </p:txBody>
        </p:sp>
        <p:cxnSp>
          <p:nvCxnSpPr>
            <p:cNvPr id="197" name="Google Shape;197;p15"/>
            <p:cNvCxnSpPr/>
            <p:nvPr/>
          </p:nvCxnSpPr>
          <p:spPr>
            <a:xfrm rot="10800000">
              <a:off x="4326" y="2230"/>
              <a:ext cx="0" cy="124"/>
            </a:xfrm>
            <a:prstGeom prst="straightConnector1">
              <a:avLst/>
            </a:prstGeom>
            <a:noFill/>
            <a:ln cap="flat" cmpd="sng" w="19050">
              <a:solidFill>
                <a:schemeClr val="dk1"/>
              </a:solidFill>
              <a:prstDash val="solid"/>
              <a:round/>
              <a:headEnd len="sm" w="sm" type="none"/>
              <a:tailEnd len="sm" w="sm" type="none"/>
            </a:ln>
          </p:spPr>
        </p:cxnSp>
      </p:grpSp>
      <p:grpSp>
        <p:nvGrpSpPr>
          <p:cNvPr id="198" name="Google Shape;198;p15"/>
          <p:cNvGrpSpPr/>
          <p:nvPr/>
        </p:nvGrpSpPr>
        <p:grpSpPr>
          <a:xfrm>
            <a:off x="1363663" y="4256088"/>
            <a:ext cx="1112837" cy="638175"/>
            <a:chOff x="859" y="2673"/>
            <a:chExt cx="701" cy="402"/>
          </a:xfrm>
        </p:grpSpPr>
        <p:sp>
          <p:nvSpPr>
            <p:cNvPr id="199" name="Google Shape;199;p15"/>
            <p:cNvSpPr txBox="1"/>
            <p:nvPr/>
          </p:nvSpPr>
          <p:spPr>
            <a:xfrm>
              <a:off x="859" y="2673"/>
              <a:ext cx="567" cy="402"/>
            </a:xfrm>
            <a:prstGeom prst="rect">
              <a:avLst/>
            </a:prstGeom>
            <a:solidFill>
              <a:srgbClr val="33CC33"/>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M</a:t>
              </a:r>
              <a:endParaRPr/>
            </a:p>
          </p:txBody>
        </p:sp>
        <p:cxnSp>
          <p:nvCxnSpPr>
            <p:cNvPr id="200" name="Google Shape;200;p15"/>
            <p:cNvCxnSpPr/>
            <p:nvPr/>
          </p:nvCxnSpPr>
          <p:spPr>
            <a:xfrm>
              <a:off x="1424" y="2874"/>
              <a:ext cx="136" cy="0"/>
            </a:xfrm>
            <a:prstGeom prst="straightConnector1">
              <a:avLst/>
            </a:prstGeom>
            <a:noFill/>
            <a:ln cap="flat" cmpd="sng" w="9525">
              <a:solidFill>
                <a:schemeClr val="dk1"/>
              </a:solidFill>
              <a:prstDash val="solid"/>
              <a:round/>
              <a:headEnd len="sm" w="sm" type="none"/>
              <a:tailEnd len="sm" w="sm" type="none"/>
            </a:ln>
          </p:spPr>
        </p:cxnSp>
      </p:grpSp>
      <p:grpSp>
        <p:nvGrpSpPr>
          <p:cNvPr id="201" name="Google Shape;201;p15"/>
          <p:cNvGrpSpPr/>
          <p:nvPr/>
        </p:nvGrpSpPr>
        <p:grpSpPr>
          <a:xfrm>
            <a:off x="2811463" y="4256088"/>
            <a:ext cx="1112837" cy="638175"/>
            <a:chOff x="859" y="2673"/>
            <a:chExt cx="701" cy="402"/>
          </a:xfrm>
        </p:grpSpPr>
        <p:sp>
          <p:nvSpPr>
            <p:cNvPr id="202" name="Google Shape;202;p15"/>
            <p:cNvSpPr txBox="1"/>
            <p:nvPr/>
          </p:nvSpPr>
          <p:spPr>
            <a:xfrm>
              <a:off x="859" y="2673"/>
              <a:ext cx="567" cy="402"/>
            </a:xfrm>
            <a:prstGeom prst="rect">
              <a:avLst/>
            </a:prstGeom>
            <a:solidFill>
              <a:srgbClr val="33CC33"/>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M</a:t>
              </a:r>
              <a:endParaRPr/>
            </a:p>
          </p:txBody>
        </p:sp>
        <p:cxnSp>
          <p:nvCxnSpPr>
            <p:cNvPr id="203" name="Google Shape;203;p15"/>
            <p:cNvCxnSpPr/>
            <p:nvPr/>
          </p:nvCxnSpPr>
          <p:spPr>
            <a:xfrm>
              <a:off x="1424" y="2874"/>
              <a:ext cx="136" cy="0"/>
            </a:xfrm>
            <a:prstGeom prst="straightConnector1">
              <a:avLst/>
            </a:prstGeom>
            <a:noFill/>
            <a:ln cap="flat" cmpd="sng" w="9525">
              <a:solidFill>
                <a:schemeClr val="dk1"/>
              </a:solidFill>
              <a:prstDash val="solid"/>
              <a:round/>
              <a:headEnd len="sm" w="sm" type="none"/>
              <a:tailEnd len="sm" w="sm" type="none"/>
            </a:ln>
          </p:spPr>
        </p:cxnSp>
      </p:grpSp>
      <p:grpSp>
        <p:nvGrpSpPr>
          <p:cNvPr id="204" name="Google Shape;204;p15"/>
          <p:cNvGrpSpPr/>
          <p:nvPr/>
        </p:nvGrpSpPr>
        <p:grpSpPr>
          <a:xfrm>
            <a:off x="4322763" y="4256088"/>
            <a:ext cx="1112837" cy="638175"/>
            <a:chOff x="859" y="2673"/>
            <a:chExt cx="701" cy="402"/>
          </a:xfrm>
        </p:grpSpPr>
        <p:sp>
          <p:nvSpPr>
            <p:cNvPr id="205" name="Google Shape;205;p15"/>
            <p:cNvSpPr txBox="1"/>
            <p:nvPr/>
          </p:nvSpPr>
          <p:spPr>
            <a:xfrm>
              <a:off x="859" y="2673"/>
              <a:ext cx="567" cy="402"/>
            </a:xfrm>
            <a:prstGeom prst="rect">
              <a:avLst/>
            </a:prstGeom>
            <a:solidFill>
              <a:srgbClr val="33CC33"/>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M</a:t>
              </a:r>
              <a:endParaRPr/>
            </a:p>
          </p:txBody>
        </p:sp>
        <p:cxnSp>
          <p:nvCxnSpPr>
            <p:cNvPr id="206" name="Google Shape;206;p15"/>
            <p:cNvCxnSpPr/>
            <p:nvPr/>
          </p:nvCxnSpPr>
          <p:spPr>
            <a:xfrm>
              <a:off x="1424" y="2874"/>
              <a:ext cx="136" cy="0"/>
            </a:xfrm>
            <a:prstGeom prst="straightConnector1">
              <a:avLst/>
            </a:prstGeom>
            <a:noFill/>
            <a:ln cap="flat" cmpd="sng" w="9525">
              <a:solidFill>
                <a:schemeClr val="dk1"/>
              </a:solidFill>
              <a:prstDash val="solid"/>
              <a:round/>
              <a:headEnd len="sm" w="sm" type="none"/>
              <a:tailEnd len="sm" w="sm" type="none"/>
            </a:ln>
          </p:spPr>
        </p:cxnSp>
      </p:grpSp>
      <p:grpSp>
        <p:nvGrpSpPr>
          <p:cNvPr id="207" name="Google Shape;207;p15"/>
          <p:cNvGrpSpPr/>
          <p:nvPr/>
        </p:nvGrpSpPr>
        <p:grpSpPr>
          <a:xfrm>
            <a:off x="5770563" y="4256088"/>
            <a:ext cx="1112837" cy="638175"/>
            <a:chOff x="859" y="2673"/>
            <a:chExt cx="701" cy="402"/>
          </a:xfrm>
        </p:grpSpPr>
        <p:sp>
          <p:nvSpPr>
            <p:cNvPr id="208" name="Google Shape;208;p15"/>
            <p:cNvSpPr txBox="1"/>
            <p:nvPr/>
          </p:nvSpPr>
          <p:spPr>
            <a:xfrm>
              <a:off x="859" y="2673"/>
              <a:ext cx="567" cy="402"/>
            </a:xfrm>
            <a:prstGeom prst="rect">
              <a:avLst/>
            </a:prstGeom>
            <a:solidFill>
              <a:srgbClr val="33CC33"/>
            </a:solidFill>
            <a:ln cap="flat" cmpd="sng" w="1905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Tahoma"/>
                  <a:ea typeface="Tahoma"/>
                  <a:cs typeface="Tahoma"/>
                  <a:sym typeface="Tahoma"/>
                </a:rPr>
                <a:t>M</a:t>
              </a:r>
              <a:endParaRPr/>
            </a:p>
          </p:txBody>
        </p:sp>
        <p:cxnSp>
          <p:nvCxnSpPr>
            <p:cNvPr id="209" name="Google Shape;209;p15"/>
            <p:cNvCxnSpPr/>
            <p:nvPr/>
          </p:nvCxnSpPr>
          <p:spPr>
            <a:xfrm>
              <a:off x="1424" y="2874"/>
              <a:ext cx="136" cy="0"/>
            </a:xfrm>
            <a:prstGeom prst="straightConnector1">
              <a:avLst/>
            </a:prstGeom>
            <a:noFill/>
            <a:ln cap="flat" cmpd="sng" w="9525">
              <a:solidFill>
                <a:schemeClr val="dk1"/>
              </a:solidFill>
              <a:prstDash val="solid"/>
              <a:round/>
              <a:headEnd len="sm" w="sm" type="none"/>
              <a:tailEnd len="sm" w="sm" type="none"/>
            </a:ln>
          </p:spPr>
        </p:cxnSp>
      </p:grpSp>
      <p:sp>
        <p:nvSpPr>
          <p:cNvPr id="210" name="Google Shape;21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211" name="Google Shape;21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212" name="Google Shape;21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Parallelism and Locality </a:t>
            </a:r>
            <a:endParaRPr/>
          </a:p>
        </p:txBody>
      </p:sp>
      <p:sp>
        <p:nvSpPr>
          <p:cNvPr id="219" name="Google Shape;219;p16"/>
          <p:cNvSpPr txBox="1"/>
          <p:nvPr>
            <p:ph idx="1" type="body"/>
          </p:nvPr>
        </p:nvSpPr>
        <p:spPr>
          <a:xfrm>
            <a:off x="457200" y="1219201"/>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Parallelism DOES NOT imply speed up!</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Parallel performance: </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Improve locality with loop transformations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Minimize communication</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Operations using the same data are executed on the same processor</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Sequential performance:  </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Improve locality with loop transformations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Minimize cache misses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omic Sans MS"/>
                <a:ea typeface="Comic Sans MS"/>
                <a:cs typeface="Comic Sans MS"/>
                <a:sym typeface="Comic Sans MS"/>
              </a:rPr>
              <a:t>Operations using the same data are executed close in time.</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220" name="Google Shape;22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221" name="Google Shape;22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222" name="Google Shape;22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br>
              <a:rPr b="0" i="0" lang="en-US" sz="2150" u="sng" cap="none" strike="noStrike">
                <a:solidFill>
                  <a:schemeClr val="dk1"/>
                </a:solidFill>
                <a:latin typeface="Comic Sans MS"/>
                <a:ea typeface="Comic Sans MS"/>
                <a:cs typeface="Comic Sans MS"/>
                <a:sym typeface="Comic Sans MS"/>
              </a:rPr>
            </a:br>
            <a:r>
              <a:rPr b="0" i="0" lang="en-US" sz="2150" u="sng" cap="none" strike="noStrike">
                <a:solidFill>
                  <a:schemeClr val="dk1"/>
                </a:solidFill>
                <a:latin typeface="Comic Sans MS"/>
                <a:ea typeface="Comic Sans MS"/>
                <a:cs typeface="Comic Sans MS"/>
                <a:sym typeface="Comic Sans MS"/>
              </a:rPr>
              <a:t>Loop Permutation (Loop Interchange)</a:t>
            </a:r>
            <a:endParaRPr/>
          </a:p>
        </p:txBody>
      </p:sp>
      <p:sp>
        <p:nvSpPr>
          <p:cNvPr id="229" name="Google Shape;229;p17"/>
          <p:cNvSpPr/>
          <p:nvPr/>
        </p:nvSpPr>
        <p:spPr>
          <a:xfrm>
            <a:off x="3810000" y="3124200"/>
            <a:ext cx="1104900" cy="457200"/>
          </a:xfrm>
          <a:prstGeom prst="rightArrow">
            <a:avLst>
              <a:gd fmla="val 50000" name="adj1"/>
              <a:gd fmla="val 60417" name="adj2"/>
            </a:avLst>
          </a:prstGeom>
          <a:solidFill>
            <a:srgbClr val="66FF33"/>
          </a:solidFill>
          <a:ln cap="flat" cmpd="sng" w="9525">
            <a:solidFill>
              <a:srgbClr val="66FF3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0" name="Google Shape;230;p17"/>
          <p:cNvSpPr/>
          <p:nvPr/>
        </p:nvSpPr>
        <p:spPr>
          <a:xfrm>
            <a:off x="5632450" y="1819275"/>
            <a:ext cx="2444750" cy="13049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For J’ = 1 to 3</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for I’ = 1 to 4</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Z[I’,J’] = Z[I’-1,J’]</a:t>
            </a:r>
            <a:endParaRPr b="0" i="0" sz="1800" u="none" cap="none" strike="noStrike">
              <a:solidFill>
                <a:schemeClr val="dk1"/>
              </a:solidFill>
              <a:latin typeface="Tahoma"/>
              <a:ea typeface="Tahoma"/>
              <a:cs typeface="Tahoma"/>
              <a:sym typeface="Tahoma"/>
            </a:endParaRPr>
          </a:p>
        </p:txBody>
      </p:sp>
      <p:sp>
        <p:nvSpPr>
          <p:cNvPr id="231" name="Google Shape;231;p17"/>
          <p:cNvSpPr/>
          <p:nvPr/>
        </p:nvSpPr>
        <p:spPr>
          <a:xfrm>
            <a:off x="5410200" y="1497012"/>
            <a:ext cx="2743200" cy="3895725"/>
          </a:xfrm>
          <a:prstGeom prst="flowChartAlternateProcess">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2" name="Google Shape;232;p17"/>
          <p:cNvSpPr/>
          <p:nvPr/>
        </p:nvSpPr>
        <p:spPr>
          <a:xfrm>
            <a:off x="800100" y="1895475"/>
            <a:ext cx="2247900" cy="1295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for I = 1 to 4</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for J = 1 to 3</a:t>
            </a:r>
            <a:endParaRPr/>
          </a:p>
          <a:p>
            <a:pPr indent="-342900" lvl="0" marL="34290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Z[I,J] = Z[I-1,J]</a:t>
            </a:r>
            <a:endParaRPr/>
          </a:p>
        </p:txBody>
      </p:sp>
      <p:cxnSp>
        <p:nvCxnSpPr>
          <p:cNvPr id="233" name="Google Shape;233;p17"/>
          <p:cNvCxnSpPr/>
          <p:nvPr/>
        </p:nvCxnSpPr>
        <p:spPr>
          <a:xfrm>
            <a:off x="1447800" y="4940300"/>
            <a:ext cx="1295400" cy="0"/>
          </a:xfrm>
          <a:prstGeom prst="straightConnector1">
            <a:avLst/>
          </a:prstGeom>
          <a:noFill/>
          <a:ln cap="flat" cmpd="sng" w="38100">
            <a:solidFill>
              <a:schemeClr val="dk1"/>
            </a:solidFill>
            <a:prstDash val="solid"/>
            <a:round/>
            <a:headEnd len="sm" w="sm" type="none"/>
            <a:tailEnd len="med" w="med" type="triangle"/>
          </a:ln>
        </p:spPr>
      </p:cxnSp>
      <p:cxnSp>
        <p:nvCxnSpPr>
          <p:cNvPr id="234" name="Google Shape;234;p17"/>
          <p:cNvCxnSpPr/>
          <p:nvPr/>
        </p:nvCxnSpPr>
        <p:spPr>
          <a:xfrm rot="-5400000">
            <a:off x="501650" y="3994150"/>
            <a:ext cx="1892300" cy="0"/>
          </a:xfrm>
          <a:prstGeom prst="straightConnector1">
            <a:avLst/>
          </a:prstGeom>
          <a:noFill/>
          <a:ln cap="flat" cmpd="sng" w="38100">
            <a:solidFill>
              <a:schemeClr val="dk1"/>
            </a:solidFill>
            <a:prstDash val="solid"/>
            <a:round/>
            <a:headEnd len="sm" w="sm" type="none"/>
            <a:tailEnd len="med" w="med" type="triangle"/>
          </a:ln>
        </p:spPr>
      </p:cxnSp>
      <p:sp>
        <p:nvSpPr>
          <p:cNvPr id="235" name="Google Shape;235;p17"/>
          <p:cNvSpPr txBox="1"/>
          <p:nvPr/>
        </p:nvSpPr>
        <p:spPr>
          <a:xfrm>
            <a:off x="914400" y="3641725"/>
            <a:ext cx="269875"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I</a:t>
            </a:r>
            <a:endParaRPr b="0" baseline="-25000" i="0" sz="1800" u="none" cap="none" strike="noStrike">
              <a:solidFill>
                <a:schemeClr val="dk1"/>
              </a:solidFill>
              <a:latin typeface="Tahoma"/>
              <a:ea typeface="Tahoma"/>
              <a:cs typeface="Tahoma"/>
              <a:sym typeface="Tahoma"/>
            </a:endParaRPr>
          </a:p>
        </p:txBody>
      </p:sp>
      <p:sp>
        <p:nvSpPr>
          <p:cNvPr id="236" name="Google Shape;236;p17"/>
          <p:cNvSpPr txBox="1"/>
          <p:nvPr/>
        </p:nvSpPr>
        <p:spPr>
          <a:xfrm>
            <a:off x="1828800" y="5013325"/>
            <a:ext cx="2794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J</a:t>
            </a:r>
            <a:endParaRPr b="0" baseline="-25000" i="0" sz="1800" u="none" cap="none" strike="noStrike">
              <a:solidFill>
                <a:schemeClr val="dk1"/>
              </a:solidFill>
              <a:latin typeface="Tahoma"/>
              <a:ea typeface="Tahoma"/>
              <a:cs typeface="Tahoma"/>
              <a:sym typeface="Tahoma"/>
            </a:endParaRPr>
          </a:p>
        </p:txBody>
      </p:sp>
      <p:sp>
        <p:nvSpPr>
          <p:cNvPr id="237" name="Google Shape;237;p17"/>
          <p:cNvSpPr/>
          <p:nvPr/>
        </p:nvSpPr>
        <p:spPr>
          <a:xfrm flipH="1" rot="5400000">
            <a:off x="1600200" y="4605338"/>
            <a:ext cx="165100" cy="165100"/>
          </a:xfrm>
          <a:prstGeom prst="ellipse">
            <a:avLst/>
          </a:prstGeom>
          <a:solidFill>
            <a:schemeClr val="hlink"/>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238" name="Google Shape;238;p17"/>
          <p:cNvGrpSpPr/>
          <p:nvPr/>
        </p:nvGrpSpPr>
        <p:grpSpPr>
          <a:xfrm>
            <a:off x="1600200" y="3263900"/>
            <a:ext cx="774699" cy="1506538"/>
            <a:chOff x="3604" y="1634"/>
            <a:chExt cx="488" cy="949"/>
          </a:xfrm>
        </p:grpSpPr>
        <p:sp>
          <p:nvSpPr>
            <p:cNvPr descr="Narrow vertical" id="239" name="Google Shape;239;p17"/>
            <p:cNvSpPr/>
            <p:nvPr/>
          </p:nvSpPr>
          <p:spPr>
            <a:xfrm flipH="1" rot="5400000">
              <a:off x="3795" y="247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240" name="Google Shape;240;p17"/>
            <p:cNvSpPr/>
            <p:nvPr/>
          </p:nvSpPr>
          <p:spPr>
            <a:xfrm flipH="1" rot="5400000">
              <a:off x="3987" y="247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241" name="Google Shape;241;p17"/>
            <p:cNvSpPr/>
            <p:nvPr/>
          </p:nvSpPr>
          <p:spPr>
            <a:xfrm flipH="1" rot="5400000">
              <a:off x="3796"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242" name="Google Shape;242;p17"/>
            <p:cNvSpPr/>
            <p:nvPr/>
          </p:nvSpPr>
          <p:spPr>
            <a:xfrm flipH="1" rot="5400000">
              <a:off x="3604"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243" name="Google Shape;243;p17"/>
            <p:cNvSpPr/>
            <p:nvPr/>
          </p:nvSpPr>
          <p:spPr>
            <a:xfrm flipH="1" rot="5400000">
              <a:off x="3988" y="2197"/>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244" name="Google Shape;244;p17"/>
            <p:cNvSpPr/>
            <p:nvPr/>
          </p:nvSpPr>
          <p:spPr>
            <a:xfrm flipH="1" rot="5400000">
              <a:off x="3796"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245" name="Google Shape;245;p17"/>
            <p:cNvSpPr/>
            <p:nvPr/>
          </p:nvSpPr>
          <p:spPr>
            <a:xfrm flipH="1" rot="5400000">
              <a:off x="3604"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246" name="Google Shape;246;p17"/>
            <p:cNvSpPr/>
            <p:nvPr/>
          </p:nvSpPr>
          <p:spPr>
            <a:xfrm flipH="1" rot="5400000">
              <a:off x="3987" y="1916"/>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247" name="Google Shape;247;p17"/>
            <p:cNvSpPr/>
            <p:nvPr/>
          </p:nvSpPr>
          <p:spPr>
            <a:xfrm flipH="1" rot="5400000">
              <a:off x="3795" y="1634"/>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vertical" id="248" name="Google Shape;248;p17"/>
            <p:cNvSpPr/>
            <p:nvPr/>
          </p:nvSpPr>
          <p:spPr>
            <a:xfrm flipH="1" rot="5400000">
              <a:off x="3604" y="1634"/>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9" name="Google Shape;249;p17"/>
          <p:cNvSpPr/>
          <p:nvPr/>
        </p:nvSpPr>
        <p:spPr>
          <a:xfrm flipH="1" rot="5400000">
            <a:off x="2208213" y="3263900"/>
            <a:ext cx="165100" cy="165100"/>
          </a:xfrm>
          <a:prstGeom prst="ellipse">
            <a:avLst/>
          </a:prstGeom>
          <a:solidFill>
            <a:srgbClr val="FFCCFF"/>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250" name="Google Shape;250;p17"/>
          <p:cNvCxnSpPr/>
          <p:nvPr/>
        </p:nvCxnSpPr>
        <p:spPr>
          <a:xfrm rot="10800000">
            <a:off x="5908675" y="3352800"/>
            <a:ext cx="0" cy="1219200"/>
          </a:xfrm>
          <a:prstGeom prst="straightConnector1">
            <a:avLst/>
          </a:prstGeom>
          <a:noFill/>
          <a:ln cap="flat" cmpd="sng" w="38100">
            <a:solidFill>
              <a:schemeClr val="dk1"/>
            </a:solidFill>
            <a:prstDash val="solid"/>
            <a:round/>
            <a:headEnd len="sm" w="sm" type="none"/>
            <a:tailEnd len="med" w="med" type="triangle"/>
          </a:ln>
        </p:spPr>
      </p:cxnSp>
      <p:cxnSp>
        <p:nvCxnSpPr>
          <p:cNvPr id="251" name="Google Shape;251;p17"/>
          <p:cNvCxnSpPr/>
          <p:nvPr/>
        </p:nvCxnSpPr>
        <p:spPr>
          <a:xfrm rot="10800000">
            <a:off x="6823075" y="3657600"/>
            <a:ext cx="0" cy="1828800"/>
          </a:xfrm>
          <a:prstGeom prst="straightConnector1">
            <a:avLst/>
          </a:prstGeom>
          <a:noFill/>
          <a:ln cap="flat" cmpd="sng" w="38100">
            <a:solidFill>
              <a:schemeClr val="dk1"/>
            </a:solidFill>
            <a:prstDash val="solid"/>
            <a:round/>
            <a:headEnd len="sm" w="sm" type="none"/>
            <a:tailEnd len="med" w="med" type="triangle"/>
          </a:ln>
        </p:spPr>
      </p:cxnSp>
      <p:sp>
        <p:nvSpPr>
          <p:cNvPr id="252" name="Google Shape;252;p17"/>
          <p:cNvSpPr txBox="1"/>
          <p:nvPr/>
        </p:nvSpPr>
        <p:spPr>
          <a:xfrm>
            <a:off x="5486400" y="3730625"/>
            <a:ext cx="33855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J’</a:t>
            </a:r>
            <a:endParaRPr b="0" baseline="-25000" i="0" sz="1800" u="none" cap="none" strike="noStrike">
              <a:solidFill>
                <a:schemeClr val="dk1"/>
              </a:solidFill>
              <a:latin typeface="Tahoma"/>
              <a:ea typeface="Tahoma"/>
              <a:cs typeface="Tahoma"/>
              <a:sym typeface="Tahoma"/>
            </a:endParaRPr>
          </a:p>
        </p:txBody>
      </p:sp>
      <p:sp>
        <p:nvSpPr>
          <p:cNvPr id="253" name="Google Shape;253;p17"/>
          <p:cNvSpPr txBox="1"/>
          <p:nvPr/>
        </p:nvSpPr>
        <p:spPr>
          <a:xfrm>
            <a:off x="6670675" y="4630738"/>
            <a:ext cx="33855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I’</a:t>
            </a:r>
            <a:endParaRPr b="0" baseline="-25000" i="0" sz="1800" u="none" cap="none" strike="noStrike">
              <a:solidFill>
                <a:schemeClr val="dk1"/>
              </a:solidFill>
              <a:latin typeface="Tahoma"/>
              <a:ea typeface="Tahoma"/>
              <a:cs typeface="Tahoma"/>
              <a:sym typeface="Tahoma"/>
            </a:endParaRPr>
          </a:p>
        </p:txBody>
      </p:sp>
      <p:sp>
        <p:nvSpPr>
          <p:cNvPr id="254" name="Google Shape;254;p17"/>
          <p:cNvSpPr/>
          <p:nvPr/>
        </p:nvSpPr>
        <p:spPr>
          <a:xfrm>
            <a:off x="6061075" y="4267200"/>
            <a:ext cx="165100" cy="165100"/>
          </a:xfrm>
          <a:prstGeom prst="ellipse">
            <a:avLst/>
          </a:prstGeom>
          <a:solidFill>
            <a:schemeClr val="hlink"/>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255" name="Google Shape;255;p17"/>
          <p:cNvGrpSpPr/>
          <p:nvPr/>
        </p:nvGrpSpPr>
        <p:grpSpPr>
          <a:xfrm>
            <a:off x="6061075" y="3657600"/>
            <a:ext cx="1506538" cy="774700"/>
            <a:chOff x="1536" y="2058"/>
            <a:chExt cx="949" cy="488"/>
          </a:xfrm>
        </p:grpSpPr>
        <p:sp>
          <p:nvSpPr>
            <p:cNvPr descr="Narrow horizontal" id="256" name="Google Shape;256;p17"/>
            <p:cNvSpPr/>
            <p:nvPr/>
          </p:nvSpPr>
          <p:spPr>
            <a:xfrm>
              <a:off x="1536" y="2251"/>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257" name="Google Shape;257;p17"/>
            <p:cNvSpPr/>
            <p:nvPr/>
          </p:nvSpPr>
          <p:spPr>
            <a:xfrm>
              <a:off x="1536" y="205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258" name="Google Shape;258;p17"/>
            <p:cNvSpPr/>
            <p:nvPr/>
          </p:nvSpPr>
          <p:spPr>
            <a:xfrm>
              <a:off x="1818" y="2250"/>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259" name="Google Shape;259;p17"/>
            <p:cNvSpPr/>
            <p:nvPr/>
          </p:nvSpPr>
          <p:spPr>
            <a:xfrm>
              <a:off x="1818" y="2442"/>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260" name="Google Shape;260;p17"/>
            <p:cNvSpPr/>
            <p:nvPr/>
          </p:nvSpPr>
          <p:spPr>
            <a:xfrm>
              <a:off x="1818" y="2058"/>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261" name="Google Shape;261;p17"/>
            <p:cNvSpPr/>
            <p:nvPr/>
          </p:nvSpPr>
          <p:spPr>
            <a:xfrm>
              <a:off x="2099" y="2250"/>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262" name="Google Shape;262;p17"/>
            <p:cNvSpPr/>
            <p:nvPr/>
          </p:nvSpPr>
          <p:spPr>
            <a:xfrm>
              <a:off x="2099" y="2442"/>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263" name="Google Shape;263;p17"/>
            <p:cNvSpPr/>
            <p:nvPr/>
          </p:nvSpPr>
          <p:spPr>
            <a:xfrm>
              <a:off x="2099" y="2059"/>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264" name="Google Shape;264;p17"/>
            <p:cNvSpPr/>
            <p:nvPr/>
          </p:nvSpPr>
          <p:spPr>
            <a:xfrm>
              <a:off x="2381" y="2251"/>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descr="Narrow horizontal" id="265" name="Google Shape;265;p17"/>
            <p:cNvSpPr/>
            <p:nvPr/>
          </p:nvSpPr>
          <p:spPr>
            <a:xfrm>
              <a:off x="2381" y="2442"/>
              <a:ext cx="104" cy="104"/>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6" name="Google Shape;266;p17"/>
          <p:cNvSpPr/>
          <p:nvPr/>
        </p:nvSpPr>
        <p:spPr>
          <a:xfrm>
            <a:off x="7402513" y="3659188"/>
            <a:ext cx="165100" cy="165100"/>
          </a:xfrm>
          <a:prstGeom prst="ellipse">
            <a:avLst/>
          </a:prstGeom>
          <a:solidFill>
            <a:srgbClr val="FFCCCC"/>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267" name="Google Shape;267;p17"/>
          <p:cNvGrpSpPr/>
          <p:nvPr/>
        </p:nvGrpSpPr>
        <p:grpSpPr>
          <a:xfrm>
            <a:off x="6137275" y="3733800"/>
            <a:ext cx="371475" cy="609600"/>
            <a:chOff x="1584" y="2106"/>
            <a:chExt cx="216" cy="384"/>
          </a:xfrm>
        </p:grpSpPr>
        <p:cxnSp>
          <p:nvCxnSpPr>
            <p:cNvPr id="268" name="Google Shape;268;p17"/>
            <p:cNvCxnSpPr/>
            <p:nvPr/>
          </p:nvCxnSpPr>
          <p:spPr>
            <a:xfrm>
              <a:off x="1584"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269" name="Google Shape;269;p17"/>
            <p:cNvCxnSpPr/>
            <p:nvPr/>
          </p:nvCxnSpPr>
          <p:spPr>
            <a:xfrm>
              <a:off x="1584"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270" name="Google Shape;270;p17"/>
            <p:cNvCxnSpPr/>
            <p:nvPr/>
          </p:nvCxnSpPr>
          <p:spPr>
            <a:xfrm>
              <a:off x="1584" y="2106"/>
              <a:ext cx="216" cy="0"/>
            </a:xfrm>
            <a:prstGeom prst="straightConnector1">
              <a:avLst/>
            </a:prstGeom>
            <a:noFill/>
            <a:ln cap="flat" cmpd="sng" w="28575">
              <a:solidFill>
                <a:schemeClr val="dk1"/>
              </a:solidFill>
              <a:prstDash val="solid"/>
              <a:round/>
              <a:headEnd len="sm" w="sm" type="none"/>
              <a:tailEnd len="med" w="med" type="triangle"/>
            </a:ln>
          </p:spPr>
        </p:cxnSp>
      </p:grpSp>
      <p:cxnSp>
        <p:nvCxnSpPr>
          <p:cNvPr id="271" name="Google Shape;271;p17"/>
          <p:cNvCxnSpPr/>
          <p:nvPr/>
        </p:nvCxnSpPr>
        <p:spPr>
          <a:xfrm>
            <a:off x="6651625" y="4343400"/>
            <a:ext cx="342900" cy="0"/>
          </a:xfrm>
          <a:prstGeom prst="straightConnector1">
            <a:avLst/>
          </a:prstGeom>
          <a:noFill/>
          <a:ln cap="flat" cmpd="sng" w="28575">
            <a:solidFill>
              <a:schemeClr val="dk1"/>
            </a:solidFill>
            <a:prstDash val="solid"/>
            <a:round/>
            <a:headEnd len="sm" w="sm" type="none"/>
            <a:tailEnd len="med" w="med" type="triangle"/>
          </a:ln>
        </p:spPr>
      </p:cxnSp>
      <p:cxnSp>
        <p:nvCxnSpPr>
          <p:cNvPr id="272" name="Google Shape;272;p17"/>
          <p:cNvCxnSpPr/>
          <p:nvPr/>
        </p:nvCxnSpPr>
        <p:spPr>
          <a:xfrm>
            <a:off x="6651625" y="4038600"/>
            <a:ext cx="342900" cy="0"/>
          </a:xfrm>
          <a:prstGeom prst="straightConnector1">
            <a:avLst/>
          </a:prstGeom>
          <a:noFill/>
          <a:ln cap="flat" cmpd="sng" w="28575">
            <a:solidFill>
              <a:schemeClr val="dk1"/>
            </a:solidFill>
            <a:prstDash val="solid"/>
            <a:round/>
            <a:headEnd len="sm" w="sm" type="none"/>
            <a:tailEnd len="med" w="med" type="triangle"/>
          </a:ln>
        </p:spPr>
      </p:cxnSp>
      <p:cxnSp>
        <p:nvCxnSpPr>
          <p:cNvPr id="273" name="Google Shape;273;p17"/>
          <p:cNvCxnSpPr/>
          <p:nvPr/>
        </p:nvCxnSpPr>
        <p:spPr>
          <a:xfrm>
            <a:off x="6651625" y="3733800"/>
            <a:ext cx="342900" cy="0"/>
          </a:xfrm>
          <a:prstGeom prst="straightConnector1">
            <a:avLst/>
          </a:prstGeom>
          <a:noFill/>
          <a:ln cap="flat" cmpd="sng" w="28575">
            <a:solidFill>
              <a:schemeClr val="dk1"/>
            </a:solidFill>
            <a:prstDash val="solid"/>
            <a:round/>
            <a:headEnd len="sm" w="sm" type="none"/>
            <a:tailEnd len="med" w="med" type="triangle"/>
          </a:ln>
        </p:spPr>
      </p:cxnSp>
      <p:grpSp>
        <p:nvGrpSpPr>
          <p:cNvPr id="274" name="Google Shape;274;p17"/>
          <p:cNvGrpSpPr/>
          <p:nvPr/>
        </p:nvGrpSpPr>
        <p:grpSpPr>
          <a:xfrm>
            <a:off x="7119938" y="3733800"/>
            <a:ext cx="282575" cy="609600"/>
            <a:chOff x="2232" y="2106"/>
            <a:chExt cx="216" cy="384"/>
          </a:xfrm>
        </p:grpSpPr>
        <p:cxnSp>
          <p:nvCxnSpPr>
            <p:cNvPr id="275" name="Google Shape;275;p17"/>
            <p:cNvCxnSpPr/>
            <p:nvPr/>
          </p:nvCxnSpPr>
          <p:spPr>
            <a:xfrm>
              <a:off x="2232"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276" name="Google Shape;276;p17"/>
            <p:cNvCxnSpPr/>
            <p:nvPr/>
          </p:nvCxnSpPr>
          <p:spPr>
            <a:xfrm>
              <a:off x="2232"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277" name="Google Shape;277;p17"/>
            <p:cNvCxnSpPr/>
            <p:nvPr/>
          </p:nvCxnSpPr>
          <p:spPr>
            <a:xfrm>
              <a:off x="2232" y="2106"/>
              <a:ext cx="216" cy="0"/>
            </a:xfrm>
            <a:prstGeom prst="straightConnector1">
              <a:avLst/>
            </a:prstGeom>
            <a:noFill/>
            <a:ln cap="flat" cmpd="sng" w="28575">
              <a:solidFill>
                <a:schemeClr val="dk1"/>
              </a:solidFill>
              <a:prstDash val="solid"/>
              <a:round/>
              <a:headEnd len="sm" w="sm" type="none"/>
              <a:tailEnd len="med" w="med" type="triangle"/>
            </a:ln>
          </p:spPr>
        </p:cxnSp>
      </p:grpSp>
      <p:sp>
        <p:nvSpPr>
          <p:cNvPr id="278" name="Google Shape;278;p17"/>
          <p:cNvSpPr/>
          <p:nvPr/>
        </p:nvSpPr>
        <p:spPr>
          <a:xfrm>
            <a:off x="419100" y="1573212"/>
            <a:ext cx="2933700" cy="3889375"/>
          </a:xfrm>
          <a:prstGeom prst="flowChartAlternateProcess">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279" name="Google Shape;279;p17"/>
          <p:cNvGrpSpPr/>
          <p:nvPr/>
        </p:nvGrpSpPr>
        <p:grpSpPr>
          <a:xfrm rot="-5400000">
            <a:off x="1348581" y="3756819"/>
            <a:ext cx="1265238" cy="609600"/>
            <a:chOff x="1884" y="2832"/>
            <a:chExt cx="797" cy="384"/>
          </a:xfrm>
        </p:grpSpPr>
        <p:grpSp>
          <p:nvGrpSpPr>
            <p:cNvPr id="280" name="Google Shape;280;p17"/>
            <p:cNvGrpSpPr/>
            <p:nvPr/>
          </p:nvGrpSpPr>
          <p:grpSpPr>
            <a:xfrm>
              <a:off x="1884" y="2832"/>
              <a:ext cx="234" cy="384"/>
              <a:chOff x="1584" y="2106"/>
              <a:chExt cx="216" cy="384"/>
            </a:xfrm>
          </p:grpSpPr>
          <p:cxnSp>
            <p:nvCxnSpPr>
              <p:cNvPr id="281" name="Google Shape;281;p17"/>
              <p:cNvCxnSpPr/>
              <p:nvPr/>
            </p:nvCxnSpPr>
            <p:spPr>
              <a:xfrm>
                <a:off x="1584"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282" name="Google Shape;282;p17"/>
              <p:cNvCxnSpPr/>
              <p:nvPr/>
            </p:nvCxnSpPr>
            <p:spPr>
              <a:xfrm>
                <a:off x="1584"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283" name="Google Shape;283;p17"/>
              <p:cNvCxnSpPr/>
              <p:nvPr/>
            </p:nvCxnSpPr>
            <p:spPr>
              <a:xfrm>
                <a:off x="1584" y="2106"/>
                <a:ext cx="216" cy="0"/>
              </a:xfrm>
              <a:prstGeom prst="straightConnector1">
                <a:avLst/>
              </a:prstGeom>
              <a:noFill/>
              <a:ln cap="flat" cmpd="sng" w="28575">
                <a:solidFill>
                  <a:schemeClr val="dk1"/>
                </a:solidFill>
                <a:prstDash val="solid"/>
                <a:round/>
                <a:headEnd len="sm" w="sm" type="none"/>
                <a:tailEnd len="med" w="med" type="triangle"/>
              </a:ln>
            </p:spPr>
          </p:cxnSp>
        </p:grpSp>
        <p:cxnSp>
          <p:nvCxnSpPr>
            <p:cNvPr id="284" name="Google Shape;284;p17"/>
            <p:cNvCxnSpPr/>
            <p:nvPr/>
          </p:nvCxnSpPr>
          <p:spPr>
            <a:xfrm>
              <a:off x="2208" y="3216"/>
              <a:ext cx="216" cy="0"/>
            </a:xfrm>
            <a:prstGeom prst="straightConnector1">
              <a:avLst/>
            </a:prstGeom>
            <a:noFill/>
            <a:ln cap="flat" cmpd="sng" w="28575">
              <a:solidFill>
                <a:schemeClr val="dk1"/>
              </a:solidFill>
              <a:prstDash val="solid"/>
              <a:round/>
              <a:headEnd len="sm" w="sm" type="none"/>
              <a:tailEnd len="med" w="med" type="triangle"/>
            </a:ln>
          </p:spPr>
        </p:cxnSp>
        <p:cxnSp>
          <p:nvCxnSpPr>
            <p:cNvPr id="285" name="Google Shape;285;p17"/>
            <p:cNvCxnSpPr/>
            <p:nvPr/>
          </p:nvCxnSpPr>
          <p:spPr>
            <a:xfrm>
              <a:off x="2208" y="3024"/>
              <a:ext cx="216" cy="0"/>
            </a:xfrm>
            <a:prstGeom prst="straightConnector1">
              <a:avLst/>
            </a:prstGeom>
            <a:noFill/>
            <a:ln cap="flat" cmpd="sng" w="28575">
              <a:solidFill>
                <a:schemeClr val="dk1"/>
              </a:solidFill>
              <a:prstDash val="solid"/>
              <a:round/>
              <a:headEnd len="sm" w="sm" type="none"/>
              <a:tailEnd len="med" w="med" type="triangle"/>
            </a:ln>
          </p:spPr>
        </p:cxnSp>
        <p:cxnSp>
          <p:nvCxnSpPr>
            <p:cNvPr id="286" name="Google Shape;286;p17"/>
            <p:cNvCxnSpPr/>
            <p:nvPr/>
          </p:nvCxnSpPr>
          <p:spPr>
            <a:xfrm>
              <a:off x="2208" y="2832"/>
              <a:ext cx="216" cy="0"/>
            </a:xfrm>
            <a:prstGeom prst="straightConnector1">
              <a:avLst/>
            </a:prstGeom>
            <a:noFill/>
            <a:ln cap="flat" cmpd="sng" w="28575">
              <a:solidFill>
                <a:schemeClr val="dk1"/>
              </a:solidFill>
              <a:prstDash val="solid"/>
              <a:round/>
              <a:headEnd len="sm" w="sm" type="none"/>
              <a:tailEnd len="med" w="med" type="triangle"/>
            </a:ln>
          </p:spPr>
        </p:cxnSp>
        <p:grpSp>
          <p:nvGrpSpPr>
            <p:cNvPr id="287" name="Google Shape;287;p17"/>
            <p:cNvGrpSpPr/>
            <p:nvPr/>
          </p:nvGrpSpPr>
          <p:grpSpPr>
            <a:xfrm>
              <a:off x="2503" y="2832"/>
              <a:ext cx="178" cy="384"/>
              <a:chOff x="2232" y="2106"/>
              <a:chExt cx="216" cy="384"/>
            </a:xfrm>
          </p:grpSpPr>
          <p:cxnSp>
            <p:nvCxnSpPr>
              <p:cNvPr id="288" name="Google Shape;288;p17"/>
              <p:cNvCxnSpPr/>
              <p:nvPr/>
            </p:nvCxnSpPr>
            <p:spPr>
              <a:xfrm>
                <a:off x="2232" y="2490"/>
                <a:ext cx="216" cy="0"/>
              </a:xfrm>
              <a:prstGeom prst="straightConnector1">
                <a:avLst/>
              </a:prstGeom>
              <a:noFill/>
              <a:ln cap="flat" cmpd="sng" w="28575">
                <a:solidFill>
                  <a:schemeClr val="dk1"/>
                </a:solidFill>
                <a:prstDash val="solid"/>
                <a:round/>
                <a:headEnd len="sm" w="sm" type="none"/>
                <a:tailEnd len="med" w="med" type="triangle"/>
              </a:ln>
            </p:spPr>
          </p:cxnSp>
          <p:cxnSp>
            <p:nvCxnSpPr>
              <p:cNvPr id="289" name="Google Shape;289;p17"/>
              <p:cNvCxnSpPr/>
              <p:nvPr/>
            </p:nvCxnSpPr>
            <p:spPr>
              <a:xfrm>
                <a:off x="2232" y="2298"/>
                <a:ext cx="216" cy="0"/>
              </a:xfrm>
              <a:prstGeom prst="straightConnector1">
                <a:avLst/>
              </a:prstGeom>
              <a:noFill/>
              <a:ln cap="flat" cmpd="sng" w="28575">
                <a:solidFill>
                  <a:schemeClr val="dk1"/>
                </a:solidFill>
                <a:prstDash val="solid"/>
                <a:round/>
                <a:headEnd len="sm" w="sm" type="none"/>
                <a:tailEnd len="med" w="med" type="triangle"/>
              </a:ln>
            </p:spPr>
          </p:cxnSp>
          <p:cxnSp>
            <p:nvCxnSpPr>
              <p:cNvPr id="290" name="Google Shape;290;p17"/>
              <p:cNvCxnSpPr/>
              <p:nvPr/>
            </p:nvCxnSpPr>
            <p:spPr>
              <a:xfrm>
                <a:off x="2232" y="2106"/>
                <a:ext cx="216" cy="0"/>
              </a:xfrm>
              <a:prstGeom prst="straightConnector1">
                <a:avLst/>
              </a:prstGeom>
              <a:noFill/>
              <a:ln cap="flat" cmpd="sng" w="28575">
                <a:solidFill>
                  <a:schemeClr val="dk1"/>
                </a:solidFill>
                <a:prstDash val="solid"/>
                <a:round/>
                <a:headEnd len="sm" w="sm" type="none"/>
                <a:tailEnd len="med" w="med" type="triangle"/>
              </a:ln>
            </p:spPr>
          </p:cxnSp>
        </p:grpSp>
      </p:grpSp>
      <p:pic>
        <p:nvPicPr>
          <p:cNvPr id="291" name="Google Shape;291;p17"/>
          <p:cNvPicPr preferRelativeResize="0"/>
          <p:nvPr/>
        </p:nvPicPr>
        <p:blipFill rotWithShape="1">
          <a:blip r:embed="rId3">
            <a:alphaModFix/>
          </a:blip>
          <a:srcRect b="0" l="0" r="0" t="0"/>
          <a:stretch/>
        </p:blipFill>
        <p:spPr>
          <a:xfrm>
            <a:off x="3467100" y="3895725"/>
            <a:ext cx="1844675" cy="804863"/>
          </a:xfrm>
          <a:prstGeom prst="rect">
            <a:avLst/>
          </a:prstGeom>
          <a:noFill/>
          <a:ln>
            <a:noFill/>
          </a:ln>
        </p:spPr>
      </p:pic>
      <p:sp>
        <p:nvSpPr>
          <p:cNvPr id="292" name="Google Shape;29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293" name="Google Shape;29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294" name="Google Shape;29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pSp>
        <p:nvGrpSpPr>
          <p:cNvPr id="300" name="Google Shape;300;p18"/>
          <p:cNvGrpSpPr/>
          <p:nvPr/>
        </p:nvGrpSpPr>
        <p:grpSpPr>
          <a:xfrm>
            <a:off x="2711450" y="4995857"/>
            <a:ext cx="1958610" cy="482600"/>
            <a:chOff x="1688" y="3447"/>
            <a:chExt cx="1234" cy="304"/>
          </a:xfrm>
        </p:grpSpPr>
        <p:sp>
          <p:nvSpPr>
            <p:cNvPr id="301" name="Google Shape;301;p18"/>
            <p:cNvSpPr/>
            <p:nvPr/>
          </p:nvSpPr>
          <p:spPr>
            <a:xfrm>
              <a:off x="1688" y="3447"/>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2" name="Google Shape;302;p18"/>
            <p:cNvSpPr/>
            <p:nvPr/>
          </p:nvSpPr>
          <p:spPr>
            <a:xfrm>
              <a:off x="1688" y="3647"/>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03" name="Google Shape;303;p18"/>
            <p:cNvCxnSpPr>
              <a:stCxn id="302" idx="7"/>
            </p:cNvCxnSpPr>
            <p:nvPr/>
          </p:nvCxnSpPr>
          <p:spPr>
            <a:xfrm>
              <a:off x="1777" y="3662"/>
              <a:ext cx="300" cy="0"/>
            </a:xfrm>
            <a:prstGeom prst="straightConnector1">
              <a:avLst/>
            </a:prstGeom>
            <a:noFill/>
            <a:ln cap="flat" cmpd="sng" w="28575">
              <a:solidFill>
                <a:schemeClr val="folHlink"/>
              </a:solidFill>
              <a:prstDash val="solid"/>
              <a:round/>
              <a:headEnd len="sm" w="sm" type="none"/>
              <a:tailEnd len="med" w="med" type="triangle"/>
            </a:ln>
          </p:spPr>
        </p:cxnSp>
        <p:sp>
          <p:nvSpPr>
            <p:cNvPr id="304" name="Google Shape;304;p18"/>
            <p:cNvSpPr/>
            <p:nvPr/>
          </p:nvSpPr>
          <p:spPr>
            <a:xfrm>
              <a:off x="1970" y="3447"/>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5" name="Google Shape;305;p18"/>
            <p:cNvSpPr/>
            <p:nvPr/>
          </p:nvSpPr>
          <p:spPr>
            <a:xfrm>
              <a:off x="1970" y="3647"/>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06" name="Google Shape;306;p18"/>
            <p:cNvCxnSpPr>
              <a:stCxn id="305" idx="7"/>
            </p:cNvCxnSpPr>
            <p:nvPr/>
          </p:nvCxnSpPr>
          <p:spPr>
            <a:xfrm>
              <a:off x="2059" y="3662"/>
              <a:ext cx="300" cy="0"/>
            </a:xfrm>
            <a:prstGeom prst="straightConnector1">
              <a:avLst/>
            </a:prstGeom>
            <a:noFill/>
            <a:ln cap="flat" cmpd="sng" w="28575">
              <a:solidFill>
                <a:schemeClr val="folHlink"/>
              </a:solidFill>
              <a:prstDash val="solid"/>
              <a:round/>
              <a:headEnd len="sm" w="sm" type="none"/>
              <a:tailEnd len="med" w="med" type="triangle"/>
            </a:ln>
          </p:spPr>
        </p:cxnSp>
        <p:sp>
          <p:nvSpPr>
            <p:cNvPr id="307" name="Google Shape;307;p18"/>
            <p:cNvSpPr/>
            <p:nvPr/>
          </p:nvSpPr>
          <p:spPr>
            <a:xfrm>
              <a:off x="2251" y="3447"/>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8" name="Google Shape;308;p18"/>
            <p:cNvSpPr/>
            <p:nvPr/>
          </p:nvSpPr>
          <p:spPr>
            <a:xfrm>
              <a:off x="2251" y="3647"/>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09" name="Google Shape;309;p18"/>
            <p:cNvCxnSpPr>
              <a:stCxn id="308" idx="7"/>
            </p:cNvCxnSpPr>
            <p:nvPr/>
          </p:nvCxnSpPr>
          <p:spPr>
            <a:xfrm>
              <a:off x="2340" y="3662"/>
              <a:ext cx="300" cy="0"/>
            </a:xfrm>
            <a:prstGeom prst="straightConnector1">
              <a:avLst/>
            </a:prstGeom>
            <a:noFill/>
            <a:ln cap="flat" cmpd="sng" w="28575">
              <a:solidFill>
                <a:schemeClr val="folHlink"/>
              </a:solidFill>
              <a:prstDash val="solid"/>
              <a:round/>
              <a:headEnd len="sm" w="sm" type="none"/>
              <a:tailEnd len="med" w="med" type="triangle"/>
            </a:ln>
          </p:spPr>
        </p:cxnSp>
        <p:sp>
          <p:nvSpPr>
            <p:cNvPr id="310" name="Google Shape;310;p18"/>
            <p:cNvSpPr/>
            <p:nvPr/>
          </p:nvSpPr>
          <p:spPr>
            <a:xfrm>
              <a:off x="2533" y="3447"/>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1" name="Google Shape;311;p18"/>
            <p:cNvSpPr/>
            <p:nvPr/>
          </p:nvSpPr>
          <p:spPr>
            <a:xfrm>
              <a:off x="2533" y="3647"/>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12" name="Google Shape;312;p18"/>
            <p:cNvCxnSpPr>
              <a:stCxn id="311" idx="7"/>
            </p:cNvCxnSpPr>
            <p:nvPr/>
          </p:nvCxnSpPr>
          <p:spPr>
            <a:xfrm>
              <a:off x="2622" y="3662"/>
              <a:ext cx="300" cy="0"/>
            </a:xfrm>
            <a:prstGeom prst="straightConnector1">
              <a:avLst/>
            </a:prstGeom>
            <a:noFill/>
            <a:ln cap="flat" cmpd="sng" w="28575">
              <a:solidFill>
                <a:schemeClr val="folHlink"/>
              </a:solidFill>
              <a:prstDash val="solid"/>
              <a:round/>
              <a:headEnd len="sm" w="sm" type="none"/>
              <a:tailEnd len="med" w="med" type="triangle"/>
            </a:ln>
          </p:spPr>
        </p:cxnSp>
        <p:sp>
          <p:nvSpPr>
            <p:cNvPr id="313" name="Google Shape;313;p18"/>
            <p:cNvSpPr/>
            <p:nvPr/>
          </p:nvSpPr>
          <p:spPr>
            <a:xfrm>
              <a:off x="2814" y="3447"/>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4" name="Google Shape;314;p18"/>
            <p:cNvSpPr/>
            <p:nvPr/>
          </p:nvSpPr>
          <p:spPr>
            <a:xfrm>
              <a:off x="2814" y="3647"/>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5" name="Google Shape;315;p18"/>
          <p:cNvGrpSpPr/>
          <p:nvPr/>
        </p:nvGrpSpPr>
        <p:grpSpPr>
          <a:xfrm>
            <a:off x="2733675" y="3319457"/>
            <a:ext cx="1958610" cy="482600"/>
            <a:chOff x="1702" y="2391"/>
            <a:chExt cx="1234" cy="304"/>
          </a:xfrm>
        </p:grpSpPr>
        <p:sp>
          <p:nvSpPr>
            <p:cNvPr id="316" name="Google Shape;316;p18"/>
            <p:cNvSpPr/>
            <p:nvPr/>
          </p:nvSpPr>
          <p:spPr>
            <a:xfrm>
              <a:off x="1702" y="2391"/>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7" name="Google Shape;317;p18"/>
            <p:cNvSpPr/>
            <p:nvPr/>
          </p:nvSpPr>
          <p:spPr>
            <a:xfrm>
              <a:off x="1702" y="2591"/>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18" name="Google Shape;318;p18"/>
            <p:cNvCxnSpPr>
              <a:stCxn id="317" idx="7"/>
            </p:cNvCxnSpPr>
            <p:nvPr/>
          </p:nvCxnSpPr>
          <p:spPr>
            <a:xfrm>
              <a:off x="1791" y="2606"/>
              <a:ext cx="300" cy="0"/>
            </a:xfrm>
            <a:prstGeom prst="straightConnector1">
              <a:avLst/>
            </a:prstGeom>
            <a:noFill/>
            <a:ln cap="flat" cmpd="sng" w="28575">
              <a:solidFill>
                <a:schemeClr val="folHlink"/>
              </a:solidFill>
              <a:prstDash val="solid"/>
              <a:round/>
              <a:headEnd len="sm" w="sm" type="none"/>
              <a:tailEnd len="med" w="med" type="triangle"/>
            </a:ln>
          </p:spPr>
        </p:cxnSp>
        <p:sp>
          <p:nvSpPr>
            <p:cNvPr id="319" name="Google Shape;319;p18"/>
            <p:cNvSpPr/>
            <p:nvPr/>
          </p:nvSpPr>
          <p:spPr>
            <a:xfrm>
              <a:off x="1984" y="2391"/>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0" name="Google Shape;320;p18"/>
            <p:cNvSpPr/>
            <p:nvPr/>
          </p:nvSpPr>
          <p:spPr>
            <a:xfrm>
              <a:off x="1984" y="2591"/>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21" name="Google Shape;321;p18"/>
            <p:cNvCxnSpPr>
              <a:stCxn id="320" idx="7"/>
            </p:cNvCxnSpPr>
            <p:nvPr/>
          </p:nvCxnSpPr>
          <p:spPr>
            <a:xfrm>
              <a:off x="2073" y="2606"/>
              <a:ext cx="300" cy="0"/>
            </a:xfrm>
            <a:prstGeom prst="straightConnector1">
              <a:avLst/>
            </a:prstGeom>
            <a:noFill/>
            <a:ln cap="flat" cmpd="sng" w="28575">
              <a:solidFill>
                <a:schemeClr val="folHlink"/>
              </a:solidFill>
              <a:prstDash val="solid"/>
              <a:round/>
              <a:headEnd len="sm" w="sm" type="none"/>
              <a:tailEnd len="med" w="med" type="triangle"/>
            </a:ln>
          </p:spPr>
        </p:cxnSp>
        <p:sp>
          <p:nvSpPr>
            <p:cNvPr id="322" name="Google Shape;322;p18"/>
            <p:cNvSpPr/>
            <p:nvPr/>
          </p:nvSpPr>
          <p:spPr>
            <a:xfrm>
              <a:off x="2265" y="2391"/>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3" name="Google Shape;323;p18"/>
            <p:cNvSpPr/>
            <p:nvPr/>
          </p:nvSpPr>
          <p:spPr>
            <a:xfrm>
              <a:off x="2265" y="2591"/>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24" name="Google Shape;324;p18"/>
            <p:cNvCxnSpPr>
              <a:stCxn id="323" idx="7"/>
            </p:cNvCxnSpPr>
            <p:nvPr/>
          </p:nvCxnSpPr>
          <p:spPr>
            <a:xfrm>
              <a:off x="2354" y="2606"/>
              <a:ext cx="300" cy="0"/>
            </a:xfrm>
            <a:prstGeom prst="straightConnector1">
              <a:avLst/>
            </a:prstGeom>
            <a:noFill/>
            <a:ln cap="flat" cmpd="sng" w="28575">
              <a:solidFill>
                <a:schemeClr val="folHlink"/>
              </a:solidFill>
              <a:prstDash val="solid"/>
              <a:round/>
              <a:headEnd len="sm" w="sm" type="none"/>
              <a:tailEnd len="med" w="med" type="triangle"/>
            </a:ln>
          </p:spPr>
        </p:cxnSp>
        <p:sp>
          <p:nvSpPr>
            <p:cNvPr id="325" name="Google Shape;325;p18"/>
            <p:cNvSpPr/>
            <p:nvPr/>
          </p:nvSpPr>
          <p:spPr>
            <a:xfrm>
              <a:off x="2547" y="2391"/>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6" name="Google Shape;326;p18"/>
            <p:cNvSpPr/>
            <p:nvPr/>
          </p:nvSpPr>
          <p:spPr>
            <a:xfrm>
              <a:off x="2547" y="2591"/>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27" name="Google Shape;327;p18"/>
            <p:cNvCxnSpPr>
              <a:stCxn id="326" idx="7"/>
            </p:cNvCxnSpPr>
            <p:nvPr/>
          </p:nvCxnSpPr>
          <p:spPr>
            <a:xfrm>
              <a:off x="2636" y="2606"/>
              <a:ext cx="300" cy="0"/>
            </a:xfrm>
            <a:prstGeom prst="straightConnector1">
              <a:avLst/>
            </a:prstGeom>
            <a:noFill/>
            <a:ln cap="flat" cmpd="sng" w="28575">
              <a:solidFill>
                <a:schemeClr val="folHlink"/>
              </a:solidFill>
              <a:prstDash val="solid"/>
              <a:round/>
              <a:headEnd len="sm" w="sm" type="none"/>
              <a:tailEnd len="med" w="med" type="triangle"/>
            </a:ln>
          </p:spPr>
        </p:cxnSp>
        <p:sp>
          <p:nvSpPr>
            <p:cNvPr id="328" name="Google Shape;328;p18"/>
            <p:cNvSpPr/>
            <p:nvPr/>
          </p:nvSpPr>
          <p:spPr>
            <a:xfrm>
              <a:off x="2828" y="2391"/>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9" name="Google Shape;329;p18"/>
            <p:cNvSpPr/>
            <p:nvPr/>
          </p:nvSpPr>
          <p:spPr>
            <a:xfrm>
              <a:off x="2828" y="2591"/>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0" name="Google Shape;330;p18"/>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150" u="sng" cap="none" strike="noStrike">
                <a:solidFill>
                  <a:schemeClr val="dk1"/>
                </a:solidFill>
                <a:latin typeface="Comic Sans MS"/>
                <a:ea typeface="Comic Sans MS"/>
                <a:cs typeface="Comic Sans MS"/>
                <a:sym typeface="Comic Sans MS"/>
              </a:rPr>
              <a:t>2. Affine Partitioning: </a:t>
            </a:r>
            <a:br>
              <a:rPr b="0" i="0" lang="en-US" sz="2150" u="sng" cap="none" strike="noStrike">
                <a:solidFill>
                  <a:schemeClr val="dk1"/>
                </a:solidFill>
                <a:latin typeface="Comic Sans MS"/>
                <a:ea typeface="Comic Sans MS"/>
                <a:cs typeface="Comic Sans MS"/>
                <a:sym typeface="Comic Sans MS"/>
              </a:rPr>
            </a:br>
            <a:r>
              <a:rPr b="0" i="0" lang="en-US" sz="2150" u="sng" cap="none" strike="noStrike">
                <a:solidFill>
                  <a:schemeClr val="dk1"/>
                </a:solidFill>
                <a:latin typeface="Comic Sans MS"/>
                <a:ea typeface="Comic Sans MS"/>
                <a:cs typeface="Comic Sans MS"/>
                <a:sym typeface="Comic Sans MS"/>
              </a:rPr>
              <a:t>An Contrived but Illustrative Example</a:t>
            </a:r>
            <a:endParaRPr/>
          </a:p>
        </p:txBody>
      </p:sp>
      <p:sp>
        <p:nvSpPr>
          <p:cNvPr id="331" name="Google Shape;331;p18"/>
          <p:cNvSpPr txBox="1"/>
          <p:nvPr>
            <p:ph idx="1" type="body"/>
          </p:nvPr>
        </p:nvSpPr>
        <p:spPr>
          <a:xfrm>
            <a:off x="412750" y="1231900"/>
            <a:ext cx="8542338" cy="1633538"/>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Noto Symbol"/>
              <a:buNone/>
            </a:pPr>
            <a:r>
              <a:rPr b="1" i="0" lang="en-US" sz="1800" u="none" cap="none" strike="noStrike">
                <a:solidFill>
                  <a:schemeClr val="dk1"/>
                </a:solidFill>
                <a:latin typeface="Comic Sans MS"/>
                <a:ea typeface="Comic Sans MS"/>
                <a:cs typeface="Comic Sans MS"/>
                <a:sym typeface="Comic Sans MS"/>
              </a:rPr>
              <a:t>	</a:t>
            </a:r>
            <a:r>
              <a:rPr b="1" i="0" lang="en-US" sz="1800" u="none" cap="none" strike="noStrike">
                <a:solidFill>
                  <a:schemeClr val="dk1"/>
                </a:solidFill>
                <a:latin typeface="Courier New"/>
                <a:ea typeface="Courier New"/>
                <a:cs typeface="Courier New"/>
                <a:sym typeface="Courier New"/>
              </a:rPr>
              <a:t>FOR j = 1 TO n</a:t>
            </a:r>
            <a:endParaRPr/>
          </a:p>
          <a:p>
            <a:pPr indent="-342900" lvl="0" marL="342900" marR="0" rtl="0" algn="l">
              <a:lnSpc>
                <a:spcPct val="90000"/>
              </a:lnSpc>
              <a:spcBef>
                <a:spcPts val="360"/>
              </a:spcBef>
              <a:spcAft>
                <a:spcPts val="0"/>
              </a:spcAft>
              <a:buClr>
                <a:schemeClr val="dk1"/>
              </a:buClr>
              <a:buFont typeface="Noto Symbol"/>
              <a:buNone/>
            </a:pPr>
            <a:r>
              <a:rPr b="1" i="0" lang="en-US" sz="1800" u="none" cap="none" strike="noStrike">
                <a:solidFill>
                  <a:schemeClr val="dk1"/>
                </a:solidFill>
                <a:latin typeface="Courier New"/>
                <a:ea typeface="Courier New"/>
                <a:cs typeface="Courier New"/>
                <a:sym typeface="Courier New"/>
              </a:rPr>
              <a:t>		 FOR i = 1 TO n</a:t>
            </a:r>
            <a:endParaRPr/>
          </a:p>
          <a:p>
            <a:pPr indent="-342900" lvl="0" marL="342900" marR="0" rtl="0" algn="l">
              <a:lnSpc>
                <a:spcPct val="90000"/>
              </a:lnSpc>
              <a:spcBef>
                <a:spcPts val="360"/>
              </a:spcBef>
              <a:spcAft>
                <a:spcPts val="0"/>
              </a:spcAft>
              <a:buClr>
                <a:schemeClr val="dk1"/>
              </a:buClr>
              <a:buFont typeface="Noto Symbo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CF0E30"/>
                </a:solidFill>
                <a:latin typeface="Courier New"/>
                <a:ea typeface="Courier New"/>
                <a:cs typeface="Courier New"/>
                <a:sym typeface="Courier New"/>
              </a:rPr>
              <a:t>	A[i,j] = A[i,j]+B[i-1,j];			(S</a:t>
            </a:r>
            <a:r>
              <a:rPr b="1" baseline="-25000" i="0" lang="en-US" sz="1800" u="none" cap="none" strike="noStrike">
                <a:solidFill>
                  <a:srgbClr val="CF0E30"/>
                </a:solidFill>
                <a:latin typeface="Courier New"/>
                <a:ea typeface="Courier New"/>
                <a:cs typeface="Courier New"/>
                <a:sym typeface="Courier New"/>
              </a:rPr>
              <a:t>1</a:t>
            </a:r>
            <a:r>
              <a:rPr b="1" i="0" lang="en-US" sz="1800" u="none" cap="none" strike="noStrike">
                <a:solidFill>
                  <a:srgbClr val="CF0E30"/>
                </a:solidFill>
                <a:latin typeface="Courier New"/>
                <a:ea typeface="Courier New"/>
                <a:cs typeface="Courier New"/>
                <a:sym typeface="Courier New"/>
              </a:rPr>
              <a:t>)</a:t>
            </a:r>
            <a:endParaRPr/>
          </a:p>
          <a:p>
            <a:pPr indent="-342900" lvl="0" marL="342900" marR="0" rtl="0" algn="l">
              <a:lnSpc>
                <a:spcPct val="90000"/>
              </a:lnSpc>
              <a:spcBef>
                <a:spcPts val="360"/>
              </a:spcBef>
              <a:spcAft>
                <a:spcPts val="0"/>
              </a:spcAft>
              <a:buClr>
                <a:srgbClr val="000000"/>
              </a:buClr>
              <a:buFont typeface="Noto Symbol"/>
              <a:buNone/>
            </a:pPr>
            <a:r>
              <a:rPr b="1" i="0" lang="en-US" sz="1800" u="none" cap="none" strike="noStrike">
                <a:solidFill>
                  <a:srgbClr val="000000"/>
                </a:solidFill>
                <a:latin typeface="Courier New"/>
                <a:ea typeface="Courier New"/>
                <a:cs typeface="Courier New"/>
                <a:sym typeface="Courier New"/>
              </a:rPr>
              <a:t>		</a:t>
            </a:r>
            <a:r>
              <a:rPr b="1" i="0" lang="en-US" sz="1800" u="none" cap="none" strike="noStrike">
                <a:solidFill>
                  <a:srgbClr val="00FFFF"/>
                </a:solidFill>
                <a:latin typeface="Courier New"/>
                <a:ea typeface="Courier New"/>
                <a:cs typeface="Courier New"/>
                <a:sym typeface="Courier New"/>
              </a:rPr>
              <a:t>	</a:t>
            </a:r>
            <a:r>
              <a:rPr b="1" i="0" lang="en-US" sz="1800" u="none" cap="none" strike="noStrike">
                <a:solidFill>
                  <a:srgbClr val="008000"/>
                </a:solidFill>
                <a:latin typeface="Courier New"/>
                <a:ea typeface="Courier New"/>
                <a:cs typeface="Courier New"/>
                <a:sym typeface="Courier New"/>
              </a:rPr>
              <a:t>B[i,j] = A[i,j-1]*B[i,j];			(S</a:t>
            </a:r>
            <a:r>
              <a:rPr b="1" baseline="-25000" i="0" lang="en-US" sz="1800" u="none" cap="none" strike="noStrike">
                <a:solidFill>
                  <a:srgbClr val="008000"/>
                </a:solidFill>
                <a:latin typeface="Courier New"/>
                <a:ea typeface="Courier New"/>
                <a:cs typeface="Courier New"/>
                <a:sym typeface="Courier New"/>
              </a:rPr>
              <a:t>2</a:t>
            </a:r>
            <a:r>
              <a:rPr b="1" i="0" lang="en-US" sz="1800" u="none" cap="none" strike="noStrike">
                <a:solidFill>
                  <a:srgbClr val="008000"/>
                </a:solidFill>
                <a:latin typeface="Courier New"/>
                <a:ea typeface="Courier New"/>
                <a:cs typeface="Courier New"/>
                <a:sym typeface="Courier New"/>
              </a:rPr>
              <a:t>)</a:t>
            </a:r>
            <a:endParaRPr b="1" i="0" sz="1800" u="none" cap="none" strike="noStrike">
              <a:solidFill>
                <a:schemeClr val="dk1"/>
              </a:solidFill>
              <a:latin typeface="Comic Sans MS"/>
              <a:ea typeface="Comic Sans MS"/>
              <a:cs typeface="Comic Sans MS"/>
              <a:sym typeface="Comic Sans MS"/>
            </a:endParaRPr>
          </a:p>
        </p:txBody>
      </p:sp>
      <p:cxnSp>
        <p:nvCxnSpPr>
          <p:cNvPr id="332" name="Google Shape;332;p18"/>
          <p:cNvCxnSpPr/>
          <p:nvPr/>
        </p:nvCxnSpPr>
        <p:spPr>
          <a:xfrm rot="10800000">
            <a:off x="2393950" y="3105144"/>
            <a:ext cx="0" cy="2590800"/>
          </a:xfrm>
          <a:prstGeom prst="straightConnector1">
            <a:avLst/>
          </a:prstGeom>
          <a:noFill/>
          <a:ln cap="flat" cmpd="sng" w="38100">
            <a:solidFill>
              <a:schemeClr val="dk1"/>
            </a:solidFill>
            <a:prstDash val="solid"/>
            <a:round/>
            <a:headEnd len="sm" w="sm" type="none"/>
            <a:tailEnd len="med" w="med" type="triangle"/>
          </a:ln>
        </p:spPr>
      </p:cxnSp>
      <p:cxnSp>
        <p:nvCxnSpPr>
          <p:cNvPr id="333" name="Google Shape;333;p18"/>
          <p:cNvCxnSpPr/>
          <p:nvPr/>
        </p:nvCxnSpPr>
        <p:spPr>
          <a:xfrm rot="10800000">
            <a:off x="3694113" y="4400544"/>
            <a:ext cx="0" cy="2590800"/>
          </a:xfrm>
          <a:prstGeom prst="straightConnector1">
            <a:avLst/>
          </a:prstGeom>
          <a:noFill/>
          <a:ln cap="flat" cmpd="sng" w="38100">
            <a:solidFill>
              <a:schemeClr val="dk1"/>
            </a:solidFill>
            <a:prstDash val="solid"/>
            <a:round/>
            <a:headEnd len="sm" w="sm" type="none"/>
            <a:tailEnd len="med" w="med" type="triangle"/>
          </a:ln>
        </p:spPr>
      </p:cxnSp>
      <p:sp>
        <p:nvSpPr>
          <p:cNvPr id="334" name="Google Shape;334;p18"/>
          <p:cNvSpPr txBox="1"/>
          <p:nvPr/>
        </p:nvSpPr>
        <p:spPr>
          <a:xfrm>
            <a:off x="4679950" y="5619744"/>
            <a:ext cx="3365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Courier New"/>
                <a:ea typeface="Courier New"/>
                <a:cs typeface="Courier New"/>
                <a:sym typeface="Courier New"/>
              </a:rPr>
              <a:t>i</a:t>
            </a:r>
            <a:endParaRPr b="0" i="0" sz="2000" u="none" cap="none" strike="noStrike">
              <a:solidFill>
                <a:schemeClr val="dk1"/>
              </a:solidFill>
              <a:latin typeface="Courier New"/>
              <a:ea typeface="Courier New"/>
              <a:cs typeface="Courier New"/>
              <a:sym typeface="Courier New"/>
            </a:endParaRPr>
          </a:p>
        </p:txBody>
      </p:sp>
      <p:sp>
        <p:nvSpPr>
          <p:cNvPr id="335" name="Google Shape;335;p18"/>
          <p:cNvSpPr txBox="1"/>
          <p:nvPr/>
        </p:nvSpPr>
        <p:spPr>
          <a:xfrm>
            <a:off x="1936750" y="3257544"/>
            <a:ext cx="33655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Courier New"/>
                <a:ea typeface="Courier New"/>
                <a:cs typeface="Courier New"/>
                <a:sym typeface="Courier New"/>
              </a:rPr>
              <a:t>j</a:t>
            </a:r>
            <a:endParaRPr b="0" i="0" sz="2000" u="none" cap="none" strike="noStrike">
              <a:solidFill>
                <a:schemeClr val="dk1"/>
              </a:solidFill>
              <a:latin typeface="Helvetica Neue"/>
              <a:ea typeface="Helvetica Neue"/>
              <a:cs typeface="Helvetica Neue"/>
              <a:sym typeface="Helvetica Neue"/>
            </a:endParaRPr>
          </a:p>
        </p:txBody>
      </p:sp>
      <p:grpSp>
        <p:nvGrpSpPr>
          <p:cNvPr id="336" name="Google Shape;336;p18"/>
          <p:cNvGrpSpPr/>
          <p:nvPr/>
        </p:nvGrpSpPr>
        <p:grpSpPr>
          <a:xfrm>
            <a:off x="2781300" y="3802057"/>
            <a:ext cx="1809750" cy="1193800"/>
            <a:chOff x="1740" y="2695"/>
            <a:chExt cx="1140" cy="752"/>
          </a:xfrm>
        </p:grpSpPr>
        <p:cxnSp>
          <p:nvCxnSpPr>
            <p:cNvPr id="337" name="Google Shape;337;p18"/>
            <p:cNvCxnSpPr/>
            <p:nvPr/>
          </p:nvCxnSpPr>
          <p:spPr>
            <a:xfrm rot="10800000">
              <a:off x="1740" y="3223"/>
              <a:ext cx="0" cy="224"/>
            </a:xfrm>
            <a:prstGeom prst="straightConnector1">
              <a:avLst/>
            </a:prstGeom>
            <a:noFill/>
            <a:ln cap="flat" cmpd="sng" w="28575">
              <a:solidFill>
                <a:schemeClr val="folHlink"/>
              </a:solidFill>
              <a:prstDash val="solid"/>
              <a:round/>
              <a:headEnd len="sm" w="sm" type="none"/>
              <a:tailEnd len="med" w="med" type="triangle"/>
            </a:ln>
          </p:spPr>
        </p:cxnSp>
        <p:cxnSp>
          <p:nvCxnSpPr>
            <p:cNvPr id="338" name="Google Shape;338;p18"/>
            <p:cNvCxnSpPr/>
            <p:nvPr/>
          </p:nvCxnSpPr>
          <p:spPr>
            <a:xfrm rot="10800000">
              <a:off x="2022" y="3223"/>
              <a:ext cx="0" cy="224"/>
            </a:xfrm>
            <a:prstGeom prst="straightConnector1">
              <a:avLst/>
            </a:prstGeom>
            <a:noFill/>
            <a:ln cap="flat" cmpd="sng" w="28575">
              <a:solidFill>
                <a:schemeClr val="folHlink"/>
              </a:solidFill>
              <a:prstDash val="solid"/>
              <a:round/>
              <a:headEnd len="sm" w="sm" type="none"/>
              <a:tailEnd len="med" w="med" type="triangle"/>
            </a:ln>
          </p:spPr>
        </p:cxnSp>
        <p:cxnSp>
          <p:nvCxnSpPr>
            <p:cNvPr id="339" name="Google Shape;339;p18"/>
            <p:cNvCxnSpPr/>
            <p:nvPr/>
          </p:nvCxnSpPr>
          <p:spPr>
            <a:xfrm rot="10800000">
              <a:off x="2303" y="3223"/>
              <a:ext cx="0" cy="224"/>
            </a:xfrm>
            <a:prstGeom prst="straightConnector1">
              <a:avLst/>
            </a:prstGeom>
            <a:noFill/>
            <a:ln cap="flat" cmpd="sng" w="28575">
              <a:solidFill>
                <a:schemeClr val="folHlink"/>
              </a:solidFill>
              <a:prstDash val="solid"/>
              <a:round/>
              <a:headEnd len="sm" w="sm" type="none"/>
              <a:tailEnd len="med" w="med" type="triangle"/>
            </a:ln>
          </p:spPr>
        </p:cxnSp>
        <p:cxnSp>
          <p:nvCxnSpPr>
            <p:cNvPr id="340" name="Google Shape;340;p18"/>
            <p:cNvCxnSpPr/>
            <p:nvPr/>
          </p:nvCxnSpPr>
          <p:spPr>
            <a:xfrm rot="10800000">
              <a:off x="2585" y="3223"/>
              <a:ext cx="0" cy="224"/>
            </a:xfrm>
            <a:prstGeom prst="straightConnector1">
              <a:avLst/>
            </a:prstGeom>
            <a:noFill/>
            <a:ln cap="flat" cmpd="sng" w="28575">
              <a:solidFill>
                <a:schemeClr val="folHlink"/>
              </a:solidFill>
              <a:prstDash val="solid"/>
              <a:round/>
              <a:headEnd len="sm" w="sm" type="none"/>
              <a:tailEnd len="med" w="med" type="triangle"/>
            </a:ln>
          </p:spPr>
        </p:cxnSp>
        <p:cxnSp>
          <p:nvCxnSpPr>
            <p:cNvPr id="341" name="Google Shape;341;p18"/>
            <p:cNvCxnSpPr/>
            <p:nvPr/>
          </p:nvCxnSpPr>
          <p:spPr>
            <a:xfrm rot="10800000">
              <a:off x="2866" y="3223"/>
              <a:ext cx="0" cy="224"/>
            </a:xfrm>
            <a:prstGeom prst="straightConnector1">
              <a:avLst/>
            </a:prstGeom>
            <a:noFill/>
            <a:ln cap="flat" cmpd="sng" w="28575">
              <a:solidFill>
                <a:schemeClr val="folHlink"/>
              </a:solidFill>
              <a:prstDash val="solid"/>
              <a:round/>
              <a:headEnd len="sm" w="sm" type="none"/>
              <a:tailEnd len="med" w="med" type="triangle"/>
            </a:ln>
          </p:spPr>
        </p:cxnSp>
        <p:cxnSp>
          <p:nvCxnSpPr>
            <p:cNvPr id="342" name="Google Shape;342;p18"/>
            <p:cNvCxnSpPr/>
            <p:nvPr/>
          </p:nvCxnSpPr>
          <p:spPr>
            <a:xfrm rot="10800000">
              <a:off x="1754" y="2695"/>
              <a:ext cx="0" cy="224"/>
            </a:xfrm>
            <a:prstGeom prst="straightConnector1">
              <a:avLst/>
            </a:prstGeom>
            <a:noFill/>
            <a:ln cap="flat" cmpd="sng" w="28575">
              <a:solidFill>
                <a:schemeClr val="folHlink"/>
              </a:solidFill>
              <a:prstDash val="solid"/>
              <a:round/>
              <a:headEnd len="sm" w="sm" type="none"/>
              <a:tailEnd len="med" w="med" type="triangle"/>
            </a:ln>
          </p:spPr>
        </p:cxnSp>
        <p:cxnSp>
          <p:nvCxnSpPr>
            <p:cNvPr id="343" name="Google Shape;343;p18"/>
            <p:cNvCxnSpPr/>
            <p:nvPr/>
          </p:nvCxnSpPr>
          <p:spPr>
            <a:xfrm rot="10800000">
              <a:off x="2036" y="2695"/>
              <a:ext cx="0" cy="224"/>
            </a:xfrm>
            <a:prstGeom prst="straightConnector1">
              <a:avLst/>
            </a:prstGeom>
            <a:noFill/>
            <a:ln cap="flat" cmpd="sng" w="28575">
              <a:solidFill>
                <a:schemeClr val="folHlink"/>
              </a:solidFill>
              <a:prstDash val="solid"/>
              <a:round/>
              <a:headEnd len="sm" w="sm" type="none"/>
              <a:tailEnd len="med" w="med" type="triangle"/>
            </a:ln>
          </p:spPr>
        </p:cxnSp>
        <p:cxnSp>
          <p:nvCxnSpPr>
            <p:cNvPr id="344" name="Google Shape;344;p18"/>
            <p:cNvCxnSpPr/>
            <p:nvPr/>
          </p:nvCxnSpPr>
          <p:spPr>
            <a:xfrm rot="10800000">
              <a:off x="2317" y="2695"/>
              <a:ext cx="0" cy="224"/>
            </a:xfrm>
            <a:prstGeom prst="straightConnector1">
              <a:avLst/>
            </a:prstGeom>
            <a:noFill/>
            <a:ln cap="flat" cmpd="sng" w="28575">
              <a:solidFill>
                <a:schemeClr val="folHlink"/>
              </a:solidFill>
              <a:prstDash val="solid"/>
              <a:round/>
              <a:headEnd len="sm" w="sm" type="none"/>
              <a:tailEnd len="med" w="med" type="triangle"/>
            </a:ln>
          </p:spPr>
        </p:cxnSp>
        <p:cxnSp>
          <p:nvCxnSpPr>
            <p:cNvPr id="345" name="Google Shape;345;p18"/>
            <p:cNvCxnSpPr/>
            <p:nvPr/>
          </p:nvCxnSpPr>
          <p:spPr>
            <a:xfrm rot="10800000">
              <a:off x="2599" y="2695"/>
              <a:ext cx="0" cy="224"/>
            </a:xfrm>
            <a:prstGeom prst="straightConnector1">
              <a:avLst/>
            </a:prstGeom>
            <a:noFill/>
            <a:ln cap="flat" cmpd="sng" w="28575">
              <a:solidFill>
                <a:schemeClr val="folHlink"/>
              </a:solidFill>
              <a:prstDash val="solid"/>
              <a:round/>
              <a:headEnd len="sm" w="sm" type="none"/>
              <a:tailEnd len="med" w="med" type="triangle"/>
            </a:ln>
          </p:spPr>
        </p:cxnSp>
        <p:cxnSp>
          <p:nvCxnSpPr>
            <p:cNvPr id="346" name="Google Shape;346;p18"/>
            <p:cNvCxnSpPr/>
            <p:nvPr/>
          </p:nvCxnSpPr>
          <p:spPr>
            <a:xfrm rot="10800000">
              <a:off x="2880" y="2695"/>
              <a:ext cx="0" cy="224"/>
            </a:xfrm>
            <a:prstGeom prst="straightConnector1">
              <a:avLst/>
            </a:prstGeom>
            <a:noFill/>
            <a:ln cap="flat" cmpd="sng" w="28575">
              <a:solidFill>
                <a:schemeClr val="folHlink"/>
              </a:solidFill>
              <a:prstDash val="solid"/>
              <a:round/>
              <a:headEnd len="sm" w="sm" type="none"/>
              <a:tailEnd len="med" w="med" type="triangle"/>
            </a:ln>
          </p:spPr>
        </p:cxnSp>
      </p:grpSp>
      <p:grpSp>
        <p:nvGrpSpPr>
          <p:cNvPr id="347" name="Google Shape;347;p18"/>
          <p:cNvGrpSpPr/>
          <p:nvPr/>
        </p:nvGrpSpPr>
        <p:grpSpPr>
          <a:xfrm>
            <a:off x="2733675" y="4157657"/>
            <a:ext cx="1958610" cy="482600"/>
            <a:chOff x="1702" y="2919"/>
            <a:chExt cx="1234" cy="304"/>
          </a:xfrm>
        </p:grpSpPr>
        <p:sp>
          <p:nvSpPr>
            <p:cNvPr id="348" name="Google Shape;348;p18"/>
            <p:cNvSpPr/>
            <p:nvPr/>
          </p:nvSpPr>
          <p:spPr>
            <a:xfrm>
              <a:off x="1702" y="2919"/>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9" name="Google Shape;349;p18"/>
            <p:cNvSpPr/>
            <p:nvPr/>
          </p:nvSpPr>
          <p:spPr>
            <a:xfrm>
              <a:off x="1702" y="3119"/>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50" name="Google Shape;350;p18"/>
            <p:cNvCxnSpPr>
              <a:stCxn id="349" idx="7"/>
            </p:cNvCxnSpPr>
            <p:nvPr/>
          </p:nvCxnSpPr>
          <p:spPr>
            <a:xfrm>
              <a:off x="1791" y="3134"/>
              <a:ext cx="300" cy="0"/>
            </a:xfrm>
            <a:prstGeom prst="straightConnector1">
              <a:avLst/>
            </a:prstGeom>
            <a:noFill/>
            <a:ln cap="flat" cmpd="sng" w="28575">
              <a:solidFill>
                <a:schemeClr val="folHlink"/>
              </a:solidFill>
              <a:prstDash val="solid"/>
              <a:round/>
              <a:headEnd len="sm" w="sm" type="none"/>
              <a:tailEnd len="med" w="med" type="triangle"/>
            </a:ln>
          </p:spPr>
        </p:cxnSp>
        <p:sp>
          <p:nvSpPr>
            <p:cNvPr id="351" name="Google Shape;351;p18"/>
            <p:cNvSpPr/>
            <p:nvPr/>
          </p:nvSpPr>
          <p:spPr>
            <a:xfrm>
              <a:off x="1984" y="2919"/>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2" name="Google Shape;352;p18"/>
            <p:cNvSpPr/>
            <p:nvPr/>
          </p:nvSpPr>
          <p:spPr>
            <a:xfrm>
              <a:off x="1984" y="3119"/>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53" name="Google Shape;353;p18"/>
            <p:cNvCxnSpPr>
              <a:stCxn id="352" idx="7"/>
            </p:cNvCxnSpPr>
            <p:nvPr/>
          </p:nvCxnSpPr>
          <p:spPr>
            <a:xfrm>
              <a:off x="2073" y="3134"/>
              <a:ext cx="300" cy="0"/>
            </a:xfrm>
            <a:prstGeom prst="straightConnector1">
              <a:avLst/>
            </a:prstGeom>
            <a:noFill/>
            <a:ln cap="flat" cmpd="sng" w="28575">
              <a:solidFill>
                <a:schemeClr val="folHlink"/>
              </a:solidFill>
              <a:prstDash val="solid"/>
              <a:round/>
              <a:headEnd len="sm" w="sm" type="none"/>
              <a:tailEnd len="med" w="med" type="triangle"/>
            </a:ln>
          </p:spPr>
        </p:cxnSp>
        <p:sp>
          <p:nvSpPr>
            <p:cNvPr id="354" name="Google Shape;354;p18"/>
            <p:cNvSpPr/>
            <p:nvPr/>
          </p:nvSpPr>
          <p:spPr>
            <a:xfrm>
              <a:off x="2265" y="2919"/>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5" name="Google Shape;355;p18"/>
            <p:cNvSpPr/>
            <p:nvPr/>
          </p:nvSpPr>
          <p:spPr>
            <a:xfrm>
              <a:off x="2265" y="3119"/>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56" name="Google Shape;356;p18"/>
            <p:cNvCxnSpPr>
              <a:stCxn id="355" idx="7"/>
            </p:cNvCxnSpPr>
            <p:nvPr/>
          </p:nvCxnSpPr>
          <p:spPr>
            <a:xfrm>
              <a:off x="2354" y="3134"/>
              <a:ext cx="300" cy="0"/>
            </a:xfrm>
            <a:prstGeom prst="straightConnector1">
              <a:avLst/>
            </a:prstGeom>
            <a:noFill/>
            <a:ln cap="flat" cmpd="sng" w="28575">
              <a:solidFill>
                <a:schemeClr val="folHlink"/>
              </a:solidFill>
              <a:prstDash val="solid"/>
              <a:round/>
              <a:headEnd len="sm" w="sm" type="none"/>
              <a:tailEnd len="med" w="med" type="triangle"/>
            </a:ln>
          </p:spPr>
        </p:cxnSp>
        <p:sp>
          <p:nvSpPr>
            <p:cNvPr id="357" name="Google Shape;357;p18"/>
            <p:cNvSpPr/>
            <p:nvPr/>
          </p:nvSpPr>
          <p:spPr>
            <a:xfrm>
              <a:off x="2547" y="2919"/>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8" name="Google Shape;358;p18"/>
            <p:cNvSpPr/>
            <p:nvPr/>
          </p:nvSpPr>
          <p:spPr>
            <a:xfrm>
              <a:off x="2547" y="3119"/>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59" name="Google Shape;359;p18"/>
            <p:cNvCxnSpPr>
              <a:stCxn id="358" idx="7"/>
            </p:cNvCxnSpPr>
            <p:nvPr/>
          </p:nvCxnSpPr>
          <p:spPr>
            <a:xfrm>
              <a:off x="2636" y="3134"/>
              <a:ext cx="300" cy="0"/>
            </a:xfrm>
            <a:prstGeom prst="straightConnector1">
              <a:avLst/>
            </a:prstGeom>
            <a:noFill/>
            <a:ln cap="flat" cmpd="sng" w="28575">
              <a:solidFill>
                <a:schemeClr val="folHlink"/>
              </a:solidFill>
              <a:prstDash val="solid"/>
              <a:round/>
              <a:headEnd len="sm" w="sm" type="none"/>
              <a:tailEnd len="med" w="med" type="triangle"/>
            </a:ln>
          </p:spPr>
        </p:cxnSp>
        <p:sp>
          <p:nvSpPr>
            <p:cNvPr id="360" name="Google Shape;360;p18"/>
            <p:cNvSpPr/>
            <p:nvPr/>
          </p:nvSpPr>
          <p:spPr>
            <a:xfrm>
              <a:off x="2828" y="2919"/>
              <a:ext cx="104" cy="104"/>
            </a:xfrm>
            <a:prstGeom prst="ellipse">
              <a:avLst/>
            </a:prstGeom>
            <a:solidFill>
              <a:srgbClr val="CF0E3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1" name="Google Shape;361;p18"/>
            <p:cNvSpPr/>
            <p:nvPr/>
          </p:nvSpPr>
          <p:spPr>
            <a:xfrm>
              <a:off x="2828" y="3119"/>
              <a:ext cx="104" cy="104"/>
            </a:xfrm>
            <a:prstGeom prst="ellipse">
              <a:avLst/>
            </a:prstGeom>
            <a:solidFill>
              <a:srgbClr val="008000"/>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2" name="Google Shape;362;p18"/>
          <p:cNvGrpSpPr/>
          <p:nvPr/>
        </p:nvGrpSpPr>
        <p:grpSpPr>
          <a:xfrm>
            <a:off x="5233988" y="3146419"/>
            <a:ext cx="757237" cy="798513"/>
            <a:chOff x="3277" y="2282"/>
            <a:chExt cx="477" cy="503"/>
          </a:xfrm>
        </p:grpSpPr>
        <p:grpSp>
          <p:nvGrpSpPr>
            <p:cNvPr id="363" name="Google Shape;363;p18"/>
            <p:cNvGrpSpPr/>
            <p:nvPr/>
          </p:nvGrpSpPr>
          <p:grpSpPr>
            <a:xfrm>
              <a:off x="3277" y="2391"/>
              <a:ext cx="104" cy="304"/>
              <a:chOff x="1584" y="2592"/>
              <a:chExt cx="104" cy="304"/>
            </a:xfrm>
          </p:grpSpPr>
          <p:sp>
            <p:nvSpPr>
              <p:cNvPr id="364" name="Google Shape;364;p18"/>
              <p:cNvSpPr/>
              <p:nvPr/>
            </p:nvSpPr>
            <p:spPr>
              <a:xfrm>
                <a:off x="1584" y="2592"/>
                <a:ext cx="104" cy="104"/>
              </a:xfrm>
              <a:prstGeom prst="ellipse">
                <a:avLst/>
              </a:prstGeom>
              <a:solidFill>
                <a:srgbClr val="CF0E3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5" name="Google Shape;365;p18"/>
              <p:cNvSpPr/>
              <p:nvPr/>
            </p:nvSpPr>
            <p:spPr>
              <a:xfrm>
                <a:off x="1584" y="2792"/>
                <a:ext cx="104" cy="104"/>
              </a:xfrm>
              <a:prstGeom prst="ellipse">
                <a:avLst/>
              </a:prstGeom>
              <a:solidFill>
                <a:srgbClr val="008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6" name="Google Shape;366;p18"/>
            <p:cNvSpPr txBox="1"/>
            <p:nvPr/>
          </p:nvSpPr>
          <p:spPr>
            <a:xfrm>
              <a:off x="3446" y="2282"/>
              <a:ext cx="308"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CF0E30"/>
                  </a:solidFill>
                  <a:latin typeface="Courier New"/>
                  <a:ea typeface="Courier New"/>
                  <a:cs typeface="Courier New"/>
                  <a:sym typeface="Courier New"/>
                </a:rPr>
                <a:t>S</a:t>
              </a:r>
              <a:r>
                <a:rPr b="1" baseline="-25000" i="0" lang="en-US" sz="2400" u="none" cap="none" strike="noStrike">
                  <a:solidFill>
                    <a:srgbClr val="CF0E30"/>
                  </a:solidFill>
                  <a:latin typeface="Courier New"/>
                  <a:ea typeface="Courier New"/>
                  <a:cs typeface="Courier New"/>
                  <a:sym typeface="Courier New"/>
                </a:rPr>
                <a:t>1</a:t>
              </a:r>
              <a:endParaRPr/>
            </a:p>
          </p:txBody>
        </p:sp>
        <p:sp>
          <p:nvSpPr>
            <p:cNvPr id="367" name="Google Shape;367;p18"/>
            <p:cNvSpPr txBox="1"/>
            <p:nvPr/>
          </p:nvSpPr>
          <p:spPr>
            <a:xfrm>
              <a:off x="3446" y="2497"/>
              <a:ext cx="308" cy="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08000"/>
                  </a:solidFill>
                  <a:latin typeface="Courier New"/>
                  <a:ea typeface="Courier New"/>
                  <a:cs typeface="Courier New"/>
                  <a:sym typeface="Courier New"/>
                </a:rPr>
                <a:t>S</a:t>
              </a:r>
              <a:r>
                <a:rPr b="1" baseline="-25000" i="0" lang="en-US" sz="2400" u="none" cap="none" strike="noStrike">
                  <a:solidFill>
                    <a:srgbClr val="008000"/>
                  </a:solidFill>
                  <a:latin typeface="Courier New"/>
                  <a:ea typeface="Courier New"/>
                  <a:cs typeface="Courier New"/>
                  <a:sym typeface="Courier New"/>
                </a:rPr>
                <a:t>2</a:t>
              </a:r>
              <a:endParaRPr/>
            </a:p>
          </p:txBody>
        </p:sp>
      </p:grpSp>
      <p:sp>
        <p:nvSpPr>
          <p:cNvPr id="368" name="Google Shape;36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369" name="Google Shape;36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370" name="Google Shape;37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9"/>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Best Parallelization Scheme</a:t>
            </a:r>
            <a:endParaRPr/>
          </a:p>
        </p:txBody>
      </p:sp>
      <p:sp>
        <p:nvSpPr>
          <p:cNvPr id="377" name="Google Shape;377;p19"/>
          <p:cNvSpPr txBox="1"/>
          <p:nvPr>
            <p:ph idx="1" type="body"/>
          </p:nvPr>
        </p:nvSpPr>
        <p:spPr>
          <a:xfrm>
            <a:off x="533400" y="2967018"/>
            <a:ext cx="8302625" cy="314801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Noto Symbol"/>
              <a:buNone/>
            </a:pPr>
            <a:r>
              <a:rPr b="0" i="0" lang="en-US" sz="2000" u="none" cap="none" strike="noStrike">
                <a:solidFill>
                  <a:schemeClr val="dk1"/>
                </a:solidFill>
                <a:latin typeface="Comic Sans MS"/>
                <a:ea typeface="Comic Sans MS"/>
                <a:cs typeface="Comic Sans MS"/>
                <a:sym typeface="Comic Sans MS"/>
              </a:rPr>
              <a:t>             SPMD code: Let p be the processor’s ID number</a:t>
            </a:r>
            <a:endParaRPr b="0" i="0" sz="2000" u="none" cap="none" strike="noStrike">
              <a:solidFill>
                <a:schemeClr val="dk1"/>
              </a:solidFill>
              <a:latin typeface="Courier New"/>
              <a:ea typeface="Courier New"/>
              <a:cs typeface="Courier New"/>
              <a:sym typeface="Courier New"/>
            </a:endParaRPr>
          </a:p>
          <a:p>
            <a:pPr indent="-342900" lvl="0" marL="342900" marR="0" rtl="0" algn="l">
              <a:spcBef>
                <a:spcPts val="500"/>
              </a:spcBef>
              <a:spcAft>
                <a:spcPts val="0"/>
              </a:spcAft>
              <a:buClr>
                <a:schemeClr val="dk1"/>
              </a:buClr>
              <a:buFont typeface="Noto Symbol"/>
              <a:buNone/>
            </a:pPr>
            <a:r>
              <a:rPr b="1" i="0" lang="en-US" sz="2000" u="none" cap="none" strike="noStrike">
                <a:solidFill>
                  <a:schemeClr val="dk1"/>
                </a:solidFill>
                <a:latin typeface="Courier New"/>
                <a:ea typeface="Courier New"/>
                <a:cs typeface="Courier New"/>
                <a:sym typeface="Courier New"/>
              </a:rPr>
              <a:t>if (1-n &lt;= p &lt;= n) then</a:t>
            </a:r>
            <a:endParaRPr/>
          </a:p>
          <a:p>
            <a:pPr indent="-342900" lvl="0" marL="342900" marR="0" rtl="0" algn="l">
              <a:spcBef>
                <a:spcPts val="0"/>
              </a:spcBef>
              <a:spcAft>
                <a:spcPts val="0"/>
              </a:spcAft>
              <a:buClr>
                <a:schemeClr val="dk1"/>
              </a:buClr>
              <a:buFont typeface="Noto Symbol"/>
              <a:buNone/>
            </a:pPr>
            <a:r>
              <a:rPr b="1" i="0" lang="en-US" sz="2000" u="none" cap="none" strike="noStrike">
                <a:solidFill>
                  <a:schemeClr val="dk1"/>
                </a:solidFill>
                <a:latin typeface="Courier New"/>
                <a:ea typeface="Courier New"/>
                <a:cs typeface="Courier New"/>
                <a:sym typeface="Courier New"/>
              </a:rPr>
              <a:t>	if [1 &lt;= p) then </a:t>
            </a:r>
            <a:endParaRPr/>
          </a:p>
          <a:p>
            <a:pPr indent="-342900" lvl="0" marL="342900" marR="0" rtl="0" algn="l">
              <a:spcBef>
                <a:spcPts val="0"/>
              </a:spcBef>
              <a:spcAft>
                <a:spcPts val="0"/>
              </a:spcAft>
              <a:buClr>
                <a:srgbClr val="00FFFF"/>
              </a:buClr>
              <a:buFont typeface="Noto Symbol"/>
              <a:buNone/>
            </a:pPr>
            <a:r>
              <a:rPr b="1" i="0" lang="en-US" sz="2000" u="none" cap="none" strike="noStrike">
                <a:solidFill>
                  <a:srgbClr val="00FFFF"/>
                </a:solidFill>
                <a:latin typeface="Courier New"/>
                <a:ea typeface="Courier New"/>
                <a:cs typeface="Courier New"/>
                <a:sym typeface="Courier New"/>
              </a:rPr>
              <a:t>		</a:t>
            </a:r>
            <a:r>
              <a:rPr b="1" i="0" lang="en-US" sz="2000" u="none" cap="none" strike="noStrike">
                <a:solidFill>
                  <a:srgbClr val="008000"/>
                </a:solidFill>
                <a:latin typeface="Courier New"/>
                <a:ea typeface="Courier New"/>
                <a:cs typeface="Courier New"/>
                <a:sym typeface="Courier New"/>
              </a:rPr>
              <a:t>B[p,1] = A[p,0] * B[p,1]; 		    (S</a:t>
            </a:r>
            <a:r>
              <a:rPr b="1" baseline="-25000" i="0" lang="en-US" sz="2000" u="none" cap="none" strike="noStrike">
                <a:solidFill>
                  <a:srgbClr val="008000"/>
                </a:solidFill>
                <a:latin typeface="Courier New"/>
                <a:ea typeface="Courier New"/>
                <a:cs typeface="Courier New"/>
                <a:sym typeface="Courier New"/>
              </a:rPr>
              <a:t>2</a:t>
            </a:r>
            <a:r>
              <a:rPr b="1" i="0" lang="en-US" sz="2000" u="none" cap="none" strike="noStrike">
                <a:solidFill>
                  <a:srgbClr val="008000"/>
                </a:solidFill>
                <a:latin typeface="Courier New"/>
                <a:ea typeface="Courier New"/>
                <a:cs typeface="Courier New"/>
                <a:sym typeface="Courier New"/>
              </a:rPr>
              <a:t>)</a:t>
            </a:r>
            <a:endParaRPr/>
          </a:p>
          <a:p>
            <a:pPr indent="-342900" lvl="0" marL="342900" marR="0" rtl="0" algn="l">
              <a:spcBef>
                <a:spcPts val="0"/>
              </a:spcBef>
              <a:spcAft>
                <a:spcPts val="0"/>
              </a:spcAft>
              <a:buClr>
                <a:srgbClr val="000000"/>
              </a:buClr>
              <a:buFont typeface="Noto Symbol"/>
              <a:buNone/>
            </a:pPr>
            <a:r>
              <a:rPr b="1" i="0" lang="en-US" sz="2000" u="none" cap="none" strike="noStrike">
                <a:solidFill>
                  <a:srgbClr val="000000"/>
                </a:solidFill>
                <a:latin typeface="Courier New"/>
                <a:ea typeface="Courier New"/>
                <a:cs typeface="Courier New"/>
                <a:sym typeface="Courier New"/>
              </a:rPr>
              <a:t>	for i</a:t>
            </a:r>
            <a:r>
              <a:rPr b="1" baseline="-25000" i="0" lang="en-US" sz="2000" u="none" cap="none" strike="noStrike">
                <a:solidFill>
                  <a:srgbClr val="000000"/>
                </a:solidFill>
                <a:latin typeface="Courier New"/>
                <a:ea typeface="Courier New"/>
                <a:cs typeface="Courier New"/>
                <a:sym typeface="Courier New"/>
              </a:rPr>
              <a:t>1</a:t>
            </a:r>
            <a:r>
              <a:rPr b="1" i="0" lang="en-US" sz="2000" u="none" cap="none" strike="noStrike">
                <a:solidFill>
                  <a:srgbClr val="000000"/>
                </a:solidFill>
                <a:latin typeface="Courier New"/>
                <a:ea typeface="Courier New"/>
                <a:cs typeface="Courier New"/>
                <a:sym typeface="Courier New"/>
              </a:rPr>
              <a:t> = max[1,1+p) to min[n,n-1+p) do</a:t>
            </a:r>
            <a:endParaRPr/>
          </a:p>
          <a:p>
            <a:pPr indent="-342900" lvl="0" marL="342900" marR="0" rtl="0" algn="l">
              <a:spcBef>
                <a:spcPts val="0"/>
              </a:spcBef>
              <a:spcAft>
                <a:spcPts val="0"/>
              </a:spcAft>
              <a:buClr>
                <a:srgbClr val="00FFFF"/>
              </a:buClr>
              <a:buFont typeface="Noto Symbol"/>
              <a:buNone/>
            </a:pPr>
            <a:r>
              <a:rPr b="1" i="0" lang="en-US" sz="2000" u="none" cap="none" strike="noStrike">
                <a:solidFill>
                  <a:srgbClr val="00FFFF"/>
                </a:solidFill>
                <a:latin typeface="Courier New"/>
                <a:ea typeface="Courier New"/>
                <a:cs typeface="Courier New"/>
                <a:sym typeface="Courier New"/>
              </a:rPr>
              <a:t>		</a:t>
            </a:r>
            <a:r>
              <a:rPr b="1" i="0" lang="en-US" sz="2000" u="none" cap="none" strike="noStrike">
                <a:solidFill>
                  <a:srgbClr val="CF0E30"/>
                </a:solidFill>
                <a:latin typeface="Courier New"/>
                <a:ea typeface="Courier New"/>
                <a:cs typeface="Courier New"/>
                <a:sym typeface="Courier New"/>
              </a:rPr>
              <a:t>A[i</a:t>
            </a:r>
            <a:r>
              <a:rPr b="1" baseline="-25000" i="0" lang="en-US" sz="2000" u="none" cap="none" strike="noStrike">
                <a:solidFill>
                  <a:srgbClr val="CF0E30"/>
                </a:solidFill>
                <a:latin typeface="Courier New"/>
                <a:ea typeface="Courier New"/>
                <a:cs typeface="Courier New"/>
                <a:sym typeface="Courier New"/>
              </a:rPr>
              <a:t>1</a:t>
            </a:r>
            <a:r>
              <a:rPr b="1" i="0" lang="en-US" sz="2000" u="none" cap="none" strike="noStrike">
                <a:solidFill>
                  <a:srgbClr val="CF0E30"/>
                </a:solidFill>
                <a:latin typeface="Courier New"/>
                <a:ea typeface="Courier New"/>
                <a:cs typeface="Courier New"/>
                <a:sym typeface="Courier New"/>
              </a:rPr>
              <a:t>,i</a:t>
            </a:r>
            <a:r>
              <a:rPr b="1" baseline="-25000" i="0" lang="en-US" sz="2000" u="none" cap="none" strike="noStrike">
                <a:solidFill>
                  <a:srgbClr val="CF0E30"/>
                </a:solidFill>
                <a:latin typeface="Courier New"/>
                <a:ea typeface="Courier New"/>
                <a:cs typeface="Courier New"/>
                <a:sym typeface="Courier New"/>
              </a:rPr>
              <a:t>1</a:t>
            </a:r>
            <a:r>
              <a:rPr b="1" i="0" lang="en-US" sz="2000" u="none" cap="none" strike="noStrike">
                <a:solidFill>
                  <a:srgbClr val="CF0E30"/>
                </a:solidFill>
                <a:latin typeface="Courier New"/>
                <a:ea typeface="Courier New"/>
                <a:cs typeface="Courier New"/>
                <a:sym typeface="Courier New"/>
              </a:rPr>
              <a:t>-p] = A[i</a:t>
            </a:r>
            <a:r>
              <a:rPr b="1" baseline="-25000" i="0" lang="en-US" sz="2000" u="none" cap="none" strike="noStrike">
                <a:solidFill>
                  <a:srgbClr val="CF0E30"/>
                </a:solidFill>
                <a:latin typeface="Courier New"/>
                <a:ea typeface="Courier New"/>
                <a:cs typeface="Courier New"/>
                <a:sym typeface="Courier New"/>
              </a:rPr>
              <a:t>1</a:t>
            </a:r>
            <a:r>
              <a:rPr b="1" i="0" lang="en-US" sz="2000" u="none" cap="none" strike="noStrike">
                <a:solidFill>
                  <a:srgbClr val="CF0E30"/>
                </a:solidFill>
                <a:latin typeface="Courier New"/>
                <a:ea typeface="Courier New"/>
                <a:cs typeface="Courier New"/>
                <a:sym typeface="Courier New"/>
              </a:rPr>
              <a:t>,i</a:t>
            </a:r>
            <a:r>
              <a:rPr b="1" baseline="-25000" i="0" lang="en-US" sz="2000" u="none" cap="none" strike="noStrike">
                <a:solidFill>
                  <a:srgbClr val="CF0E30"/>
                </a:solidFill>
                <a:latin typeface="Courier New"/>
                <a:ea typeface="Courier New"/>
                <a:cs typeface="Courier New"/>
                <a:sym typeface="Courier New"/>
              </a:rPr>
              <a:t>1</a:t>
            </a:r>
            <a:r>
              <a:rPr b="1" i="0" lang="en-US" sz="2000" u="none" cap="none" strike="noStrike">
                <a:solidFill>
                  <a:srgbClr val="CF0E30"/>
                </a:solidFill>
                <a:latin typeface="Courier New"/>
                <a:ea typeface="Courier New"/>
                <a:cs typeface="Courier New"/>
                <a:sym typeface="Courier New"/>
              </a:rPr>
              <a:t>-p] + B[i</a:t>
            </a:r>
            <a:r>
              <a:rPr b="1" baseline="-25000" i="0" lang="en-US" sz="2000" u="none" cap="none" strike="noStrike">
                <a:solidFill>
                  <a:srgbClr val="CF0E30"/>
                </a:solidFill>
                <a:latin typeface="Courier New"/>
                <a:ea typeface="Courier New"/>
                <a:cs typeface="Courier New"/>
                <a:sym typeface="Courier New"/>
              </a:rPr>
              <a:t>1</a:t>
            </a:r>
            <a:r>
              <a:rPr b="1" i="0" lang="en-US" sz="2000" u="none" cap="none" strike="noStrike">
                <a:solidFill>
                  <a:srgbClr val="CF0E30"/>
                </a:solidFill>
                <a:latin typeface="Courier New"/>
                <a:ea typeface="Courier New"/>
                <a:cs typeface="Courier New"/>
                <a:sym typeface="Courier New"/>
              </a:rPr>
              <a:t>-1,i</a:t>
            </a:r>
            <a:r>
              <a:rPr b="1" baseline="-25000" i="0" lang="en-US" sz="2000" u="none" cap="none" strike="noStrike">
                <a:solidFill>
                  <a:srgbClr val="CF0E30"/>
                </a:solidFill>
                <a:latin typeface="Courier New"/>
                <a:ea typeface="Courier New"/>
                <a:cs typeface="Courier New"/>
                <a:sym typeface="Courier New"/>
              </a:rPr>
              <a:t>1</a:t>
            </a:r>
            <a:r>
              <a:rPr b="1" i="0" lang="en-US" sz="2000" u="none" cap="none" strike="noStrike">
                <a:solidFill>
                  <a:srgbClr val="CF0E30"/>
                </a:solidFill>
                <a:latin typeface="Courier New"/>
                <a:ea typeface="Courier New"/>
                <a:cs typeface="Courier New"/>
                <a:sym typeface="Courier New"/>
              </a:rPr>
              <a:t>-p];   (S</a:t>
            </a:r>
            <a:r>
              <a:rPr b="1" baseline="-25000" i="0" lang="en-US" sz="2000" u="none" cap="none" strike="noStrike">
                <a:solidFill>
                  <a:srgbClr val="CF0E30"/>
                </a:solidFill>
                <a:latin typeface="Courier New"/>
                <a:ea typeface="Courier New"/>
                <a:cs typeface="Courier New"/>
                <a:sym typeface="Courier New"/>
              </a:rPr>
              <a:t>1</a:t>
            </a:r>
            <a:r>
              <a:rPr b="1" i="0" lang="en-US" sz="2000" u="none" cap="none" strike="noStrike">
                <a:solidFill>
                  <a:srgbClr val="CF0E30"/>
                </a:solidFill>
                <a:latin typeface="Courier New"/>
                <a:ea typeface="Courier New"/>
                <a:cs typeface="Courier New"/>
                <a:sym typeface="Courier New"/>
              </a:rPr>
              <a:t>)</a:t>
            </a:r>
            <a:endParaRPr b="1" i="0" sz="2000" u="none" cap="none" strike="noStrike">
              <a:solidFill>
                <a:srgbClr val="00FFFF"/>
              </a:solidFill>
              <a:latin typeface="Courier New"/>
              <a:ea typeface="Courier New"/>
              <a:cs typeface="Courier New"/>
              <a:sym typeface="Courier New"/>
            </a:endParaRPr>
          </a:p>
          <a:p>
            <a:pPr indent="-342900" lvl="0" marL="342900" marR="0" rtl="0" algn="l">
              <a:spcBef>
                <a:spcPts val="0"/>
              </a:spcBef>
              <a:spcAft>
                <a:spcPts val="0"/>
              </a:spcAft>
              <a:buClr>
                <a:srgbClr val="00FFFF"/>
              </a:buClr>
              <a:buFont typeface="Noto Symbol"/>
              <a:buNone/>
            </a:pPr>
            <a:r>
              <a:rPr b="1" i="0" lang="en-US" sz="2000" u="none" cap="none" strike="noStrike">
                <a:solidFill>
                  <a:srgbClr val="00FFFF"/>
                </a:solidFill>
                <a:latin typeface="Courier New"/>
                <a:ea typeface="Courier New"/>
                <a:cs typeface="Courier New"/>
                <a:sym typeface="Courier New"/>
              </a:rPr>
              <a:t>		</a:t>
            </a:r>
            <a:r>
              <a:rPr b="1" i="0" lang="en-US" sz="2000" u="none" cap="none" strike="noStrike">
                <a:solidFill>
                  <a:srgbClr val="008000"/>
                </a:solidFill>
                <a:latin typeface="Courier New"/>
                <a:ea typeface="Courier New"/>
                <a:cs typeface="Courier New"/>
                <a:sym typeface="Courier New"/>
              </a:rPr>
              <a:t>B[i</a:t>
            </a:r>
            <a:r>
              <a:rPr b="1" baseline="-25000" i="0" lang="en-US" sz="2000" u="none" cap="none" strike="noStrike">
                <a:solidFill>
                  <a:srgbClr val="008000"/>
                </a:solidFill>
                <a:latin typeface="Courier New"/>
                <a:ea typeface="Courier New"/>
                <a:cs typeface="Courier New"/>
                <a:sym typeface="Courier New"/>
              </a:rPr>
              <a:t>1</a:t>
            </a:r>
            <a:r>
              <a:rPr b="1" i="0" lang="en-US" sz="2000" u="none" cap="none" strike="noStrike">
                <a:solidFill>
                  <a:srgbClr val="008000"/>
                </a:solidFill>
                <a:latin typeface="Courier New"/>
                <a:ea typeface="Courier New"/>
                <a:cs typeface="Courier New"/>
                <a:sym typeface="Courier New"/>
              </a:rPr>
              <a:t>,i</a:t>
            </a:r>
            <a:r>
              <a:rPr b="1" baseline="-25000" i="0" lang="en-US" sz="2000" u="none" cap="none" strike="noStrike">
                <a:solidFill>
                  <a:srgbClr val="008000"/>
                </a:solidFill>
                <a:latin typeface="Courier New"/>
                <a:ea typeface="Courier New"/>
                <a:cs typeface="Courier New"/>
                <a:sym typeface="Courier New"/>
              </a:rPr>
              <a:t>1</a:t>
            </a:r>
            <a:r>
              <a:rPr b="1" i="0" lang="en-US" sz="2000" u="none" cap="none" strike="noStrike">
                <a:solidFill>
                  <a:srgbClr val="008000"/>
                </a:solidFill>
                <a:latin typeface="Courier New"/>
                <a:ea typeface="Courier New"/>
                <a:cs typeface="Courier New"/>
                <a:sym typeface="Courier New"/>
              </a:rPr>
              <a:t>-p+1] = A[i</a:t>
            </a:r>
            <a:r>
              <a:rPr b="1" baseline="-25000" i="0" lang="en-US" sz="2000" u="none" cap="none" strike="noStrike">
                <a:solidFill>
                  <a:srgbClr val="008000"/>
                </a:solidFill>
                <a:latin typeface="Courier New"/>
                <a:ea typeface="Courier New"/>
                <a:cs typeface="Courier New"/>
                <a:sym typeface="Courier New"/>
              </a:rPr>
              <a:t>1</a:t>
            </a:r>
            <a:r>
              <a:rPr b="1" i="0" lang="en-US" sz="2000" u="none" cap="none" strike="noStrike">
                <a:solidFill>
                  <a:srgbClr val="008000"/>
                </a:solidFill>
                <a:latin typeface="Courier New"/>
                <a:ea typeface="Courier New"/>
                <a:cs typeface="Courier New"/>
                <a:sym typeface="Courier New"/>
              </a:rPr>
              <a:t>,i</a:t>
            </a:r>
            <a:r>
              <a:rPr b="1" baseline="-25000" i="0" lang="en-US" sz="2000" u="none" cap="none" strike="noStrike">
                <a:solidFill>
                  <a:srgbClr val="008000"/>
                </a:solidFill>
                <a:latin typeface="Courier New"/>
                <a:ea typeface="Courier New"/>
                <a:cs typeface="Courier New"/>
                <a:sym typeface="Courier New"/>
              </a:rPr>
              <a:t>1</a:t>
            </a:r>
            <a:r>
              <a:rPr b="1" i="0" lang="en-US" sz="2000" u="none" cap="none" strike="noStrike">
                <a:solidFill>
                  <a:srgbClr val="008000"/>
                </a:solidFill>
                <a:latin typeface="Courier New"/>
                <a:ea typeface="Courier New"/>
                <a:cs typeface="Courier New"/>
                <a:sym typeface="Courier New"/>
              </a:rPr>
              <a:t>-p] * B[i</a:t>
            </a:r>
            <a:r>
              <a:rPr b="1" baseline="-25000" i="0" lang="en-US" sz="2000" u="none" cap="none" strike="noStrike">
                <a:solidFill>
                  <a:srgbClr val="008000"/>
                </a:solidFill>
                <a:latin typeface="Courier New"/>
                <a:ea typeface="Courier New"/>
                <a:cs typeface="Courier New"/>
                <a:sym typeface="Courier New"/>
              </a:rPr>
              <a:t>1</a:t>
            </a:r>
            <a:r>
              <a:rPr b="1" i="0" lang="en-US" sz="2000" u="none" cap="none" strike="noStrike">
                <a:solidFill>
                  <a:srgbClr val="008000"/>
                </a:solidFill>
                <a:latin typeface="Courier New"/>
                <a:ea typeface="Courier New"/>
                <a:cs typeface="Courier New"/>
                <a:sym typeface="Courier New"/>
              </a:rPr>
              <a:t>,i</a:t>
            </a:r>
            <a:r>
              <a:rPr b="1" baseline="-25000" i="0" lang="en-US" sz="2000" u="none" cap="none" strike="noStrike">
                <a:solidFill>
                  <a:srgbClr val="008000"/>
                </a:solidFill>
                <a:latin typeface="Courier New"/>
                <a:ea typeface="Courier New"/>
                <a:cs typeface="Courier New"/>
                <a:sym typeface="Courier New"/>
              </a:rPr>
              <a:t>1</a:t>
            </a:r>
            <a:r>
              <a:rPr b="1" i="0" lang="en-US" sz="2000" u="none" cap="none" strike="noStrike">
                <a:solidFill>
                  <a:srgbClr val="008000"/>
                </a:solidFill>
                <a:latin typeface="Courier New"/>
                <a:ea typeface="Courier New"/>
                <a:cs typeface="Courier New"/>
                <a:sym typeface="Courier New"/>
              </a:rPr>
              <a:t>-p+1]; (S</a:t>
            </a:r>
            <a:r>
              <a:rPr b="1" baseline="-25000" i="0" lang="en-US" sz="2000" u="none" cap="none" strike="noStrike">
                <a:solidFill>
                  <a:srgbClr val="008000"/>
                </a:solidFill>
                <a:latin typeface="Courier New"/>
                <a:ea typeface="Courier New"/>
                <a:cs typeface="Courier New"/>
                <a:sym typeface="Courier New"/>
              </a:rPr>
              <a:t>2</a:t>
            </a:r>
            <a:r>
              <a:rPr b="1" i="0" lang="en-US" sz="2000" u="none" cap="none" strike="noStrike">
                <a:solidFill>
                  <a:srgbClr val="008000"/>
                </a:solidFill>
                <a:latin typeface="Courier New"/>
                <a:ea typeface="Courier New"/>
                <a:cs typeface="Courier New"/>
                <a:sym typeface="Courier New"/>
              </a:rPr>
              <a:t>)</a:t>
            </a:r>
            <a:endParaRPr/>
          </a:p>
          <a:p>
            <a:pPr indent="-342900" lvl="0" marL="342900" marR="0" rtl="0" algn="l">
              <a:spcBef>
                <a:spcPts val="0"/>
              </a:spcBef>
              <a:spcAft>
                <a:spcPts val="0"/>
              </a:spcAft>
              <a:buClr>
                <a:srgbClr val="000000"/>
              </a:buClr>
              <a:buFont typeface="Noto Symbol"/>
              <a:buNone/>
            </a:pPr>
            <a:r>
              <a:rPr b="1" i="0" lang="en-US" sz="2000" u="none" cap="none" strike="noStrike">
                <a:solidFill>
                  <a:srgbClr val="000000"/>
                </a:solidFill>
                <a:latin typeface="Courier New"/>
                <a:ea typeface="Courier New"/>
                <a:cs typeface="Courier New"/>
                <a:sym typeface="Courier New"/>
              </a:rPr>
              <a:t>	if (p &lt;= 0) then </a:t>
            </a:r>
            <a:endParaRPr/>
          </a:p>
          <a:p>
            <a:pPr indent="-342900" lvl="0" marL="342900" marR="0" rtl="0" algn="l">
              <a:spcBef>
                <a:spcPts val="0"/>
              </a:spcBef>
              <a:spcAft>
                <a:spcPts val="600"/>
              </a:spcAft>
              <a:buClr>
                <a:srgbClr val="00FFFF"/>
              </a:buClr>
              <a:buFont typeface="Noto Symbol"/>
              <a:buNone/>
            </a:pPr>
            <a:r>
              <a:rPr b="1" i="0" lang="en-US" sz="2000" u="none" cap="none" strike="noStrike">
                <a:solidFill>
                  <a:srgbClr val="00FFFF"/>
                </a:solidFill>
                <a:latin typeface="Courier New"/>
                <a:ea typeface="Courier New"/>
                <a:cs typeface="Courier New"/>
                <a:sym typeface="Courier New"/>
              </a:rPr>
              <a:t>		</a:t>
            </a:r>
            <a:r>
              <a:rPr b="1" i="0" lang="en-US" sz="2000" u="none" cap="none" strike="noStrike">
                <a:solidFill>
                  <a:srgbClr val="CF0E30"/>
                </a:solidFill>
                <a:latin typeface="Courier New"/>
                <a:ea typeface="Courier New"/>
                <a:cs typeface="Courier New"/>
                <a:sym typeface="Courier New"/>
              </a:rPr>
              <a:t>A[n+p,n] = A[n+p,N] + B[n+p-1,n];       (S</a:t>
            </a:r>
            <a:r>
              <a:rPr b="1" baseline="-25000" i="0" lang="en-US" sz="2000" u="none" cap="none" strike="noStrike">
                <a:solidFill>
                  <a:srgbClr val="CF0E30"/>
                </a:solidFill>
                <a:latin typeface="Courier New"/>
                <a:ea typeface="Courier New"/>
                <a:cs typeface="Courier New"/>
                <a:sym typeface="Courier New"/>
              </a:rPr>
              <a:t>1</a:t>
            </a:r>
            <a:r>
              <a:rPr b="1" i="0" lang="en-US" sz="2000" u="none" cap="none" strike="noStrike">
                <a:solidFill>
                  <a:srgbClr val="CF0E30"/>
                </a:solidFill>
                <a:latin typeface="Courier New"/>
                <a:ea typeface="Courier New"/>
                <a:cs typeface="Courier New"/>
                <a:sym typeface="Courier New"/>
              </a:rPr>
              <a:t>)</a:t>
            </a:r>
            <a:endParaRPr b="0" i="0" sz="2000" u="none" cap="none" strike="noStrike">
              <a:solidFill>
                <a:schemeClr val="dk1"/>
              </a:solidFill>
              <a:latin typeface="Comic Sans MS"/>
              <a:ea typeface="Comic Sans MS"/>
              <a:cs typeface="Comic Sans MS"/>
              <a:sym typeface="Comic Sans MS"/>
            </a:endParaRPr>
          </a:p>
        </p:txBody>
      </p:sp>
      <p:sp>
        <p:nvSpPr>
          <p:cNvPr id="378" name="Google Shape;378;p19"/>
          <p:cNvSpPr/>
          <p:nvPr/>
        </p:nvSpPr>
        <p:spPr>
          <a:xfrm>
            <a:off x="303213" y="3340081"/>
            <a:ext cx="8356600" cy="2619375"/>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9" name="Google Shape;379;p19"/>
          <p:cNvSpPr/>
          <p:nvPr/>
        </p:nvSpPr>
        <p:spPr>
          <a:xfrm>
            <a:off x="966788" y="1335088"/>
            <a:ext cx="7696200" cy="12969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2"/>
              </a:buClr>
              <a:buFont typeface="Arial"/>
              <a:buNone/>
            </a:pPr>
            <a:r>
              <a:rPr b="0" i="0" lang="en-US" sz="2000" u="none" cap="none" strike="noStrike">
                <a:solidFill>
                  <a:schemeClr val="dk1"/>
                </a:solidFill>
                <a:latin typeface="Tahoma"/>
                <a:ea typeface="Tahoma"/>
                <a:cs typeface="Tahoma"/>
                <a:sym typeface="Tahoma"/>
              </a:rPr>
              <a:t>Algorithm finds </a:t>
            </a:r>
            <a:r>
              <a:rPr b="0" i="0" lang="en-US" sz="2000" u="none" cap="none" strike="noStrike">
                <a:solidFill>
                  <a:srgbClr val="0000FF"/>
                </a:solidFill>
                <a:latin typeface="Tahoma"/>
                <a:ea typeface="Tahoma"/>
                <a:cs typeface="Tahoma"/>
                <a:sym typeface="Tahoma"/>
              </a:rPr>
              <a:t>affine partition mappings</a:t>
            </a:r>
            <a:r>
              <a:rPr b="0" i="0" lang="en-US" sz="2000" u="none" cap="none" strike="noStrike">
                <a:solidFill>
                  <a:schemeClr val="dk1"/>
                </a:solidFill>
                <a:latin typeface="Tahoma"/>
                <a:ea typeface="Tahoma"/>
                <a:cs typeface="Tahoma"/>
                <a:sym typeface="Tahoma"/>
              </a:rPr>
              <a:t> for each instruction:  </a:t>
            </a:r>
            <a:endParaRPr/>
          </a:p>
          <a:p>
            <a:pPr indent="0" lvl="0" marL="0" marR="0" rtl="0" algn="l">
              <a:lnSpc>
                <a:spcPct val="90000"/>
              </a:lnSpc>
              <a:spcBef>
                <a:spcPts val="1600"/>
              </a:spcBef>
              <a:spcAft>
                <a:spcPts val="0"/>
              </a:spcAft>
              <a:buClr>
                <a:schemeClr val="accent2"/>
              </a:buClr>
              <a:buFont typeface="Arial"/>
              <a:buNone/>
            </a:pPr>
            <a:r>
              <a:rPr b="0" i="0" lang="en-US" sz="2000" u="none" cap="none" strike="noStrike">
                <a:solidFill>
                  <a:schemeClr val="dk1"/>
                </a:solidFill>
                <a:latin typeface="Tahoma"/>
                <a:ea typeface="Tahoma"/>
                <a:cs typeface="Tahoma"/>
                <a:sym typeface="Tahoma"/>
              </a:rPr>
              <a:t>	</a:t>
            </a:r>
            <a:r>
              <a:rPr b="0" i="0" lang="en-US" sz="2000" u="none" cap="none" strike="noStrike">
                <a:solidFill>
                  <a:srgbClr val="CF0E30"/>
                </a:solidFill>
                <a:latin typeface="Tahoma"/>
                <a:ea typeface="Tahoma"/>
                <a:cs typeface="Tahoma"/>
                <a:sym typeface="Tahoma"/>
              </a:rPr>
              <a:t>S1: Execute iteration (i, j) on processor i-j.</a:t>
            </a:r>
            <a:endParaRPr/>
          </a:p>
          <a:p>
            <a:pPr indent="0" lvl="0" marL="0" marR="0" rtl="0" algn="l">
              <a:lnSpc>
                <a:spcPct val="90000"/>
              </a:lnSpc>
              <a:spcBef>
                <a:spcPts val="1000"/>
              </a:spcBef>
              <a:spcAft>
                <a:spcPts val="0"/>
              </a:spcAft>
              <a:buClr>
                <a:schemeClr val="accent2"/>
              </a:buClr>
              <a:buFont typeface="Arial"/>
              <a:buNone/>
            </a:pPr>
            <a:r>
              <a:rPr b="0" i="0" lang="en-US" sz="2000" u="none" cap="none" strike="noStrike">
                <a:solidFill>
                  <a:schemeClr val="dk1"/>
                </a:solidFill>
                <a:latin typeface="Tahoma"/>
                <a:ea typeface="Tahoma"/>
                <a:cs typeface="Tahoma"/>
                <a:sym typeface="Tahoma"/>
              </a:rPr>
              <a:t>	</a:t>
            </a:r>
            <a:r>
              <a:rPr b="0" i="0" lang="en-US" sz="2000" u="none" cap="none" strike="noStrike">
                <a:solidFill>
                  <a:srgbClr val="008000"/>
                </a:solidFill>
                <a:latin typeface="Tahoma"/>
                <a:ea typeface="Tahoma"/>
                <a:cs typeface="Tahoma"/>
                <a:sym typeface="Tahoma"/>
              </a:rPr>
              <a:t>S2: Execute iteration (i, j) on processor i-j+1.</a:t>
            </a:r>
            <a:r>
              <a:rPr b="1" i="0" lang="en-US" sz="2000" u="none" cap="none" strike="noStrike">
                <a:solidFill>
                  <a:srgbClr val="008000"/>
                </a:solidFill>
                <a:latin typeface="Tahoma"/>
                <a:ea typeface="Tahoma"/>
                <a:cs typeface="Tahoma"/>
                <a:sym typeface="Tahoma"/>
              </a:rPr>
              <a:t> </a:t>
            </a:r>
            <a:endParaRPr/>
          </a:p>
        </p:txBody>
      </p:sp>
      <p:sp>
        <p:nvSpPr>
          <p:cNvPr id="380" name="Google Shape;38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381" name="Google Shape;38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382" name="Google Shape;38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0"/>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Maximum Parallelism &amp; No Communication</a:t>
            </a:r>
            <a:endParaRPr/>
          </a:p>
        </p:txBody>
      </p:sp>
      <p:sp>
        <p:nvSpPr>
          <p:cNvPr id="389" name="Google Shape;389;p20"/>
          <p:cNvSpPr/>
          <p:nvPr/>
        </p:nvSpPr>
        <p:spPr>
          <a:xfrm>
            <a:off x="292100" y="3990975"/>
            <a:ext cx="8759825" cy="21875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5000"/>
              </a:lnSpc>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For every pair of data dependent accesses F</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 and F</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 </a:t>
            </a:r>
            <a:br>
              <a:rPr b="0" i="0" lang="en-US" sz="1800" u="none" cap="none" strike="noStrike">
                <a:solidFill>
                  <a:schemeClr val="dk1"/>
                </a:solidFill>
                <a:latin typeface="Tahoma"/>
                <a:ea typeface="Tahoma"/>
                <a:cs typeface="Tahoma"/>
                <a:sym typeface="Tahoma"/>
              </a:rPr>
            </a:br>
            <a:br>
              <a:rPr b="0" i="0" lang="en-US" sz="1800" u="none" cap="none" strike="noStrike">
                <a:solidFill>
                  <a:schemeClr val="dk1"/>
                </a:solidFill>
                <a:latin typeface="Tahoma"/>
                <a:ea typeface="Tahoma"/>
                <a:cs typeface="Tahoma"/>
                <a:sym typeface="Tahoma"/>
              </a:rPr>
            </a:br>
            <a:r>
              <a:rPr b="0" i="0" lang="en-US" sz="1800" u="none" cap="none" strike="noStrike">
                <a:solidFill>
                  <a:schemeClr val="dk1"/>
                </a:solidFill>
                <a:latin typeface="Tahoma"/>
                <a:ea typeface="Tahoma"/>
                <a:cs typeface="Tahoma"/>
                <a:sym typeface="Tahoma"/>
              </a:rPr>
              <a:t>Find C</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 </a:t>
            </a:r>
            <a:r>
              <a:rPr b="0" baseline="-25000" i="0" lang="en-US" sz="1800" u="none" cap="none" strike="noStrike">
                <a:solidFill>
                  <a:schemeClr val="dk1"/>
                </a:solidFill>
                <a:latin typeface="Tahoma"/>
                <a:ea typeface="Tahoma"/>
                <a:cs typeface="Tahoma"/>
                <a:sym typeface="Tahoma"/>
              </a:rPr>
              <a:t> </a:t>
            </a: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 C</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 c</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 </a:t>
            </a:r>
            <a:endParaRPr/>
          </a:p>
          <a:p>
            <a:pPr indent="-342900" lvl="0" marL="342900" marR="0" rtl="0" algn="l">
              <a:lnSpc>
                <a:spcPct val="95000"/>
              </a:lnSpc>
              <a:spcBef>
                <a:spcPts val="5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		</a:t>
            </a:r>
            <a:r>
              <a:rPr b="1" i="0" lang="en-US" sz="1800" u="none" cap="none" strike="noStrike">
                <a:solidFill>
                  <a:schemeClr val="dk1"/>
                </a:solidFill>
                <a:latin typeface="Tahoma"/>
                <a:ea typeface="Tahoma"/>
                <a:cs typeface="Tahoma"/>
                <a:sym typeface="Tahoma"/>
              </a:rPr>
              <a:t>∀ </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 i</a:t>
            </a:r>
            <a:r>
              <a:rPr b="0" baseline="-25000" i="0" lang="en-US" sz="1800" u="none" cap="none" strike="noStrike">
                <a:solidFill>
                  <a:schemeClr val="dk1"/>
                </a:solidFill>
                <a:latin typeface="Tahoma"/>
                <a:ea typeface="Tahoma"/>
                <a:cs typeface="Tahoma"/>
                <a:sym typeface="Tahoma"/>
              </a:rPr>
              <a:t>2      </a:t>
            </a: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1 </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 f</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 = F</a:t>
            </a:r>
            <a:r>
              <a:rPr b="0" baseline="-25000" i="0" lang="en-US" sz="1800" u="none" cap="none" strike="noStrike">
                <a:solidFill>
                  <a:schemeClr val="dk1"/>
                </a:solidFill>
                <a:latin typeface="Tahoma"/>
                <a:ea typeface="Tahoma"/>
                <a:cs typeface="Tahoma"/>
                <a:sym typeface="Tahoma"/>
              </a:rPr>
              <a:t>2 </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 → C</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 = C</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 </a:t>
            </a:r>
            <a:endParaRPr/>
          </a:p>
          <a:p>
            <a:pPr indent="-342900" lvl="0" marL="342900" marR="0" rtl="0" algn="l">
              <a:lnSpc>
                <a:spcPct val="95000"/>
              </a:lnSpc>
              <a:spcBef>
                <a:spcPts val="560"/>
              </a:spcBef>
              <a:spcAft>
                <a:spcPts val="200"/>
              </a:spcAft>
              <a:buClr>
                <a:schemeClr val="folHlink"/>
              </a:buClr>
              <a:buFont typeface="Noto Symbol"/>
              <a:buNone/>
            </a:pPr>
            <a:r>
              <a:rPr b="0" i="0" lang="en-US" sz="1800" u="none" cap="none" strike="noStrike">
                <a:solidFill>
                  <a:schemeClr val="dk1"/>
                </a:solidFill>
                <a:latin typeface="Tahoma"/>
                <a:ea typeface="Tahoma"/>
                <a:cs typeface="Tahoma"/>
                <a:sym typeface="Tahoma"/>
              </a:rPr>
              <a:t>	with the objective of maximizing the rank of C</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 C</a:t>
            </a:r>
            <a:r>
              <a:rPr b="0" baseline="-25000" i="0" lang="en-US" sz="1800" u="none" cap="none" strike="noStrike">
                <a:solidFill>
                  <a:schemeClr val="dk1"/>
                </a:solidFill>
                <a:latin typeface="Tahoma"/>
                <a:ea typeface="Tahoma"/>
                <a:cs typeface="Tahoma"/>
                <a:sym typeface="Tahoma"/>
              </a:rPr>
              <a:t>2</a:t>
            </a:r>
            <a:endParaRPr/>
          </a:p>
        </p:txBody>
      </p:sp>
      <p:grpSp>
        <p:nvGrpSpPr>
          <p:cNvPr id="390" name="Google Shape;390;p20"/>
          <p:cNvGrpSpPr/>
          <p:nvPr/>
        </p:nvGrpSpPr>
        <p:grpSpPr>
          <a:xfrm>
            <a:off x="1149350" y="1201738"/>
            <a:ext cx="7162800" cy="2519362"/>
            <a:chOff x="724" y="757"/>
            <a:chExt cx="4512" cy="1587"/>
          </a:xfrm>
        </p:grpSpPr>
        <p:sp>
          <p:nvSpPr>
            <p:cNvPr id="391" name="Google Shape;391;p20"/>
            <p:cNvSpPr/>
            <p:nvPr/>
          </p:nvSpPr>
          <p:spPr>
            <a:xfrm>
              <a:off x="3620" y="869"/>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2" name="Google Shape;392;p20"/>
            <p:cNvSpPr/>
            <p:nvPr/>
          </p:nvSpPr>
          <p:spPr>
            <a:xfrm>
              <a:off x="3738" y="869"/>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3" name="Google Shape;393;p20"/>
            <p:cNvSpPr/>
            <p:nvPr/>
          </p:nvSpPr>
          <p:spPr>
            <a:xfrm>
              <a:off x="3856" y="869"/>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4" name="Google Shape;394;p20"/>
            <p:cNvSpPr/>
            <p:nvPr/>
          </p:nvSpPr>
          <p:spPr>
            <a:xfrm>
              <a:off x="3974" y="869"/>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5" name="Google Shape;395;p20"/>
            <p:cNvSpPr/>
            <p:nvPr/>
          </p:nvSpPr>
          <p:spPr>
            <a:xfrm>
              <a:off x="4092" y="869"/>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6" name="Google Shape;396;p20"/>
            <p:cNvSpPr/>
            <p:nvPr/>
          </p:nvSpPr>
          <p:spPr>
            <a:xfrm>
              <a:off x="3620" y="987"/>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7" name="Google Shape;397;p20"/>
            <p:cNvSpPr/>
            <p:nvPr/>
          </p:nvSpPr>
          <p:spPr>
            <a:xfrm>
              <a:off x="3738" y="987"/>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8" name="Google Shape;398;p20"/>
            <p:cNvSpPr/>
            <p:nvPr/>
          </p:nvSpPr>
          <p:spPr>
            <a:xfrm>
              <a:off x="3856" y="987"/>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9" name="Google Shape;399;p20"/>
            <p:cNvSpPr/>
            <p:nvPr/>
          </p:nvSpPr>
          <p:spPr>
            <a:xfrm>
              <a:off x="3974" y="987"/>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0" name="Google Shape;400;p20"/>
            <p:cNvSpPr/>
            <p:nvPr/>
          </p:nvSpPr>
          <p:spPr>
            <a:xfrm>
              <a:off x="4092" y="987"/>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1" name="Google Shape;401;p20"/>
            <p:cNvSpPr/>
            <p:nvPr/>
          </p:nvSpPr>
          <p:spPr>
            <a:xfrm>
              <a:off x="3620" y="1105"/>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2" name="Google Shape;402;p20"/>
            <p:cNvSpPr/>
            <p:nvPr/>
          </p:nvSpPr>
          <p:spPr>
            <a:xfrm>
              <a:off x="3738" y="1105"/>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3" name="Google Shape;403;p20"/>
            <p:cNvSpPr/>
            <p:nvPr/>
          </p:nvSpPr>
          <p:spPr>
            <a:xfrm>
              <a:off x="3856" y="1105"/>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4" name="Google Shape;404;p20"/>
            <p:cNvSpPr/>
            <p:nvPr/>
          </p:nvSpPr>
          <p:spPr>
            <a:xfrm>
              <a:off x="3974" y="1105"/>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5" name="Google Shape;405;p20"/>
            <p:cNvSpPr/>
            <p:nvPr/>
          </p:nvSpPr>
          <p:spPr>
            <a:xfrm>
              <a:off x="4092" y="1105"/>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6" name="Google Shape;406;p20"/>
            <p:cNvSpPr/>
            <p:nvPr/>
          </p:nvSpPr>
          <p:spPr>
            <a:xfrm>
              <a:off x="3620" y="1223"/>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7" name="Google Shape;407;p20"/>
            <p:cNvSpPr/>
            <p:nvPr/>
          </p:nvSpPr>
          <p:spPr>
            <a:xfrm>
              <a:off x="3738" y="1223"/>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8" name="Google Shape;408;p20"/>
            <p:cNvSpPr/>
            <p:nvPr/>
          </p:nvSpPr>
          <p:spPr>
            <a:xfrm>
              <a:off x="3856" y="1223"/>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9" name="Google Shape;409;p20"/>
            <p:cNvSpPr/>
            <p:nvPr/>
          </p:nvSpPr>
          <p:spPr>
            <a:xfrm>
              <a:off x="3974" y="1223"/>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0" name="Google Shape;410;p20"/>
            <p:cNvSpPr/>
            <p:nvPr/>
          </p:nvSpPr>
          <p:spPr>
            <a:xfrm>
              <a:off x="4092" y="1223"/>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1" name="Google Shape;411;p20"/>
            <p:cNvSpPr/>
            <p:nvPr/>
          </p:nvSpPr>
          <p:spPr>
            <a:xfrm>
              <a:off x="3620" y="1341"/>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2" name="Google Shape;412;p20"/>
            <p:cNvSpPr/>
            <p:nvPr/>
          </p:nvSpPr>
          <p:spPr>
            <a:xfrm>
              <a:off x="3738" y="1341"/>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3" name="Google Shape;413;p20"/>
            <p:cNvSpPr/>
            <p:nvPr/>
          </p:nvSpPr>
          <p:spPr>
            <a:xfrm>
              <a:off x="3856" y="1341"/>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4" name="Google Shape;414;p20"/>
            <p:cNvSpPr/>
            <p:nvPr/>
          </p:nvSpPr>
          <p:spPr>
            <a:xfrm>
              <a:off x="3974" y="1341"/>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5" name="Google Shape;415;p20"/>
            <p:cNvSpPr/>
            <p:nvPr/>
          </p:nvSpPr>
          <p:spPr>
            <a:xfrm>
              <a:off x="4092" y="1341"/>
              <a:ext cx="59" cy="59"/>
            </a:xfrm>
            <a:prstGeom prst="rect">
              <a:avLst/>
            </a:prstGeom>
            <a:solidFill>
              <a:srgbClr val="008000">
                <a:alpha val="49803"/>
              </a:srgbClr>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6" name="Google Shape;416;p20"/>
            <p:cNvSpPr/>
            <p:nvPr/>
          </p:nvSpPr>
          <p:spPr>
            <a:xfrm>
              <a:off x="1652" y="1535"/>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7" name="Google Shape;417;p20"/>
            <p:cNvSpPr/>
            <p:nvPr/>
          </p:nvSpPr>
          <p:spPr>
            <a:xfrm>
              <a:off x="1770" y="1535"/>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8" name="Google Shape;418;p20"/>
            <p:cNvSpPr/>
            <p:nvPr/>
          </p:nvSpPr>
          <p:spPr>
            <a:xfrm>
              <a:off x="1888" y="1535"/>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9" name="Google Shape;419;p20"/>
            <p:cNvSpPr/>
            <p:nvPr/>
          </p:nvSpPr>
          <p:spPr>
            <a:xfrm>
              <a:off x="2006" y="1535"/>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0" name="Google Shape;420;p20"/>
            <p:cNvSpPr/>
            <p:nvPr/>
          </p:nvSpPr>
          <p:spPr>
            <a:xfrm>
              <a:off x="2124" y="1535"/>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1" name="Google Shape;421;p20"/>
            <p:cNvSpPr/>
            <p:nvPr/>
          </p:nvSpPr>
          <p:spPr>
            <a:xfrm>
              <a:off x="1652" y="1653"/>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2" name="Google Shape;422;p20"/>
            <p:cNvSpPr/>
            <p:nvPr/>
          </p:nvSpPr>
          <p:spPr>
            <a:xfrm>
              <a:off x="1770" y="1653"/>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3" name="Google Shape;423;p20"/>
            <p:cNvSpPr/>
            <p:nvPr/>
          </p:nvSpPr>
          <p:spPr>
            <a:xfrm>
              <a:off x="1888" y="1653"/>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4" name="Google Shape;424;p20"/>
            <p:cNvSpPr/>
            <p:nvPr/>
          </p:nvSpPr>
          <p:spPr>
            <a:xfrm>
              <a:off x="2006" y="1653"/>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5" name="Google Shape;425;p20"/>
            <p:cNvSpPr/>
            <p:nvPr/>
          </p:nvSpPr>
          <p:spPr>
            <a:xfrm>
              <a:off x="2124" y="1653"/>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6" name="Google Shape;426;p20"/>
            <p:cNvSpPr/>
            <p:nvPr/>
          </p:nvSpPr>
          <p:spPr>
            <a:xfrm>
              <a:off x="1652" y="869"/>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7" name="Google Shape;427;p20"/>
            <p:cNvSpPr/>
            <p:nvPr/>
          </p:nvSpPr>
          <p:spPr>
            <a:xfrm>
              <a:off x="1770" y="869"/>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8" name="Google Shape;428;p20"/>
            <p:cNvSpPr/>
            <p:nvPr/>
          </p:nvSpPr>
          <p:spPr>
            <a:xfrm>
              <a:off x="1888" y="869"/>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9" name="Google Shape;429;p20"/>
            <p:cNvSpPr/>
            <p:nvPr/>
          </p:nvSpPr>
          <p:spPr>
            <a:xfrm>
              <a:off x="2006" y="869"/>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0" name="Google Shape;430;p20"/>
            <p:cNvSpPr/>
            <p:nvPr/>
          </p:nvSpPr>
          <p:spPr>
            <a:xfrm>
              <a:off x="2124" y="869"/>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1" name="Google Shape;431;p20"/>
            <p:cNvSpPr/>
            <p:nvPr/>
          </p:nvSpPr>
          <p:spPr>
            <a:xfrm>
              <a:off x="1652" y="987"/>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2" name="Google Shape;432;p20"/>
            <p:cNvSpPr/>
            <p:nvPr/>
          </p:nvSpPr>
          <p:spPr>
            <a:xfrm>
              <a:off x="1770" y="987"/>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3" name="Google Shape;433;p20"/>
            <p:cNvSpPr/>
            <p:nvPr/>
          </p:nvSpPr>
          <p:spPr>
            <a:xfrm>
              <a:off x="1888" y="987"/>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4" name="Google Shape;434;p20"/>
            <p:cNvSpPr/>
            <p:nvPr/>
          </p:nvSpPr>
          <p:spPr>
            <a:xfrm>
              <a:off x="2006" y="987"/>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5" name="Google Shape;435;p20"/>
            <p:cNvSpPr/>
            <p:nvPr/>
          </p:nvSpPr>
          <p:spPr>
            <a:xfrm>
              <a:off x="2124" y="987"/>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6" name="Google Shape;436;p20"/>
            <p:cNvSpPr/>
            <p:nvPr/>
          </p:nvSpPr>
          <p:spPr>
            <a:xfrm>
              <a:off x="1652" y="1105"/>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7" name="Google Shape;437;p20"/>
            <p:cNvSpPr/>
            <p:nvPr/>
          </p:nvSpPr>
          <p:spPr>
            <a:xfrm>
              <a:off x="1770" y="1105"/>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8" name="Google Shape;438;p20"/>
            <p:cNvSpPr/>
            <p:nvPr/>
          </p:nvSpPr>
          <p:spPr>
            <a:xfrm>
              <a:off x="1888" y="1105"/>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9" name="Google Shape;439;p20"/>
            <p:cNvSpPr/>
            <p:nvPr/>
          </p:nvSpPr>
          <p:spPr>
            <a:xfrm>
              <a:off x="2006" y="1105"/>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0" name="Google Shape;440;p20"/>
            <p:cNvSpPr/>
            <p:nvPr/>
          </p:nvSpPr>
          <p:spPr>
            <a:xfrm>
              <a:off x="2124" y="1105"/>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1" name="Google Shape;441;p20"/>
            <p:cNvSpPr/>
            <p:nvPr/>
          </p:nvSpPr>
          <p:spPr>
            <a:xfrm>
              <a:off x="1652" y="1223"/>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2" name="Google Shape;442;p20"/>
            <p:cNvSpPr/>
            <p:nvPr/>
          </p:nvSpPr>
          <p:spPr>
            <a:xfrm>
              <a:off x="1770" y="1223"/>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3" name="Google Shape;443;p20"/>
            <p:cNvSpPr/>
            <p:nvPr/>
          </p:nvSpPr>
          <p:spPr>
            <a:xfrm>
              <a:off x="1888" y="1223"/>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4" name="Google Shape;444;p20"/>
            <p:cNvSpPr/>
            <p:nvPr/>
          </p:nvSpPr>
          <p:spPr>
            <a:xfrm>
              <a:off x="2006" y="1223"/>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5" name="Google Shape;445;p20"/>
            <p:cNvSpPr/>
            <p:nvPr/>
          </p:nvSpPr>
          <p:spPr>
            <a:xfrm>
              <a:off x="2124" y="1223"/>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6" name="Google Shape;446;p20"/>
            <p:cNvSpPr/>
            <p:nvPr/>
          </p:nvSpPr>
          <p:spPr>
            <a:xfrm>
              <a:off x="1652" y="1341"/>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7" name="Google Shape;447;p20"/>
            <p:cNvSpPr/>
            <p:nvPr/>
          </p:nvSpPr>
          <p:spPr>
            <a:xfrm>
              <a:off x="1770" y="1341"/>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8" name="Google Shape;448;p20"/>
            <p:cNvSpPr/>
            <p:nvPr/>
          </p:nvSpPr>
          <p:spPr>
            <a:xfrm>
              <a:off x="1888" y="1341"/>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9" name="Google Shape;449;p20"/>
            <p:cNvSpPr/>
            <p:nvPr/>
          </p:nvSpPr>
          <p:spPr>
            <a:xfrm>
              <a:off x="2006" y="1341"/>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0" name="Google Shape;450;p20"/>
            <p:cNvSpPr/>
            <p:nvPr/>
          </p:nvSpPr>
          <p:spPr>
            <a:xfrm>
              <a:off x="2124" y="1341"/>
              <a:ext cx="59" cy="59"/>
            </a:xfrm>
            <a:prstGeom prst="rect">
              <a:avLst/>
            </a:prstGeom>
            <a:solidFill>
              <a:srgbClr val="CF0E3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1" name="Google Shape;451;p20"/>
            <p:cNvSpPr/>
            <p:nvPr/>
          </p:nvSpPr>
          <p:spPr>
            <a:xfrm>
              <a:off x="2648" y="1973"/>
              <a:ext cx="60" cy="60"/>
            </a:xfrm>
            <a:prstGeom prst="rect">
              <a:avLst/>
            </a:prstGeom>
            <a:solidFill>
              <a:schemeClr val="accent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2" name="Google Shape;452;p20"/>
            <p:cNvSpPr/>
            <p:nvPr/>
          </p:nvSpPr>
          <p:spPr>
            <a:xfrm>
              <a:off x="2767" y="1973"/>
              <a:ext cx="59" cy="60"/>
            </a:xfrm>
            <a:prstGeom prst="rect">
              <a:avLst/>
            </a:prstGeom>
            <a:solidFill>
              <a:schemeClr val="accent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3" name="Google Shape;453;p20"/>
            <p:cNvSpPr/>
            <p:nvPr/>
          </p:nvSpPr>
          <p:spPr>
            <a:xfrm>
              <a:off x="2886" y="1973"/>
              <a:ext cx="59" cy="60"/>
            </a:xfrm>
            <a:prstGeom prst="rect">
              <a:avLst/>
            </a:prstGeom>
            <a:solidFill>
              <a:schemeClr val="accent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4" name="Google Shape;454;p20"/>
            <p:cNvSpPr/>
            <p:nvPr/>
          </p:nvSpPr>
          <p:spPr>
            <a:xfrm>
              <a:off x="3005" y="1973"/>
              <a:ext cx="59" cy="60"/>
            </a:xfrm>
            <a:prstGeom prst="rect">
              <a:avLst/>
            </a:prstGeom>
            <a:solidFill>
              <a:schemeClr val="accent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5" name="Google Shape;455;p20"/>
            <p:cNvSpPr/>
            <p:nvPr/>
          </p:nvSpPr>
          <p:spPr>
            <a:xfrm>
              <a:off x="3123" y="1973"/>
              <a:ext cx="60" cy="60"/>
            </a:xfrm>
            <a:prstGeom prst="rect">
              <a:avLst/>
            </a:prstGeom>
            <a:solidFill>
              <a:schemeClr val="accent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6" name="Google Shape;456;p20"/>
            <p:cNvSpPr txBox="1"/>
            <p:nvPr/>
          </p:nvSpPr>
          <p:spPr>
            <a:xfrm>
              <a:off x="922" y="1070"/>
              <a:ext cx="488"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Loops</a:t>
              </a:r>
              <a:endParaRPr/>
            </a:p>
          </p:txBody>
        </p:sp>
        <p:sp>
          <p:nvSpPr>
            <p:cNvPr id="457" name="Google Shape;457;p20"/>
            <p:cNvSpPr/>
            <p:nvPr/>
          </p:nvSpPr>
          <p:spPr>
            <a:xfrm>
              <a:off x="4436" y="1034"/>
              <a:ext cx="454"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Array</a:t>
              </a:r>
              <a:endParaRPr/>
            </a:p>
          </p:txBody>
        </p:sp>
        <p:sp>
          <p:nvSpPr>
            <p:cNvPr id="458" name="Google Shape;458;p20"/>
            <p:cNvSpPr/>
            <p:nvPr/>
          </p:nvSpPr>
          <p:spPr>
            <a:xfrm>
              <a:off x="2468" y="2033"/>
              <a:ext cx="92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Processor ID</a:t>
              </a:r>
              <a:endParaRPr/>
            </a:p>
          </p:txBody>
        </p:sp>
        <p:cxnSp>
          <p:nvCxnSpPr>
            <p:cNvPr id="459" name="Google Shape;459;p20"/>
            <p:cNvCxnSpPr/>
            <p:nvPr/>
          </p:nvCxnSpPr>
          <p:spPr>
            <a:xfrm>
              <a:off x="1900" y="1011"/>
              <a:ext cx="1838" cy="94"/>
            </a:xfrm>
            <a:prstGeom prst="straightConnector1">
              <a:avLst/>
            </a:prstGeom>
            <a:noFill/>
            <a:ln cap="flat" cmpd="sng" w="28575">
              <a:solidFill>
                <a:schemeClr val="dk1"/>
              </a:solidFill>
              <a:prstDash val="solid"/>
              <a:round/>
              <a:headEnd len="sm" w="sm" type="none"/>
              <a:tailEnd len="med" w="med" type="triangle"/>
            </a:ln>
          </p:spPr>
        </p:cxnSp>
        <p:cxnSp>
          <p:nvCxnSpPr>
            <p:cNvPr id="460" name="Google Shape;460;p20"/>
            <p:cNvCxnSpPr/>
            <p:nvPr/>
          </p:nvCxnSpPr>
          <p:spPr>
            <a:xfrm flipH="1" rot="10800000">
              <a:off x="1916" y="1105"/>
              <a:ext cx="1822" cy="453"/>
            </a:xfrm>
            <a:prstGeom prst="straightConnector1">
              <a:avLst/>
            </a:prstGeom>
            <a:noFill/>
            <a:ln cap="flat" cmpd="sng" w="28575">
              <a:solidFill>
                <a:schemeClr val="dk1"/>
              </a:solidFill>
              <a:prstDash val="solid"/>
              <a:round/>
              <a:headEnd len="sm" w="sm" type="none"/>
              <a:tailEnd len="med" w="med" type="triangle"/>
            </a:ln>
          </p:spPr>
        </p:cxnSp>
        <p:cxnSp>
          <p:nvCxnSpPr>
            <p:cNvPr id="461" name="Google Shape;461;p20"/>
            <p:cNvCxnSpPr/>
            <p:nvPr/>
          </p:nvCxnSpPr>
          <p:spPr>
            <a:xfrm>
              <a:off x="1916" y="1013"/>
              <a:ext cx="851" cy="960"/>
            </a:xfrm>
            <a:prstGeom prst="straightConnector1">
              <a:avLst/>
            </a:prstGeom>
            <a:noFill/>
            <a:ln cap="flat" cmpd="sng" w="28575">
              <a:solidFill>
                <a:schemeClr val="dk1"/>
              </a:solidFill>
              <a:prstDash val="solid"/>
              <a:round/>
              <a:headEnd len="sm" w="sm" type="none"/>
              <a:tailEnd len="med" w="med" type="triangle"/>
            </a:ln>
          </p:spPr>
        </p:cxnSp>
        <p:cxnSp>
          <p:nvCxnSpPr>
            <p:cNvPr id="462" name="Google Shape;462;p20"/>
            <p:cNvCxnSpPr/>
            <p:nvPr/>
          </p:nvCxnSpPr>
          <p:spPr>
            <a:xfrm>
              <a:off x="1910" y="1558"/>
              <a:ext cx="857" cy="415"/>
            </a:xfrm>
            <a:prstGeom prst="straightConnector1">
              <a:avLst/>
            </a:prstGeom>
            <a:noFill/>
            <a:ln cap="flat" cmpd="sng" w="28575">
              <a:solidFill>
                <a:schemeClr val="dk1"/>
              </a:solidFill>
              <a:prstDash val="solid"/>
              <a:round/>
              <a:headEnd len="sm" w="sm" type="none"/>
              <a:tailEnd len="med" w="med" type="triangle"/>
            </a:ln>
          </p:spPr>
        </p:cxnSp>
        <p:sp>
          <p:nvSpPr>
            <p:cNvPr id="463" name="Google Shape;463;p20"/>
            <p:cNvSpPr txBox="1"/>
            <p:nvPr/>
          </p:nvSpPr>
          <p:spPr>
            <a:xfrm>
              <a:off x="2999" y="789"/>
              <a:ext cx="531"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1</a:t>
              </a:r>
              <a:endParaRPr/>
            </a:p>
          </p:txBody>
        </p:sp>
        <p:sp>
          <p:nvSpPr>
            <p:cNvPr id="464" name="Google Shape;464;p20"/>
            <p:cNvSpPr/>
            <p:nvPr/>
          </p:nvSpPr>
          <p:spPr>
            <a:xfrm>
              <a:off x="724" y="757"/>
              <a:ext cx="4512" cy="1587"/>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65" name="Google Shape;465;p20"/>
            <p:cNvSpPr txBox="1"/>
            <p:nvPr/>
          </p:nvSpPr>
          <p:spPr>
            <a:xfrm>
              <a:off x="2996" y="1219"/>
              <a:ext cx="531"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+f</a:t>
              </a:r>
              <a:r>
                <a:rPr b="0" baseline="-25000" i="0" lang="en-US" sz="1800" u="none" cap="none" strike="noStrike">
                  <a:solidFill>
                    <a:schemeClr val="dk1"/>
                  </a:solidFill>
                  <a:latin typeface="Tahoma"/>
                  <a:ea typeface="Tahoma"/>
                  <a:cs typeface="Tahoma"/>
                  <a:sym typeface="Tahoma"/>
                </a:rPr>
                <a:t>2</a:t>
              </a:r>
              <a:endParaRPr/>
            </a:p>
          </p:txBody>
        </p:sp>
        <p:sp>
          <p:nvSpPr>
            <p:cNvPr id="466" name="Google Shape;466;p20"/>
            <p:cNvSpPr txBox="1"/>
            <p:nvPr/>
          </p:nvSpPr>
          <p:spPr>
            <a:xfrm>
              <a:off x="2637" y="1648"/>
              <a:ext cx="56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1</a:t>
              </a:r>
              <a:endParaRPr/>
            </a:p>
          </p:txBody>
        </p:sp>
        <p:sp>
          <p:nvSpPr>
            <p:cNvPr id="467" name="Google Shape;467;p20"/>
            <p:cNvSpPr txBox="1"/>
            <p:nvPr/>
          </p:nvSpPr>
          <p:spPr>
            <a:xfrm>
              <a:off x="1974" y="1792"/>
              <a:ext cx="562"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i</a:t>
              </a:r>
              <a:r>
                <a:rPr b="0" baseline="-25000" i="0" lang="en-US" sz="1800" u="none" cap="none" strike="noStrike">
                  <a:solidFill>
                    <a:schemeClr val="dk1"/>
                  </a:solidFill>
                  <a:latin typeface="Tahoma"/>
                  <a:ea typeface="Tahoma"/>
                  <a:cs typeface="Tahoma"/>
                  <a:sym typeface="Tahoma"/>
                </a:rPr>
                <a:t>2</a:t>
              </a: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2</a:t>
              </a:r>
              <a:endParaRPr/>
            </a:p>
          </p:txBody>
        </p:sp>
      </p:grpSp>
      <p:sp>
        <p:nvSpPr>
          <p:cNvPr id="468" name="Google Shape;46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469" name="Google Shape;46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470" name="Google Shape;4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grpSp>
        <p:nvGrpSpPr>
          <p:cNvPr id="476" name="Google Shape;476;p21"/>
          <p:cNvGrpSpPr/>
          <p:nvPr/>
        </p:nvGrpSpPr>
        <p:grpSpPr>
          <a:xfrm>
            <a:off x="4981575" y="4264025"/>
            <a:ext cx="1123950" cy="1293813"/>
            <a:chOff x="3138" y="2686"/>
            <a:chExt cx="708" cy="815"/>
          </a:xfrm>
        </p:grpSpPr>
        <p:sp>
          <p:nvSpPr>
            <p:cNvPr id="477" name="Google Shape;477;p21"/>
            <p:cNvSpPr/>
            <p:nvPr/>
          </p:nvSpPr>
          <p:spPr>
            <a:xfrm>
              <a:off x="3138" y="2686"/>
              <a:ext cx="99" cy="815"/>
            </a:xfrm>
            <a:prstGeom prst="roundRect">
              <a:avLst>
                <a:gd fmla="val 50000"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8" name="Google Shape;478;p21"/>
            <p:cNvSpPr/>
            <p:nvPr/>
          </p:nvSpPr>
          <p:spPr>
            <a:xfrm>
              <a:off x="3442" y="2686"/>
              <a:ext cx="99" cy="815"/>
            </a:xfrm>
            <a:prstGeom prst="roundRect">
              <a:avLst>
                <a:gd fmla="val 50000"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9" name="Google Shape;479;p21"/>
            <p:cNvSpPr/>
            <p:nvPr/>
          </p:nvSpPr>
          <p:spPr>
            <a:xfrm>
              <a:off x="3594" y="2686"/>
              <a:ext cx="99" cy="815"/>
            </a:xfrm>
            <a:prstGeom prst="roundRect">
              <a:avLst>
                <a:gd fmla="val 50000"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0" name="Google Shape;480;p21"/>
            <p:cNvSpPr/>
            <p:nvPr/>
          </p:nvSpPr>
          <p:spPr>
            <a:xfrm>
              <a:off x="3747" y="2686"/>
              <a:ext cx="99" cy="815"/>
            </a:xfrm>
            <a:prstGeom prst="roundRect">
              <a:avLst>
                <a:gd fmla="val 50000"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1" name="Google Shape;481;p21"/>
            <p:cNvSpPr/>
            <p:nvPr/>
          </p:nvSpPr>
          <p:spPr>
            <a:xfrm>
              <a:off x="3290" y="2686"/>
              <a:ext cx="99" cy="815"/>
            </a:xfrm>
            <a:prstGeom prst="roundRect">
              <a:avLst>
                <a:gd fmla="val 50000"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82" name="Google Shape;482;p21"/>
          <p:cNvSpPr/>
          <p:nvPr/>
        </p:nvSpPr>
        <p:spPr>
          <a:xfrm>
            <a:off x="2974975" y="4229100"/>
            <a:ext cx="1293813" cy="1293813"/>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3" name="Google Shape;483;p21"/>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omic Sans MS"/>
              <a:buNone/>
            </a:pPr>
            <a:r>
              <a:rPr b="0" i="0" lang="en-US" sz="2400" u="sng" cap="none" strike="noStrike">
                <a:solidFill>
                  <a:schemeClr val="dk1"/>
                </a:solidFill>
                <a:latin typeface="Comic Sans MS"/>
                <a:ea typeface="Comic Sans MS"/>
                <a:cs typeface="Comic Sans MS"/>
                <a:sym typeface="Comic Sans MS"/>
              </a:rPr>
              <a:t>Rank of Partitioning = Degree of Parallelism</a:t>
            </a:r>
            <a:endParaRPr/>
          </a:p>
        </p:txBody>
      </p:sp>
      <p:pic>
        <p:nvPicPr>
          <p:cNvPr id="484" name="Google Shape;484;p21"/>
          <p:cNvPicPr preferRelativeResize="0"/>
          <p:nvPr/>
        </p:nvPicPr>
        <p:blipFill rotWithShape="1">
          <a:blip r:embed="rId3">
            <a:alphaModFix/>
          </a:blip>
          <a:srcRect b="0" l="0" r="0" t="0"/>
          <a:stretch/>
        </p:blipFill>
        <p:spPr>
          <a:xfrm>
            <a:off x="3087688" y="2136775"/>
            <a:ext cx="1079500" cy="796925"/>
          </a:xfrm>
          <a:prstGeom prst="rect">
            <a:avLst/>
          </a:prstGeom>
          <a:noFill/>
          <a:ln>
            <a:noFill/>
          </a:ln>
        </p:spPr>
      </p:pic>
      <p:pic>
        <p:nvPicPr>
          <p:cNvPr id="485" name="Google Shape;485;p21"/>
          <p:cNvPicPr preferRelativeResize="0"/>
          <p:nvPr/>
        </p:nvPicPr>
        <p:blipFill rotWithShape="1">
          <a:blip r:embed="rId4">
            <a:alphaModFix/>
          </a:blip>
          <a:srcRect b="0" l="0" r="0" t="0"/>
          <a:stretch/>
        </p:blipFill>
        <p:spPr>
          <a:xfrm>
            <a:off x="4984750" y="2136775"/>
            <a:ext cx="1058863" cy="796925"/>
          </a:xfrm>
          <a:prstGeom prst="rect">
            <a:avLst/>
          </a:prstGeom>
          <a:noFill/>
          <a:ln>
            <a:noFill/>
          </a:ln>
        </p:spPr>
      </p:pic>
      <p:pic>
        <p:nvPicPr>
          <p:cNvPr id="486" name="Google Shape;486;p21"/>
          <p:cNvPicPr preferRelativeResize="0"/>
          <p:nvPr/>
        </p:nvPicPr>
        <p:blipFill rotWithShape="1">
          <a:blip r:embed="rId5">
            <a:alphaModFix/>
          </a:blip>
          <a:srcRect b="0" l="0" r="0" t="0"/>
          <a:stretch/>
        </p:blipFill>
        <p:spPr>
          <a:xfrm>
            <a:off x="6861175" y="2136775"/>
            <a:ext cx="1165225" cy="796925"/>
          </a:xfrm>
          <a:prstGeom prst="rect">
            <a:avLst/>
          </a:prstGeom>
          <a:noFill/>
          <a:ln>
            <a:noFill/>
          </a:ln>
        </p:spPr>
      </p:pic>
      <p:sp>
        <p:nvSpPr>
          <p:cNvPr id="487" name="Google Shape;487;p21"/>
          <p:cNvSpPr txBox="1"/>
          <p:nvPr/>
        </p:nvSpPr>
        <p:spPr>
          <a:xfrm>
            <a:off x="911225" y="2470150"/>
            <a:ext cx="16954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Affine Mapping</a:t>
            </a:r>
            <a:endParaRPr/>
          </a:p>
        </p:txBody>
      </p:sp>
      <p:sp>
        <p:nvSpPr>
          <p:cNvPr id="488" name="Google Shape;488;p21"/>
          <p:cNvSpPr txBox="1"/>
          <p:nvPr/>
        </p:nvSpPr>
        <p:spPr>
          <a:xfrm>
            <a:off x="911225" y="3443288"/>
            <a:ext cx="6707188"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Rank                             0                         1                         2</a:t>
            </a:r>
            <a:endParaRPr/>
          </a:p>
        </p:txBody>
      </p:sp>
      <p:sp>
        <p:nvSpPr>
          <p:cNvPr id="489" name="Google Shape;489;p21"/>
          <p:cNvSpPr txBox="1"/>
          <p:nvPr/>
        </p:nvSpPr>
        <p:spPr>
          <a:xfrm>
            <a:off x="911225" y="4687888"/>
            <a:ext cx="1695450" cy="696912"/>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Mapped to </a:t>
            </a:r>
            <a:endParaRPr/>
          </a:p>
          <a:p>
            <a:pPr indent="0" lvl="0" marL="0" marR="0" rtl="0" algn="l">
              <a:spcBef>
                <a:spcPts val="360"/>
              </a:spcBef>
              <a:spcAft>
                <a:spcPts val="0"/>
              </a:spcAft>
              <a:buClr>
                <a:schemeClr val="folHlink"/>
              </a:buClr>
              <a:buFont typeface="Noto Symbol"/>
              <a:buNone/>
            </a:pPr>
            <a:r>
              <a:rPr b="0" i="0" lang="en-US" sz="1800" u="none" cap="none" strike="noStrike">
                <a:solidFill>
                  <a:schemeClr val="dk1"/>
                </a:solidFill>
                <a:latin typeface="Tahoma"/>
                <a:ea typeface="Tahoma"/>
                <a:cs typeface="Tahoma"/>
                <a:sym typeface="Tahoma"/>
              </a:rPr>
              <a:t>same processor</a:t>
            </a:r>
            <a:endParaRPr/>
          </a:p>
        </p:txBody>
      </p:sp>
      <p:grpSp>
        <p:nvGrpSpPr>
          <p:cNvPr id="490" name="Google Shape;490;p21"/>
          <p:cNvGrpSpPr/>
          <p:nvPr/>
        </p:nvGrpSpPr>
        <p:grpSpPr>
          <a:xfrm>
            <a:off x="3132138" y="4402138"/>
            <a:ext cx="990600" cy="985837"/>
            <a:chOff x="1728" y="2736"/>
            <a:chExt cx="624" cy="621"/>
          </a:xfrm>
        </p:grpSpPr>
        <p:sp>
          <p:nvSpPr>
            <p:cNvPr id="491" name="Google Shape;491;p21"/>
            <p:cNvSpPr/>
            <p:nvPr/>
          </p:nvSpPr>
          <p:spPr>
            <a:xfrm>
              <a:off x="1728" y="2736"/>
              <a:ext cx="624" cy="621"/>
            </a:xfrm>
            <a:prstGeom prst="rect">
              <a:avLst/>
            </a:prstGeom>
            <a:no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92" name="Google Shape;492;p21"/>
            <p:cNvCxnSpPr/>
            <p:nvPr/>
          </p:nvCxnSpPr>
          <p:spPr>
            <a:xfrm>
              <a:off x="2040" y="2736"/>
              <a:ext cx="0" cy="621"/>
            </a:xfrm>
            <a:prstGeom prst="straightConnector1">
              <a:avLst/>
            </a:prstGeom>
            <a:noFill/>
            <a:ln cap="flat" cmpd="sng" w="19050">
              <a:solidFill>
                <a:schemeClr val="dk1"/>
              </a:solidFill>
              <a:prstDash val="solid"/>
              <a:round/>
              <a:headEnd len="sm" w="sm" type="none"/>
              <a:tailEnd len="sm" w="sm" type="none"/>
            </a:ln>
          </p:spPr>
        </p:cxnSp>
        <p:cxnSp>
          <p:nvCxnSpPr>
            <p:cNvPr id="493" name="Google Shape;493;p21"/>
            <p:cNvCxnSpPr/>
            <p:nvPr/>
          </p:nvCxnSpPr>
          <p:spPr>
            <a:xfrm>
              <a:off x="2195" y="2736"/>
              <a:ext cx="0" cy="621"/>
            </a:xfrm>
            <a:prstGeom prst="straightConnector1">
              <a:avLst/>
            </a:prstGeom>
            <a:noFill/>
            <a:ln cap="flat" cmpd="sng" w="19050">
              <a:solidFill>
                <a:schemeClr val="dk1"/>
              </a:solidFill>
              <a:prstDash val="solid"/>
              <a:round/>
              <a:headEnd len="sm" w="sm" type="none"/>
              <a:tailEnd len="sm" w="sm" type="none"/>
            </a:ln>
          </p:spPr>
        </p:cxnSp>
        <p:cxnSp>
          <p:nvCxnSpPr>
            <p:cNvPr id="494" name="Google Shape;494;p21"/>
            <p:cNvCxnSpPr/>
            <p:nvPr/>
          </p:nvCxnSpPr>
          <p:spPr>
            <a:xfrm>
              <a:off x="2351" y="2736"/>
              <a:ext cx="0" cy="621"/>
            </a:xfrm>
            <a:prstGeom prst="straightConnector1">
              <a:avLst/>
            </a:prstGeom>
            <a:noFill/>
            <a:ln cap="flat" cmpd="sng" w="19050">
              <a:solidFill>
                <a:schemeClr val="dk1"/>
              </a:solidFill>
              <a:prstDash val="solid"/>
              <a:round/>
              <a:headEnd len="sm" w="sm" type="none"/>
              <a:tailEnd len="sm" w="sm" type="none"/>
            </a:ln>
          </p:spPr>
        </p:cxnSp>
        <p:cxnSp>
          <p:nvCxnSpPr>
            <p:cNvPr id="495" name="Google Shape;495;p21"/>
            <p:cNvCxnSpPr/>
            <p:nvPr/>
          </p:nvCxnSpPr>
          <p:spPr>
            <a:xfrm>
              <a:off x="1884" y="2736"/>
              <a:ext cx="0" cy="621"/>
            </a:xfrm>
            <a:prstGeom prst="straightConnector1">
              <a:avLst/>
            </a:prstGeom>
            <a:noFill/>
            <a:ln cap="flat" cmpd="sng" w="19050">
              <a:solidFill>
                <a:schemeClr val="dk1"/>
              </a:solidFill>
              <a:prstDash val="solid"/>
              <a:round/>
              <a:headEnd len="sm" w="sm" type="none"/>
              <a:tailEnd len="sm" w="sm" type="none"/>
            </a:ln>
          </p:spPr>
        </p:cxnSp>
        <p:grpSp>
          <p:nvGrpSpPr>
            <p:cNvPr id="496" name="Google Shape;496;p21"/>
            <p:cNvGrpSpPr/>
            <p:nvPr/>
          </p:nvGrpSpPr>
          <p:grpSpPr>
            <a:xfrm rot="-5400000">
              <a:off x="1883" y="2736"/>
              <a:ext cx="311" cy="621"/>
              <a:chOff x="2136" y="2832"/>
              <a:chExt cx="311" cy="621"/>
            </a:xfrm>
          </p:grpSpPr>
          <p:cxnSp>
            <p:nvCxnSpPr>
              <p:cNvPr id="497" name="Google Shape;497;p21"/>
              <p:cNvCxnSpPr/>
              <p:nvPr/>
            </p:nvCxnSpPr>
            <p:spPr>
              <a:xfrm>
                <a:off x="2136" y="2832"/>
                <a:ext cx="0" cy="621"/>
              </a:xfrm>
              <a:prstGeom prst="straightConnector1">
                <a:avLst/>
              </a:prstGeom>
              <a:noFill/>
              <a:ln cap="flat" cmpd="sng" w="19050">
                <a:solidFill>
                  <a:schemeClr val="dk1"/>
                </a:solidFill>
                <a:prstDash val="solid"/>
                <a:round/>
                <a:headEnd len="sm" w="sm" type="none"/>
                <a:tailEnd len="sm" w="sm" type="none"/>
              </a:ln>
            </p:spPr>
          </p:cxnSp>
          <p:cxnSp>
            <p:nvCxnSpPr>
              <p:cNvPr id="498" name="Google Shape;498;p21"/>
              <p:cNvCxnSpPr/>
              <p:nvPr/>
            </p:nvCxnSpPr>
            <p:spPr>
              <a:xfrm>
                <a:off x="2291" y="2832"/>
                <a:ext cx="0" cy="621"/>
              </a:xfrm>
              <a:prstGeom prst="straightConnector1">
                <a:avLst/>
              </a:prstGeom>
              <a:noFill/>
              <a:ln cap="flat" cmpd="sng" w="19050">
                <a:solidFill>
                  <a:schemeClr val="dk1"/>
                </a:solidFill>
                <a:prstDash val="solid"/>
                <a:round/>
                <a:headEnd len="sm" w="sm" type="none"/>
                <a:tailEnd len="sm" w="sm" type="none"/>
              </a:ln>
            </p:spPr>
          </p:cxnSp>
          <p:cxnSp>
            <p:nvCxnSpPr>
              <p:cNvPr id="499" name="Google Shape;499;p21"/>
              <p:cNvCxnSpPr/>
              <p:nvPr/>
            </p:nvCxnSpPr>
            <p:spPr>
              <a:xfrm>
                <a:off x="2447" y="2832"/>
                <a:ext cx="0" cy="621"/>
              </a:xfrm>
              <a:prstGeom prst="straightConnector1">
                <a:avLst/>
              </a:prstGeom>
              <a:noFill/>
              <a:ln cap="flat" cmpd="sng" w="19050">
                <a:solidFill>
                  <a:schemeClr val="dk1"/>
                </a:solidFill>
                <a:prstDash val="solid"/>
                <a:round/>
                <a:headEnd len="sm" w="sm" type="none"/>
                <a:tailEnd len="sm" w="sm" type="none"/>
              </a:ln>
            </p:spPr>
          </p:cxnSp>
        </p:grpSp>
      </p:grpSp>
      <p:grpSp>
        <p:nvGrpSpPr>
          <p:cNvPr id="500" name="Google Shape;500;p21"/>
          <p:cNvGrpSpPr/>
          <p:nvPr/>
        </p:nvGrpSpPr>
        <p:grpSpPr>
          <a:xfrm>
            <a:off x="5040313" y="4402138"/>
            <a:ext cx="990600" cy="985837"/>
            <a:chOff x="1728" y="2736"/>
            <a:chExt cx="624" cy="621"/>
          </a:xfrm>
        </p:grpSpPr>
        <p:sp>
          <p:nvSpPr>
            <p:cNvPr id="501" name="Google Shape;501;p21"/>
            <p:cNvSpPr/>
            <p:nvPr/>
          </p:nvSpPr>
          <p:spPr>
            <a:xfrm>
              <a:off x="1728" y="2736"/>
              <a:ext cx="624" cy="621"/>
            </a:xfrm>
            <a:prstGeom prst="rect">
              <a:avLst/>
            </a:prstGeom>
            <a:no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502" name="Google Shape;502;p21"/>
            <p:cNvCxnSpPr/>
            <p:nvPr/>
          </p:nvCxnSpPr>
          <p:spPr>
            <a:xfrm>
              <a:off x="2040" y="2736"/>
              <a:ext cx="0" cy="621"/>
            </a:xfrm>
            <a:prstGeom prst="straightConnector1">
              <a:avLst/>
            </a:prstGeom>
            <a:noFill/>
            <a:ln cap="flat" cmpd="sng" w="19050">
              <a:solidFill>
                <a:schemeClr val="dk1"/>
              </a:solidFill>
              <a:prstDash val="solid"/>
              <a:round/>
              <a:headEnd len="sm" w="sm" type="none"/>
              <a:tailEnd len="sm" w="sm" type="none"/>
            </a:ln>
          </p:spPr>
        </p:cxnSp>
        <p:cxnSp>
          <p:nvCxnSpPr>
            <p:cNvPr id="503" name="Google Shape;503;p21"/>
            <p:cNvCxnSpPr/>
            <p:nvPr/>
          </p:nvCxnSpPr>
          <p:spPr>
            <a:xfrm>
              <a:off x="2195" y="2736"/>
              <a:ext cx="0" cy="621"/>
            </a:xfrm>
            <a:prstGeom prst="straightConnector1">
              <a:avLst/>
            </a:prstGeom>
            <a:noFill/>
            <a:ln cap="flat" cmpd="sng" w="19050">
              <a:solidFill>
                <a:schemeClr val="dk1"/>
              </a:solidFill>
              <a:prstDash val="solid"/>
              <a:round/>
              <a:headEnd len="sm" w="sm" type="none"/>
              <a:tailEnd len="sm" w="sm" type="none"/>
            </a:ln>
          </p:spPr>
        </p:cxnSp>
        <p:cxnSp>
          <p:nvCxnSpPr>
            <p:cNvPr id="504" name="Google Shape;504;p21"/>
            <p:cNvCxnSpPr/>
            <p:nvPr/>
          </p:nvCxnSpPr>
          <p:spPr>
            <a:xfrm>
              <a:off x="2351" y="2736"/>
              <a:ext cx="0" cy="621"/>
            </a:xfrm>
            <a:prstGeom prst="straightConnector1">
              <a:avLst/>
            </a:prstGeom>
            <a:noFill/>
            <a:ln cap="flat" cmpd="sng" w="19050">
              <a:solidFill>
                <a:schemeClr val="dk1"/>
              </a:solidFill>
              <a:prstDash val="solid"/>
              <a:round/>
              <a:headEnd len="sm" w="sm" type="none"/>
              <a:tailEnd len="sm" w="sm" type="none"/>
            </a:ln>
          </p:spPr>
        </p:cxnSp>
        <p:cxnSp>
          <p:nvCxnSpPr>
            <p:cNvPr id="505" name="Google Shape;505;p21"/>
            <p:cNvCxnSpPr/>
            <p:nvPr/>
          </p:nvCxnSpPr>
          <p:spPr>
            <a:xfrm>
              <a:off x="1884" y="2736"/>
              <a:ext cx="0" cy="621"/>
            </a:xfrm>
            <a:prstGeom prst="straightConnector1">
              <a:avLst/>
            </a:prstGeom>
            <a:noFill/>
            <a:ln cap="flat" cmpd="sng" w="19050">
              <a:solidFill>
                <a:schemeClr val="dk1"/>
              </a:solidFill>
              <a:prstDash val="solid"/>
              <a:round/>
              <a:headEnd len="sm" w="sm" type="none"/>
              <a:tailEnd len="sm" w="sm" type="none"/>
            </a:ln>
          </p:spPr>
        </p:cxnSp>
        <p:grpSp>
          <p:nvGrpSpPr>
            <p:cNvPr id="506" name="Google Shape;506;p21"/>
            <p:cNvGrpSpPr/>
            <p:nvPr/>
          </p:nvGrpSpPr>
          <p:grpSpPr>
            <a:xfrm rot="-5400000">
              <a:off x="1883" y="2736"/>
              <a:ext cx="311" cy="621"/>
              <a:chOff x="2136" y="2832"/>
              <a:chExt cx="311" cy="621"/>
            </a:xfrm>
          </p:grpSpPr>
          <p:cxnSp>
            <p:nvCxnSpPr>
              <p:cNvPr id="507" name="Google Shape;507;p21"/>
              <p:cNvCxnSpPr/>
              <p:nvPr/>
            </p:nvCxnSpPr>
            <p:spPr>
              <a:xfrm>
                <a:off x="2136" y="2832"/>
                <a:ext cx="0" cy="621"/>
              </a:xfrm>
              <a:prstGeom prst="straightConnector1">
                <a:avLst/>
              </a:prstGeom>
              <a:noFill/>
              <a:ln cap="flat" cmpd="sng" w="19050">
                <a:solidFill>
                  <a:schemeClr val="dk1"/>
                </a:solidFill>
                <a:prstDash val="solid"/>
                <a:round/>
                <a:headEnd len="sm" w="sm" type="none"/>
                <a:tailEnd len="sm" w="sm" type="none"/>
              </a:ln>
            </p:spPr>
          </p:cxnSp>
          <p:cxnSp>
            <p:nvCxnSpPr>
              <p:cNvPr id="508" name="Google Shape;508;p21"/>
              <p:cNvCxnSpPr/>
              <p:nvPr/>
            </p:nvCxnSpPr>
            <p:spPr>
              <a:xfrm>
                <a:off x="2291" y="2832"/>
                <a:ext cx="0" cy="621"/>
              </a:xfrm>
              <a:prstGeom prst="straightConnector1">
                <a:avLst/>
              </a:prstGeom>
              <a:noFill/>
              <a:ln cap="flat" cmpd="sng" w="19050">
                <a:solidFill>
                  <a:schemeClr val="dk1"/>
                </a:solidFill>
                <a:prstDash val="solid"/>
                <a:round/>
                <a:headEnd len="sm" w="sm" type="none"/>
                <a:tailEnd len="sm" w="sm" type="none"/>
              </a:ln>
            </p:spPr>
          </p:cxnSp>
          <p:cxnSp>
            <p:nvCxnSpPr>
              <p:cNvPr id="509" name="Google Shape;509;p21"/>
              <p:cNvCxnSpPr/>
              <p:nvPr/>
            </p:nvCxnSpPr>
            <p:spPr>
              <a:xfrm>
                <a:off x="2447" y="2832"/>
                <a:ext cx="0" cy="621"/>
              </a:xfrm>
              <a:prstGeom prst="straightConnector1">
                <a:avLst/>
              </a:prstGeom>
              <a:noFill/>
              <a:ln cap="flat" cmpd="sng" w="19050">
                <a:solidFill>
                  <a:schemeClr val="dk1"/>
                </a:solidFill>
                <a:prstDash val="solid"/>
                <a:round/>
                <a:headEnd len="sm" w="sm" type="none"/>
                <a:tailEnd len="sm" w="sm" type="none"/>
              </a:ln>
            </p:spPr>
          </p:cxnSp>
        </p:grpSp>
      </p:grpSp>
      <p:grpSp>
        <p:nvGrpSpPr>
          <p:cNvPr id="510" name="Google Shape;510;p21"/>
          <p:cNvGrpSpPr/>
          <p:nvPr/>
        </p:nvGrpSpPr>
        <p:grpSpPr>
          <a:xfrm>
            <a:off x="6872288" y="4333875"/>
            <a:ext cx="1141412" cy="1081088"/>
            <a:chOff x="4329" y="2730"/>
            <a:chExt cx="719" cy="681"/>
          </a:xfrm>
        </p:grpSpPr>
        <p:grpSp>
          <p:nvGrpSpPr>
            <p:cNvPr id="511" name="Google Shape;511;p21"/>
            <p:cNvGrpSpPr/>
            <p:nvPr/>
          </p:nvGrpSpPr>
          <p:grpSpPr>
            <a:xfrm>
              <a:off x="4329" y="2730"/>
              <a:ext cx="99" cy="681"/>
              <a:chOff x="4329" y="2743"/>
              <a:chExt cx="99" cy="681"/>
            </a:xfrm>
          </p:grpSpPr>
          <p:sp>
            <p:nvSpPr>
              <p:cNvPr id="512" name="Google Shape;512;p21"/>
              <p:cNvSpPr/>
              <p:nvPr/>
            </p:nvSpPr>
            <p:spPr>
              <a:xfrm>
                <a:off x="4329" y="2743"/>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3" name="Google Shape;513;p21"/>
              <p:cNvSpPr/>
              <p:nvPr/>
            </p:nvSpPr>
            <p:spPr>
              <a:xfrm>
                <a:off x="4329" y="3185"/>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4" name="Google Shape;514;p21"/>
              <p:cNvSpPr/>
              <p:nvPr/>
            </p:nvSpPr>
            <p:spPr>
              <a:xfrm>
                <a:off x="4329" y="2890"/>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5" name="Google Shape;515;p21"/>
              <p:cNvSpPr/>
              <p:nvPr/>
            </p:nvSpPr>
            <p:spPr>
              <a:xfrm>
                <a:off x="4329" y="3038"/>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6" name="Google Shape;516;p21"/>
              <p:cNvSpPr/>
              <p:nvPr/>
            </p:nvSpPr>
            <p:spPr>
              <a:xfrm>
                <a:off x="4329" y="3333"/>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17" name="Google Shape;517;p21"/>
            <p:cNvGrpSpPr/>
            <p:nvPr/>
          </p:nvGrpSpPr>
          <p:grpSpPr>
            <a:xfrm>
              <a:off x="4484" y="2730"/>
              <a:ext cx="99" cy="681"/>
              <a:chOff x="4329" y="2743"/>
              <a:chExt cx="99" cy="681"/>
            </a:xfrm>
          </p:grpSpPr>
          <p:sp>
            <p:nvSpPr>
              <p:cNvPr id="518" name="Google Shape;518;p21"/>
              <p:cNvSpPr/>
              <p:nvPr/>
            </p:nvSpPr>
            <p:spPr>
              <a:xfrm>
                <a:off x="4329" y="2743"/>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9" name="Google Shape;519;p21"/>
              <p:cNvSpPr/>
              <p:nvPr/>
            </p:nvSpPr>
            <p:spPr>
              <a:xfrm>
                <a:off x="4329" y="3185"/>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0" name="Google Shape;520;p21"/>
              <p:cNvSpPr/>
              <p:nvPr/>
            </p:nvSpPr>
            <p:spPr>
              <a:xfrm>
                <a:off x="4329" y="2890"/>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1" name="Google Shape;521;p21"/>
              <p:cNvSpPr/>
              <p:nvPr/>
            </p:nvSpPr>
            <p:spPr>
              <a:xfrm>
                <a:off x="4329" y="3038"/>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2" name="Google Shape;522;p21"/>
              <p:cNvSpPr/>
              <p:nvPr/>
            </p:nvSpPr>
            <p:spPr>
              <a:xfrm>
                <a:off x="4329" y="3333"/>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3" name="Google Shape;523;p21"/>
            <p:cNvGrpSpPr/>
            <p:nvPr/>
          </p:nvGrpSpPr>
          <p:grpSpPr>
            <a:xfrm>
              <a:off x="4639" y="2730"/>
              <a:ext cx="99" cy="681"/>
              <a:chOff x="4329" y="2743"/>
              <a:chExt cx="99" cy="681"/>
            </a:xfrm>
          </p:grpSpPr>
          <p:sp>
            <p:nvSpPr>
              <p:cNvPr id="524" name="Google Shape;524;p21"/>
              <p:cNvSpPr/>
              <p:nvPr/>
            </p:nvSpPr>
            <p:spPr>
              <a:xfrm>
                <a:off x="4329" y="2743"/>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5" name="Google Shape;525;p21"/>
              <p:cNvSpPr/>
              <p:nvPr/>
            </p:nvSpPr>
            <p:spPr>
              <a:xfrm>
                <a:off x="4329" y="3185"/>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6" name="Google Shape;526;p21"/>
              <p:cNvSpPr/>
              <p:nvPr/>
            </p:nvSpPr>
            <p:spPr>
              <a:xfrm>
                <a:off x="4329" y="2890"/>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7" name="Google Shape;527;p21"/>
              <p:cNvSpPr/>
              <p:nvPr/>
            </p:nvSpPr>
            <p:spPr>
              <a:xfrm>
                <a:off x="4329" y="3038"/>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8" name="Google Shape;528;p21"/>
              <p:cNvSpPr/>
              <p:nvPr/>
            </p:nvSpPr>
            <p:spPr>
              <a:xfrm>
                <a:off x="4329" y="3333"/>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9" name="Google Shape;529;p21"/>
            <p:cNvGrpSpPr/>
            <p:nvPr/>
          </p:nvGrpSpPr>
          <p:grpSpPr>
            <a:xfrm>
              <a:off x="4794" y="2730"/>
              <a:ext cx="99" cy="681"/>
              <a:chOff x="4329" y="2743"/>
              <a:chExt cx="99" cy="681"/>
            </a:xfrm>
          </p:grpSpPr>
          <p:sp>
            <p:nvSpPr>
              <p:cNvPr id="530" name="Google Shape;530;p21"/>
              <p:cNvSpPr/>
              <p:nvPr/>
            </p:nvSpPr>
            <p:spPr>
              <a:xfrm>
                <a:off x="4329" y="2743"/>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1" name="Google Shape;531;p21"/>
              <p:cNvSpPr/>
              <p:nvPr/>
            </p:nvSpPr>
            <p:spPr>
              <a:xfrm>
                <a:off x="4329" y="3185"/>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2" name="Google Shape;532;p21"/>
              <p:cNvSpPr/>
              <p:nvPr/>
            </p:nvSpPr>
            <p:spPr>
              <a:xfrm>
                <a:off x="4329" y="2890"/>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3" name="Google Shape;533;p21"/>
              <p:cNvSpPr/>
              <p:nvPr/>
            </p:nvSpPr>
            <p:spPr>
              <a:xfrm>
                <a:off x="4329" y="3038"/>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4" name="Google Shape;534;p21"/>
              <p:cNvSpPr/>
              <p:nvPr/>
            </p:nvSpPr>
            <p:spPr>
              <a:xfrm>
                <a:off x="4329" y="3333"/>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5" name="Google Shape;535;p21"/>
            <p:cNvGrpSpPr/>
            <p:nvPr/>
          </p:nvGrpSpPr>
          <p:grpSpPr>
            <a:xfrm>
              <a:off x="4949" y="2730"/>
              <a:ext cx="99" cy="681"/>
              <a:chOff x="4329" y="2743"/>
              <a:chExt cx="99" cy="681"/>
            </a:xfrm>
          </p:grpSpPr>
          <p:sp>
            <p:nvSpPr>
              <p:cNvPr id="536" name="Google Shape;536;p21"/>
              <p:cNvSpPr/>
              <p:nvPr/>
            </p:nvSpPr>
            <p:spPr>
              <a:xfrm>
                <a:off x="4329" y="2743"/>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7" name="Google Shape;537;p21"/>
              <p:cNvSpPr/>
              <p:nvPr/>
            </p:nvSpPr>
            <p:spPr>
              <a:xfrm>
                <a:off x="4329" y="3185"/>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8" name="Google Shape;538;p21"/>
              <p:cNvSpPr/>
              <p:nvPr/>
            </p:nvSpPr>
            <p:spPr>
              <a:xfrm>
                <a:off x="4329" y="2890"/>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9" name="Google Shape;539;p21"/>
              <p:cNvSpPr/>
              <p:nvPr/>
            </p:nvSpPr>
            <p:spPr>
              <a:xfrm>
                <a:off x="4329" y="3038"/>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40" name="Google Shape;540;p21"/>
              <p:cNvSpPr/>
              <p:nvPr/>
            </p:nvSpPr>
            <p:spPr>
              <a:xfrm>
                <a:off x="4329" y="3333"/>
                <a:ext cx="99" cy="91"/>
              </a:xfrm>
              <a:prstGeom prst="roundRect">
                <a:avLst>
                  <a:gd fmla="val 16037"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541" name="Google Shape;541;p21"/>
          <p:cNvGrpSpPr/>
          <p:nvPr/>
        </p:nvGrpSpPr>
        <p:grpSpPr>
          <a:xfrm>
            <a:off x="6948488" y="4402138"/>
            <a:ext cx="990600" cy="985838"/>
            <a:chOff x="1728" y="2736"/>
            <a:chExt cx="624" cy="621"/>
          </a:xfrm>
        </p:grpSpPr>
        <p:sp>
          <p:nvSpPr>
            <p:cNvPr id="542" name="Google Shape;542;p21"/>
            <p:cNvSpPr/>
            <p:nvPr/>
          </p:nvSpPr>
          <p:spPr>
            <a:xfrm>
              <a:off x="1728" y="2736"/>
              <a:ext cx="624" cy="621"/>
            </a:xfrm>
            <a:prstGeom prst="rect">
              <a:avLst/>
            </a:prstGeom>
            <a:noFill/>
            <a:ln cap="flat" cmpd="sng" w="1905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543" name="Google Shape;543;p21"/>
            <p:cNvCxnSpPr/>
            <p:nvPr/>
          </p:nvCxnSpPr>
          <p:spPr>
            <a:xfrm>
              <a:off x="2040" y="2736"/>
              <a:ext cx="0" cy="621"/>
            </a:xfrm>
            <a:prstGeom prst="straightConnector1">
              <a:avLst/>
            </a:prstGeom>
            <a:noFill/>
            <a:ln cap="flat" cmpd="sng" w="19050">
              <a:solidFill>
                <a:schemeClr val="dk1"/>
              </a:solidFill>
              <a:prstDash val="solid"/>
              <a:round/>
              <a:headEnd len="sm" w="sm" type="none"/>
              <a:tailEnd len="sm" w="sm" type="none"/>
            </a:ln>
          </p:spPr>
        </p:cxnSp>
        <p:cxnSp>
          <p:nvCxnSpPr>
            <p:cNvPr id="544" name="Google Shape;544;p21"/>
            <p:cNvCxnSpPr/>
            <p:nvPr/>
          </p:nvCxnSpPr>
          <p:spPr>
            <a:xfrm>
              <a:off x="2195" y="2736"/>
              <a:ext cx="0" cy="621"/>
            </a:xfrm>
            <a:prstGeom prst="straightConnector1">
              <a:avLst/>
            </a:prstGeom>
            <a:noFill/>
            <a:ln cap="flat" cmpd="sng" w="19050">
              <a:solidFill>
                <a:schemeClr val="dk1"/>
              </a:solidFill>
              <a:prstDash val="solid"/>
              <a:round/>
              <a:headEnd len="sm" w="sm" type="none"/>
              <a:tailEnd len="sm" w="sm" type="none"/>
            </a:ln>
          </p:spPr>
        </p:cxnSp>
        <p:cxnSp>
          <p:nvCxnSpPr>
            <p:cNvPr id="545" name="Google Shape;545;p21"/>
            <p:cNvCxnSpPr/>
            <p:nvPr/>
          </p:nvCxnSpPr>
          <p:spPr>
            <a:xfrm>
              <a:off x="2351" y="2736"/>
              <a:ext cx="0" cy="621"/>
            </a:xfrm>
            <a:prstGeom prst="straightConnector1">
              <a:avLst/>
            </a:prstGeom>
            <a:noFill/>
            <a:ln cap="flat" cmpd="sng" w="19050">
              <a:solidFill>
                <a:schemeClr val="dk1"/>
              </a:solidFill>
              <a:prstDash val="solid"/>
              <a:round/>
              <a:headEnd len="sm" w="sm" type="none"/>
              <a:tailEnd len="sm" w="sm" type="none"/>
            </a:ln>
          </p:spPr>
        </p:cxnSp>
        <p:cxnSp>
          <p:nvCxnSpPr>
            <p:cNvPr id="546" name="Google Shape;546;p21"/>
            <p:cNvCxnSpPr/>
            <p:nvPr/>
          </p:nvCxnSpPr>
          <p:spPr>
            <a:xfrm>
              <a:off x="1884" y="2736"/>
              <a:ext cx="0" cy="621"/>
            </a:xfrm>
            <a:prstGeom prst="straightConnector1">
              <a:avLst/>
            </a:prstGeom>
            <a:noFill/>
            <a:ln cap="flat" cmpd="sng" w="19050">
              <a:solidFill>
                <a:schemeClr val="dk1"/>
              </a:solidFill>
              <a:prstDash val="solid"/>
              <a:round/>
              <a:headEnd len="sm" w="sm" type="none"/>
              <a:tailEnd len="sm" w="sm" type="none"/>
            </a:ln>
          </p:spPr>
        </p:cxnSp>
        <p:grpSp>
          <p:nvGrpSpPr>
            <p:cNvPr id="547" name="Google Shape;547;p21"/>
            <p:cNvGrpSpPr/>
            <p:nvPr/>
          </p:nvGrpSpPr>
          <p:grpSpPr>
            <a:xfrm rot="-5400000">
              <a:off x="1883" y="2736"/>
              <a:ext cx="311" cy="621"/>
              <a:chOff x="2136" y="2832"/>
              <a:chExt cx="311" cy="621"/>
            </a:xfrm>
          </p:grpSpPr>
          <p:cxnSp>
            <p:nvCxnSpPr>
              <p:cNvPr id="548" name="Google Shape;548;p21"/>
              <p:cNvCxnSpPr/>
              <p:nvPr/>
            </p:nvCxnSpPr>
            <p:spPr>
              <a:xfrm>
                <a:off x="2136" y="2832"/>
                <a:ext cx="0" cy="621"/>
              </a:xfrm>
              <a:prstGeom prst="straightConnector1">
                <a:avLst/>
              </a:prstGeom>
              <a:noFill/>
              <a:ln cap="flat" cmpd="sng" w="19050">
                <a:solidFill>
                  <a:schemeClr val="dk1"/>
                </a:solidFill>
                <a:prstDash val="solid"/>
                <a:round/>
                <a:headEnd len="sm" w="sm" type="none"/>
                <a:tailEnd len="sm" w="sm" type="none"/>
              </a:ln>
            </p:spPr>
          </p:cxnSp>
          <p:cxnSp>
            <p:nvCxnSpPr>
              <p:cNvPr id="549" name="Google Shape;549;p21"/>
              <p:cNvCxnSpPr/>
              <p:nvPr/>
            </p:nvCxnSpPr>
            <p:spPr>
              <a:xfrm>
                <a:off x="2291" y="2832"/>
                <a:ext cx="0" cy="621"/>
              </a:xfrm>
              <a:prstGeom prst="straightConnector1">
                <a:avLst/>
              </a:prstGeom>
              <a:noFill/>
              <a:ln cap="flat" cmpd="sng" w="19050">
                <a:solidFill>
                  <a:schemeClr val="dk1"/>
                </a:solidFill>
                <a:prstDash val="solid"/>
                <a:round/>
                <a:headEnd len="sm" w="sm" type="none"/>
                <a:tailEnd len="sm" w="sm" type="none"/>
              </a:ln>
            </p:spPr>
          </p:cxnSp>
          <p:cxnSp>
            <p:nvCxnSpPr>
              <p:cNvPr id="550" name="Google Shape;550;p21"/>
              <p:cNvCxnSpPr/>
              <p:nvPr/>
            </p:nvCxnSpPr>
            <p:spPr>
              <a:xfrm>
                <a:off x="2447" y="2832"/>
                <a:ext cx="0" cy="621"/>
              </a:xfrm>
              <a:prstGeom prst="straightConnector1">
                <a:avLst/>
              </a:prstGeom>
              <a:noFill/>
              <a:ln cap="flat" cmpd="sng" w="19050">
                <a:solidFill>
                  <a:schemeClr val="dk1"/>
                </a:solidFill>
                <a:prstDash val="solid"/>
                <a:round/>
                <a:headEnd len="sm" w="sm" type="none"/>
                <a:tailEnd len="sm" w="sm" type="none"/>
              </a:ln>
            </p:spPr>
          </p:cxnSp>
        </p:grpSp>
      </p:grpSp>
      <p:sp>
        <p:nvSpPr>
          <p:cNvPr id="551" name="Google Shape;551;p21"/>
          <p:cNvSpPr/>
          <p:nvPr/>
        </p:nvSpPr>
        <p:spPr>
          <a:xfrm>
            <a:off x="836613" y="4598988"/>
            <a:ext cx="247650" cy="457200"/>
          </a:xfrm>
          <a:prstGeom prst="roundRect">
            <a:avLst>
              <a:gd fmla="val 50000" name="adj"/>
            </a:avLst>
          </a:prstGeom>
          <a:solidFill>
            <a:srgbClr val="FFFF00"/>
          </a:solidFill>
          <a:ln cap="flat" cmpd="sng" w="1905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52" name="Google Shape;55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M. Lam &amp; S. Liao</a:t>
            </a:r>
            <a:endParaRPr b="0" i="0" sz="1200" u="none" cap="none" strike="noStrike">
              <a:solidFill>
                <a:srgbClr val="888888"/>
              </a:solidFill>
              <a:latin typeface="Comic Sans MS"/>
              <a:ea typeface="Comic Sans MS"/>
              <a:cs typeface="Comic Sans MS"/>
              <a:sym typeface="Comic Sans MS"/>
            </a:endParaRPr>
          </a:p>
        </p:txBody>
      </p:sp>
      <p:sp>
        <p:nvSpPr>
          <p:cNvPr id="553" name="Google Shape;5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omic Sans MS"/>
                <a:ea typeface="Comic Sans MS"/>
                <a:cs typeface="Comic Sans MS"/>
                <a:sym typeface="Comic Sans MS"/>
              </a:rPr>
              <a:t>‹#›</a:t>
            </a:fld>
            <a:endParaRPr b="0" i="0" sz="1200" u="none" cap="none" strike="noStrike">
              <a:solidFill>
                <a:srgbClr val="888888"/>
              </a:solidFill>
              <a:latin typeface="Comic Sans MS"/>
              <a:ea typeface="Comic Sans MS"/>
              <a:cs typeface="Comic Sans MS"/>
              <a:sym typeface="Comic Sans MS"/>
            </a:endParaRPr>
          </a:p>
        </p:txBody>
      </p:sp>
      <p:sp>
        <p:nvSpPr>
          <p:cNvPr id="554" name="Google Shape;55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omic Sans MS"/>
                <a:ea typeface="Comic Sans MS"/>
                <a:cs typeface="Comic Sans MS"/>
                <a:sym typeface="Comic Sans MS"/>
              </a:rPr>
              <a:t>CS243: Loop Transformations</a:t>
            </a:r>
            <a:endParaRPr b="0" i="0" sz="1200" u="none" cap="none" strike="noStrike">
              <a:solidFill>
                <a:srgbClr val="888888"/>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