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</p:sldIdLst>
  <p:sldSz cy="5143500" cx="9144000"/>
  <p:notesSz cx="6858000" cy="9144000"/>
  <p:embeddedFontLst>
    <p:embeddedFont>
      <p:font typeface="PT Sans Narrow"/>
      <p:regular r:id="rId82"/>
      <p:bold r:id="rId83"/>
    </p:embeddedFont>
    <p:embeddedFont>
      <p:font typeface="Open Sans"/>
      <p:regular r:id="rId84"/>
      <p:bold r:id="rId85"/>
      <p:italic r:id="rId86"/>
      <p:boldItalic r:id="rId8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OpenSans-regular.fntdata"/><Relationship Id="rId83" Type="http://schemas.openxmlformats.org/officeDocument/2006/relationships/font" Target="fonts/PTSansNarrow-bold.fntdata"/><Relationship Id="rId42" Type="http://schemas.openxmlformats.org/officeDocument/2006/relationships/slide" Target="slides/slide37.xml"/><Relationship Id="rId86" Type="http://schemas.openxmlformats.org/officeDocument/2006/relationships/font" Target="fonts/OpenSans-italic.fntdata"/><Relationship Id="rId41" Type="http://schemas.openxmlformats.org/officeDocument/2006/relationships/slide" Target="slides/slide36.xml"/><Relationship Id="rId85" Type="http://schemas.openxmlformats.org/officeDocument/2006/relationships/font" Target="fonts/OpenSans-bold.fntdata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87" Type="http://schemas.openxmlformats.org/officeDocument/2006/relationships/font" Target="fonts/OpenSans-boldItalic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font" Target="fonts/PTSansNarrow-regular.fntdata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Rice%27s_theorem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s.stackexchange.com/questions/47298/is-the-reverse-postorder-of-a-digraphs-reverse-the-same-as-the-postorder-of-the" TargetMode="Externa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s.cornell.edu/courses/cs4120/2021sp/lectures/21dataflow/lec20-sp16.pdf" TargetMode="Externa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d87769fe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fd87769fe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P406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d87769fe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fd87769fe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P407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d87769fe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fd87769fe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d87769fe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fd87769fe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Different scopes of optimizations provide different opportunities to othe optimizer…</a:t>
            </a:r>
            <a:br>
              <a:rPr lang="zh-TW"/>
            </a:br>
            <a:br>
              <a:rPr lang="zh-TW"/>
            </a:br>
            <a:r>
              <a:rPr lang="zh-TW"/>
              <a:t>metion a example on a invariant variable in the for loop.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d87769fe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fd87769fe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Please read EAC 2ed p419 for a more detailed discussion about why choosing the terms instead of intraprocedural vs. interprocedural.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d87769fe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fd87769fe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d87769fe1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fd87769fe1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fe0036b29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fe0036b29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Rice’s theorem</a:t>
            </a:r>
            <a:r>
              <a:rPr lang="zh-TW"/>
              <a:t>, non-trivial semantic properties are undecidable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e0036b29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fe0036b29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d87769fe1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fd87769fe1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fbad0ca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fbad0ca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透過編譯器，程式語言可以更抽象，簡化底層語言的認知...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fdf3aee9c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fdf3aee9c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fdf3aee9c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fdf3aee9c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fdf3aee9c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fdf3aee9c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fd87769fe1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fd87769fe1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fd8924e3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fd8924e3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fd87769fe1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fd87769fe1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fd87769fe1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fd87769fe1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fd87769fe1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fd87769fe1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fd87769fe1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fd87769fe1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fd87769fe1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fd87769fe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fbad0caeb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7fbad0cae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fd87769fe1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fd87769fe1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fd87769fe1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fd87769fe1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iii?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fdf3aee9c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fdf3aee9c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fd87769fe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fd87769fe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fdf3aee9c7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fdf3aee9c7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fd87769fe1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fd87769fe1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fdf3aee9c7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fdf3aee9c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fdf3aee9c7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fdf3aee9c7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fdf3aee9c7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fdf3aee9c7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fdf3aee9c7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fdf3aee9c7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fbad0cae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7fbad0cae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fdf3aee9c7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fdf3aee9c7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fdf3aee9c7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fdf3aee9c7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fdf3aee9c7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fdf3aee9c7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fdf3aee9c7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fdf3aee9c7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TODO: think thru the order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outputs of Reverse postorder RLN and reverse of postorder (LRN) are not the same, here </a:t>
            </a:r>
            <a:r>
              <a:rPr lang="zh-TW"/>
              <a:t>referred</a:t>
            </a:r>
            <a:r>
              <a:rPr lang="zh-TW"/>
              <a:t> to reverse of postorder</a:t>
            </a:r>
            <a:br>
              <a:rPr lang="zh-TW"/>
            </a:br>
            <a:br>
              <a:rPr lang="zh-TW"/>
            </a:br>
            <a:r>
              <a:rPr lang="zh-TW"/>
              <a:t>the rev of rev is not the same as postorder of (G) </a:t>
            </a:r>
            <a:r>
              <a:rPr lang="zh-TW" u="sng">
                <a:solidFill>
                  <a:schemeClr val="hlink"/>
                </a:solidFill>
                <a:hlinkClick r:id="rId2"/>
              </a:rPr>
              <a:t>link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fd87769fe1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fd87769fe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fdf3aee9c7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fdf3aee9c7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One possible path is the use of s in while loop bypass any other bb to the first bb, s.t., the liveout(bb1) has s, which is not init.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fdf3aee9c7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fdf3aee9c7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d87769fe1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d87769fe1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fdf3aee9c7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fdf3aee9c7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fdf3aee9c7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fdf3aee9c7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7fbad0cae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7fbad0cae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fdf3aee9c7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fdf3aee9c7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fdf3aee9c7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fdf3aee9c7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7fbad0caeb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7fbad0caeb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fd87769fe1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2fd87769fe1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2"/>
              </a:rPr>
              <a:t>ref</a:t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fdf3aee9c7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fdf3aee9c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fdf3aee9c7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fdf3aee9c7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fdf3aee9c7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fdf3aee9c7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fdf3aee9c7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fdf3aee9c7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fdf3aee9c7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fdf3aee9c7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fe0036b29c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fe0036b29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direction is either increasing or decreasing—depending on the meet’s partial order.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fbad0cae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7fbad0cae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fe957fb1f4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fe957fb1f4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direction is either increasing or decreasing—depending on the meet’s partial order.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fe957fb1f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2fe957fb1f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direction is either increasing or decreasing—depending on the meet’s partial order.</a:t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fe0036b29c_5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fe0036b29c_5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fe957fb1f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2fe957fb1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fe957fb1f4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fe957fb1f4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b="1"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Complete lattice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: A lattice where glb(X) and lub(X) exist for all X ⊆ 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Every finite lattice is </a:t>
            </a:r>
            <a:r>
              <a:rPr lang="zh-TW"/>
              <a:t>complete lattice</a:t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fe957fb1f4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fe957fb1f4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fe957fb1f4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fe957fb1f4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direction is either increasing or decreasing—depending on the meet’s partial order.</a:t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fe957fb1f4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fe957fb1f4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direction is either increasing or decreasing—depending on the meet’s partial order.</a:t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fe0036b29c_5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fe0036b29c_5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 not consider 0 + positive integer is positive integer, instead, the union of {0} and positive integer is contained in 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⊤.</a:t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fe957fb1f4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2fe957fb1f4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 not consider 0 + positive integer is positive integer, instead, the union of {0} and positive integer is contained in 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⊤.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fbad0caeb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fbad0caeb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fe0036b29c_5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fe0036b29c_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fe957fb1f4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fe957fb1f4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fe957fb1f4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fe957fb1f4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fe957fb1f4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2fe957fb1f4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fe957fb1f4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fe957fb1f4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fe957fb1f4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2fe957fb1f4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fd87769fe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fd87769fe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d87769fe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d87769fe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P406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d87769fe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fd87769fe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P406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Relationship Id="rId4" Type="http://schemas.openxmlformats.org/officeDocument/2006/relationships/image" Target="../media/image4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forms.gle/7Lq6oQ9kkvLexDk87" TargetMode="External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3.png"/><Relationship Id="rId4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6.png"/><Relationship Id="rId4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dl.acm.org/doi/10.1145/321921.321938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7.png"/><Relationship Id="rId4" Type="http://schemas.openxmlformats.org/officeDocument/2006/relationships/image" Target="../media/image48.png"/><Relationship Id="rId5" Type="http://schemas.openxmlformats.org/officeDocument/2006/relationships/image" Target="../media/image23.png"/><Relationship Id="rId6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48.png"/><Relationship Id="rId6" Type="http://schemas.openxmlformats.org/officeDocument/2006/relationships/image" Target="../media/image23.png"/><Relationship Id="rId7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5.png"/><Relationship Id="rId4" Type="http://schemas.openxmlformats.org/officeDocument/2006/relationships/image" Target="../media/image3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cs.au.dk/~amoeller/spa/spa.pdf" TargetMode="External"/><Relationship Id="rId4" Type="http://schemas.openxmlformats.org/officeDocument/2006/relationships/hyperlink" Target="https://www.cs.cornell.edu/courses/cs6120/2023fa/lesson/" TargetMode="External"/><Relationship Id="rId5" Type="http://schemas.openxmlformats.org/officeDocument/2006/relationships/hyperlink" Target="https://suif.stanford.edu/~courses/cs243/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2.png"/><Relationship Id="rId4" Type="http://schemas.openxmlformats.org/officeDocument/2006/relationships/image" Target="../media/image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file/d/1rf0ik0Adf51MFQRvW3VFFYgPubNqsZ-1/view?usp=sharing" TargetMode="External"/><Relationship Id="rId4" Type="http://schemas.openxmlformats.org/officeDocument/2006/relationships/hyperlink" Target="https://classroom.github.com/a/CbExyeFK" TargetMode="External"/><Relationship Id="rId5" Type="http://schemas.openxmlformats.org/officeDocument/2006/relationships/hyperlink" Target="https://docs.google.com/forms/d/e/1FAIpQLSesyWYqULblcbP4ydt2nbJpQ_QahovOl1sWlgabAnN8VVt-eQ/viewform?usp=dialog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3.png"/><Relationship Id="rId4" Type="http://schemas.openxmlformats.org/officeDocument/2006/relationships/image" Target="../media/image44.png"/><Relationship Id="rId5" Type="http://schemas.openxmlformats.org/officeDocument/2006/relationships/image" Target="../media/image39.png"/><Relationship Id="rId6" Type="http://schemas.openxmlformats.org/officeDocument/2006/relationships/image" Target="../media/image38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40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7.png"/><Relationship Id="rId4" Type="http://schemas.openxmlformats.org/officeDocument/2006/relationships/image" Target="../media/image8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hyperlink" Target="https://cs.au.dk/~amoeller/spa/spa.pdf" TargetMode="External"/><Relationship Id="rId4" Type="http://schemas.openxmlformats.org/officeDocument/2006/relationships/hyperlink" Target="https://www.cs.cornell.edu/courses/cs6120/2023fa/lesson/" TargetMode="External"/><Relationship Id="rId5" Type="http://schemas.openxmlformats.org/officeDocument/2006/relationships/hyperlink" Target="https://suif.stanford.edu/~courses/cs243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475" y="1091450"/>
            <a:ext cx="9144000" cy="175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Flow Analysis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CSIE 5054: Advanced Compiler Design</a:t>
            </a:r>
            <a:endParaRPr sz="2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Instructor: Shih-</a:t>
            </a:r>
            <a:r>
              <a:rPr lang="zh-TW" sz="2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w</a:t>
            </a:r>
            <a:r>
              <a:rPr lang="zh-TW" sz="2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ei Liao</a:t>
            </a:r>
            <a:endParaRPr sz="2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Why we </a:t>
            </a:r>
            <a:r>
              <a:rPr lang="zh-TW"/>
              <a:t>n</a:t>
            </a:r>
            <a:r>
              <a:rPr lang="zh-TW"/>
              <a:t>eed Optimization</a:t>
            </a:r>
            <a:r>
              <a:rPr lang="zh-TW"/>
              <a:t>s</a:t>
            </a:r>
            <a:r>
              <a:rPr lang="zh-TW"/>
              <a:t> in Compiler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Simpilify the task of intermediate representation (IR) generation in the front-end.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Improve the quality of the code generated by the back-end.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Bridge the gap between processor speed and application performance.</a:t>
            </a:r>
            <a:endParaRPr/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Different Objectives for Designing the Optimizer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Runtime speed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Code size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Register use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Memory use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Energy Consumption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Number of Page Faults</a:t>
            </a:r>
            <a:endParaRPr/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Two Considerations for Optimization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Safety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After applying the IR transformation, it preserves the program’s meaning.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Profitablility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After applying the IR transformation, it improves the program’s performance.</a:t>
            </a:r>
            <a:endParaRPr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Different Granularities of Optimization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266325"/>
            <a:ext cx="6494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Local Methods</a:t>
            </a:r>
            <a:r>
              <a:rPr lang="zh-TW"/>
              <a:t>: Operate over a </a:t>
            </a:r>
            <a:r>
              <a:rPr b="1" lang="zh-TW"/>
              <a:t>single </a:t>
            </a:r>
            <a:r>
              <a:rPr lang="zh-TW"/>
              <a:t>basic block.</a:t>
            </a:r>
            <a:endParaRPr/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Operate on the three-address code.</a:t>
            </a:r>
            <a:endParaRPr sz="16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Regional Methods</a:t>
            </a:r>
            <a:r>
              <a:rPr lang="zh-TW"/>
              <a:t>: Operate over scopes larger than a single basic block but smaller than a full procedure.</a:t>
            </a:r>
            <a:endParaRPr/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Operate on the control-flow graph (CFG).</a:t>
            </a:r>
            <a:endParaRPr sz="1600"/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For example,</a:t>
            </a:r>
            <a:r>
              <a:rPr lang="zh-TW" sz="1600"/>
              <a:t> the compiler might</a:t>
            </a:r>
            <a:r>
              <a:rPr lang="zh-TW" sz="1600"/>
              <a:t> consider the entire loop as a single region.</a:t>
            </a:r>
            <a:endParaRPr sz="1600"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4125" y="1157825"/>
            <a:ext cx="2032950" cy="282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Different Granularities of Optimization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Global </a:t>
            </a:r>
            <a:r>
              <a:rPr b="1" lang="zh-TW"/>
              <a:t>Methods</a:t>
            </a:r>
            <a:r>
              <a:rPr lang="zh-TW"/>
              <a:t>: Operate over an </a:t>
            </a:r>
            <a:r>
              <a:rPr b="1" lang="zh-TW"/>
              <a:t>entire procedure</a:t>
            </a:r>
            <a:r>
              <a:rPr lang="zh-TW"/>
              <a:t>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Operate on the control-flow graph.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Decisions that are locally optimal may have bad consequences in some larger context. 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Whole-program</a:t>
            </a:r>
            <a:r>
              <a:rPr b="1" lang="zh-TW"/>
              <a:t> Methods</a:t>
            </a:r>
            <a:r>
              <a:rPr lang="zh-TW"/>
              <a:t>: Operate over the entire program.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Operate on the program’s call graph.</a:t>
            </a:r>
            <a:endParaRPr sz="1600"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Global Optimization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Optimizations that examine an entire procedure have opportunities for improvement that are not available at smaller scopes.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Because the scope includes cyclic paths and backward branches, global optimization need global analysis.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Global optimization consists of two phases: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Analysis phase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Transformation phase</a:t>
            </a:r>
            <a:endParaRPr sz="1600"/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What’s the Data-flow Analysis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Local Analysis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A</a:t>
            </a:r>
            <a:r>
              <a:rPr lang="zh-TW" sz="1600"/>
              <a:t>nalyze effect of each </a:t>
            </a:r>
            <a:r>
              <a:rPr b="1" lang="zh-TW" sz="1600"/>
              <a:t>instruction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Compose effects of </a:t>
            </a:r>
            <a:r>
              <a:rPr b="1" lang="zh-TW" sz="1600"/>
              <a:t>instructions</a:t>
            </a:r>
            <a:r>
              <a:rPr lang="zh-TW" sz="1600"/>
              <a:t> to derive information from beginning of basic block to each instruction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Data-flow Analysis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Analyze effect of each </a:t>
            </a:r>
            <a:r>
              <a:rPr b="1" lang="zh-TW" sz="1600"/>
              <a:t>basic block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Compose effects of </a:t>
            </a:r>
            <a:r>
              <a:rPr b="1" lang="zh-TW" sz="1600"/>
              <a:t>basic blocks</a:t>
            </a:r>
            <a:r>
              <a:rPr lang="zh-TW" sz="1600"/>
              <a:t> to derive information at basic block boundaries</a:t>
            </a:r>
            <a:endParaRPr/>
          </a:p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What’s the Data-flow Analysis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Data-flow analysis takes the IR as input and decides whether or not they have a certain property.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Rice’s theorem states that all interesting questions about the input/output behavior of programs are </a:t>
            </a:r>
            <a:r>
              <a:rPr b="1" lang="zh-TW"/>
              <a:t>undecidable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While it’s impossible to build an analysis that would correctly decide a property for any analyzed program, it is often possible to build analysis tools that give useful answers for most realistic programs.</a:t>
            </a:r>
            <a:endParaRPr/>
          </a:p>
        </p:txBody>
      </p:sp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What’s the Data-flow Analysis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approximative properties of the program can help us generate efficient code: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Does the program contain dead code? If so, the code size can be reduced.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Is the value of some expression inside a loop the same in every iteration? If so, the expression can be moved outside the loop.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Does the value of variable x depend on the program input? If not, it could be precomputed at compile time.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……</a:t>
            </a:r>
            <a:endParaRPr sz="1600"/>
          </a:p>
        </p:txBody>
      </p:sp>
      <p:sp>
        <p:nvSpPr>
          <p:cNvPr id="195" name="Google Shape;19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 Example of Data-flow Analysis: Liveness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311700" y="1266325"/>
            <a:ext cx="5040000" cy="36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Definition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A variable v is </a:t>
            </a:r>
            <a:r>
              <a:rPr lang="zh-TW" sz="1600">
                <a:solidFill>
                  <a:srgbClr val="FF0000"/>
                </a:solidFill>
              </a:rPr>
              <a:t>live</a:t>
            </a:r>
            <a:r>
              <a:rPr lang="zh-TW" sz="1600"/>
              <a:t> at point p if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zh-TW" sz="1600"/>
              <a:t>the value of v is used along some path in the flow graph starting at p.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Otherwise, the variable v is </a:t>
            </a:r>
            <a:r>
              <a:rPr lang="zh-TW" sz="1600">
                <a:solidFill>
                  <a:srgbClr val="FF0000"/>
                </a:solidFill>
              </a:rPr>
              <a:t>dead</a:t>
            </a:r>
            <a:r>
              <a:rPr lang="zh-TW" sz="1600"/>
              <a:t>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The green and blue arrows stand for the liveness of </a:t>
            </a:r>
            <a:r>
              <a:rPr lang="zh-TW" sz="1600">
                <a:solidFill>
                  <a:srgbClr val="00FF00"/>
                </a:solidFill>
              </a:rPr>
              <a:t>a</a:t>
            </a:r>
            <a:r>
              <a:rPr lang="zh-TW" sz="1600"/>
              <a:t> and </a:t>
            </a:r>
            <a:r>
              <a:rPr lang="zh-TW" sz="1600">
                <a:solidFill>
                  <a:srgbClr val="0000FF"/>
                </a:solidFill>
              </a:rPr>
              <a:t>b</a:t>
            </a:r>
            <a:r>
              <a:rPr lang="zh-TW" sz="1600"/>
              <a:t> respectively.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8375" y="1266325"/>
            <a:ext cx="1779961" cy="360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8325" y="1245779"/>
            <a:ext cx="1859375" cy="3648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1729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Register This Class </a:t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2809388" y="4663225"/>
            <a:ext cx="34518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Basic Info Form</a:t>
            </a:r>
            <a:endParaRPr b="1" sz="22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6" name="Google Shape;76;p14" title="qrcode-generato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5850" y="880375"/>
            <a:ext cx="3613825" cy="36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Data-flow Equation of Liveness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311700" y="1266325"/>
            <a:ext cx="8520600" cy="23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/>
              <a:t>A variable is live on exit from a node if it is live on the entry to any successor node.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 variable is live on entry to the node if: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it is used by the node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it is live on exit from the node and the node does not redefine the value of the variable</a:t>
            </a:r>
            <a:endParaRPr sz="1600"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700" y="3776925"/>
            <a:ext cx="8036598" cy="10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Data-flow Equation of Liveness</a:t>
            </a:r>
            <a:endParaRPr/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354025" y="2453300"/>
            <a:ext cx="8520600" cy="23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TW"/>
              <a:t>LIVEOUT(n)</a:t>
            </a:r>
            <a:r>
              <a:rPr lang="zh-TW"/>
              <a:t>: The variables that are live at the end of the block n.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TW"/>
              <a:t>UEVAR(m)</a:t>
            </a:r>
            <a:r>
              <a:rPr lang="zh-TW"/>
              <a:t>: </a:t>
            </a:r>
            <a:r>
              <a:rPr lang="zh-TW"/>
              <a:t>The variables that are used in block m before any redefinition in block m, that is, upward-exposed variables.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VARKILL(m)</a:t>
            </a:r>
            <a:r>
              <a:rPr lang="zh-TW"/>
              <a:t>: The variables that are defined in block m.</a:t>
            </a:r>
            <a:endParaRPr/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700" y="1152425"/>
            <a:ext cx="8036598" cy="106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Solving the Data-flow Problem</a:t>
            </a:r>
            <a:endParaRPr/>
          </a:p>
        </p:txBody>
      </p:sp>
      <p:sp>
        <p:nvSpPr>
          <p:cNvPr id="226" name="Google Shape;226;p34"/>
          <p:cNvSpPr txBox="1"/>
          <p:nvPr>
            <p:ph idx="1" type="body"/>
          </p:nvPr>
        </p:nvSpPr>
        <p:spPr>
          <a:xfrm>
            <a:off x="311700" y="1266325"/>
            <a:ext cx="8520600" cy="23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Compiler can use a three-step </a:t>
            </a:r>
            <a:r>
              <a:rPr lang="zh-TW"/>
              <a:t>algorithm</a:t>
            </a:r>
            <a:r>
              <a:rPr lang="zh-TW"/>
              <a:t> to compute the LIVEOUT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Build a Control-flow Graph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Gather initial information</a:t>
            </a:r>
            <a:r>
              <a:rPr lang="zh-TW" sz="1600"/>
              <a:t>: The analyzer computes a </a:t>
            </a:r>
            <a:r>
              <a:rPr b="1" lang="zh-TW" sz="1600"/>
              <a:t>UEVAR</a:t>
            </a:r>
            <a:r>
              <a:rPr lang="zh-TW" sz="1600"/>
              <a:t> and </a:t>
            </a:r>
            <a:r>
              <a:rPr b="1" lang="zh-TW" sz="1600"/>
              <a:t>VARKILL</a:t>
            </a:r>
            <a:r>
              <a:rPr lang="zh-TW" sz="1600"/>
              <a:t> set for each block b in a simple walk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Solve the equations to produce LIVEOUT(b) for each block b</a:t>
            </a:r>
            <a:r>
              <a:rPr lang="zh-TW" sz="1600"/>
              <a:t>: Use the iterative fixed-point algorithm to solve the equations</a:t>
            </a:r>
            <a:endParaRPr sz="1600"/>
          </a:p>
        </p:txBody>
      </p:sp>
      <p:sp>
        <p:nvSpPr>
          <p:cNvPr id="227" name="Google Shape;22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Recap: Basic Blocks &amp; Control-flow Graph</a:t>
            </a:r>
            <a:endParaRPr/>
          </a:p>
        </p:txBody>
      </p:sp>
      <p:sp>
        <p:nvSpPr>
          <p:cNvPr id="233" name="Google Shape;233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Basic block</a:t>
            </a:r>
            <a:r>
              <a:rPr lang="zh-TW"/>
              <a:t>: a sequence of 3-address statements.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Only the first statement can be reached from outside the block.</a:t>
            </a:r>
            <a:br>
              <a:rPr lang="zh-TW" sz="1600"/>
            </a:br>
            <a:r>
              <a:rPr lang="zh-TW" sz="1600"/>
              <a:t>(no branches into middle of block)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All the statements are executed consecutively if the first one is.</a:t>
            </a:r>
            <a:br>
              <a:rPr lang="zh-TW" sz="1600"/>
            </a:br>
            <a:r>
              <a:rPr lang="zh-TW" sz="1600"/>
              <a:t>(no branches out or halts except perhaps at end of block)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We require basic blocks to be maximal</a:t>
            </a:r>
            <a:r>
              <a:rPr lang="zh-TW" sz="1600"/>
              <a:t>, i.e., they cannot be made larger without violating the conditions.</a:t>
            </a:r>
            <a:endParaRPr sz="1600"/>
          </a:p>
        </p:txBody>
      </p:sp>
      <p:sp>
        <p:nvSpPr>
          <p:cNvPr id="234" name="Google Shape;23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Recap: Basic Blocks &amp; Control-flow Graph</a:t>
            </a:r>
            <a:endParaRPr/>
          </a:p>
        </p:txBody>
      </p:sp>
      <p:sp>
        <p:nvSpPr>
          <p:cNvPr id="240" name="Google Shape;240;p36"/>
          <p:cNvSpPr txBox="1"/>
          <p:nvPr/>
        </p:nvSpPr>
        <p:spPr>
          <a:xfrm>
            <a:off x="311700" y="1266325"/>
            <a:ext cx="5710800" cy="3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b="1"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Control Flow Graph (CFG):</a:t>
            </a:r>
            <a:endParaRPr b="1"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600"/>
              <a:buFont typeface="Open Sans"/>
              <a:buChar char="○"/>
            </a:pPr>
            <a:r>
              <a:rPr lang="zh-TW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Nodes: Basic Blocks</a:t>
            </a:r>
            <a:endParaRPr sz="16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400"/>
              <a:buFont typeface="Open Sans"/>
              <a:buChar char="○"/>
            </a:pPr>
            <a:r>
              <a:rPr lang="zh-TW" sz="16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Edges: possible transfer from a Basic Block to another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7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7375" y="1474425"/>
            <a:ext cx="3108599" cy="319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Building a Control-flow Graph from a Linear IR</a:t>
            </a:r>
            <a:endParaRPr/>
          </a:p>
        </p:txBody>
      </p:sp>
      <p:pic>
        <p:nvPicPr>
          <p:cNvPr id="248" name="Google Shape;2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775" y="1752925"/>
            <a:ext cx="2299875" cy="319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9" name="Google Shape;249;p37"/>
          <p:cNvCxnSpPr>
            <a:stCxn id="248" idx="3"/>
            <a:endCxn id="250" idx="1"/>
          </p:cNvCxnSpPr>
          <p:nvPr/>
        </p:nvCxnSpPr>
        <p:spPr>
          <a:xfrm>
            <a:off x="3520650" y="3348125"/>
            <a:ext cx="1307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311700" y="1266325"/>
            <a:ext cx="8520600" cy="4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zh-TW"/>
              <a:t>Separate the list of instructions into basic blocks</a:t>
            </a:r>
            <a:endParaRPr b="1"/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700" y="1752925"/>
            <a:ext cx="2299875" cy="319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7"/>
          <p:cNvSpPr/>
          <p:nvPr/>
        </p:nvSpPr>
        <p:spPr>
          <a:xfrm>
            <a:off x="5073875" y="1766725"/>
            <a:ext cx="2299800" cy="804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Google Shape;254;p37"/>
          <p:cNvSpPr/>
          <p:nvPr/>
        </p:nvSpPr>
        <p:spPr>
          <a:xfrm>
            <a:off x="5080750" y="2724050"/>
            <a:ext cx="2299800" cy="666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37"/>
          <p:cNvSpPr/>
          <p:nvPr/>
        </p:nvSpPr>
        <p:spPr>
          <a:xfrm>
            <a:off x="5080750" y="3476475"/>
            <a:ext cx="2299800" cy="666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37"/>
          <p:cNvSpPr/>
          <p:nvPr/>
        </p:nvSpPr>
        <p:spPr>
          <a:xfrm>
            <a:off x="5080750" y="4277025"/>
            <a:ext cx="2299800" cy="666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Building a Control-flow Graph from a Linear IR</a:t>
            </a:r>
            <a:endParaRPr/>
          </a:p>
        </p:txBody>
      </p:sp>
      <p:cxnSp>
        <p:nvCxnSpPr>
          <p:cNvPr id="263" name="Google Shape;263;p38"/>
          <p:cNvCxnSpPr>
            <a:stCxn id="264" idx="3"/>
            <a:endCxn id="265" idx="1"/>
          </p:cNvCxnSpPr>
          <p:nvPr/>
        </p:nvCxnSpPr>
        <p:spPr>
          <a:xfrm>
            <a:off x="3520650" y="3348125"/>
            <a:ext cx="1307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38"/>
          <p:cNvSpPr txBox="1"/>
          <p:nvPr>
            <p:ph idx="1" type="body"/>
          </p:nvPr>
        </p:nvSpPr>
        <p:spPr>
          <a:xfrm>
            <a:off x="311700" y="1266325"/>
            <a:ext cx="8520600" cy="4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b="1" lang="zh-TW"/>
              <a:t>Form the control-flow graph from the basic blocks.</a:t>
            </a:r>
            <a:endParaRPr b="1"/>
          </a:p>
        </p:txBody>
      </p:sp>
      <p:pic>
        <p:nvPicPr>
          <p:cNvPr id="267" name="Google Shape;2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225" y="1752925"/>
            <a:ext cx="2299875" cy="319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8"/>
          <p:cNvSpPr/>
          <p:nvPr/>
        </p:nvSpPr>
        <p:spPr>
          <a:xfrm>
            <a:off x="1044400" y="1766725"/>
            <a:ext cx="2299800" cy="804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38"/>
          <p:cNvSpPr/>
          <p:nvPr/>
        </p:nvSpPr>
        <p:spPr>
          <a:xfrm>
            <a:off x="1051275" y="2724050"/>
            <a:ext cx="2299800" cy="666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38"/>
          <p:cNvSpPr/>
          <p:nvPr/>
        </p:nvSpPr>
        <p:spPr>
          <a:xfrm>
            <a:off x="1051275" y="3476475"/>
            <a:ext cx="2299800" cy="666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" name="Google Shape;271;p38"/>
          <p:cNvSpPr/>
          <p:nvPr/>
        </p:nvSpPr>
        <p:spPr>
          <a:xfrm>
            <a:off x="1051275" y="4277025"/>
            <a:ext cx="2299800" cy="666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2" name="Google Shape;27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1975" y="1752925"/>
            <a:ext cx="3730308" cy="319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Basic Blocks Forming Alogrithm</a:t>
            </a:r>
            <a:endParaRPr/>
          </a:p>
        </p:txBody>
      </p:sp>
      <p:sp>
        <p:nvSpPr>
          <p:cNvPr id="279" name="Google Shape;279;p39"/>
          <p:cNvSpPr txBox="1"/>
          <p:nvPr>
            <p:ph idx="1" type="body"/>
          </p:nvPr>
        </p:nvSpPr>
        <p:spPr>
          <a:xfrm>
            <a:off x="311700" y="1266325"/>
            <a:ext cx="85206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Input: List of instructions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Output: List of lists of instructions</a:t>
            </a:r>
            <a:endParaRPr/>
          </a:p>
        </p:txBody>
      </p:sp>
      <p:sp>
        <p:nvSpPr>
          <p:cNvPr id="280" name="Google Shape;280;p39"/>
          <p:cNvSpPr txBox="1"/>
          <p:nvPr>
            <p:ph idx="1" type="body"/>
          </p:nvPr>
        </p:nvSpPr>
        <p:spPr>
          <a:xfrm>
            <a:off x="311700" y="2310650"/>
            <a:ext cx="8520600" cy="26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Identify the leader of each basic blocks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zh-TW" sz="1600"/>
              <a:t>First Instruction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zh-TW" sz="1600"/>
              <a:t>Any target of a jump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zh-TW" sz="1600"/>
              <a:t>Any instruction immediately following a jump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Basic block starts at leader &amp; ends at instruction immediately before a leader (or the last instruction)</a:t>
            </a:r>
            <a:endParaRPr/>
          </a:p>
        </p:txBody>
      </p:sp>
      <p:sp>
        <p:nvSpPr>
          <p:cNvPr id="281" name="Google Shape;28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Basic Blocks Forming Alogrithm</a:t>
            </a:r>
            <a:endParaRPr/>
          </a:p>
        </p:txBody>
      </p:sp>
      <p:sp>
        <p:nvSpPr>
          <p:cNvPr id="287" name="Google Shape;287;p40"/>
          <p:cNvSpPr txBox="1"/>
          <p:nvPr>
            <p:ph idx="1" type="body"/>
          </p:nvPr>
        </p:nvSpPr>
        <p:spPr>
          <a:xfrm>
            <a:off x="311700" y="1266325"/>
            <a:ext cx="8520600" cy="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Take Bril’s program as example: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Identify the leader of each basic blocks: </a:t>
            </a:r>
            <a:endParaRPr sz="1600"/>
          </a:p>
        </p:txBody>
      </p:sp>
      <p:pic>
        <p:nvPicPr>
          <p:cNvPr id="288" name="Google Shape;28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888" y="2140225"/>
            <a:ext cx="6340224" cy="19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Basic Blocks Forming Alogrithm</a:t>
            </a:r>
            <a:endParaRPr/>
          </a:p>
        </p:txBody>
      </p:sp>
      <p:sp>
        <p:nvSpPr>
          <p:cNvPr id="295" name="Google Shape;295;p41"/>
          <p:cNvSpPr txBox="1"/>
          <p:nvPr>
            <p:ph idx="1" type="body"/>
          </p:nvPr>
        </p:nvSpPr>
        <p:spPr>
          <a:xfrm>
            <a:off x="311700" y="1266325"/>
            <a:ext cx="8520600" cy="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Take Bril’s program as example: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Identify the ends of each basic blocks (terminators): </a:t>
            </a:r>
            <a:endParaRPr sz="1600"/>
          </a:p>
        </p:txBody>
      </p:sp>
      <p:pic>
        <p:nvPicPr>
          <p:cNvPr id="296" name="Google Shape;29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000" y="2140225"/>
            <a:ext cx="5625999" cy="2698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Homework 2: </a:t>
            </a:r>
            <a:r>
              <a:rPr lang="zh-TW"/>
              <a:t>DCE and LVN for Bril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2075" y="1070350"/>
            <a:ext cx="8225100" cy="381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Goal: implement a local Dead Code Elimination (DCE) pass for the Bril intermediate representation (IR).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Set up environment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Bril toolchain(HW1)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Python3.7+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Implementation Tasks</a:t>
            </a:r>
            <a:endParaRPr sz="1600">
              <a:solidFill>
                <a:srgbClr val="4D5156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600">
                <a:solidFill>
                  <a:srgbClr val="4D5156"/>
                </a:solidFill>
                <a:highlight>
                  <a:schemeClr val="lt1"/>
                </a:highlight>
              </a:rPr>
              <a:t>DCE taught in class (local_dce.py)</a:t>
            </a:r>
            <a:endParaRPr sz="1600">
              <a:solidFill>
                <a:srgbClr val="4D5156"/>
              </a:solidFill>
              <a:highlight>
                <a:schemeClr val="lt1"/>
              </a:highlight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600"/>
              <a:buChar char="○"/>
            </a:pPr>
            <a:r>
              <a:rPr lang="zh-TW" sz="1600">
                <a:solidFill>
                  <a:srgbClr val="4D5156"/>
                </a:solidFill>
                <a:highlight>
                  <a:schemeClr val="lt1"/>
                </a:highlight>
              </a:rPr>
              <a:t>DCE for Unused Reassignment </a:t>
            </a:r>
            <a:r>
              <a:rPr lang="zh-TW" sz="1600">
                <a:solidFill>
                  <a:srgbClr val="4D5156"/>
                </a:solidFill>
                <a:highlight>
                  <a:schemeClr val="lt1"/>
                </a:highlight>
              </a:rPr>
              <a:t>(local_dce.py)</a:t>
            </a:r>
            <a:endParaRPr sz="1600">
              <a:solidFill>
                <a:srgbClr val="4D5156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>
                <a:highlight>
                  <a:schemeClr val="lt1"/>
                </a:highlight>
              </a:rPr>
              <a:t>Validation</a:t>
            </a:r>
            <a:endParaRPr b="1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9475" y="1492075"/>
            <a:ext cx="2982974" cy="343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Control-flow Graph Forming Alogrithm</a:t>
            </a:r>
            <a:endParaRPr/>
          </a:p>
        </p:txBody>
      </p:sp>
      <p:sp>
        <p:nvSpPr>
          <p:cNvPr id="303" name="Google Shape;303;p42"/>
          <p:cNvSpPr txBox="1"/>
          <p:nvPr>
            <p:ph idx="1" type="body"/>
          </p:nvPr>
        </p:nvSpPr>
        <p:spPr>
          <a:xfrm>
            <a:off x="311700" y="1266325"/>
            <a:ext cx="8520600" cy="9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Input: List of lists of instructions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Output: Dictionary to store the label to the list of labels</a:t>
            </a:r>
            <a:endParaRPr/>
          </a:p>
        </p:txBody>
      </p:sp>
      <p:cxnSp>
        <p:nvCxnSpPr>
          <p:cNvPr id="304" name="Google Shape;304;p42"/>
          <p:cNvCxnSpPr/>
          <p:nvPr/>
        </p:nvCxnSpPr>
        <p:spPr>
          <a:xfrm flipH="1" rot="10800000">
            <a:off x="3420301" y="3594500"/>
            <a:ext cx="1662300" cy="6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5" name="Google Shape;30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1275" y="2154075"/>
            <a:ext cx="1892826" cy="288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8801" y="2296713"/>
            <a:ext cx="2580461" cy="260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Control-flow Graph Forming Alogrithm</a:t>
            </a:r>
            <a:endParaRPr/>
          </a:p>
        </p:txBody>
      </p:sp>
      <p:sp>
        <p:nvSpPr>
          <p:cNvPr id="313" name="Google Shape;313;p43"/>
          <p:cNvSpPr txBox="1"/>
          <p:nvPr>
            <p:ph idx="1" type="body"/>
          </p:nvPr>
        </p:nvSpPr>
        <p:spPr>
          <a:xfrm>
            <a:off x="311700" y="1353325"/>
            <a:ext cx="8520600" cy="3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Store the label names onto the corresponding basic blocks.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For each basic block: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zh-TW" sz="1600"/>
              <a:t>Check whether the last instruction of the block is a terminator.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</a:pPr>
            <a:r>
              <a:rPr lang="zh-TW" sz="1600"/>
              <a:t>If it’s a terminator and a jump instruction, add an edge from the block to the destination block.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</a:pPr>
            <a:r>
              <a:rPr lang="zh-TW" sz="1600"/>
              <a:t>If it's a terminator and it's a branch instruction, add edges from the block to all of the possible blocks.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</a:pPr>
            <a:r>
              <a:rPr lang="zh-TW" sz="1600"/>
              <a:t>If it's not a terminator, if there exists a next-coming block, add an edge from this block to the next-coming block.</a:t>
            </a:r>
            <a:endParaRPr sz="1600"/>
          </a:p>
        </p:txBody>
      </p:sp>
      <p:sp>
        <p:nvSpPr>
          <p:cNvPr id="314" name="Google Shape;31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Gather Initial Information</a:t>
            </a:r>
            <a:endParaRPr/>
          </a:p>
        </p:txBody>
      </p:sp>
      <p:pic>
        <p:nvPicPr>
          <p:cNvPr id="320" name="Google Shape;32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75" y="1152425"/>
            <a:ext cx="3227910" cy="3686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1952" y="1237150"/>
            <a:ext cx="2945450" cy="312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99802" y="2066550"/>
            <a:ext cx="1991797" cy="185802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Iterative Fixed-point Algorithm</a:t>
            </a:r>
            <a:endParaRPr/>
          </a:p>
        </p:txBody>
      </p:sp>
      <p:pic>
        <p:nvPicPr>
          <p:cNvPr id="329" name="Google Shape;32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25" y="1042325"/>
            <a:ext cx="3403188" cy="388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0439" y="266750"/>
            <a:ext cx="2945450" cy="312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9925" y="3394801"/>
            <a:ext cx="3181225" cy="16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33" name="Google Shape;333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3377" y="3177425"/>
            <a:ext cx="1991797" cy="1858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56750" y="2359400"/>
            <a:ext cx="3883699" cy="513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Worklist Algorithm</a:t>
            </a:r>
            <a:endParaRPr/>
          </a:p>
        </p:txBody>
      </p:sp>
      <p:sp>
        <p:nvSpPr>
          <p:cNvPr id="340" name="Google Shape;340;p46"/>
          <p:cNvSpPr txBox="1"/>
          <p:nvPr>
            <p:ph idx="1" type="body"/>
          </p:nvPr>
        </p:nvSpPr>
        <p:spPr>
          <a:xfrm>
            <a:off x="311700" y="1266325"/>
            <a:ext cx="8520600" cy="3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Worklist Algorithm is an alternative to Iterative Fixed-point Algorithm.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Maintain a </a:t>
            </a:r>
            <a:r>
              <a:rPr b="1" lang="zh-TW"/>
              <a:t>FIFO</a:t>
            </a:r>
            <a:r>
              <a:rPr lang="zh-TW"/>
              <a:t> queue called the </a:t>
            </a:r>
            <a:r>
              <a:rPr b="1" lang="zh-TW"/>
              <a:t>worklist</a:t>
            </a:r>
            <a:r>
              <a:rPr lang="zh-TW"/>
              <a:t> to keep track of nodes whose data-flow equations might not satisfied at any given step.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Initialize the worklist to contain all nodes.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While the worklist contains some node n: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Remove node n from the worklist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Compute the LIVEOUT(n) using the data-flow equation.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If LIVEOUT(n) changed, push all predecessors of n onto the worklist.</a:t>
            </a:r>
            <a:endParaRPr sz="1600"/>
          </a:p>
        </p:txBody>
      </p:sp>
      <p:sp>
        <p:nvSpPr>
          <p:cNvPr id="341" name="Google Shape;34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Termination, Correctness, and Efficiency</a:t>
            </a:r>
            <a:endParaRPr/>
          </a:p>
        </p:txBody>
      </p:sp>
      <p:sp>
        <p:nvSpPr>
          <p:cNvPr id="347" name="Google Shape;347;p47"/>
          <p:cNvSpPr txBox="1"/>
          <p:nvPr>
            <p:ph idx="1" type="body"/>
          </p:nvPr>
        </p:nvSpPr>
        <p:spPr>
          <a:xfrm>
            <a:off x="311700" y="1266325"/>
            <a:ext cx="8039400" cy="23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TW"/>
              <a:t>Termination</a:t>
            </a:r>
            <a:r>
              <a:rPr lang="zh-TW"/>
              <a:t>: Does the iterative fixed-point algorithm halt?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TW"/>
              <a:t>Correctness</a:t>
            </a:r>
            <a:r>
              <a:rPr lang="zh-TW"/>
              <a:t>: Does the iterative fixed-point algorithm produce the correct LIVEOUT sets?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Efficiency</a:t>
            </a:r>
            <a:r>
              <a:rPr lang="zh-TW"/>
              <a:t>: How fast is the iterative fixed-point algorithm?</a:t>
            </a:r>
            <a:endParaRPr/>
          </a:p>
        </p:txBody>
      </p:sp>
      <p:sp>
        <p:nvSpPr>
          <p:cNvPr id="348" name="Google Shape;34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Termination</a:t>
            </a:r>
            <a:endParaRPr/>
          </a:p>
        </p:txBody>
      </p:sp>
      <p:sp>
        <p:nvSpPr>
          <p:cNvPr id="354" name="Google Shape;354;p48"/>
          <p:cNvSpPr txBox="1"/>
          <p:nvPr>
            <p:ph idx="1" type="body"/>
          </p:nvPr>
        </p:nvSpPr>
        <p:spPr>
          <a:xfrm>
            <a:off x="311700" y="1266325"/>
            <a:ext cx="8520600" cy="36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</a:t>
            </a:r>
            <a:r>
              <a:rPr b="1" lang="zh-TW"/>
              <a:t>finite descending chain property</a:t>
            </a:r>
            <a:r>
              <a:rPr lang="zh-TW"/>
              <a:t> will guarantees termination and the termination </a:t>
            </a:r>
            <a:r>
              <a:rPr lang="zh-TW"/>
              <a:t>independent</a:t>
            </a:r>
            <a:r>
              <a:rPr lang="zh-TW"/>
              <a:t> of the evaluation order.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Finite descending chain property</a:t>
            </a:r>
            <a:r>
              <a:rPr lang="zh-TW"/>
              <a:t>: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zh-TW" sz="1600"/>
              <a:t>Monotonicity</a:t>
            </a:r>
            <a:r>
              <a:rPr lang="zh-TW" sz="1600"/>
              <a:t>: In the while loop of the algorithm, the LIVEOUT sets grow monotonically.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Finite number of possible values for the underlying sets</a:t>
            </a:r>
            <a:r>
              <a:rPr lang="zh-TW" sz="1600"/>
              <a:t>: The size of any LIVEOUT set is bounded by the number of variables.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 the worst case, one LIVEOUT set would grow by one element in each iteration; that behavior would halt after n * |V| iterations.</a:t>
            </a:r>
            <a:endParaRPr/>
          </a:p>
        </p:txBody>
      </p:sp>
      <p:sp>
        <p:nvSpPr>
          <p:cNvPr id="355" name="Google Shape;355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Correctness</a:t>
            </a:r>
            <a:endParaRPr/>
          </a:p>
        </p:txBody>
      </p:sp>
      <p:sp>
        <p:nvSpPr>
          <p:cNvPr id="361" name="Google Shape;361;p49"/>
          <p:cNvSpPr txBox="1"/>
          <p:nvPr>
            <p:ph idx="1" type="body"/>
          </p:nvPr>
        </p:nvSpPr>
        <p:spPr>
          <a:xfrm>
            <a:off x="311700" y="1152425"/>
            <a:ext cx="8520600" cy="37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Iterative fixed-point algorithm is correct iff it finds all the variables that satisfy the definition of liveness at the end of each block.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To form LIVEOUT(n), the iterative solver computes the contribution to LIVEOUT(n) of each successor of n in the CFG.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 variable v is live at point p iff there is a path from p to a use of v along which v is not redefined.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Liveness is defined in terms of </a:t>
            </a:r>
            <a:r>
              <a:rPr b="1" lang="zh-TW"/>
              <a:t>paths</a:t>
            </a:r>
            <a:r>
              <a:rPr lang="zh-TW"/>
              <a:t> in the CFG.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How dose this local computation over individual edges relate to liveness defined over all paths? </a:t>
            </a:r>
            <a:endParaRPr/>
          </a:p>
        </p:txBody>
      </p:sp>
      <p:sp>
        <p:nvSpPr>
          <p:cNvPr id="362" name="Google Shape;36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Correctness</a:t>
            </a:r>
            <a:endParaRPr/>
          </a:p>
        </p:txBody>
      </p:sp>
      <p:sp>
        <p:nvSpPr>
          <p:cNvPr id="368" name="Google Shape;368;p50"/>
          <p:cNvSpPr txBox="1"/>
          <p:nvPr>
            <p:ph idx="1" type="body"/>
          </p:nvPr>
        </p:nvSpPr>
        <p:spPr>
          <a:xfrm>
            <a:off x="311700" y="1266325"/>
            <a:ext cx="8520600" cy="3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theory of iterative data-flow analysis</a:t>
            </a:r>
            <a:r>
              <a:rPr lang="zh-TW"/>
              <a:t> assures us that the fixed-point is </a:t>
            </a:r>
            <a:r>
              <a:rPr b="1" lang="zh-TW"/>
              <a:t>unique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uniqueness of the fixed point guarantees that the fixed-point solution computed by iterative algorithms is identical to the meet-over-all-paths solution called for by the definition.</a:t>
            </a:r>
            <a:endParaRPr/>
          </a:p>
        </p:txBody>
      </p:sp>
      <p:sp>
        <p:nvSpPr>
          <p:cNvPr id="369" name="Google Shape;36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Efficiency</a:t>
            </a:r>
            <a:endParaRPr/>
          </a:p>
        </p:txBody>
      </p:sp>
      <p:sp>
        <p:nvSpPr>
          <p:cNvPr id="375" name="Google Shape;375;p51"/>
          <p:cNvSpPr txBox="1"/>
          <p:nvPr>
            <p:ph idx="1" type="body"/>
          </p:nvPr>
        </p:nvSpPr>
        <p:spPr>
          <a:xfrm>
            <a:off x="311700" y="1266325"/>
            <a:ext cx="8520600" cy="3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Since the fixed-point solution is unique, the analyzer can choose </a:t>
            </a:r>
            <a:r>
              <a:rPr b="1" lang="zh-TW"/>
              <a:t>any order</a:t>
            </a:r>
            <a:r>
              <a:rPr lang="zh-TW"/>
              <a:t> of evaluation in fixed-point algorithm.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</a:t>
            </a:r>
            <a:r>
              <a:rPr lang="zh-TW"/>
              <a:t>analyzer</a:t>
            </a:r>
            <a:r>
              <a:rPr lang="zh-TW"/>
              <a:t> should choose the one that produces rapid termination.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Forward &amp; backward data-flow problem: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Forward data-flow problem: In the data-flow equation, the information is flowing </a:t>
            </a:r>
            <a:r>
              <a:rPr b="1" lang="zh-TW" sz="1600"/>
              <a:t>forward</a:t>
            </a:r>
            <a:r>
              <a:rPr lang="zh-TW" sz="1600"/>
              <a:t> along the arrows in the CFG, e.g., DOM</a:t>
            </a:r>
            <a:r>
              <a:rPr lang="zh-TW" sz="1600"/>
              <a:t>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Backward data-flow problem: </a:t>
            </a:r>
            <a:r>
              <a:rPr lang="zh-TW" sz="1600"/>
              <a:t>In the data-flow equation, the information is flowing </a:t>
            </a:r>
            <a:r>
              <a:rPr b="1" lang="zh-TW" sz="1600"/>
              <a:t>backward</a:t>
            </a:r>
            <a:r>
              <a:rPr lang="zh-TW" sz="1600"/>
              <a:t> along the arrows in the CFG, e.g., LIVEOUT.</a:t>
            </a:r>
            <a:endParaRPr sz="1600"/>
          </a:p>
        </p:txBody>
      </p:sp>
      <p:sp>
        <p:nvSpPr>
          <p:cNvPr id="376" name="Google Shape;37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DOs and DONTs</a:t>
            </a:r>
            <a:endParaRPr sz="3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82075" y="1152425"/>
            <a:ext cx="6178200" cy="373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Make sure a thorough understanding of the algorithm before starting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Correctness of the programs will be tested by TAs, testcases with invalid outputs gain </a:t>
            </a:r>
            <a:r>
              <a:rPr b="1" lang="zh-TW">
                <a:solidFill>
                  <a:srgbClr val="FF0000"/>
                </a:solidFill>
              </a:rPr>
              <a:t>0</a:t>
            </a:r>
            <a:r>
              <a:rPr b="1" lang="zh-TW"/>
              <a:t> point.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Within /src directory, </a:t>
            </a:r>
            <a:r>
              <a:rPr b="1" lang="zh-TW" sz="1600"/>
              <a:t>f</a:t>
            </a:r>
            <a:r>
              <a:rPr b="1" lang="zh-TW" sz="1600"/>
              <a:t>eel free to modify any files</a:t>
            </a:r>
            <a:endParaRPr b="1">
              <a:solidFill>
                <a:srgbClr val="4D5156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800"/>
              <a:buChar char="●"/>
            </a:pPr>
            <a:r>
              <a:rPr b="1" lang="zh-TW">
                <a:highlight>
                  <a:schemeClr val="lt1"/>
                </a:highlight>
              </a:rPr>
              <a:t>Do</a:t>
            </a:r>
            <a:r>
              <a:rPr b="1" lang="zh-TW">
                <a:solidFill>
                  <a:srgbClr val="4D5156"/>
                </a:solidFill>
                <a:highlight>
                  <a:schemeClr val="lt1"/>
                </a:highlight>
              </a:rPr>
              <a:t> </a:t>
            </a:r>
            <a:r>
              <a:rPr b="1" lang="zh-TW">
                <a:solidFill>
                  <a:srgbClr val="FF0000"/>
                </a:solidFill>
                <a:highlight>
                  <a:schemeClr val="lt1"/>
                </a:highlight>
              </a:rPr>
              <a:t>NOT </a:t>
            </a:r>
            <a:r>
              <a:rPr b="1" lang="zh-TW">
                <a:highlight>
                  <a:schemeClr val="lt1"/>
                </a:highlight>
              </a:rPr>
              <a:t>modify anything except for the above-mentioned files. Any such changes will be considered cheating. </a:t>
            </a:r>
            <a:endParaRPr b="1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0400" y="1288263"/>
            <a:ext cx="2820276" cy="323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Efficiency</a:t>
            </a:r>
            <a:endParaRPr/>
          </a:p>
        </p:txBody>
      </p:sp>
      <p:sp>
        <p:nvSpPr>
          <p:cNvPr id="382" name="Google Shape;382;p52"/>
          <p:cNvSpPr txBox="1"/>
          <p:nvPr>
            <p:ph idx="1" type="body"/>
          </p:nvPr>
        </p:nvSpPr>
        <p:spPr>
          <a:xfrm>
            <a:off x="311700" y="1266325"/>
            <a:ext cx="6650700" cy="3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For most </a:t>
            </a:r>
            <a:r>
              <a:rPr b="1" lang="zh-TW"/>
              <a:t>forward</a:t>
            </a:r>
            <a:r>
              <a:rPr lang="zh-TW"/>
              <a:t> data-flow problems, the </a:t>
            </a:r>
            <a:r>
              <a:rPr b="1" lang="zh-TW"/>
              <a:t>reverse postorder</a:t>
            </a:r>
            <a:r>
              <a:rPr lang="zh-TW"/>
              <a:t> produces the rapid termination.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For most </a:t>
            </a:r>
            <a:r>
              <a:rPr b="1" lang="zh-TW"/>
              <a:t>backward</a:t>
            </a:r>
            <a:r>
              <a:rPr lang="zh-TW"/>
              <a:t> data-flow problems, the </a:t>
            </a:r>
            <a:r>
              <a:rPr b="1" lang="zh-TW"/>
              <a:t>reverse postorder</a:t>
            </a:r>
            <a:r>
              <a:rPr lang="zh-TW"/>
              <a:t> on the </a:t>
            </a:r>
            <a:r>
              <a:rPr b="1" lang="zh-TW"/>
              <a:t>reverse</a:t>
            </a:r>
            <a:r>
              <a:rPr b="1" lang="zh-TW"/>
              <a:t> CFG</a:t>
            </a:r>
            <a:r>
              <a:rPr lang="zh-TW"/>
              <a:t> produces the rapid termination.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These orders force the iterative algorithm to evaluate as many predecessors or successors as possible before it evaluates a node n.</a:t>
            </a:r>
            <a:endParaRPr/>
          </a:p>
        </p:txBody>
      </p:sp>
      <p:sp>
        <p:nvSpPr>
          <p:cNvPr id="383" name="Google Shape;383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84" name="Google Shape;38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7275" y="1304825"/>
            <a:ext cx="1745033" cy="3205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Efficiency</a:t>
            </a:r>
            <a:endParaRPr/>
          </a:p>
        </p:txBody>
      </p:sp>
      <p:pic>
        <p:nvPicPr>
          <p:cNvPr id="390" name="Google Shape;39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063" y="1083900"/>
            <a:ext cx="5711875" cy="38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Efficiency</a:t>
            </a:r>
            <a:endParaRPr/>
          </a:p>
        </p:txBody>
      </p:sp>
      <p:sp>
        <p:nvSpPr>
          <p:cNvPr id="397" name="Google Shape;397;p54"/>
          <p:cNvSpPr txBox="1"/>
          <p:nvPr>
            <p:ph idx="1" type="body"/>
          </p:nvPr>
        </p:nvSpPr>
        <p:spPr>
          <a:xfrm>
            <a:off x="311700" y="1266325"/>
            <a:ext cx="85206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Evaluate using the order: B0, B1, B5, B8, B6, B7, B2, B3, B4</a:t>
            </a:r>
            <a:endParaRPr/>
          </a:p>
        </p:txBody>
      </p:sp>
      <p:pic>
        <p:nvPicPr>
          <p:cNvPr id="398" name="Google Shape;39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575" y="2859463"/>
            <a:ext cx="7151974" cy="2004511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00" name="Google Shape;40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0238" y="1818925"/>
            <a:ext cx="1620911" cy="261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9888" y="1932825"/>
            <a:ext cx="5547361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3025" y="638525"/>
            <a:ext cx="3883699" cy="513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Efficiency</a:t>
            </a:r>
            <a:endParaRPr/>
          </a:p>
        </p:txBody>
      </p:sp>
      <p:sp>
        <p:nvSpPr>
          <p:cNvPr id="408" name="Google Shape;408;p55"/>
          <p:cNvSpPr txBox="1"/>
          <p:nvPr>
            <p:ph idx="1" type="body"/>
          </p:nvPr>
        </p:nvSpPr>
        <p:spPr>
          <a:xfrm>
            <a:off x="311700" y="1266325"/>
            <a:ext cx="8520600" cy="5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Evaluate the nodes in the </a:t>
            </a:r>
            <a:r>
              <a:rPr lang="zh-TW"/>
              <a:t>the reverse postorder on the reverse CFG</a:t>
            </a:r>
            <a:r>
              <a:rPr lang="zh-TW"/>
              <a:t>:</a:t>
            </a:r>
            <a:endParaRPr/>
          </a:p>
        </p:txBody>
      </p:sp>
      <p:pic>
        <p:nvPicPr>
          <p:cNvPr id="409" name="Google Shape;40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950" y="1637675"/>
            <a:ext cx="4411177" cy="82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49" y="3244100"/>
            <a:ext cx="7175721" cy="15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12" name="Google Shape;412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1963" y="2011575"/>
            <a:ext cx="1620911" cy="2617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3" name="Google Shape;413;p55"/>
          <p:cNvCxnSpPr/>
          <p:nvPr/>
        </p:nvCxnSpPr>
        <p:spPr>
          <a:xfrm rot="10800000">
            <a:off x="7877425" y="4151550"/>
            <a:ext cx="9600" cy="24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4" name="Google Shape;414;p55"/>
          <p:cNvCxnSpPr/>
          <p:nvPr/>
        </p:nvCxnSpPr>
        <p:spPr>
          <a:xfrm rot="10800000">
            <a:off x="7488700" y="3032900"/>
            <a:ext cx="318600" cy="940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Google Shape;415;p55"/>
          <p:cNvCxnSpPr/>
          <p:nvPr/>
        </p:nvCxnSpPr>
        <p:spPr>
          <a:xfrm flipH="1" rot="10800000">
            <a:off x="7962750" y="3802100"/>
            <a:ext cx="215400" cy="227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55"/>
          <p:cNvCxnSpPr/>
          <p:nvPr/>
        </p:nvCxnSpPr>
        <p:spPr>
          <a:xfrm flipH="1" rot="10800000">
            <a:off x="8353300" y="3427425"/>
            <a:ext cx="215100" cy="211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55"/>
          <p:cNvCxnSpPr/>
          <p:nvPr/>
        </p:nvCxnSpPr>
        <p:spPr>
          <a:xfrm rot="10800000">
            <a:off x="7978525" y="3435400"/>
            <a:ext cx="203400" cy="211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8" name="Google Shape;418;p55"/>
          <p:cNvCxnSpPr/>
          <p:nvPr/>
        </p:nvCxnSpPr>
        <p:spPr>
          <a:xfrm rot="10800000">
            <a:off x="8373225" y="3037075"/>
            <a:ext cx="195300" cy="207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55"/>
          <p:cNvCxnSpPr/>
          <p:nvPr/>
        </p:nvCxnSpPr>
        <p:spPr>
          <a:xfrm flipH="1" rot="10800000">
            <a:off x="7962750" y="3041225"/>
            <a:ext cx="219000" cy="21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55"/>
          <p:cNvCxnSpPr/>
          <p:nvPr/>
        </p:nvCxnSpPr>
        <p:spPr>
          <a:xfrm rot="10800000">
            <a:off x="7978700" y="2638200"/>
            <a:ext cx="211200" cy="21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1" name="Google Shape;421;p55"/>
          <p:cNvCxnSpPr/>
          <p:nvPr/>
        </p:nvCxnSpPr>
        <p:spPr>
          <a:xfrm flipH="1" rot="10800000">
            <a:off x="7584125" y="2638200"/>
            <a:ext cx="199200" cy="21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55"/>
          <p:cNvCxnSpPr/>
          <p:nvPr/>
        </p:nvCxnSpPr>
        <p:spPr>
          <a:xfrm flipH="1" rot="10800000">
            <a:off x="7883025" y="2243725"/>
            <a:ext cx="4200" cy="223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55"/>
          <p:cNvCxnSpPr/>
          <p:nvPr/>
        </p:nvCxnSpPr>
        <p:spPr>
          <a:xfrm rot="10800000">
            <a:off x="7950875" y="4184400"/>
            <a:ext cx="66000" cy="186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4" name="Google Shape;424;p55"/>
          <p:cNvSpPr/>
          <p:nvPr/>
        </p:nvSpPr>
        <p:spPr>
          <a:xfrm>
            <a:off x="7912700" y="2371663"/>
            <a:ext cx="66000" cy="8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25" name="Google Shape;425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1413" y="2389250"/>
            <a:ext cx="5547361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23025" y="638525"/>
            <a:ext cx="3883699" cy="513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Global Optimization with Liveness</a:t>
            </a:r>
            <a:endParaRPr/>
          </a:p>
        </p:txBody>
      </p:sp>
      <p:sp>
        <p:nvSpPr>
          <p:cNvPr id="432" name="Google Shape;432;p56"/>
          <p:cNvSpPr txBox="1"/>
          <p:nvPr>
            <p:ph idx="1" type="body"/>
          </p:nvPr>
        </p:nvSpPr>
        <p:spPr>
          <a:xfrm>
            <a:off x="311700" y="1266325"/>
            <a:ext cx="8520600" cy="3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can find potential uses of uninitalized variables by computing information about liveness.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Uninitialized variables</a:t>
            </a:r>
            <a:r>
              <a:rPr lang="zh-TW"/>
              <a:t>: If a procedure p can use the value of some </a:t>
            </a:r>
            <a:r>
              <a:rPr lang="zh-TW"/>
              <a:t>variable</a:t>
            </a:r>
            <a:r>
              <a:rPr lang="zh-TW"/>
              <a:t> v before v has been assigned a value, we say that v is uninitialized at that use.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Given a LIVEOUT set for the CFG’s </a:t>
            </a:r>
            <a:r>
              <a:rPr b="1" lang="zh-TW"/>
              <a:t>entry node n</a:t>
            </a:r>
            <a:r>
              <a:rPr lang="zh-TW"/>
              <a:t>, each variable in LIVEOUT(n) has a potentially uninitialized use.</a:t>
            </a:r>
            <a:endParaRPr/>
          </a:p>
        </p:txBody>
      </p:sp>
      <p:sp>
        <p:nvSpPr>
          <p:cNvPr id="433" name="Google Shape;433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Limitations in Data-flow Analysis</a:t>
            </a:r>
            <a:endParaRPr/>
          </a:p>
        </p:txBody>
      </p:sp>
      <p:sp>
        <p:nvSpPr>
          <p:cNvPr id="439" name="Google Shape;439;p57"/>
          <p:cNvSpPr txBox="1"/>
          <p:nvPr>
            <p:ph idx="1" type="body"/>
          </p:nvPr>
        </p:nvSpPr>
        <p:spPr>
          <a:xfrm>
            <a:off x="311700" y="1266325"/>
            <a:ext cx="8520600" cy="3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Data-flow analysis is conservative</a:t>
            </a:r>
            <a:r>
              <a:rPr lang="zh-TW"/>
              <a:t>: Data-flow analysis accounts for the effects </a:t>
            </a:r>
            <a:r>
              <a:rPr lang="zh-TW"/>
              <a:t>along all possible paths through the code.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For example, finding the uninitialized variables with the live information may cause the false positive in the case. </a:t>
            </a:r>
            <a:endParaRPr/>
          </a:p>
        </p:txBody>
      </p:sp>
      <p:pic>
        <p:nvPicPr>
          <p:cNvPr id="440" name="Google Shape;44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4400" y="2511750"/>
            <a:ext cx="1957700" cy="250192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Limitations in Data-flow Analysis</a:t>
            </a:r>
            <a:endParaRPr/>
          </a:p>
        </p:txBody>
      </p:sp>
      <p:sp>
        <p:nvSpPr>
          <p:cNvPr id="447" name="Google Shape;447;p58"/>
          <p:cNvSpPr txBox="1"/>
          <p:nvPr>
            <p:ph idx="1" type="body"/>
          </p:nvPr>
        </p:nvSpPr>
        <p:spPr>
          <a:xfrm>
            <a:off x="311700" y="1266325"/>
            <a:ext cx="8520600" cy="13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Troublesome when dealing with indirect access</a:t>
            </a:r>
            <a:r>
              <a:rPr lang="zh-TW"/>
              <a:t>: If v is accessible through another name and initialized through that name, live analysis will not connect the initialization and the use.</a:t>
            </a:r>
            <a:endParaRPr/>
          </a:p>
        </p:txBody>
      </p:sp>
      <p:pic>
        <p:nvPicPr>
          <p:cNvPr id="448" name="Google Shape;44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2325" y="2744925"/>
            <a:ext cx="2179343" cy="2207674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Another </a:t>
            </a:r>
            <a:r>
              <a:rPr lang="zh-TW"/>
              <a:t>Data-flow Problem: Dominance</a:t>
            </a:r>
            <a:endParaRPr/>
          </a:p>
        </p:txBody>
      </p:sp>
      <p:sp>
        <p:nvSpPr>
          <p:cNvPr id="455" name="Google Shape;455;p59"/>
          <p:cNvSpPr txBox="1"/>
          <p:nvPr>
            <p:ph idx="1" type="body"/>
          </p:nvPr>
        </p:nvSpPr>
        <p:spPr>
          <a:xfrm>
            <a:off x="311700" y="1266325"/>
            <a:ext cx="6240600" cy="15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Definition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In a CFG with entry block b0, node bi dominates node bj iff bi lies on every path from b0 to bj.</a:t>
            </a:r>
            <a:endParaRPr/>
          </a:p>
        </p:txBody>
      </p:sp>
      <p:pic>
        <p:nvPicPr>
          <p:cNvPr id="456" name="Google Shape;45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2400" y="621874"/>
            <a:ext cx="2279900" cy="4334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825" y="3302675"/>
            <a:ext cx="6488325" cy="883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Data-flow Equation of Dominance</a:t>
            </a:r>
            <a:endParaRPr/>
          </a:p>
        </p:txBody>
      </p:sp>
      <p:sp>
        <p:nvSpPr>
          <p:cNvPr id="464" name="Google Shape;464;p60"/>
          <p:cNvSpPr txBox="1"/>
          <p:nvPr>
            <p:ph idx="1" type="body"/>
          </p:nvPr>
        </p:nvSpPr>
        <p:spPr>
          <a:xfrm>
            <a:off x="311700" y="1266325"/>
            <a:ext cx="8520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/>
              <a:t>A block </a:t>
            </a:r>
            <a:r>
              <a:rPr lang="zh-TW"/>
              <a:t>i</a:t>
            </a:r>
            <a:r>
              <a:rPr lang="zh-TW"/>
              <a:t> dominates another block </a:t>
            </a:r>
            <a:r>
              <a:rPr lang="zh-TW"/>
              <a:t>j</a:t>
            </a:r>
            <a:r>
              <a:rPr lang="zh-TW"/>
              <a:t> iff block </a:t>
            </a:r>
            <a:r>
              <a:rPr lang="zh-TW"/>
              <a:t>i</a:t>
            </a:r>
            <a:r>
              <a:rPr lang="zh-TW"/>
              <a:t> dominates all of the predecessors of block </a:t>
            </a:r>
            <a:r>
              <a:rPr lang="zh-TW"/>
              <a:t>j</a:t>
            </a:r>
            <a:r>
              <a:rPr lang="zh-TW"/>
              <a:t>.</a:t>
            </a:r>
            <a:endParaRPr sz="1600"/>
          </a:p>
        </p:txBody>
      </p:sp>
      <p:pic>
        <p:nvPicPr>
          <p:cNvPr id="465" name="Google Shape;46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0289" y="2148850"/>
            <a:ext cx="5463424" cy="17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60"/>
          <p:cNvSpPr txBox="1"/>
          <p:nvPr>
            <p:ph idx="1" type="body"/>
          </p:nvPr>
        </p:nvSpPr>
        <p:spPr>
          <a:xfrm>
            <a:off x="311700" y="3785950"/>
            <a:ext cx="8520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DOM(n): The set of blocks that dominate block n</a:t>
            </a:r>
            <a:endParaRPr sz="1600"/>
          </a:p>
        </p:txBody>
      </p:sp>
      <p:sp>
        <p:nvSpPr>
          <p:cNvPr id="467" name="Google Shape;467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Iterative Solver for Dominance</a:t>
            </a:r>
            <a:endParaRPr/>
          </a:p>
        </p:txBody>
      </p:sp>
      <p:pic>
        <p:nvPicPr>
          <p:cNvPr id="473" name="Google Shape;473;p61"/>
          <p:cNvPicPr preferRelativeResize="0"/>
          <p:nvPr/>
        </p:nvPicPr>
        <p:blipFill rotWithShape="1">
          <a:blip r:embed="rId3">
            <a:alphaModFix/>
          </a:blip>
          <a:srcRect b="3437" l="0" r="3437" t="0"/>
          <a:stretch/>
        </p:blipFill>
        <p:spPr>
          <a:xfrm>
            <a:off x="803675" y="1139901"/>
            <a:ext cx="4473126" cy="37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225" y="1074525"/>
            <a:ext cx="2597500" cy="3867674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DOs and DONTs</a:t>
            </a:r>
            <a:endParaRPr sz="3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82075" y="1152425"/>
            <a:ext cx="9061800" cy="97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zh-TW"/>
              <a:t>Please note that we will be able to see through the GitHub Classroom backend if you have made changes to files that should not be modified.</a:t>
            </a:r>
            <a:endParaRPr b="1" sz="1600"/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300" y="2132225"/>
            <a:ext cx="7291351" cy="282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>
            <a:off x="2600475" y="4392075"/>
            <a:ext cx="982800" cy="174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Iterative Solver for Dominance</a:t>
            </a:r>
            <a:endParaRPr/>
          </a:p>
        </p:txBody>
      </p:sp>
      <p:pic>
        <p:nvPicPr>
          <p:cNvPr id="481" name="Google Shape;48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4525" y="1228138"/>
            <a:ext cx="2456625" cy="365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175" y="2679675"/>
            <a:ext cx="6666424" cy="18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84" name="Google Shape;484;p62"/>
          <p:cNvSpPr txBox="1"/>
          <p:nvPr>
            <p:ph idx="1" type="body"/>
          </p:nvPr>
        </p:nvSpPr>
        <p:spPr>
          <a:xfrm>
            <a:off x="99175" y="1274900"/>
            <a:ext cx="8627700" cy="12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Evaluate </a:t>
            </a:r>
            <a:r>
              <a:rPr lang="zh-TW"/>
              <a:t>the nodes in order by their CFG name</a:t>
            </a:r>
            <a:r>
              <a:rPr lang="zh-TW"/>
              <a:t>: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B0, B1, B2, B3, B4, B5, B6, B7, B8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zh-TW"/>
              <a:t>N</a:t>
            </a:r>
            <a:r>
              <a:rPr lang="zh-TW"/>
              <a:t> : the set of all nodes in the CFG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Reverse Postorder in Forward Data-flow Problem</a:t>
            </a:r>
            <a:endParaRPr/>
          </a:p>
        </p:txBody>
      </p:sp>
      <p:pic>
        <p:nvPicPr>
          <p:cNvPr id="490" name="Google Shape;49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75" y="1421900"/>
            <a:ext cx="5789000" cy="136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848" y="2790000"/>
            <a:ext cx="6397850" cy="177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93" name="Google Shape;493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4475" y="997150"/>
            <a:ext cx="2597500" cy="3867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References</a:t>
            </a:r>
            <a:endParaRPr/>
          </a:p>
        </p:txBody>
      </p:sp>
      <p:sp>
        <p:nvSpPr>
          <p:cNvPr id="499" name="Google Shape;499;p64"/>
          <p:cNvSpPr txBox="1"/>
          <p:nvPr/>
        </p:nvSpPr>
        <p:spPr>
          <a:xfrm>
            <a:off x="311700" y="1215550"/>
            <a:ext cx="8520600" cy="3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Engineering A Compiler (2nd. ed.).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Compilers: Principles, Techniques, and Tools (2nd. ed.).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Static Program Analysis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 u="sng">
                <a:solidFill>
                  <a:srgbClr val="009668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 6120: Advanced Compilers Lessons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CS243: Program Analysis and Optimizations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0" name="Google Shape;500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Framework of Solving the Data-flow Problem</a:t>
            </a:r>
            <a:endParaRPr/>
          </a:p>
        </p:txBody>
      </p:sp>
      <p:sp>
        <p:nvSpPr>
          <p:cNvPr id="506" name="Google Shape;506;p65"/>
          <p:cNvSpPr txBox="1"/>
          <p:nvPr>
            <p:ph idx="1" type="body"/>
          </p:nvPr>
        </p:nvSpPr>
        <p:spPr>
          <a:xfrm>
            <a:off x="311700" y="1266325"/>
            <a:ext cx="8520600" cy="3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can characterize both of these analyses within a common framework.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data-flow analysis framework has four components: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The direction of analysis (forward or backward)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The values being propagated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Transfer functions for each of the nodes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A meet operator</a:t>
            </a:r>
            <a:endParaRPr sz="1600"/>
          </a:p>
        </p:txBody>
      </p:sp>
      <p:sp>
        <p:nvSpPr>
          <p:cNvPr id="507" name="Google Shape;507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Data-flow Values</a:t>
            </a:r>
            <a:endParaRPr/>
          </a:p>
        </p:txBody>
      </p:sp>
      <p:sp>
        <p:nvSpPr>
          <p:cNvPr id="513" name="Google Shape;513;p66"/>
          <p:cNvSpPr txBox="1"/>
          <p:nvPr>
            <p:ph idx="1" type="body"/>
          </p:nvPr>
        </p:nvSpPr>
        <p:spPr>
          <a:xfrm>
            <a:off x="311700" y="1266325"/>
            <a:ext cx="8520600" cy="3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/>
              <a:t>A key component of data-flow analysis framework is the set of values that the analysis is computing 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 live variable analysis, the values were sets of variables.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 dominance analysis, the values were sets of labels of basic blocks.</a:t>
            </a:r>
            <a:endParaRPr/>
          </a:p>
        </p:txBody>
      </p:sp>
      <p:sp>
        <p:nvSpPr>
          <p:cNvPr id="514" name="Google Shape;514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Data-flow Values</a:t>
            </a:r>
            <a:endParaRPr/>
          </a:p>
        </p:txBody>
      </p:sp>
      <p:sp>
        <p:nvSpPr>
          <p:cNvPr id="520" name="Google Shape;520;p67"/>
          <p:cNvSpPr txBox="1"/>
          <p:nvPr>
            <p:ph idx="1" type="body"/>
          </p:nvPr>
        </p:nvSpPr>
        <p:spPr>
          <a:xfrm>
            <a:off x="311700" y="1266325"/>
            <a:ext cx="8520600" cy="3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Program point</a:t>
            </a:r>
            <a:r>
              <a:rPr lang="zh-TW"/>
              <a:t>: points in between the execution of nodes; at the beginning and end of each node.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Let L be the set of all values that can be assigned to a program point. We will use l to denote a single value contained in L.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Data-flow values</a:t>
            </a:r>
            <a:r>
              <a:rPr b="1" lang="zh-TW"/>
              <a:t> represent some proposition that must hold at the program point they are attached to.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 the live variable analysis, the meaning of the set of variables attached to a program point is all the variables in the set must be live at the point.</a:t>
            </a:r>
            <a:endParaRPr/>
          </a:p>
        </p:txBody>
      </p:sp>
      <p:sp>
        <p:nvSpPr>
          <p:cNvPr id="521" name="Google Shape;521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Transfer Functions</a:t>
            </a:r>
            <a:endParaRPr/>
          </a:p>
        </p:txBody>
      </p:sp>
      <p:sp>
        <p:nvSpPr>
          <p:cNvPr id="527" name="Google Shape;527;p68"/>
          <p:cNvSpPr txBox="1"/>
          <p:nvPr>
            <p:ph idx="1" type="body"/>
          </p:nvPr>
        </p:nvSpPr>
        <p:spPr>
          <a:xfrm>
            <a:off x="311700" y="1266325"/>
            <a:ext cx="8520600" cy="14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/>
              <a:t>The second part of the data-flow analysis is a set of transfer functions.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set of transfer functions describe how data-flow values are transformed by a node.</a:t>
            </a:r>
            <a:endParaRPr/>
          </a:p>
        </p:txBody>
      </p:sp>
      <p:pic>
        <p:nvPicPr>
          <p:cNvPr id="528" name="Google Shape;528;p68"/>
          <p:cNvPicPr preferRelativeResize="0"/>
          <p:nvPr/>
        </p:nvPicPr>
        <p:blipFill rotWithShape="1">
          <a:blip r:embed="rId3">
            <a:alphaModFix/>
          </a:blip>
          <a:srcRect b="-1560" l="-4460" r="4460" t="1560"/>
          <a:stretch/>
        </p:blipFill>
        <p:spPr>
          <a:xfrm>
            <a:off x="7023497" y="2245400"/>
            <a:ext cx="1755975" cy="2784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175" y="3182200"/>
            <a:ext cx="6887552" cy="911384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Meet Operator</a:t>
            </a:r>
            <a:endParaRPr/>
          </a:p>
        </p:txBody>
      </p:sp>
      <p:sp>
        <p:nvSpPr>
          <p:cNvPr id="536" name="Google Shape;536;p69"/>
          <p:cNvSpPr txBox="1"/>
          <p:nvPr>
            <p:ph idx="1" type="body"/>
          </p:nvPr>
        </p:nvSpPr>
        <p:spPr>
          <a:xfrm>
            <a:off x="311700" y="1266325"/>
            <a:ext cx="5884800" cy="3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/>
              <a:t>The final part of the data-flow analysis which defines how to combine values from multiple incoming edges.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Supposing we have propositions corresponding to l1, l2, and l3 on various edges.</a:t>
            </a:r>
            <a:endParaRPr/>
          </a:p>
        </p:txBody>
      </p:sp>
      <p:pic>
        <p:nvPicPr>
          <p:cNvPr id="537" name="Google Shape;53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6425" y="1152425"/>
            <a:ext cx="2585045" cy="3686274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Meet Operator</a:t>
            </a:r>
            <a:endParaRPr/>
          </a:p>
        </p:txBody>
      </p:sp>
      <p:sp>
        <p:nvSpPr>
          <p:cNvPr id="544" name="Google Shape;544;p70"/>
          <p:cNvSpPr txBox="1"/>
          <p:nvPr>
            <p:ph idx="1" type="body"/>
          </p:nvPr>
        </p:nvSpPr>
        <p:spPr>
          <a:xfrm>
            <a:off x="311700" y="1266325"/>
            <a:ext cx="85206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For the live variable analysis, the meet operator is union.</a:t>
            </a:r>
            <a:endParaRPr/>
          </a:p>
        </p:txBody>
      </p:sp>
      <p:pic>
        <p:nvPicPr>
          <p:cNvPr id="545" name="Google Shape;54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650" y="1906713"/>
            <a:ext cx="6887552" cy="911384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70"/>
          <p:cNvSpPr txBox="1"/>
          <p:nvPr>
            <p:ph idx="1" type="body"/>
          </p:nvPr>
        </p:nvSpPr>
        <p:spPr>
          <a:xfrm>
            <a:off x="311700" y="2724175"/>
            <a:ext cx="8520600" cy="5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For the dominance analysis, the meet operator is intersection.</a:t>
            </a:r>
            <a:endParaRPr/>
          </a:p>
        </p:txBody>
      </p:sp>
      <p:pic>
        <p:nvPicPr>
          <p:cNvPr id="547" name="Google Shape;547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0289" y="3210625"/>
            <a:ext cx="5463424" cy="17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1"/>
          <p:cNvSpPr txBox="1"/>
          <p:nvPr>
            <p:ph type="title"/>
          </p:nvPr>
        </p:nvSpPr>
        <p:spPr>
          <a:xfrm>
            <a:off x="311700" y="445025"/>
            <a:ext cx="8832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Why Deriving the Data-flow Analysis Framework?</a:t>
            </a:r>
            <a:endParaRPr/>
          </a:p>
        </p:txBody>
      </p:sp>
      <p:sp>
        <p:nvSpPr>
          <p:cNvPr id="554" name="Google Shape;554;p71"/>
          <p:cNvSpPr txBox="1"/>
          <p:nvPr>
            <p:ph idx="1" type="body"/>
          </p:nvPr>
        </p:nvSpPr>
        <p:spPr>
          <a:xfrm>
            <a:off x="311700" y="1266325"/>
            <a:ext cx="83346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derive the </a:t>
            </a:r>
            <a:r>
              <a:rPr lang="zh-TW"/>
              <a:t>data</a:t>
            </a:r>
            <a:r>
              <a:rPr lang="zh-TW"/>
              <a:t>-flow analysis (DFA) framework to ensure the finite descending chain properties by the lattice theory</a:t>
            </a:r>
            <a:r>
              <a:rPr lang="zh-TW"/>
              <a:t>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 a lattice, the meet operator is monotone, meaning the number of values after meet either stays the same or goes only in one direction.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two properties of a m</a:t>
            </a:r>
            <a:r>
              <a:rPr lang="zh-TW"/>
              <a:t>onotone transfer function complete DFA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Closed under composition: composition of monotone transfer function is still </a:t>
            </a:r>
            <a:r>
              <a:rPr lang="zh-TW"/>
              <a:t>monotone</a:t>
            </a:r>
            <a:r>
              <a:rPr lang="zh-TW"/>
              <a:t> transfer function.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Fixed point: </a:t>
            </a:r>
            <a:r>
              <a:rPr lang="zh-TW"/>
              <a:t>f(x) = x.</a:t>
            </a:r>
            <a:endParaRPr/>
          </a:p>
        </p:txBody>
      </p:sp>
      <p:sp>
        <p:nvSpPr>
          <p:cNvPr id="555" name="Google Shape;555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/>
              <a:t>Homework 2: </a:t>
            </a:r>
            <a:r>
              <a:rPr lang="zh-TW" sz="3200"/>
              <a:t>DCE and LVN for Bril</a:t>
            </a:r>
            <a:endParaRPr sz="3200"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zh-TW">
                <a:solidFill>
                  <a:srgbClr val="FF0000"/>
                </a:solidFill>
              </a:rPr>
              <a:t>Deadline: 2025/10/10 23:59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 u="sng">
                <a:solidFill>
                  <a:schemeClr val="hlink"/>
                </a:solidFill>
                <a:hlinkClick r:id="rId3"/>
              </a:rPr>
              <a:t>Homework 2 Specification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 u="sng">
                <a:solidFill>
                  <a:schemeClr val="hlink"/>
                </a:solidFill>
                <a:hlinkClick r:id="rId4"/>
              </a:rPr>
              <a:t>Homework 2 Github Repo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Basic Info Form</a:t>
            </a:r>
            <a:endParaRPr b="1">
              <a:solidFill>
                <a:srgbClr val="009668"/>
              </a:solidFill>
            </a:endParaRPr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2"/>
          <p:cNvSpPr txBox="1"/>
          <p:nvPr>
            <p:ph type="title"/>
          </p:nvPr>
        </p:nvSpPr>
        <p:spPr>
          <a:xfrm>
            <a:off x="311700" y="445025"/>
            <a:ext cx="8832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How to Derive the Data-flow Analysis Framework?</a:t>
            </a:r>
            <a:endParaRPr/>
          </a:p>
        </p:txBody>
      </p:sp>
      <p:sp>
        <p:nvSpPr>
          <p:cNvPr id="561" name="Google Shape;561;p72"/>
          <p:cNvSpPr txBox="1"/>
          <p:nvPr>
            <p:ph idx="1" type="body"/>
          </p:nvPr>
        </p:nvSpPr>
        <p:spPr>
          <a:xfrm>
            <a:off x="311700" y="1266325"/>
            <a:ext cx="90252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Figure out the data-flow values and their abstract values at the entry and exit of each program point.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Write an equation for every program point relating the values at the entry to that thing at the exit.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Generate equalities according to the edges in the CFG or instruction depending on the program points.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Solve the system of equations.</a:t>
            </a:r>
            <a:endParaRPr/>
          </a:p>
        </p:txBody>
      </p:sp>
      <p:sp>
        <p:nvSpPr>
          <p:cNvPr id="562" name="Google Shape;562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3"/>
          <p:cNvSpPr txBox="1"/>
          <p:nvPr>
            <p:ph type="title"/>
          </p:nvPr>
        </p:nvSpPr>
        <p:spPr>
          <a:xfrm>
            <a:off x="311700" y="445025"/>
            <a:ext cx="8832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Identify the </a:t>
            </a:r>
            <a:r>
              <a:rPr lang="zh-TW"/>
              <a:t>Abstract Values</a:t>
            </a:r>
            <a:endParaRPr/>
          </a:p>
        </p:txBody>
      </p:sp>
      <p:sp>
        <p:nvSpPr>
          <p:cNvPr id="568" name="Google Shape;568;p73"/>
          <p:cNvSpPr txBox="1"/>
          <p:nvPr>
            <p:ph idx="1" type="body"/>
          </p:nvPr>
        </p:nvSpPr>
        <p:spPr>
          <a:xfrm>
            <a:off x="311700" y="1266325"/>
            <a:ext cx="88323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abstract values are properties we want to know about at program points.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set of abstract values and some binary relation should form a </a:t>
            </a:r>
            <a:r>
              <a:rPr b="1" lang="zh-TW"/>
              <a:t>lattice.</a:t>
            </a:r>
            <a:endParaRPr/>
          </a:p>
        </p:txBody>
      </p:sp>
      <p:sp>
        <p:nvSpPr>
          <p:cNvPr id="569" name="Google Shape;569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Partial Order</a:t>
            </a:r>
            <a:endParaRPr/>
          </a:p>
        </p:txBody>
      </p:sp>
      <p:sp>
        <p:nvSpPr>
          <p:cNvPr id="575" name="Google Shape;575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76" name="Google Shape;576;p74"/>
          <p:cNvSpPr txBox="1"/>
          <p:nvPr>
            <p:ph idx="1" type="body"/>
          </p:nvPr>
        </p:nvSpPr>
        <p:spPr>
          <a:xfrm>
            <a:off x="311700" y="1266325"/>
            <a:ext cx="88323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To define lattices, we define the partial order (S, ⊑) first.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 partial order is a set </a:t>
            </a:r>
            <a:r>
              <a:rPr lang="zh-TW"/>
              <a:t>S</a:t>
            </a:r>
            <a:r>
              <a:rPr lang="zh-TW" sz="1400"/>
              <a:t> </a:t>
            </a:r>
            <a:r>
              <a:rPr lang="zh-TW"/>
              <a:t>of</a:t>
            </a:r>
            <a:r>
              <a:rPr lang="zh-TW"/>
              <a:t> a binary relation ⊑ with the three conditions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zh-TW" sz="1600"/>
              <a:t>R</a:t>
            </a:r>
            <a:r>
              <a:rPr b="1" lang="zh-TW" sz="1600"/>
              <a:t>eflexivity</a:t>
            </a:r>
            <a:r>
              <a:rPr lang="zh-TW" sz="1600"/>
              <a:t>: ∀x ∈ S : x ⊑ x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zh-TW" sz="1600"/>
              <a:t>T</a:t>
            </a:r>
            <a:r>
              <a:rPr b="1" lang="zh-TW" sz="1600"/>
              <a:t>ransitivity</a:t>
            </a:r>
            <a:r>
              <a:rPr lang="zh-TW" sz="1600"/>
              <a:t>: ∀x, y, z ∈ S : x ⊑ y ∧ y ⊑ z =⇒ x ⊑ z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zh-TW" sz="1600"/>
              <a:t>A</a:t>
            </a:r>
            <a:r>
              <a:rPr b="1" lang="zh-TW" sz="1600"/>
              <a:t>nti-symmetry</a:t>
            </a:r>
            <a:r>
              <a:rPr lang="zh-TW" sz="1600"/>
              <a:t>: ∀x, y ∈ S : x ⊑ y ∧ y ⊑ x =⇒ x = y </a:t>
            </a:r>
            <a:endParaRPr sz="16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Least Upper Bound</a:t>
            </a:r>
            <a:r>
              <a:rPr lang="zh-TW"/>
              <a:t> &amp; Greatest Lower Bound</a:t>
            </a:r>
            <a:endParaRPr/>
          </a:p>
        </p:txBody>
      </p:sp>
      <p:sp>
        <p:nvSpPr>
          <p:cNvPr id="582" name="Google Shape;582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83" name="Google Shape;583;p75"/>
          <p:cNvSpPr txBox="1"/>
          <p:nvPr>
            <p:ph idx="1" type="body"/>
          </p:nvPr>
        </p:nvSpPr>
        <p:spPr>
          <a:xfrm>
            <a:off x="311700" y="1266325"/>
            <a:ext cx="8520600" cy="3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Let’s consider the bounds of subset X ⊆ S.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y ∈ S is a </a:t>
            </a:r>
            <a:r>
              <a:rPr b="1" lang="zh-TW" sz="1600"/>
              <a:t>upper</a:t>
            </a:r>
            <a:r>
              <a:rPr b="1" lang="zh-TW" sz="1600"/>
              <a:t> bound</a:t>
            </a:r>
            <a:r>
              <a:rPr lang="zh-TW" sz="1600"/>
              <a:t> </a:t>
            </a:r>
            <a:r>
              <a:rPr b="1" lang="zh-TW" sz="1600"/>
              <a:t>X ⊑ y</a:t>
            </a:r>
            <a:r>
              <a:rPr lang="zh-TW" sz="1600"/>
              <a:t>, where </a:t>
            </a:r>
            <a:r>
              <a:rPr lang="zh-TW" sz="1600"/>
              <a:t>∀x ∈ X : x ⊑ y</a:t>
            </a:r>
            <a:r>
              <a:rPr lang="zh-TW" sz="1600"/>
              <a:t>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 </a:t>
            </a:r>
            <a:r>
              <a:rPr b="1" lang="zh-TW" sz="1600"/>
              <a:t>least</a:t>
            </a:r>
            <a:r>
              <a:rPr b="1" lang="zh-TW" sz="1600"/>
              <a:t> upper bound</a:t>
            </a:r>
            <a:r>
              <a:rPr lang="zh-TW" sz="1600"/>
              <a:t> </a:t>
            </a:r>
            <a:r>
              <a:rPr b="1" lang="zh-TW" sz="1600"/>
              <a:t>lub</a:t>
            </a:r>
            <a:r>
              <a:rPr b="1" lang="zh-TW" sz="1600"/>
              <a:t>(X)</a:t>
            </a:r>
            <a:r>
              <a:rPr lang="zh-TW" sz="1600"/>
              <a:t> ∈ S is defined as</a:t>
            </a:r>
            <a:endParaRPr sz="16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zh-TW" sz="1600"/>
              <a:t>X ⊑ lub(X) ∧ ∀y ∈ S : X ⊑ y ⇒ lub(X) ⊑ y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If X has only two elements {x, y}, we sometimes use infix notation </a:t>
            </a:r>
            <a:r>
              <a:rPr b="1" lang="zh-TW" sz="1600"/>
              <a:t>x ⊔ y </a:t>
            </a:r>
            <a:r>
              <a:rPr lang="zh-TW" sz="1600"/>
              <a:t>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Similarly,</a:t>
            </a:r>
            <a:r>
              <a:rPr b="1" lang="zh-TW" sz="1600"/>
              <a:t> glb(X)</a:t>
            </a:r>
            <a:r>
              <a:rPr lang="zh-TW" sz="1600"/>
              <a:t> is greatest lower bound of </a:t>
            </a:r>
            <a:r>
              <a:rPr lang="zh-TW" sz="1600"/>
              <a:t>subset </a:t>
            </a:r>
            <a:r>
              <a:rPr lang="zh-TW" sz="1600"/>
              <a:t>X and </a:t>
            </a:r>
            <a:r>
              <a:rPr lang="zh-TW" sz="1600"/>
              <a:t>x </a:t>
            </a:r>
            <a:r>
              <a:rPr b="1" lang="zh-TW" sz="1600"/>
              <a:t>⊓</a:t>
            </a:r>
            <a:r>
              <a:rPr lang="zh-TW" sz="1600"/>
              <a:t> y is the glb({x, y})</a:t>
            </a:r>
            <a:r>
              <a:rPr lang="zh-TW" sz="1600"/>
              <a:t>.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Lattice</a:t>
            </a:r>
            <a:endParaRPr/>
          </a:p>
        </p:txBody>
      </p:sp>
      <p:sp>
        <p:nvSpPr>
          <p:cNvPr id="589" name="Google Shape;589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90" name="Google Shape;590;p76"/>
          <p:cNvSpPr txBox="1"/>
          <p:nvPr>
            <p:ph idx="1" type="body"/>
          </p:nvPr>
        </p:nvSpPr>
        <p:spPr>
          <a:xfrm>
            <a:off x="311700" y="1266325"/>
            <a:ext cx="8709600" cy="12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Lattice</a:t>
            </a:r>
            <a:r>
              <a:rPr lang="zh-TW"/>
              <a:t>: </a:t>
            </a:r>
            <a:r>
              <a:rPr lang="zh-TW"/>
              <a:t>A partial order (S, ⊑) where x ⊔ y and x ⊓ y exist for all x, y ∈ 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Complete lattice</a:t>
            </a:r>
            <a:r>
              <a:rPr lang="zh-TW"/>
              <a:t>: A lattice where lub(X) and glb(X) exist for all X ⊆ S.</a:t>
            </a:r>
            <a:endParaRPr/>
          </a:p>
        </p:txBody>
      </p:sp>
      <p:pic>
        <p:nvPicPr>
          <p:cNvPr id="591" name="Google Shape;591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438" y="3095625"/>
            <a:ext cx="7465136" cy="15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76"/>
          <p:cNvSpPr txBox="1"/>
          <p:nvPr>
            <p:ph idx="1" type="body"/>
          </p:nvPr>
        </p:nvSpPr>
        <p:spPr>
          <a:xfrm>
            <a:off x="311700" y="2646225"/>
            <a:ext cx="88323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These partial orders are lattices: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Lattice</a:t>
            </a:r>
            <a:endParaRPr/>
          </a:p>
        </p:txBody>
      </p:sp>
      <p:sp>
        <p:nvSpPr>
          <p:cNvPr id="598" name="Google Shape;598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99" name="Google Shape;599;p77"/>
          <p:cNvSpPr txBox="1"/>
          <p:nvPr>
            <p:ph idx="1" type="body"/>
          </p:nvPr>
        </p:nvSpPr>
        <p:spPr>
          <a:xfrm>
            <a:off x="311700" y="1266325"/>
            <a:ext cx="8832300" cy="8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These partial orders are </a:t>
            </a:r>
            <a:r>
              <a:rPr b="1" lang="zh-TW"/>
              <a:t>NOT</a:t>
            </a:r>
            <a:r>
              <a:rPr lang="zh-TW"/>
              <a:t> lattices: </a:t>
            </a:r>
            <a:endParaRPr/>
          </a:p>
        </p:txBody>
      </p:sp>
      <p:pic>
        <p:nvPicPr>
          <p:cNvPr id="600" name="Google Shape;600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538" y="2254725"/>
            <a:ext cx="6226923" cy="15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8"/>
          <p:cNvSpPr txBox="1"/>
          <p:nvPr>
            <p:ph type="title"/>
          </p:nvPr>
        </p:nvSpPr>
        <p:spPr>
          <a:xfrm>
            <a:off x="311700" y="445025"/>
            <a:ext cx="8832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Motivating Example: Sign Analysis</a:t>
            </a:r>
            <a:endParaRPr/>
          </a:p>
        </p:txBody>
      </p:sp>
      <p:sp>
        <p:nvSpPr>
          <p:cNvPr id="606" name="Google Shape;606;p78"/>
          <p:cNvSpPr txBox="1"/>
          <p:nvPr>
            <p:ph idx="1" type="body"/>
          </p:nvPr>
        </p:nvSpPr>
        <p:spPr>
          <a:xfrm>
            <a:off x="311700" y="1266325"/>
            <a:ext cx="8832300" cy="29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For example, when we want to design an analysis that can find out the possible signs of the integer values of variables and expressions in a given program.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can define the types of the signs into</a:t>
            </a:r>
            <a:r>
              <a:rPr lang="zh-TW"/>
              <a:t> an set S = {+, -, 0, ⊤, ⊥}, where ⊤ is values with arbitrary sign, ⊥ is not integer.</a:t>
            </a:r>
            <a:endParaRPr sz="1600"/>
          </a:p>
        </p:txBody>
      </p:sp>
      <p:sp>
        <p:nvSpPr>
          <p:cNvPr id="607" name="Google Shape;607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9"/>
          <p:cNvSpPr txBox="1"/>
          <p:nvPr>
            <p:ph type="title"/>
          </p:nvPr>
        </p:nvSpPr>
        <p:spPr>
          <a:xfrm>
            <a:off x="311700" y="445025"/>
            <a:ext cx="88323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Motivating Example: </a:t>
            </a:r>
            <a:r>
              <a:rPr lang="zh-TW"/>
              <a:t>Sign Analysis</a:t>
            </a:r>
            <a:endParaRPr/>
          </a:p>
        </p:txBody>
      </p:sp>
      <p:sp>
        <p:nvSpPr>
          <p:cNvPr id="613" name="Google Shape;613;p79"/>
          <p:cNvSpPr txBox="1"/>
          <p:nvPr>
            <p:ph idx="1" type="body"/>
          </p:nvPr>
        </p:nvSpPr>
        <p:spPr>
          <a:xfrm>
            <a:off x="311700" y="1266325"/>
            <a:ext cx="88323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can define the binary operation ⊑ as: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x ⊑ y: x is at least as precise as y </a:t>
            </a:r>
            <a:endParaRPr/>
          </a:p>
        </p:txBody>
      </p:sp>
      <p:sp>
        <p:nvSpPr>
          <p:cNvPr id="614" name="Google Shape;614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615" name="Google Shape;61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75" y="3076600"/>
            <a:ext cx="3268923" cy="164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7137" y="2934978"/>
            <a:ext cx="1726912" cy="1859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2270" y="2698424"/>
            <a:ext cx="1071618" cy="912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79"/>
          <p:cNvPicPr preferRelativeResize="0"/>
          <p:nvPr/>
        </p:nvPicPr>
        <p:blipFill rotWithShape="1">
          <a:blip r:embed="rId6">
            <a:alphaModFix/>
          </a:blip>
          <a:srcRect b="0" l="0" r="0" t="13985"/>
          <a:stretch/>
        </p:blipFill>
        <p:spPr>
          <a:xfrm>
            <a:off x="6549575" y="3611041"/>
            <a:ext cx="1605575" cy="1420358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79"/>
          <p:cNvSpPr txBox="1"/>
          <p:nvPr>
            <p:ph idx="1" type="body"/>
          </p:nvPr>
        </p:nvSpPr>
        <p:spPr>
          <a:xfrm>
            <a:off x="311700" y="2061650"/>
            <a:ext cx="80418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set of abstract values S = {+, -, 0, ⊤, ⊥} and the binary operation ⊑ form a lattice as shown below: 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8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Constructing Lattices</a:t>
            </a:r>
            <a:endParaRPr/>
          </a:p>
        </p:txBody>
      </p:sp>
      <p:sp>
        <p:nvSpPr>
          <p:cNvPr id="625" name="Google Shape;625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26" name="Google Shape;626;p80"/>
          <p:cNvSpPr txBox="1"/>
          <p:nvPr>
            <p:ph idx="1" type="body"/>
          </p:nvPr>
        </p:nvSpPr>
        <p:spPr>
          <a:xfrm>
            <a:off x="311700" y="1266325"/>
            <a:ext cx="8832300" cy="3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know what a lattice L of a set of abstract values is, but what is the lattice</a:t>
            </a:r>
            <a:r>
              <a:rPr lang="zh-TW"/>
              <a:t> of data-flow anaylsis?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To define the lattice of data-flow anaylsis, we need to maps the set of data-flow values to the lattice of abstract values.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We </a:t>
            </a:r>
            <a:r>
              <a:rPr lang="zh-TW"/>
              <a:t>can construct the </a:t>
            </a:r>
            <a:r>
              <a:rPr b="1" lang="zh-TW"/>
              <a:t>map lattice A → L</a:t>
            </a:r>
            <a:r>
              <a:rPr lang="zh-TW"/>
              <a:t> defined as follows: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 → L = {[a1→x1,a2→x2,...] | A={a1,a2,...} ∧ x1,x2,...∈L}, where A is the set of data-flow values, a→x means the function that maps a to x.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f ⊑ g ⇔ ∀a ∈ A : f(a) ⊑ g(a) where f, g ∈ A → L.</a:t>
            </a:r>
            <a:endParaRPr sz="16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8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Constructing Lattices</a:t>
            </a:r>
            <a:endParaRPr/>
          </a:p>
        </p:txBody>
      </p:sp>
      <p:sp>
        <p:nvSpPr>
          <p:cNvPr id="632" name="Google Shape;632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633" name="Google Shape;633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18650"/>
            <a:ext cx="3911927" cy="196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81"/>
          <p:cNvSpPr txBox="1"/>
          <p:nvPr>
            <p:ph idx="1" type="body"/>
          </p:nvPr>
        </p:nvSpPr>
        <p:spPr>
          <a:xfrm>
            <a:off x="311700" y="1266325"/>
            <a:ext cx="8832300" cy="4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An example of constructing the map Lattice:</a:t>
            </a:r>
            <a:endParaRPr sz="1600"/>
          </a:p>
        </p:txBody>
      </p:sp>
      <p:pic>
        <p:nvPicPr>
          <p:cNvPr id="635" name="Google Shape;635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5577" y="2277688"/>
            <a:ext cx="4615572" cy="196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DOs and DONTs</a:t>
            </a:r>
            <a:endParaRPr sz="3550"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82075" y="1152425"/>
            <a:ext cx="8881800" cy="358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zh-TW">
                <a:solidFill>
                  <a:srgbClr val="FF0000"/>
                </a:solidFill>
              </a:rPr>
              <a:t>Please stay away from idiotic plagiarism.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AI instead of TA will provide </a:t>
            </a:r>
            <a:r>
              <a:rPr b="1" i="1" lang="zh-TW"/>
              <a:t>individual</a:t>
            </a:r>
            <a:r>
              <a:rPr b="1" lang="zh-TW"/>
              <a:t> debugging support for coding.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TW"/>
              <a:t>Professor can do the class-level debug support.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If you have any questions relating to the homework, please consult LLMs first (chatGPT, Grok, Gemini). 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If the questions are solvable by an LLM, that email will be subject to a score deduction.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If LLMs can’t solve it, please email to </a:t>
            </a:r>
            <a:r>
              <a:rPr b="1" i="1" lang="zh-TW"/>
              <a:t>llvm@csie.ntu.edu.tw</a:t>
            </a:r>
            <a:r>
              <a:rPr b="1" lang="zh-TW"/>
              <a:t> with the subject line '[AC-HW2][Summary of Your Issue]'</a:t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Equation System over Constraint Functions</a:t>
            </a:r>
            <a:endParaRPr/>
          </a:p>
        </p:txBody>
      </p:sp>
      <p:sp>
        <p:nvSpPr>
          <p:cNvPr id="641" name="Google Shape;641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642" name="Google Shape;642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938" y="1809625"/>
            <a:ext cx="6596127" cy="232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8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Solution of the Equation System</a:t>
            </a:r>
            <a:endParaRPr/>
          </a:p>
        </p:txBody>
      </p:sp>
      <p:sp>
        <p:nvSpPr>
          <p:cNvPr id="648" name="Google Shape;648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49" name="Google Shape;649;p83"/>
          <p:cNvSpPr txBox="1"/>
          <p:nvPr>
            <p:ph idx="1" type="body"/>
          </p:nvPr>
        </p:nvSpPr>
        <p:spPr>
          <a:xfrm>
            <a:off x="311700" y="1266325"/>
            <a:ext cx="8832300" cy="33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 solution to an equation system provides a value from L for each variable such that all equations are </a:t>
            </a:r>
            <a:r>
              <a:rPr lang="zh-TW"/>
              <a:t>satisfied</a:t>
            </a:r>
            <a:r>
              <a:rPr lang="zh-TW"/>
              <a:t>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There may be multiple solutions to a set of equations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All solutions to the equations are considered </a:t>
            </a:r>
            <a:r>
              <a:rPr b="1" lang="zh-TW" sz="1600"/>
              <a:t>safe, but maybe imprecise</a:t>
            </a:r>
            <a:endParaRPr b="1" sz="16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Monotone Property on Constraint Functions</a:t>
            </a:r>
            <a:endParaRPr/>
          </a:p>
        </p:txBody>
      </p:sp>
      <p:sp>
        <p:nvSpPr>
          <p:cNvPr id="655" name="Google Shape;655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56" name="Google Shape;656;p84"/>
          <p:cNvSpPr txBox="1"/>
          <p:nvPr>
            <p:ph idx="1" type="body"/>
          </p:nvPr>
        </p:nvSpPr>
        <p:spPr>
          <a:xfrm>
            <a:off x="311700" y="1266325"/>
            <a:ext cx="8709600" cy="3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Monotone: constraint funcion maps the </a:t>
            </a:r>
            <a:r>
              <a:rPr lang="zh-TW"/>
              <a:t>current map lattice</a:t>
            </a:r>
            <a:r>
              <a:rPr lang="zh-TW"/>
              <a:t> L1</a:t>
            </a:r>
            <a:r>
              <a:rPr baseline="-25000" lang="zh-TW"/>
              <a:t> </a:t>
            </a:r>
            <a:r>
              <a:rPr lang="zh-TW"/>
              <a:t>to</a:t>
            </a:r>
            <a:r>
              <a:rPr lang="zh-TW"/>
              <a:t> the new map lattice L2, where L1 and L2 maps data-flow values to abstract values.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A function f : L1 → L2 where L1 and L2 are lattices is monotone</a:t>
            </a:r>
            <a:r>
              <a:rPr lang="zh-TW"/>
              <a:t> (or order-preserving) </a:t>
            </a:r>
            <a:r>
              <a:rPr lang="zh-TW"/>
              <a:t>when ∀x, y ∈ L1 : x ⊑ y ⇒ f(x) ⊑ f(y).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 program analysis, the intuition of monotonicity is that “more precise input does not result in less precise output.”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Fixed-point Theorem</a:t>
            </a:r>
            <a:endParaRPr/>
          </a:p>
        </p:txBody>
      </p:sp>
      <p:sp>
        <p:nvSpPr>
          <p:cNvPr id="662" name="Google Shape;662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63" name="Google Shape;663;p85"/>
          <p:cNvSpPr txBox="1"/>
          <p:nvPr>
            <p:ph idx="1" type="body"/>
          </p:nvPr>
        </p:nvSpPr>
        <p:spPr>
          <a:xfrm>
            <a:off x="311700" y="1266325"/>
            <a:ext cx="8832300" cy="3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Fixed-point: x ∈ L is a fixed point for function f if f(x) = x.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Fixed-point Theorem: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In a complete lattice L with finite height, every monotone function f : L → L has a unique least fixed point denoted lfp(f) defined as: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Sketch of Proof: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Observe that the increasing chain: ⊥ ⊑ f(⊥) ⊑ f</a:t>
            </a:r>
            <a:r>
              <a:rPr baseline="30000" lang="zh-TW"/>
              <a:t>2</a:t>
            </a:r>
            <a:r>
              <a:rPr lang="zh-TW"/>
              <a:t>(⊥) ⊑ …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Since L is assumed to have finite height, we must have fixed point f</a:t>
            </a:r>
            <a:r>
              <a:rPr baseline="30000" lang="zh-TW"/>
              <a:t>k</a:t>
            </a:r>
            <a:r>
              <a:rPr lang="zh-TW"/>
              <a:t>(⊥) = f</a:t>
            </a:r>
            <a:r>
              <a:rPr baseline="30000" lang="zh-TW"/>
              <a:t>k+1</a:t>
            </a:r>
            <a:r>
              <a:rPr lang="zh-TW"/>
              <a:t>(⊥) = lfp(f).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Assume now that x is another fixed point that f(x) = x. Since ⊥ ⊑ x and f is monotone, it follows that f(⊥) ⊑ f(x) = x, by induction we get lfp(f) = f</a:t>
            </a:r>
            <a:r>
              <a:rPr baseline="30000" lang="zh-TW"/>
              <a:t>k</a:t>
            </a:r>
            <a:r>
              <a:rPr lang="zh-TW"/>
              <a:t>(⊥) ⊑ x.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If x is also the lfp(f), similarly, x ⊑ f</a:t>
            </a:r>
            <a:r>
              <a:rPr baseline="30000" lang="zh-TW"/>
              <a:t>k</a:t>
            </a:r>
            <a:r>
              <a:rPr lang="zh-TW"/>
              <a:t>(⊥). By anti-symmetric, x = f</a:t>
            </a:r>
            <a:r>
              <a:rPr baseline="30000" lang="zh-TW"/>
              <a:t>k</a:t>
            </a:r>
            <a:r>
              <a:rPr lang="zh-TW"/>
              <a:t>(⊥) is unique.</a:t>
            </a:r>
            <a:endParaRPr/>
          </a:p>
        </p:txBody>
      </p:sp>
      <p:pic>
        <p:nvPicPr>
          <p:cNvPr id="664" name="Google Shape;664;p85"/>
          <p:cNvPicPr preferRelativeResize="0"/>
          <p:nvPr/>
        </p:nvPicPr>
        <p:blipFill rotWithShape="1">
          <a:blip r:embed="rId3">
            <a:alphaModFix/>
          </a:blip>
          <a:srcRect b="0" l="0" r="0" t="12056"/>
          <a:stretch/>
        </p:blipFill>
        <p:spPr>
          <a:xfrm>
            <a:off x="4397750" y="2446075"/>
            <a:ext cx="1799574" cy="5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Fixed-point Theorem</a:t>
            </a:r>
            <a:endParaRPr/>
          </a:p>
        </p:txBody>
      </p:sp>
      <p:sp>
        <p:nvSpPr>
          <p:cNvPr id="670" name="Google Shape;670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71" name="Google Shape;671;p86"/>
          <p:cNvSpPr txBox="1"/>
          <p:nvPr>
            <p:ph idx="1" type="body"/>
          </p:nvPr>
        </p:nvSpPr>
        <p:spPr>
          <a:xfrm>
            <a:off x="311700" y="1266325"/>
            <a:ext cx="8832300" cy="3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/>
              <a:t>Suppose the lattices have finite height and the constraint functions are monotone</a:t>
            </a:r>
            <a:endParaRPr sz="20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Fixed-point Theorem tells us: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The equation systems over complete lattices always have solutions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Uniquely most precise solutions always exist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We can simply compute the increasing chain until the fixed point is reached</a:t>
            </a:r>
            <a:endParaRPr sz="16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Iterative Algorithm From Fixed-point Theorem</a:t>
            </a:r>
            <a:endParaRPr/>
          </a:p>
        </p:txBody>
      </p:sp>
      <p:sp>
        <p:nvSpPr>
          <p:cNvPr id="677" name="Google Shape;677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678" name="Google Shape;678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050" y="1469225"/>
            <a:ext cx="1971600" cy="31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0850" y="1124725"/>
            <a:ext cx="3403188" cy="388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8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References</a:t>
            </a:r>
            <a:endParaRPr/>
          </a:p>
        </p:txBody>
      </p:sp>
      <p:sp>
        <p:nvSpPr>
          <p:cNvPr id="685" name="Google Shape;685;p88"/>
          <p:cNvSpPr txBox="1"/>
          <p:nvPr/>
        </p:nvSpPr>
        <p:spPr>
          <a:xfrm>
            <a:off x="311700" y="1215550"/>
            <a:ext cx="8520600" cy="3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Engineering A Compiler (2nd. ed.).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Compilers: Principles, Techniques, and Tools (2nd. ed.).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Static Program Analysis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 u="sng">
                <a:solidFill>
                  <a:srgbClr val="009668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 6120: Advanced Compilers Lessons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AutoNum type="arabicPeriod"/>
            </a:pPr>
            <a:r>
              <a:rPr lang="zh-TW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CS243: Program Analysis and Optimizations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6" name="Google Shape;686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Table of Contents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266325"/>
            <a:ext cx="8520600" cy="3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Introduction to Optimization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Different Granularities of Optimization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Data-flow Problem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Liveness</a:t>
            </a:r>
            <a:r>
              <a:rPr lang="zh-TW" sz="1600"/>
              <a:t>: Backward Data-flow Problem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zh-TW" sz="1600"/>
              <a:t>Dominance</a:t>
            </a:r>
            <a:r>
              <a:rPr lang="zh-TW" sz="1600"/>
              <a:t>: Forward Data-flow Problem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Global Optimization with </a:t>
            </a:r>
            <a:r>
              <a:rPr b="1" lang="zh-TW"/>
              <a:t>Data-flow</a:t>
            </a:r>
            <a:r>
              <a:rPr b="1" lang="zh-TW"/>
              <a:t> Analysis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Data-flow Analysis Framework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Lattice Theory</a:t>
            </a:r>
            <a:endParaRPr b="1"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Why we Need Optimization in Compiler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475" y="1328500"/>
            <a:ext cx="6013025" cy="162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425" y="3255650"/>
            <a:ext cx="7641149" cy="1731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21"/>
          <p:cNvCxnSpPr>
            <a:stCxn id="128" idx="2"/>
            <a:endCxn id="129" idx="0"/>
          </p:cNvCxnSpPr>
          <p:nvPr/>
        </p:nvCxnSpPr>
        <p:spPr>
          <a:xfrm>
            <a:off x="4571988" y="2958025"/>
            <a:ext cx="0" cy="297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