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5143500" cx="9144000"/>
  <p:notesSz cx="6858000" cy="9144000"/>
  <p:embeddedFontLst>
    <p:embeddedFont>
      <p:font typeface="PT Sans Narrow"/>
      <p:regular r:id="rId54"/>
      <p:bold r:id="rId55"/>
    </p:embeddedFont>
    <p:embeddedFont>
      <p:font typeface="Open Sans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6660A4-EE9F-4679-B78C-0B3A3E2C9E05}">
  <a:tblStyle styleId="{416660A4-EE9F-4679-B78C-0B3A3E2C9E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PTSansNarrow-bold.fntdata"/><Relationship Id="rId10" Type="http://schemas.openxmlformats.org/officeDocument/2006/relationships/slide" Target="slides/slide3.xml"/><Relationship Id="rId54" Type="http://schemas.openxmlformats.org/officeDocument/2006/relationships/font" Target="fonts/PTSansNarrow-regular.fntdata"/><Relationship Id="rId13" Type="http://schemas.openxmlformats.org/officeDocument/2006/relationships/slide" Target="slides/slide6.xml"/><Relationship Id="rId57" Type="http://schemas.openxmlformats.org/officeDocument/2006/relationships/font" Target="fonts/OpenSans-bold.fntdata"/><Relationship Id="rId12" Type="http://schemas.openxmlformats.org/officeDocument/2006/relationships/slide" Target="slides/slide5.xml"/><Relationship Id="rId56" Type="http://schemas.openxmlformats.org/officeDocument/2006/relationships/font" Target="fonts/OpenSans-regular.fntdata"/><Relationship Id="rId15" Type="http://schemas.openxmlformats.org/officeDocument/2006/relationships/slide" Target="slides/slide8.xml"/><Relationship Id="rId59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58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sampsyo/bril/blob/main/examples/lvn.py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58c16de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58c16de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858c16def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858c16def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superscript of a variable is its value number.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58c16def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858c16def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// E.g., k can be a textual string “{V</a:t>
            </a:r>
            <a:r>
              <a:rPr b="1"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}{OPi}{V2}”.</a:t>
            </a:r>
            <a:endParaRPr b="1"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58c16def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58c16def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58c16de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58c16de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 that the pseudo code is expended from … last page.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58c16def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58c16def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Continued the pseudo code from last page.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operator-specific decision trees : a bunch of if-else for each operator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858c16de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858c16de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 the left, we need extra effort to track the var2value, which clutters up the basic algorithm of LVN w/ extension, and the result is not desired.</a:t>
            </a:r>
            <a:br>
              <a:rPr lang="zh-TW"/>
            </a:br>
            <a:r>
              <a:rPr lang="zh-TW"/>
              <a:t>The subscript is the instance of variable write. For example, a</a:t>
            </a:r>
            <a:r>
              <a:rPr baseline="-25000" lang="zh-TW"/>
              <a:t>0</a:t>
            </a:r>
            <a:r>
              <a:rPr lang="zh-TW"/>
              <a:t> is the first write since 0-indexed; a</a:t>
            </a:r>
            <a:r>
              <a:rPr baseline="-25000" lang="zh-TW"/>
              <a:t>1</a:t>
            </a:r>
            <a:r>
              <a:rPr lang="zh-TW"/>
              <a:t> is the the second write.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0b85377998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0b85377998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Even the </a:t>
            </a:r>
            <a:r>
              <a:rPr lang="zh-TW" u="sng">
                <a:solidFill>
                  <a:schemeClr val="hlink"/>
                </a:solidFill>
                <a:hlinkClick r:id="rId2"/>
              </a:rPr>
              <a:t>example</a:t>
            </a:r>
            <a:r>
              <a:rPr lang="zh-TW"/>
              <a:t> does not tackle elimation, but it address the naming problem.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c5f64b7b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c5f64b7b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c5f64b7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c5f64b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b8537799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b8537799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b837e18c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b837e18c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b837e18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b837e18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b837e18c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b837e18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b837e18c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b837e18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aa590db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aa590db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b853779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0b853779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 B5 as example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faa590db7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faa590db7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 B3 as example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aa590db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aa590db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aa590db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aa590db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</a:t>
            </a:r>
            <a:r>
              <a:rPr lang="zh-TW"/>
              <a:t> B1, </a:t>
            </a:r>
            <a:r>
              <a:rPr lang="zh-TW"/>
              <a:t>B5 for example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aa590db7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faa590db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 B3 as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</a:t>
            </a:r>
            <a:r>
              <a:rPr lang="zh-TW"/>
              <a:t>f p = IDOM(n), then n does not belong to DF(p). Neither does it belong to DF(m) for any predecessor m of 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If p =/=  IDOM(n), then n belongs in DF(p). It also belongs in DF(q) for any q such that q ∈ DOM(p) and q ∈/ (DOM(n) − n). The algorithm finds these latter nodes q by running up the dominator tree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b85377998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b85377998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b853779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0b853779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global names?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name x cannot need a φ-function unless it is live in multiple blocks.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0b8537799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0b8537799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 a and c for example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b853779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b853779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a as example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0b8537799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0b8537799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Take “a” as example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0b8537799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0b8537799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0b853779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0b853779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Remind the students of the case:</a:t>
            </a:r>
            <a:br>
              <a:rPr lang="zh-TW"/>
            </a:br>
            <a:r>
              <a:rPr lang="zh-TW"/>
              <a:t>x is assigned multiple times in a block, and x is a NOT global name. x still </a:t>
            </a:r>
            <a:r>
              <a:rPr lang="zh-TW"/>
              <a:t>needs renaming</a:t>
            </a:r>
            <a:r>
              <a:rPr lang="zh-TW"/>
              <a:t> </a:t>
            </a:r>
            <a:br>
              <a:rPr lang="zh-TW"/>
            </a:br>
            <a:r>
              <a:rPr lang="zh-TW"/>
              <a:t> 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b853779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0b853779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c367cdab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fc367cdab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0b853779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0b853779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fc367cda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fc367cda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b8537799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b8537799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Whether to eliminate dead code or not in Copy Propagation, Constant Folding, and CSE depends on implementation.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c367cda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c367cda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0b8537799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0b8537799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c367cd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c367cd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0b8537799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0b8537799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fc367cda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fc367cda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fc5014c6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fc5014c6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0b8537799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0b8537799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b85377998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b85377998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b85377998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b85377998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This CSE example includes elimination.</a:t>
            </a:r>
            <a:br>
              <a:rPr lang="zh-TW"/>
            </a:br>
            <a:r>
              <a:rPr lang="zh-TW"/>
              <a:t>The renaming t3 to t2 is not needed, but a good implementation to introduce the register space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b87d7c6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b87d7c6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b87d7c6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b87d7c6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b1bbc2ff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b1bbc2f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Relationship Id="rId5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34.png"/><Relationship Id="rId6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Relationship Id="rId5" Type="http://schemas.openxmlformats.org/officeDocument/2006/relationships/image" Target="../media/image16.png"/><Relationship Id="rId6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37.png"/><Relationship Id="rId5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Relationship Id="rId5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rive.google.com/file/d/1xinuVF7CzRIOQGeWcWRHMgVhb4Ooj5eq/view?usp=sharing" TargetMode="External"/><Relationship Id="rId4" Type="http://schemas.openxmlformats.org/officeDocument/2006/relationships/hyperlink" Target="https://classroom.github.com/a/SOyJzETC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Value Numbering &amp; SSA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CSIE 5054: Advanced Compiler Design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/>
              <a:t>Instructor: Shih-Wei Liao</a:t>
            </a:r>
            <a:endParaRPr sz="2000"/>
          </a:p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Value Numbering: Another Abstraction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311700" y="1266325"/>
            <a:ext cx="54567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Compared to DAG, more explicit with respect to </a:t>
            </a:r>
            <a:r>
              <a:rPr lang="zh-TW">
                <a:solidFill>
                  <a:srgbClr val="FF0000"/>
                </a:solidFill>
              </a:rPr>
              <a:t>values</a:t>
            </a:r>
            <a:r>
              <a:rPr lang="zh-TW"/>
              <a:t> and </a:t>
            </a:r>
            <a:r>
              <a:rPr lang="zh-TW">
                <a:solidFill>
                  <a:srgbClr val="FF0000"/>
                </a:solidFill>
              </a:rPr>
              <a:t>times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Each value has its own “number”.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Common subexpression means the same number.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var2value: current map of variable to value.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used to determine the value number of current expression.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v1 + v2 = var2value(r1) + var2value(r2)</a:t>
            </a:r>
            <a:endParaRPr b="1" sz="1600"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400" y="1999813"/>
            <a:ext cx="3375649" cy="21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Value Numbering: Example</a:t>
            </a:r>
            <a:endParaRPr/>
          </a:p>
        </p:txBody>
      </p:sp>
      <p:sp>
        <p:nvSpPr>
          <p:cNvPr id="199" name="Google Shape;1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150" y="1081713"/>
            <a:ext cx="3438160" cy="36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510" y="1353925"/>
            <a:ext cx="5248639" cy="3141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83100" y="-883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Value Numbering Algorithm</a:t>
            </a:r>
            <a:endParaRPr/>
          </a:p>
        </p:txBody>
      </p:sp>
      <p:sp>
        <p:nvSpPr>
          <p:cNvPr id="207" name="Google Shape;20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 rotWithShape="1">
          <a:blip r:embed="rId3">
            <a:alphaModFix/>
          </a:blip>
          <a:srcRect b="0" l="1600" r="-1599" t="0"/>
          <a:stretch/>
        </p:blipFill>
        <p:spPr>
          <a:xfrm>
            <a:off x="83100" y="730025"/>
            <a:ext cx="6697055" cy="3686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9" name="Google Shape;209;p36"/>
          <p:cNvGraphicFramePr/>
          <p:nvPr/>
        </p:nvGraphicFramePr>
        <p:xfrm>
          <a:off x="4152075" y="111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{416660A4-EE9F-4679-B78C-0B3A3E2C9E05}</a:tableStyleId>
              </a:tblPr>
              <a:tblGrid>
                <a:gridCol w="1623025"/>
                <a:gridCol w="1623025"/>
                <a:gridCol w="1623025"/>
              </a:tblGrid>
              <a:tr h="3131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for-d</a:t>
                      </a:r>
                      <a:r>
                        <a:rPr lang="zh-TW" sz="1100"/>
                        <a:t>o the symbolic execution: Case “then”: I.e., lookup found!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3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FF0000"/>
                          </a:solidFill>
                        </a:rPr>
                        <a:t>Value as number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FF0000"/>
                          </a:solidFill>
                        </a:rPr>
                        <a:t>Value as expression </a:t>
                      </a:r>
                      <a:r>
                        <a:rPr lang="zh-TW" sz="1100"/>
                        <a:t>(hashkey k)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FF0000"/>
                          </a:solidFill>
                        </a:rPr>
                        <a:t>Var as name </a:t>
                      </a:r>
                      <a:r>
                        <a:rPr lang="zh-TW" sz="1100"/>
                        <a:t>(a.k.a. canonical name or compile-time name)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k: </a:t>
                      </a:r>
                      <a:r>
                        <a:rPr lang="zh-TW" sz="1100"/>
                        <a:t>{V1}{OPi}{V2}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x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0" name="Google Shape;210;p36"/>
          <p:cNvGraphicFramePr/>
          <p:nvPr/>
        </p:nvGraphicFramePr>
        <p:xfrm>
          <a:off x="4228275" y="378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{416660A4-EE9F-4679-B78C-0B3A3E2C9E05}</a:tableStyleId>
              </a:tblPr>
              <a:tblGrid>
                <a:gridCol w="1623025"/>
                <a:gridCol w="1623025"/>
                <a:gridCol w="1623025"/>
              </a:tblGrid>
              <a:tr h="3131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for-</a:t>
                      </a:r>
                      <a:r>
                        <a:rPr lang="zh-TW" sz="1100"/>
                        <a:t>do the symbolic execution: Case “else”: I.e., create the entry for k: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3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FF0000"/>
                          </a:solidFill>
                        </a:rPr>
                        <a:t>Value as number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FF0000"/>
                          </a:solidFill>
                        </a:rPr>
                        <a:t>Value as expression </a:t>
                      </a:r>
                      <a:r>
                        <a:rPr lang="zh-TW" sz="1100"/>
                        <a:t>(hashkey)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>
                          <a:solidFill>
                            <a:srgbClr val="FF0000"/>
                          </a:solidFill>
                        </a:rPr>
                        <a:t>Var as name </a:t>
                      </a:r>
                      <a:r>
                        <a:rPr lang="zh-TW" sz="1100"/>
                        <a:t>(a.k.a. canonical name)</a:t>
                      </a:r>
                      <a:endParaRPr sz="11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1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k: </a:t>
                      </a:r>
                      <a:r>
                        <a:rPr lang="zh-TW" sz="1100"/>
                        <a:t>{V1}{OPi}{V2}</a:t>
                      </a:r>
                      <a:endParaRPr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/>
                        <a:t>T</a:t>
                      </a:r>
                      <a:r>
                        <a:rPr baseline="-25000" lang="zh-TW" sz="1100"/>
                        <a:t>i</a:t>
                      </a:r>
                      <a:endParaRPr baseline="-25000" sz="1100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1" name="Google Shape;211;p36"/>
          <p:cNvCxnSpPr/>
          <p:nvPr/>
        </p:nvCxnSpPr>
        <p:spPr>
          <a:xfrm flipH="1">
            <a:off x="3513800" y="2530325"/>
            <a:ext cx="6354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Extending the </a:t>
            </a:r>
            <a:r>
              <a:rPr lang="zh-TW"/>
              <a:t>Value Numbering Algorithm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266325"/>
            <a:ext cx="87096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Commutative Operations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Variants of a commutative expression, such as a × b and b × a, should receive the same value number.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We can sort the operands to ensure the expressions </a:t>
            </a:r>
            <a:r>
              <a:rPr b="1" lang="zh-TW"/>
              <a:t>receive the same value number.</a:t>
            </a:r>
            <a:endParaRPr b="1"/>
          </a:p>
        </p:txBody>
      </p:sp>
      <p:sp>
        <p:nvSpPr>
          <p:cNvPr id="218" name="Google Shape;21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75" y="2759625"/>
            <a:ext cx="5670076" cy="20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848625" y="4439800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626" y="4755875"/>
            <a:ext cx="3397799" cy="2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Extending the Value Numbering Algorithm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266325"/>
            <a:ext cx="88323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Constant Folding</a:t>
            </a:r>
            <a:endParaRPr b="1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zh-TW"/>
              <a:t>Marks hash table entry as constant, and store the constant value alongside the value number.</a:t>
            </a:r>
            <a:endParaRPr b="1"/>
          </a:p>
          <a:p>
            <a:pPr indent="-31083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zh-TW"/>
              <a:t>Evaluates constant expression, and replace it with a constant value.</a:t>
            </a:r>
            <a:endParaRPr b="1"/>
          </a:p>
        </p:txBody>
      </p:sp>
      <p:sp>
        <p:nvSpPr>
          <p:cNvPr id="228" name="Google Shape;2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9" name="Google Shape;22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625" y="2235400"/>
            <a:ext cx="4747500" cy="2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Extending the Value Numbering Algorithm</a:t>
            </a:r>
            <a:endParaRPr/>
          </a:p>
        </p:txBody>
      </p:sp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311700" y="1266325"/>
            <a:ext cx="8709300" cy="35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Algebraic Identities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Simplifies the </a:t>
            </a:r>
            <a:r>
              <a:rPr b="1" lang="zh-TW"/>
              <a:t>expressions</a:t>
            </a:r>
            <a:r>
              <a:rPr b="1" lang="zh-TW"/>
              <a:t> with variables. For example, x + 0 and x should receive the same value number.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Test per identity would significantly slow down LVN.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LVN should organize the tests into operator-specific decision trees. </a:t>
            </a:r>
            <a:endParaRPr b="1"/>
          </a:p>
        </p:txBody>
      </p:sp>
      <p:sp>
        <p:nvSpPr>
          <p:cNvPr id="236" name="Google Shape;23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025" y="2343625"/>
            <a:ext cx="3974551" cy="60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 rotWithShape="1">
          <a:blip r:embed="rId4">
            <a:alphaModFix/>
          </a:blip>
          <a:srcRect b="5508" l="0" r="0" t="0"/>
          <a:stretch/>
        </p:blipFill>
        <p:spPr>
          <a:xfrm>
            <a:off x="2263600" y="3247925"/>
            <a:ext cx="4434934" cy="86858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2283047" y="4119845"/>
            <a:ext cx="502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Figure. The Algebraic Identites with Simplefied Versions</a:t>
            </a:r>
            <a:endParaRPr b="1"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Role of Naming</a:t>
            </a:r>
            <a:endParaRPr/>
          </a:p>
        </p:txBody>
      </p:sp>
      <p:sp>
        <p:nvSpPr>
          <p:cNvPr id="245" name="Google Shape;24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11700" y="1266325"/>
            <a:ext cx="87093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The variable naming can limit the effectiveness of LVN.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Consider applying LVN to the two examples below: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On the left: At the fourth operation, </a:t>
            </a:r>
            <a:r>
              <a:rPr b="1" lang="zh-TW"/>
              <a:t>c &lt;- x + y cannot be rewritten to c &lt;- a since a no longer holds value number 2 after the third operation.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On the right: Each operation defines a unique name and thus the desired result.</a:t>
            </a:r>
            <a:endParaRPr b="1"/>
          </a:p>
        </p:txBody>
      </p:sp>
      <p:pic>
        <p:nvPicPr>
          <p:cNvPr id="247" name="Google Shape;247;p40"/>
          <p:cNvPicPr preferRelativeResize="0"/>
          <p:nvPr/>
        </p:nvPicPr>
        <p:blipFill rotWithShape="1">
          <a:blip r:embed="rId3">
            <a:alphaModFix/>
          </a:blip>
          <a:srcRect b="25969" l="0" r="0" t="0"/>
          <a:stretch/>
        </p:blipFill>
        <p:spPr>
          <a:xfrm>
            <a:off x="1252525" y="2263650"/>
            <a:ext cx="3208074" cy="153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 rotWithShape="1">
          <a:blip r:embed="rId4">
            <a:alphaModFix/>
          </a:blip>
          <a:srcRect b="21054" l="0" r="0" t="0"/>
          <a:stretch/>
        </p:blipFill>
        <p:spPr>
          <a:xfrm>
            <a:off x="4173485" y="2191850"/>
            <a:ext cx="2550126" cy="16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Summary of LVN</a:t>
            </a:r>
            <a:endParaRPr/>
          </a:p>
        </p:txBody>
      </p:sp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266325"/>
            <a:ext cx="8520600" cy="3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Value Numbering Algorithm</a:t>
            </a:r>
            <a:r>
              <a:rPr b="1" lang="zh-TW"/>
              <a:t> finds the redundant expressions of CSE and copy propagation within a basic block, and replace them.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The Extended Value Numbering Algorithm deals with commutative operations, constant folding, and algebraic identities.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E</a:t>
            </a:r>
            <a:r>
              <a:rPr b="1" lang="zh-TW"/>
              <a:t>ven with above extension, </a:t>
            </a:r>
            <a:r>
              <a:rPr b="1" lang="zh-TW"/>
              <a:t>LVN does not tackle elimination.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To eliminate dead code, we can tweek LVN with more extension for a specific IR.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Or iteratively run LVN and DCE to </a:t>
            </a:r>
            <a:r>
              <a:rPr b="1" lang="zh-TW"/>
              <a:t>eliminate the dead code produced from LVN.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To address the naming problem, t</a:t>
            </a:r>
            <a:r>
              <a:rPr b="1" lang="zh-TW"/>
              <a:t>he simple solution is to apply LVN to the code in Single Static-Assignment form.</a:t>
            </a:r>
            <a:endParaRPr/>
          </a:p>
        </p:txBody>
      </p:sp>
      <p:sp>
        <p:nvSpPr>
          <p:cNvPr id="255" name="Google Shape;2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End of Part I. of the Lecture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Table of Contents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266325"/>
            <a:ext cx="8520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Local Value Numbering (LVN)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Local Optimizations</a:t>
            </a:r>
            <a:endParaRPr b="1" sz="12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Value Numbering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Summary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Static Single-Assignment Form (SSA)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Building SSA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Homework 4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SSA construction for Bril </a:t>
            </a:r>
            <a:endParaRPr b="1"/>
          </a:p>
        </p:txBody>
      </p:sp>
      <p:sp>
        <p:nvSpPr>
          <p:cNvPr id="267" name="Google Shape;26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Table of Contents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266325"/>
            <a:ext cx="8520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Local Value Numbering (LVN)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Local Optimizations</a:t>
            </a:r>
            <a:endParaRPr b="1" sz="12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Value Numbering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Summary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Static Single-Assignment Form (SSA)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Building SSA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Homework 4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SSA construction for Bril </a:t>
            </a:r>
            <a:endParaRPr b="1"/>
          </a:p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Static-Assignment Form (SSA)</a:t>
            </a:r>
            <a:endParaRPr/>
          </a:p>
        </p:txBody>
      </p:sp>
      <p:sp>
        <p:nvSpPr>
          <p:cNvPr id="273" name="Google Shape;273;p44"/>
          <p:cNvSpPr txBox="1"/>
          <p:nvPr/>
        </p:nvSpPr>
        <p:spPr>
          <a:xfrm>
            <a:off x="1302663" y="1539925"/>
            <a:ext cx="1258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← …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2819038" y="1539925"/>
            <a:ext cx="1258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← …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5" name="Google Shape;275;p44"/>
          <p:cNvCxnSpPr>
            <a:stCxn id="273" idx="2"/>
          </p:cNvCxnSpPr>
          <p:nvPr/>
        </p:nvCxnSpPr>
        <p:spPr>
          <a:xfrm>
            <a:off x="1931913" y="1980925"/>
            <a:ext cx="531600" cy="70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44"/>
          <p:cNvCxnSpPr>
            <a:stCxn id="274" idx="2"/>
          </p:cNvCxnSpPr>
          <p:nvPr/>
        </p:nvCxnSpPr>
        <p:spPr>
          <a:xfrm flipH="1">
            <a:off x="2775988" y="1980925"/>
            <a:ext cx="672300" cy="69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44"/>
          <p:cNvSpPr txBox="1"/>
          <p:nvPr/>
        </p:nvSpPr>
        <p:spPr>
          <a:xfrm>
            <a:off x="1967663" y="2745650"/>
            <a:ext cx="1258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← a x b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44"/>
          <p:cNvSpPr txBox="1"/>
          <p:nvPr/>
        </p:nvSpPr>
        <p:spPr>
          <a:xfrm>
            <a:off x="1652963" y="3831900"/>
            <a:ext cx="1887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Original Code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5010800" y="1527875"/>
            <a:ext cx="1258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← …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44"/>
          <p:cNvSpPr txBox="1"/>
          <p:nvPr/>
        </p:nvSpPr>
        <p:spPr>
          <a:xfrm>
            <a:off x="6527175" y="1527875"/>
            <a:ext cx="1258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← …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1" name="Google Shape;281;p44"/>
          <p:cNvCxnSpPr>
            <a:stCxn id="279" idx="2"/>
          </p:cNvCxnSpPr>
          <p:nvPr/>
        </p:nvCxnSpPr>
        <p:spPr>
          <a:xfrm>
            <a:off x="5640050" y="1968875"/>
            <a:ext cx="531600" cy="70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44"/>
          <p:cNvCxnSpPr>
            <a:stCxn id="280" idx="2"/>
          </p:cNvCxnSpPr>
          <p:nvPr/>
        </p:nvCxnSpPr>
        <p:spPr>
          <a:xfrm flipH="1">
            <a:off x="6484125" y="1968875"/>
            <a:ext cx="672300" cy="6942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44"/>
          <p:cNvSpPr txBox="1"/>
          <p:nvPr/>
        </p:nvSpPr>
        <p:spPr>
          <a:xfrm>
            <a:off x="5403650" y="2733613"/>
            <a:ext cx="18879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zh-TW" sz="1800">
                <a:solidFill>
                  <a:srgbClr val="4D515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zh-TW" sz="1200">
                <a:solidFill>
                  <a:srgbClr val="4D515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2 </a:t>
            </a: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← </a:t>
            </a:r>
            <a:r>
              <a:rPr b="1" lang="zh-TW" sz="1800">
                <a:solidFill>
                  <a:srgbClr val="4D5156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𝜙(</a:t>
            </a: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b="1"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,a</a:t>
            </a:r>
            <a:r>
              <a:rPr b="1"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5640050" y="3174613"/>
            <a:ext cx="1258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← a</a:t>
            </a:r>
            <a:r>
              <a:rPr b="1"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x b</a:t>
            </a:r>
            <a:r>
              <a:rPr b="1"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44"/>
          <p:cNvSpPr txBox="1"/>
          <p:nvPr/>
        </p:nvSpPr>
        <p:spPr>
          <a:xfrm>
            <a:off x="5403638" y="3831900"/>
            <a:ext cx="22260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Code in SSA Form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Static-Assignment Form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0" y="1152425"/>
            <a:ext cx="9032100" cy="391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Rules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 sz="1800"/>
              <a:t>Each assignment in the procedure defines a </a:t>
            </a:r>
            <a:r>
              <a:rPr b="1" lang="zh-TW" sz="1800">
                <a:solidFill>
                  <a:srgbClr val="FF0000"/>
                </a:solidFill>
              </a:rPr>
              <a:t>unique </a:t>
            </a:r>
            <a:r>
              <a:rPr b="1" lang="zh-TW" sz="1800"/>
              <a:t>name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zh-TW" sz="1800"/>
              <a:t> </a:t>
            </a:r>
            <a:r>
              <a:rPr lang="zh-TW" sz="1800"/>
              <a:t>any expression is available at any point after being evaluated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 sz="1800"/>
              <a:t>Each use in the procedure refers to a single name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a use can be written with a single name rather than a long list of all the definitions that might reach it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4D5156"/>
                </a:solidFill>
                <a:highlight>
                  <a:srgbClr val="FFFFFF"/>
                </a:highlight>
              </a:rPr>
              <a:t>𝜙-function</a:t>
            </a:r>
            <a:endParaRPr b="1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 sz="1800">
                <a:solidFill>
                  <a:srgbClr val="4D5156"/>
                </a:solidFill>
                <a:highlight>
                  <a:srgbClr val="FFFFFF"/>
                </a:highlight>
              </a:rPr>
              <a:t>merge definitions along multiple control paths into a single one</a:t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Single Static-Assignment Form - example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0" y="1152425"/>
            <a:ext cx="56124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 LHS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 sz="1800"/>
              <a:t>The curved gray lines show which definitions can reach each use of x</a:t>
            </a:r>
            <a:endParaRPr b="1" sz="22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4D5156"/>
                </a:solidFill>
                <a:highlight>
                  <a:srgbClr val="FFFFFF"/>
                </a:highlight>
              </a:rPr>
              <a:t>RHS</a:t>
            </a:r>
            <a:endParaRPr b="1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 sz="1800">
                <a:solidFill>
                  <a:srgbClr val="4D5156"/>
                </a:solidFill>
                <a:highlight>
                  <a:srgbClr val="FFFFFF"/>
                </a:highlight>
              </a:rPr>
              <a:t>Variables have been renamed with subscripts to ensure </a:t>
            </a:r>
            <a:r>
              <a:rPr b="1" lang="zh-TW" sz="1800">
                <a:solidFill>
                  <a:srgbClr val="FF0000"/>
                </a:solidFill>
                <a:highlight>
                  <a:srgbClr val="FFFFFF"/>
                </a:highlight>
              </a:rPr>
              <a:t>unique </a:t>
            </a:r>
            <a:r>
              <a:rPr b="1" lang="zh-TW" sz="1800">
                <a:solidFill>
                  <a:srgbClr val="4D5156"/>
                </a:solidFill>
                <a:highlight>
                  <a:srgbClr val="FFFFFF"/>
                </a:highlight>
              </a:rPr>
              <a:t>names for each definition</a:t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474" y="1623052"/>
            <a:ext cx="1781175" cy="2867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6"/>
          <p:cNvPicPr preferRelativeResize="0"/>
          <p:nvPr/>
        </p:nvPicPr>
        <p:blipFill rotWithShape="1">
          <a:blip r:embed="rId4">
            <a:alphaModFix/>
          </a:blip>
          <a:srcRect b="0" l="7986" r="0" t="0"/>
          <a:stretch/>
        </p:blipFill>
        <p:spPr>
          <a:xfrm>
            <a:off x="7286650" y="1372000"/>
            <a:ext cx="1670775" cy="31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Building</a:t>
            </a:r>
            <a:r>
              <a:rPr lang="zh-TW"/>
              <a:t> </a:t>
            </a:r>
            <a:r>
              <a:rPr lang="zh-TW"/>
              <a:t>SSA 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369350" y="1152425"/>
            <a:ext cx="85206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Dominance Frontier</a:t>
            </a:r>
            <a:endParaRPr b="1"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Insert </a:t>
            </a:r>
            <a:r>
              <a:rPr b="1" lang="zh-TW"/>
              <a:t> </a:t>
            </a:r>
            <a:r>
              <a:rPr b="1" lang="zh-TW">
                <a:solidFill>
                  <a:srgbClr val="4D5156"/>
                </a:solidFill>
                <a:highlight>
                  <a:schemeClr val="lt1"/>
                </a:highlight>
              </a:rPr>
              <a:t>𝜙-function</a:t>
            </a:r>
            <a:endParaRPr b="1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>
                <a:solidFill>
                  <a:srgbClr val="4D5156"/>
                </a:solidFill>
                <a:highlight>
                  <a:schemeClr val="lt1"/>
                </a:highlight>
              </a:rPr>
              <a:t>Renaming</a:t>
            </a:r>
            <a:endParaRPr b="1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09" name="Google Shape;30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Dominance Frontier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369350" y="1152425"/>
            <a:ext cx="85206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Recap: Dominance</a:t>
            </a:r>
            <a:endParaRPr b="1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 sz="1800"/>
              <a:t>Def. </a:t>
            </a:r>
            <a:r>
              <a:rPr lang="zh-TW" sz="1800"/>
              <a:t>In a CFG with entry block b0, block bi dominates block bj iff bi lies on every path from b0 to bj</a:t>
            </a:r>
            <a:endParaRPr b="1"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A block bi dominates another block bj iff block bi dominates all of the predecessors of block bj</a:t>
            </a:r>
            <a:endParaRPr b="1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316" name="Google Shape;316;p48"/>
          <p:cNvPicPr preferRelativeResize="0"/>
          <p:nvPr/>
        </p:nvPicPr>
        <p:blipFill rotWithShape="1">
          <a:blip r:embed="rId3">
            <a:alphaModFix/>
          </a:blip>
          <a:srcRect b="0" l="0" r="0" t="14302"/>
          <a:stretch/>
        </p:blipFill>
        <p:spPr>
          <a:xfrm>
            <a:off x="2407125" y="3331575"/>
            <a:ext cx="4329748" cy="117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/>
        </p:nvSpPr>
        <p:spPr>
          <a:xfrm>
            <a:off x="2015888" y="4573975"/>
            <a:ext cx="522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DOM(n): The set of blocks that dominate block n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Dominance Frontier</a:t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369350" y="1152425"/>
            <a:ext cx="57627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Immediate Dominator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 sz="1600"/>
              <a:t>Def. </a:t>
            </a:r>
            <a:r>
              <a:rPr lang="zh-TW" sz="1600"/>
              <a:t>In a</a:t>
            </a:r>
            <a:r>
              <a:rPr lang="zh-TW" sz="1600"/>
              <a:t> </a:t>
            </a:r>
            <a:r>
              <a:rPr lang="zh-TW" sz="1600"/>
              <a:t>CFG</a:t>
            </a:r>
            <a:r>
              <a:rPr lang="zh-TW" sz="1600"/>
              <a:t>, one block m ∈ DOM(n), m ≠ n, will be closer(has the shortest path length) to n than any other block x ∈ DOM(n), x ≠ n</a:t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25" name="Google Shape;325;p49"/>
          <p:cNvSpPr txBox="1"/>
          <p:nvPr/>
        </p:nvSpPr>
        <p:spPr>
          <a:xfrm>
            <a:off x="1145375" y="2850725"/>
            <a:ext cx="4582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DOM(n): The immediate dominator of n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2950" y="1152426"/>
            <a:ext cx="1869500" cy="33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9"/>
          <p:cNvPicPr preferRelativeResize="0"/>
          <p:nvPr/>
        </p:nvPicPr>
        <p:blipFill rotWithShape="1">
          <a:blip r:embed="rId4">
            <a:alphaModFix/>
          </a:blip>
          <a:srcRect b="20489" l="0" r="0" t="0"/>
          <a:stretch/>
        </p:blipFill>
        <p:spPr>
          <a:xfrm>
            <a:off x="311700" y="3569575"/>
            <a:ext cx="6503848" cy="9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Dominator Tree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82075" y="1152425"/>
            <a:ext cx="61323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A tree encodes the dominance info. for a CFG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Node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Each node in the CFG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Edge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Immediate dominance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For a block n, DOM(n) contains precisely the blocks on the path from n to the root of the dominator tree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6" name="Google Shape;33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0225" y="990200"/>
            <a:ext cx="2616594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Dominance Frontier</a:t>
            </a:r>
            <a:endParaRPr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150475" y="1152425"/>
            <a:ext cx="85206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 </a:t>
            </a:r>
            <a:r>
              <a:rPr b="1" lang="zh-TW" sz="1800"/>
              <a:t>A block q ∈ DF(p) if, along some path, q is one edge beyond the region that p dominates.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 sz="1800"/>
              <a:t>T</a:t>
            </a:r>
            <a:r>
              <a:rPr b="1" lang="zh-TW"/>
              <a:t>o be more precise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00"/>
              <a:buChar char="○"/>
            </a:pPr>
            <a:r>
              <a:rPr lang="zh-TW" sz="1600"/>
              <a:t>q has a CFG predecessor that p dominates.     There exists an x such that (x, q) is a CFG edge and p ∈ DOM(x)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400"/>
              <a:buChar char="○"/>
            </a:pPr>
            <a:r>
              <a:rPr lang="zh-TW" sz="1600"/>
              <a:t>p does not strictly dominate q. That is, p </a:t>
            </a:r>
            <a:r>
              <a:rPr lang="zh-TW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∉</a:t>
            </a:r>
            <a:r>
              <a:rPr lang="zh-TW" sz="1600"/>
              <a:t> (DOM(q) − q)</a:t>
            </a:r>
            <a:r>
              <a:rPr lang="zh-TW"/>
              <a:t> 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43" name="Google Shape;343;p51"/>
          <p:cNvSpPr txBox="1"/>
          <p:nvPr/>
        </p:nvSpPr>
        <p:spPr>
          <a:xfrm>
            <a:off x="1829527" y="3972100"/>
            <a:ext cx="586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DF(p): The set of blocks that meet the two criteria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Dominance Frontier</a:t>
            </a:r>
            <a:endParaRPr/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150475" y="1152425"/>
            <a:ext cx="65973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A definition of variable, say</a:t>
            </a:r>
            <a:r>
              <a:rPr b="1" lang="zh-TW"/>
              <a:t> </a:t>
            </a:r>
            <a:r>
              <a:rPr b="1" lang="zh-TW">
                <a:solidFill>
                  <a:srgbClr val="FF0000"/>
                </a:solidFill>
              </a:rPr>
              <a:t>x</a:t>
            </a:r>
            <a:r>
              <a:rPr b="1" lang="zh-TW"/>
              <a:t>, in block n forces the insertion of a </a:t>
            </a:r>
            <a:r>
              <a:rPr b="1" lang="zh-TW">
                <a:solidFill>
                  <a:srgbClr val="4D5156"/>
                </a:solidFill>
                <a:highlight>
                  <a:schemeClr val="lt1"/>
                </a:highlight>
              </a:rPr>
              <a:t>𝜙</a:t>
            </a:r>
            <a:r>
              <a:rPr b="1" lang="zh-TW"/>
              <a:t>-function for </a:t>
            </a:r>
            <a:r>
              <a:rPr b="1" lang="zh-TW">
                <a:solidFill>
                  <a:srgbClr val="FF0000"/>
                </a:solidFill>
              </a:rPr>
              <a:t>x </a:t>
            </a:r>
            <a:r>
              <a:rPr b="1" lang="zh-TW"/>
              <a:t>at the head of each block m ∈ DF(n)</a:t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51" name="Google Shape;35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52" name="Google Shape;3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6950" y="1235638"/>
            <a:ext cx="1865045" cy="33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75" y="3210275"/>
            <a:ext cx="6800525" cy="12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Dominance Frontier-algorithm</a:t>
            </a:r>
            <a:endParaRPr/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150475" y="1152425"/>
            <a:ext cx="65973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Algorithm to build </a:t>
            </a:r>
            <a:r>
              <a:rPr b="1" lang="zh-TW"/>
              <a:t>dominance</a:t>
            </a:r>
            <a:r>
              <a:rPr b="1" lang="zh-TW"/>
              <a:t> frontier</a:t>
            </a:r>
            <a:endParaRPr b="1" sz="18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60" name="Google Shape;36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1" name="Google Shape;36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200" y="1703725"/>
            <a:ext cx="4382304" cy="28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550" y="1194425"/>
            <a:ext cx="1950378" cy="349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Optimizations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311700" y="1266325"/>
            <a:ext cx="5208000" cy="5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Dead Code Elimination (DCE)</a:t>
            </a:r>
            <a:endParaRPr b="1">
              <a:solidFill>
                <a:srgbClr val="4D5156"/>
              </a:solidFill>
            </a:endParaRPr>
          </a:p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949200" y="1799725"/>
            <a:ext cx="409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@</a:t>
            </a:r>
            <a:r>
              <a:rPr b="1" lang="zh-TW" sz="1600"/>
              <a:t>main {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a: int = const 2;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print a;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/>
              <a:t>}</a:t>
            </a:r>
            <a:endParaRPr b="1" sz="1600"/>
          </a:p>
        </p:txBody>
      </p:sp>
      <p:cxnSp>
        <p:nvCxnSpPr>
          <p:cNvPr id="128" name="Google Shape;128;p27"/>
          <p:cNvCxnSpPr/>
          <p:nvPr/>
        </p:nvCxnSpPr>
        <p:spPr>
          <a:xfrm>
            <a:off x="3657000" y="2689075"/>
            <a:ext cx="444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7"/>
          <p:cNvSpPr txBox="1"/>
          <p:nvPr>
            <p:ph idx="1" type="body"/>
          </p:nvPr>
        </p:nvSpPr>
        <p:spPr>
          <a:xfrm>
            <a:off x="311700" y="1799725"/>
            <a:ext cx="326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@main {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a: int = const 1;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a: int = const 2;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print a;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/>
              <a:t>}</a:t>
            </a:r>
            <a:endParaRPr b="1" sz="1600"/>
          </a:p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Insert </a:t>
            </a:r>
            <a:r>
              <a:rPr lang="zh-TW" sz="3550">
                <a:highlight>
                  <a:schemeClr val="lt1"/>
                </a:highlight>
              </a:rPr>
              <a:t>𝜙-function - algorithm1</a:t>
            </a:r>
            <a:endParaRPr sz="3550"/>
          </a:p>
        </p:txBody>
      </p:sp>
      <p:sp>
        <p:nvSpPr>
          <p:cNvPr id="368" name="Google Shape;368;p54"/>
          <p:cNvSpPr txBox="1"/>
          <p:nvPr>
            <p:ph idx="1" type="body"/>
          </p:nvPr>
        </p:nvSpPr>
        <p:spPr>
          <a:xfrm>
            <a:off x="82075" y="1152425"/>
            <a:ext cx="60774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Global Names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Variables that are of interest in multiple blocks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Variables in algorithm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Globals</a:t>
            </a:r>
            <a:endParaRPr b="1" sz="16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 set of global names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Blocks(x)</a:t>
            </a:r>
            <a:endParaRPr b="1" sz="16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 set of blocks contain a definition of x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VARKILL</a:t>
            </a:r>
            <a:endParaRPr b="1" sz="16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a set of  variables that are defined in block m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69" name="Google Shape;36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70" name="Google Shape;37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525" y="1101175"/>
            <a:ext cx="2986925" cy="36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Insert </a:t>
            </a:r>
            <a:r>
              <a:rPr lang="zh-TW" sz="3550">
                <a:highlight>
                  <a:schemeClr val="lt1"/>
                </a:highlight>
              </a:rPr>
              <a:t>𝜙-function</a:t>
            </a:r>
            <a:endParaRPr sz="3550"/>
          </a:p>
        </p:txBody>
      </p:sp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82075" y="1152425"/>
            <a:ext cx="61323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377" name="Google Shape;37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78" name="Google Shape;37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050" y="1216051"/>
            <a:ext cx="3282462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150" y="1577276"/>
            <a:ext cx="2829575" cy="256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5"/>
          <p:cNvSpPr txBox="1"/>
          <p:nvPr/>
        </p:nvSpPr>
        <p:spPr>
          <a:xfrm>
            <a:off x="5149200" y="4138675"/>
            <a:ext cx="39948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Blocks set of y and z are omitted since they’re Not global names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Insert </a:t>
            </a:r>
            <a:r>
              <a:rPr lang="zh-TW" sz="3550">
                <a:highlight>
                  <a:schemeClr val="lt1"/>
                </a:highlight>
              </a:rPr>
              <a:t>𝜙-function- algorithm2</a:t>
            </a:r>
            <a:endParaRPr b="0" sz="3550"/>
          </a:p>
        </p:txBody>
      </p:sp>
      <p:sp>
        <p:nvSpPr>
          <p:cNvPr id="386" name="Google Shape;38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7" name="Google Shape;3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713" y="1152426"/>
            <a:ext cx="3282462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4825"/>
            <a:ext cx="4149907" cy="27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9263" y="4204650"/>
            <a:ext cx="2094775" cy="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Insert </a:t>
            </a:r>
            <a:r>
              <a:rPr lang="zh-TW" sz="3550">
                <a:highlight>
                  <a:schemeClr val="lt1"/>
                </a:highlight>
              </a:rPr>
              <a:t>𝜙-function</a:t>
            </a:r>
            <a:endParaRPr sz="3550"/>
          </a:p>
        </p:txBody>
      </p:sp>
      <p:sp>
        <p:nvSpPr>
          <p:cNvPr id="395" name="Google Shape;39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6" name="Google Shape;39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00" y="1152426"/>
            <a:ext cx="3282462" cy="358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462" y="1248175"/>
            <a:ext cx="2034675" cy="18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7349" y="520825"/>
            <a:ext cx="2470675" cy="44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0450" y="3496890"/>
            <a:ext cx="3020701" cy="554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Renaming</a:t>
            </a:r>
            <a:endParaRPr sz="3550"/>
          </a:p>
        </p:txBody>
      </p:sp>
      <p:sp>
        <p:nvSpPr>
          <p:cNvPr id="405" name="Google Shape;405;p58"/>
          <p:cNvSpPr txBox="1"/>
          <p:nvPr>
            <p:ph idx="1" type="body"/>
          </p:nvPr>
        </p:nvSpPr>
        <p:spPr>
          <a:xfrm>
            <a:off x="82075" y="1152425"/>
            <a:ext cx="87501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In the final SSA form, each global name becomes a </a:t>
            </a:r>
            <a:r>
              <a:rPr b="1" lang="zh-TW">
                <a:solidFill>
                  <a:srgbClr val="FF0000"/>
                </a:solidFill>
              </a:rPr>
              <a:t>base name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/>
              <a:t>I</a:t>
            </a:r>
            <a:r>
              <a:rPr b="1" lang="zh-TW"/>
              <a:t>ndividual definitions of that base name are distinguished by  a </a:t>
            </a:r>
            <a:r>
              <a:rPr b="1" lang="zh-TW">
                <a:solidFill>
                  <a:srgbClr val="FF0000"/>
                </a:solidFill>
              </a:rPr>
              <a:t>numerical subscript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Example: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base name, say a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the first definition of a that the renaming algorithm encounters will be named a0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06" name="Google Shape;40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Renaming - algorithm</a:t>
            </a:r>
            <a:endParaRPr sz="3550"/>
          </a:p>
        </p:txBody>
      </p:sp>
      <p:sp>
        <p:nvSpPr>
          <p:cNvPr id="412" name="Google Shape;412;p59"/>
          <p:cNvSpPr txBox="1"/>
          <p:nvPr>
            <p:ph idx="1" type="body"/>
          </p:nvPr>
        </p:nvSpPr>
        <p:spPr>
          <a:xfrm>
            <a:off x="82075" y="1152425"/>
            <a:ext cx="61323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13" name="Google Shape;41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4" name="Google Shape;4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925" y="1402775"/>
            <a:ext cx="2429925" cy="34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988" y="1152425"/>
            <a:ext cx="3224335" cy="358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9"/>
          <p:cNvCxnSpPr/>
          <p:nvPr/>
        </p:nvCxnSpPr>
        <p:spPr>
          <a:xfrm flipH="1" rot="10800000">
            <a:off x="4525075" y="2866425"/>
            <a:ext cx="608700" cy="19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59"/>
          <p:cNvSpPr txBox="1"/>
          <p:nvPr/>
        </p:nvSpPr>
        <p:spPr>
          <a:xfrm>
            <a:off x="3588500" y="2856788"/>
            <a:ext cx="11355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issues?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Renaming - example</a:t>
            </a:r>
            <a:endParaRPr sz="3550"/>
          </a:p>
        </p:txBody>
      </p:sp>
      <p:sp>
        <p:nvSpPr>
          <p:cNvPr id="423" name="Google Shape;42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24" name="Google Shape;42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74" y="534475"/>
            <a:ext cx="2470675" cy="44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00" y="1334475"/>
            <a:ext cx="5771477" cy="13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7650" y="2838425"/>
            <a:ext cx="1550811" cy="212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60"/>
          <p:cNvPicPr preferRelativeResize="0"/>
          <p:nvPr/>
        </p:nvPicPr>
        <p:blipFill rotWithShape="1">
          <a:blip r:embed="rId6">
            <a:alphaModFix/>
          </a:blip>
          <a:srcRect b="0" l="0" r="54740" t="0"/>
          <a:stretch/>
        </p:blipFill>
        <p:spPr>
          <a:xfrm>
            <a:off x="3505450" y="2838425"/>
            <a:ext cx="2578400" cy="20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Renaming - example</a:t>
            </a:r>
            <a:endParaRPr sz="3550"/>
          </a:p>
        </p:txBody>
      </p:sp>
      <p:sp>
        <p:nvSpPr>
          <p:cNvPr id="433" name="Google Shape;43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34" name="Google Shape;43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74" y="534475"/>
            <a:ext cx="2470675" cy="44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13"/>
            <a:ext cx="5696973" cy="2058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400" y="2934200"/>
            <a:ext cx="1550811" cy="21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Renaming - example</a:t>
            </a:r>
            <a:endParaRPr sz="3550"/>
          </a:p>
        </p:txBody>
      </p:sp>
      <p:sp>
        <p:nvSpPr>
          <p:cNvPr id="442" name="Google Shape;44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43" name="Google Shape;4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74" y="534475"/>
            <a:ext cx="2470675" cy="44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247575"/>
            <a:ext cx="5696973" cy="204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2400" y="2934200"/>
            <a:ext cx="1550811" cy="21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Renaming - example</a:t>
            </a:r>
            <a:endParaRPr sz="3550"/>
          </a:p>
        </p:txBody>
      </p:sp>
      <p:sp>
        <p:nvSpPr>
          <p:cNvPr id="451" name="Google Shape;45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52" name="Google Shape;45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74" y="534475"/>
            <a:ext cx="2470675" cy="44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12"/>
            <a:ext cx="5696973" cy="20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750" y="2934200"/>
            <a:ext cx="1550811" cy="21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Optimizations</a:t>
            </a:r>
            <a:endParaRPr/>
          </a:p>
        </p:txBody>
      </p:sp>
      <p:sp>
        <p:nvSpPr>
          <p:cNvPr id="136" name="Google Shape;136;p28"/>
          <p:cNvSpPr txBox="1"/>
          <p:nvPr>
            <p:ph idx="1" type="body"/>
          </p:nvPr>
        </p:nvSpPr>
        <p:spPr>
          <a:xfrm>
            <a:off x="311700" y="1771500"/>
            <a:ext cx="3269100" cy="27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@</a:t>
            </a:r>
            <a:r>
              <a:rPr b="1" lang="zh-TW" sz="1600"/>
              <a:t>main {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x: int = const 4;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copy1: int = id x;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copy2: int = id copy1;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print copy2;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/>
              <a:t>}</a:t>
            </a:r>
            <a:endParaRPr b="1" sz="1600"/>
          </a:p>
        </p:txBody>
      </p:sp>
      <p:sp>
        <p:nvSpPr>
          <p:cNvPr id="137" name="Google Shape;137;p28"/>
          <p:cNvSpPr txBox="1"/>
          <p:nvPr>
            <p:ph idx="1" type="body"/>
          </p:nvPr>
        </p:nvSpPr>
        <p:spPr>
          <a:xfrm>
            <a:off x="4025700" y="1771500"/>
            <a:ext cx="409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@main {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x: int = const 4;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print x;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/>
              <a:t>}</a:t>
            </a:r>
            <a:endParaRPr b="1" sz="1600"/>
          </a:p>
        </p:txBody>
      </p:sp>
      <p:cxnSp>
        <p:nvCxnSpPr>
          <p:cNvPr id="138" name="Google Shape;138;p28"/>
          <p:cNvCxnSpPr/>
          <p:nvPr/>
        </p:nvCxnSpPr>
        <p:spPr>
          <a:xfrm>
            <a:off x="3657000" y="2689075"/>
            <a:ext cx="444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311700" y="1266325"/>
            <a:ext cx="3269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Copy Propagation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Renaming - example</a:t>
            </a:r>
            <a:endParaRPr sz="3550"/>
          </a:p>
        </p:txBody>
      </p:sp>
      <p:sp>
        <p:nvSpPr>
          <p:cNvPr id="460" name="Google Shape;46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61" name="Google Shape;4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74" y="534475"/>
            <a:ext cx="2470675" cy="44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12113"/>
            <a:ext cx="5696973" cy="203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5025" y="2934200"/>
            <a:ext cx="1550811" cy="21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Renaming - example</a:t>
            </a:r>
            <a:endParaRPr sz="3550"/>
          </a:p>
        </p:txBody>
      </p:sp>
      <p:sp>
        <p:nvSpPr>
          <p:cNvPr id="469" name="Google Shape;46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70" name="Google Shape;47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461" y="513425"/>
            <a:ext cx="2470675" cy="442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4125" y="568150"/>
            <a:ext cx="2666673" cy="44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4: SSA Construction for Bril</a:t>
            </a:r>
            <a:endParaRPr sz="3550"/>
          </a:p>
        </p:txBody>
      </p:sp>
      <p:sp>
        <p:nvSpPr>
          <p:cNvPr id="477" name="Google Shape;477;p66"/>
          <p:cNvSpPr txBox="1"/>
          <p:nvPr>
            <p:ph idx="1" type="body"/>
          </p:nvPr>
        </p:nvSpPr>
        <p:spPr>
          <a:xfrm>
            <a:off x="82075" y="1152425"/>
            <a:ext cx="82251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Deadline: </a:t>
            </a:r>
            <a:r>
              <a:rPr b="1" lang="zh-TW">
                <a:solidFill>
                  <a:srgbClr val="FF0000"/>
                </a:solidFill>
              </a:rPr>
              <a:t>2025/11/7 23:59 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 u="sng">
                <a:solidFill>
                  <a:schemeClr val="hlink"/>
                </a:solidFill>
                <a:hlinkClick r:id="rId3"/>
              </a:rPr>
              <a:t>Homework 2 Specification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u="sng">
                <a:solidFill>
                  <a:schemeClr val="hlink"/>
                </a:solidFill>
                <a:hlinkClick r:id="rId4"/>
              </a:rPr>
              <a:t>Homework 2 Github Repo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78" name="Google Shape;47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4: SSA Construction for Bril</a:t>
            </a:r>
            <a:endParaRPr sz="3550"/>
          </a:p>
        </p:txBody>
      </p:sp>
      <p:sp>
        <p:nvSpPr>
          <p:cNvPr id="484" name="Google Shape;484;p67"/>
          <p:cNvSpPr txBox="1"/>
          <p:nvPr>
            <p:ph idx="1" type="body"/>
          </p:nvPr>
        </p:nvSpPr>
        <p:spPr>
          <a:xfrm>
            <a:off x="82075" y="1070350"/>
            <a:ext cx="8225100" cy="38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Goal: </a:t>
            </a:r>
            <a:r>
              <a:rPr b="1" lang="zh-TW"/>
              <a:t>transform a given non-SSA Bril program into its SSA form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Set up environment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Bril toolchain(HW</a:t>
            </a:r>
            <a:r>
              <a:rPr lang="zh-TW" sz="1600"/>
              <a:t>0</a:t>
            </a:r>
            <a:r>
              <a:rPr lang="zh-TW" sz="1600"/>
              <a:t>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Python3.7+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Implementation Tasks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CFG Construction (cfg.py)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Dominator Computation (dominace.py)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>
                <a:solidFill>
                  <a:srgbClr val="4D5156"/>
                </a:solidFill>
                <a:highlight>
                  <a:schemeClr val="lt1"/>
                </a:highlight>
              </a:rPr>
              <a:t>𝜙-function Insertion (ssa_construct.py)</a:t>
            </a:r>
            <a:endParaRPr sz="1600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00"/>
              <a:buChar char="○"/>
            </a:pPr>
            <a:r>
              <a:rPr lang="zh-TW" sz="1600">
                <a:solidFill>
                  <a:srgbClr val="4D5156"/>
                </a:solidFill>
                <a:highlight>
                  <a:schemeClr val="lt1"/>
                </a:highlight>
              </a:rPr>
              <a:t>Variable Renaming (ssa_construct.py)</a:t>
            </a:r>
            <a:endParaRPr sz="1600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highlight>
                  <a:schemeClr val="lt1"/>
                </a:highlight>
              </a:rPr>
              <a:t>Validation</a:t>
            </a:r>
            <a:endParaRPr b="1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85" name="Google Shape;48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86" name="Google Shape;4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550" y="1609925"/>
            <a:ext cx="2384419" cy="32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DOs and DONTs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8"/>
          <p:cNvSpPr txBox="1"/>
          <p:nvPr>
            <p:ph idx="1" type="body"/>
          </p:nvPr>
        </p:nvSpPr>
        <p:spPr>
          <a:xfrm>
            <a:off x="82075" y="1152425"/>
            <a:ext cx="6373500" cy="390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Make sure a thorough understanding of the algorithm before starting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highlight>
                  <a:schemeClr val="lt1"/>
                </a:highlight>
              </a:rPr>
              <a:t>Ensure your Student_ID are correctly entered in student_id.txt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Within /src directory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Feel free to modify any files </a:t>
            </a:r>
            <a:r>
              <a:rPr b="1" lang="zh-TW" sz="1600">
                <a:solidFill>
                  <a:srgbClr val="FF0000"/>
                </a:solidFill>
              </a:rPr>
              <a:t>except for is_ssa.py</a:t>
            </a:r>
            <a:endParaRPr b="1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>
                <a:highlight>
                  <a:schemeClr val="lt1"/>
                </a:highlight>
              </a:rPr>
              <a:t>Do</a:t>
            </a:r>
            <a:r>
              <a:rPr b="1" lang="zh-TW">
                <a:solidFill>
                  <a:srgbClr val="4D5156"/>
                </a:solidFill>
                <a:highlight>
                  <a:schemeClr val="lt1"/>
                </a:highlight>
              </a:rPr>
              <a:t> </a:t>
            </a:r>
            <a:r>
              <a:rPr b="1" lang="zh-TW">
                <a:solidFill>
                  <a:srgbClr val="FF0000"/>
                </a:solidFill>
                <a:highlight>
                  <a:schemeClr val="lt1"/>
                </a:highlight>
              </a:rPr>
              <a:t>NOT </a:t>
            </a:r>
            <a:r>
              <a:rPr b="1" lang="zh-TW">
                <a:highlight>
                  <a:schemeClr val="lt1"/>
                </a:highlight>
              </a:rPr>
              <a:t>modify anything except for the above-mentioned files. Any such </a:t>
            </a:r>
            <a:r>
              <a:rPr b="1" lang="zh-TW">
                <a:highlight>
                  <a:schemeClr val="lt1"/>
                </a:highlight>
              </a:rPr>
              <a:t>changes</a:t>
            </a:r>
            <a:r>
              <a:rPr b="1" lang="zh-TW">
                <a:highlight>
                  <a:schemeClr val="lt1"/>
                </a:highlight>
              </a:rPr>
              <a:t> will be considered cheating. </a:t>
            </a:r>
            <a:endParaRPr b="1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493" name="Google Shape;49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94" name="Google Shape;49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5475" y="1212844"/>
            <a:ext cx="2467275" cy="3389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DOs and DONTs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9"/>
          <p:cNvSpPr txBox="1"/>
          <p:nvPr>
            <p:ph idx="1" type="body"/>
          </p:nvPr>
        </p:nvSpPr>
        <p:spPr>
          <a:xfrm>
            <a:off x="82075" y="1152425"/>
            <a:ext cx="9061800" cy="97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/>
              <a:t>Please note that we will be able to see through the GitHub Classroom backend if you have made changes to files that should not be modified.</a:t>
            </a:r>
            <a:endParaRPr b="1" sz="1600"/>
          </a:p>
        </p:txBody>
      </p:sp>
      <p:sp>
        <p:nvSpPr>
          <p:cNvPr id="501" name="Google Shape;50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02" name="Google Shape;50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300" y="2132225"/>
            <a:ext cx="7291351" cy="28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9"/>
          <p:cNvSpPr/>
          <p:nvPr/>
        </p:nvSpPr>
        <p:spPr>
          <a:xfrm>
            <a:off x="2600475" y="4392075"/>
            <a:ext cx="982800" cy="17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DOs and DONTs</a:t>
            </a:r>
            <a:endParaRPr sz="3550"/>
          </a:p>
        </p:txBody>
      </p:sp>
      <p:sp>
        <p:nvSpPr>
          <p:cNvPr id="509" name="Google Shape;509;p70"/>
          <p:cNvSpPr txBox="1"/>
          <p:nvPr>
            <p:ph idx="1" type="body"/>
          </p:nvPr>
        </p:nvSpPr>
        <p:spPr>
          <a:xfrm>
            <a:off x="82075" y="1152425"/>
            <a:ext cx="88818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Please stay away from idiotic plagiarism.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AI instead of TA will provide </a:t>
            </a:r>
            <a:r>
              <a:rPr b="1" i="1" lang="zh-TW"/>
              <a:t>individual</a:t>
            </a:r>
            <a:r>
              <a:rPr b="1" lang="zh-TW"/>
              <a:t> debugging support for coding.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Professor can do the class-level debug support.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If you have any questions relating to the homework, please email to llvm@csie.ntu.edu.tw with the subject line '[AC-HW2][Summary of Your Issue]'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510" name="Google Shape;51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Optimizations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266325"/>
            <a:ext cx="3269100" cy="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Constant Folding</a:t>
            </a:r>
            <a:r>
              <a:rPr b="1" lang="zh-TW">
                <a:solidFill>
                  <a:srgbClr val="4D5156"/>
                </a:solidFill>
              </a:rPr>
              <a:t> </a:t>
            </a:r>
            <a:endParaRPr b="1">
              <a:solidFill>
                <a:srgbClr val="4D5156"/>
              </a:solidFill>
            </a:endParaRPr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924825" y="1780050"/>
            <a:ext cx="409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@main {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sum: int = const 3;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print sum;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/>
              <a:t>}</a:t>
            </a:r>
            <a:endParaRPr b="1" sz="1600"/>
          </a:p>
        </p:txBody>
      </p:sp>
      <p:cxnSp>
        <p:nvCxnSpPr>
          <p:cNvPr id="148" name="Google Shape;148;p29"/>
          <p:cNvCxnSpPr/>
          <p:nvPr/>
        </p:nvCxnSpPr>
        <p:spPr>
          <a:xfrm>
            <a:off x="3657000" y="2689075"/>
            <a:ext cx="444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311700" y="1780050"/>
            <a:ext cx="3269100" cy="27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@main {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a: int = const 1;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b: int = const 2;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sum: int = add a b;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		print sum;</a:t>
            </a:r>
            <a:endParaRPr b="1" sz="16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600"/>
              <a:t>}</a:t>
            </a:r>
            <a:endParaRPr b="1" sz="1600"/>
          </a:p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Local Optimizations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266325"/>
            <a:ext cx="77886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Common Subexpression Elimination (CSE)</a:t>
            </a:r>
            <a:r>
              <a:rPr b="1" lang="zh-TW">
                <a:solidFill>
                  <a:srgbClr val="4D5156"/>
                </a:solidFill>
              </a:rPr>
              <a:t> </a:t>
            </a:r>
            <a:endParaRPr b="1" sz="1600">
              <a:solidFill>
                <a:srgbClr val="4D5156"/>
              </a:solidFill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005000" y="1795725"/>
            <a:ext cx="4095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@</a:t>
            </a:r>
            <a:r>
              <a:rPr b="1" lang="zh-TW" sz="1400"/>
              <a:t>main {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a: int = const 4;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b: int = const 3;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two: int = const 2;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t1: int = mul a two;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t2: int = mul t1 b;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result: int = add t1 t2;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print result;</a:t>
            </a:r>
            <a:endParaRPr b="1" sz="14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400"/>
              <a:t>}</a:t>
            </a:r>
            <a:endParaRPr b="1" sz="1600"/>
          </a:p>
        </p:txBody>
      </p:sp>
      <p:cxnSp>
        <p:nvCxnSpPr>
          <p:cNvPr id="158" name="Google Shape;158;p30"/>
          <p:cNvCxnSpPr/>
          <p:nvPr/>
        </p:nvCxnSpPr>
        <p:spPr>
          <a:xfrm>
            <a:off x="3961800" y="3603475"/>
            <a:ext cx="4449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780050"/>
            <a:ext cx="3693300" cy="32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400"/>
              <a:t>@main {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a: int = const 4;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b: int = const 3;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two: int = const 2;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t1: int = mul a two;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highlight>
                  <a:srgbClr val="EA9999"/>
                </a:highlight>
              </a:rPr>
              <a:t>		t2: int = mul a two;</a:t>
            </a:r>
            <a:endParaRPr b="1" sz="1400">
              <a:highlight>
                <a:srgbClr val="EA9999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t3: int = mul </a:t>
            </a:r>
            <a:r>
              <a:rPr b="1" lang="zh-TW" sz="1400">
                <a:highlight>
                  <a:srgbClr val="EA9999"/>
                </a:highlight>
              </a:rPr>
              <a:t>t2</a:t>
            </a:r>
            <a:r>
              <a:rPr b="1" lang="zh-TW" sz="1400"/>
              <a:t> b;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result: int = add t1 t3;</a:t>
            </a:r>
            <a:endParaRPr b="1" sz="140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/>
              <a:t>		print </a:t>
            </a:r>
            <a:r>
              <a:rPr b="1" lang="zh-TW" sz="1400"/>
              <a:t>result</a:t>
            </a:r>
            <a:r>
              <a:rPr b="1" lang="zh-TW" sz="1400"/>
              <a:t>;</a:t>
            </a:r>
            <a:endParaRPr b="1" sz="14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1400"/>
              <a:t>}</a:t>
            </a:r>
            <a:endParaRPr b="1" sz="1400"/>
          </a:p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Common Subexpression Elimination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025" y="1900150"/>
            <a:ext cx="3267425" cy="25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00150"/>
            <a:ext cx="4248450" cy="24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Common Subexpression Elimination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550" y="1503200"/>
            <a:ext cx="2680250" cy="316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20425"/>
            <a:ext cx="4361650" cy="212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Common Subexpression Elimination</a:t>
            </a: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250" y="1900150"/>
            <a:ext cx="3267425" cy="256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825" y="1602488"/>
            <a:ext cx="2680250" cy="3160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33"/>
          <p:cNvCxnSpPr>
            <a:stCxn id="182" idx="3"/>
            <a:endCxn id="183" idx="1"/>
          </p:cNvCxnSpPr>
          <p:nvPr/>
        </p:nvCxnSpPr>
        <p:spPr>
          <a:xfrm>
            <a:off x="3945675" y="3182500"/>
            <a:ext cx="1581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