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7d76fc84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7d76fc84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7d76fc84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7d76fc84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7d76fc84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07d76fc84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7d76fc84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7d76fc84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only a Python-like pseudo code, you should implement the check and elimination yourself.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7c5b1597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7c5b1597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07d76fc84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07d76fc84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lvm-as, llvm-dis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07d76fc84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07d76fc84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7d76fc84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7d76fc84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7d76fc84a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7d76fc84a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7d76fc84a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7d76fc84a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c5b1597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c5b1597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c5b1597e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c5b1597e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2a73c24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02a73c24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2a73c240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2a73c240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7d76fc84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7d76fc84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985be971c_3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985be971c_3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07d76fc84a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07d76fc84a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7d76fc84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7d76fc84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apra.cs.cornell.edu/bril/tools/interp.htm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cs.cornell.edu/courses/cs6120/2020fa/lesson/3/" TargetMode="External"/><Relationship Id="rId4" Type="http://schemas.openxmlformats.org/officeDocument/2006/relationships/hyperlink" Target="https://www.cs.cornell.edu/courses/cs6120/2020fa/lesson/3/#task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YhmCG8S5umc" TargetMode="External"/><Relationship Id="rId4" Type="http://schemas.openxmlformats.org/officeDocument/2006/relationships/image" Target="../media/image1.jpg"/><Relationship Id="rId5" Type="http://schemas.openxmlformats.org/officeDocument/2006/relationships/hyperlink" Target="https://www.youtube.com/watch?v=YhmCG8S5umc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apra.cs.cornell.edu/bril/#bril-a-compiler-intermediate-representation-for-learning" TargetMode="External"/><Relationship Id="rId4" Type="http://schemas.openxmlformats.org/officeDocument/2006/relationships/hyperlink" Target="https://www.cs.cornell.edu/courses/cs6120/2020fa/" TargetMode="External"/><Relationship Id="rId5" Type="http://schemas.openxmlformats.org/officeDocument/2006/relationships/hyperlink" Target="https://www.json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optimizations, DCE, and LVN framework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4437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Prof. </a:t>
            </a:r>
            <a:r>
              <a:rPr lang="en"/>
              <a:t>廖世偉, liao@csie.ntu.edu.tw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199250" y="4427800"/>
            <a:ext cx="4306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Dragon Book: 8.4-8.5, 6.2.4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algorithm enough?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this case: (Let’s add the instruction “e: int = add c d”)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2-loop algorithm above is still correct, but sub-optimal.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2-loop </a:t>
            </a:r>
            <a:r>
              <a:rPr lang="en"/>
              <a:t>algorithm</a:t>
            </a:r>
            <a:r>
              <a:rPr lang="en"/>
              <a:t> will only delete </a:t>
            </a:r>
            <a:r>
              <a:rPr lang="en"/>
              <a:t>“e: int = add c d”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how about deleting “c: int = const 1”?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Obviously the 2-loop algorithm is insufficient. The algorithm should iterate until it converges.</a:t>
            </a:r>
            <a:endParaRPr/>
          </a:p>
        </p:txBody>
      </p:sp>
      <p:sp>
        <p:nvSpPr>
          <p:cNvPr id="135" name="Google Shape;135;p22"/>
          <p:cNvSpPr txBox="1"/>
          <p:nvPr/>
        </p:nvSpPr>
        <p:spPr>
          <a:xfrm>
            <a:off x="2743425" y="1654750"/>
            <a:ext cx="13023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4;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b: int = const 2;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c: int = const 1;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d: int = add a b;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</a:t>
            </a:r>
            <a:r>
              <a:rPr lang="en" sz="900">
                <a:solidFill>
                  <a:srgbClr val="FF0000"/>
                </a:solidFill>
              </a:rPr>
              <a:t>e</a:t>
            </a:r>
            <a:r>
              <a:rPr lang="en" sz="900">
                <a:solidFill>
                  <a:srgbClr val="FF0000"/>
                </a:solidFill>
              </a:rPr>
              <a:t>: int = add c d;</a:t>
            </a:r>
            <a:endParaRPr sz="9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Concept: Iterative </a:t>
            </a:r>
            <a:r>
              <a:rPr lang="en"/>
              <a:t>algorithm</a:t>
            </a:r>
            <a:r>
              <a:rPr lang="en"/>
              <a:t> in compilers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</a:t>
            </a:r>
            <a:r>
              <a:rPr lang="en"/>
              <a:t>hile program changed: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</a:t>
            </a:r>
            <a:r>
              <a:rPr lang="en"/>
              <a:t>r</a:t>
            </a:r>
            <a:r>
              <a:rPr lang="en"/>
              <a:t>un DCE (the 2-loop algorithm) above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Considering this case: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addressed the write-read dependence in the previous slides. But how about write-write dependence here?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now we need to care about the ordering of instructions.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DCE in the presence of control flow is challenging! See:</a:t>
            </a:r>
            <a:br>
              <a:rPr lang="en"/>
            </a:b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we now resort to </a:t>
            </a:r>
            <a:r>
              <a:rPr i="1" lang="en">
                <a:solidFill>
                  <a:srgbClr val="FF0000"/>
                </a:solidFill>
              </a:rPr>
              <a:t>local DCE</a:t>
            </a:r>
            <a:r>
              <a:rPr lang="en"/>
              <a:t> from now on:</a:t>
            </a:r>
            <a:endParaRPr/>
          </a:p>
        </p:txBody>
      </p:sp>
      <p:sp>
        <p:nvSpPr>
          <p:cNvPr id="147" name="Google Shape;147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this algorithm enough?</a:t>
            </a:r>
            <a:endParaRPr/>
          </a:p>
        </p:txBody>
      </p:sp>
      <p:sp>
        <p:nvSpPr>
          <p:cNvPr id="148" name="Google Shape;148;p24"/>
          <p:cNvSpPr txBox="1"/>
          <p:nvPr/>
        </p:nvSpPr>
        <p:spPr>
          <a:xfrm>
            <a:off x="3048225" y="1197550"/>
            <a:ext cx="1719900" cy="129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main {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a: int = const 100;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a</a:t>
            </a:r>
            <a:r>
              <a:rPr lang="en" sz="1200">
                <a:solidFill>
                  <a:schemeClr val="dk2"/>
                </a:solidFill>
              </a:rPr>
              <a:t>: int = const 42</a:t>
            </a:r>
            <a:r>
              <a:rPr lang="en" sz="1200">
                <a:solidFill>
                  <a:schemeClr val="dk2"/>
                </a:solidFill>
              </a:rPr>
              <a:t>: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print a;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}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49" name="Google Shape;149;p24"/>
          <p:cNvSpPr txBox="1"/>
          <p:nvPr/>
        </p:nvSpPr>
        <p:spPr>
          <a:xfrm>
            <a:off x="6708375" y="3541300"/>
            <a:ext cx="1869900" cy="12351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100;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</a:t>
            </a:r>
            <a:r>
              <a:rPr lang="en" sz="900">
                <a:solidFill>
                  <a:schemeClr val="dk2"/>
                </a:solidFill>
              </a:rPr>
              <a:t>b</a:t>
            </a:r>
            <a:r>
              <a:rPr lang="en" sz="900">
                <a:solidFill>
                  <a:schemeClr val="dk2"/>
                </a:solidFill>
              </a:rPr>
              <a:t>r input .l .k;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.l: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42: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.k: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a;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DCE: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</a:t>
            </a:r>
            <a:r>
              <a:rPr lang="en"/>
              <a:t>ast_def_without_any_use_yet = {}  // mapping from </a:t>
            </a:r>
            <a:r>
              <a:rPr lang="en"/>
              <a:t>variable</a:t>
            </a:r>
            <a:r>
              <a:rPr lang="en"/>
              <a:t> -&gt; instr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instr in block: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check for 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l</a:t>
            </a:r>
            <a:r>
              <a:rPr lang="en"/>
              <a:t>ast_def</a:t>
            </a:r>
            <a:r>
              <a:rPr lang="en"/>
              <a:t>_without_any_use_yet</a:t>
            </a:r>
            <a:r>
              <a:rPr lang="en"/>
              <a:t> -= instr.args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// check for defs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i</a:t>
            </a:r>
            <a:r>
              <a:rPr lang="en"/>
              <a:t>f instr.dest in last_def</a:t>
            </a:r>
            <a:r>
              <a:rPr lang="en"/>
              <a:t>_without_any_use_yet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d</a:t>
            </a:r>
            <a:r>
              <a:rPr lang="en">
                <a:solidFill>
                  <a:srgbClr val="FF0000"/>
                </a:solidFill>
              </a:rPr>
              <a:t>elete</a:t>
            </a:r>
            <a:r>
              <a:rPr lang="en"/>
              <a:t> last_def</a:t>
            </a:r>
            <a:r>
              <a:rPr lang="en"/>
              <a:t>_without_any_use_yet</a:t>
            </a:r>
            <a:r>
              <a:rPr lang="en"/>
              <a:t>[inst.dest]  // Dead code elimination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 last_def</a:t>
            </a:r>
            <a:r>
              <a:rPr lang="en"/>
              <a:t>_without_any_use_yet</a:t>
            </a:r>
            <a:r>
              <a:rPr lang="en"/>
              <a:t>[instr.dest] = instr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To understand </a:t>
            </a:r>
            <a:r>
              <a:rPr lang="en" sz="2800"/>
              <a:t>“brili” vs. </a:t>
            </a:r>
            <a:r>
              <a:rPr lang="en" sz="2800"/>
              <a:t>“brili -p”, see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https://capra.cs.cornell.edu/bril/tools/interp.html</a:t>
            </a:r>
            <a:endParaRPr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these 2 passes above: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390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Iterate them until convergence.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Once converged, </a:t>
            </a:r>
            <a:r>
              <a:rPr lang="en"/>
              <a:t>w</a:t>
            </a:r>
            <a:r>
              <a:rPr lang="en"/>
              <a:t>c -l returns 6 instead of 7.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92721"/>
            <a:ext cx="9144003" cy="377725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/>
        </p:nvSpPr>
        <p:spPr>
          <a:xfrm>
            <a:off x="6458250" y="64025"/>
            <a:ext cx="1104300" cy="11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4;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b: int = const 2;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c: int = const 1;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d: int = add a b;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5165925" y="-32875"/>
            <a:ext cx="2108400" cy="461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simple.bril: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0" name="Google Shape;170;p27"/>
          <p:cNvSpPr/>
          <p:nvPr/>
        </p:nvSpPr>
        <p:spPr>
          <a:xfrm rot="5400000">
            <a:off x="4383725" y="1925150"/>
            <a:ext cx="303300" cy="2640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 the bril </a:t>
            </a:r>
            <a:r>
              <a:rPr lang="en"/>
              <a:t>interpreter (brili): We care about the DIC: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 bril2json &lt; simple.bril | python3 tdce.py | brili -p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total_dyn_inst: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 dynamic instruction count (DIC) = 4 instead of 5.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Success in DCE.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real case: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Reduce 148 instructions to 144 instructions:</a:t>
            </a:r>
            <a:endParaRPr/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48892"/>
            <a:ext cx="9144003" cy="2817317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/>
          <p:nvPr/>
        </p:nvSpPr>
        <p:spPr>
          <a:xfrm rot="5400000">
            <a:off x="4430975" y="4334475"/>
            <a:ext cx="322500" cy="3027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Dead Code Elimination Algorithm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FF0000"/>
                </a:solidFill>
              </a:rPr>
              <a:t>Globally unused instructions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Derive an algorithm for deleting them.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Iterating to convergence.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Then we implement it.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rgbClr val="FF0000"/>
                </a:solidFill>
              </a:rPr>
              <a:t>Locally killed instructions</a:t>
            </a:r>
            <a:r>
              <a:rPr lang="en"/>
              <a:t>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Caveat: Be aware of the limits of local reasoning: </a:t>
            </a:r>
            <a:r>
              <a:rPr lang="en">
                <a:solidFill>
                  <a:srgbClr val="FF0000"/>
                </a:solidFill>
              </a:rPr>
              <a:t>Why can't we do this globally?</a:t>
            </a:r>
            <a:endParaRPr>
              <a:solidFill>
                <a:srgbClr val="FF0000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Derive an algorithm for removing them.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Then we implement that too.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Value Numbering (LVN) framework: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Unifying framework for: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DCE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Copy propagation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Constant propagation</a:t>
            </a:r>
            <a:endParaRPr sz="1800"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Common Subexpression Elimination (CSE)</a:t>
            </a:r>
            <a:endParaRPr sz="18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free, please watch the video on Local Value Numbering:</a:t>
            </a:r>
            <a:endParaRPr/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https://www.cs.cornell.edu/courses/cs6120/2020fa/lesson/3/</a:t>
            </a:r>
            <a:endParaRPr sz="1800"/>
          </a:p>
          <a:p>
            <a:pPr indent="-3429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If you’re wonderful, feel free to do the </a:t>
            </a:r>
            <a:r>
              <a:rPr lang="en" sz="1800" u="sng">
                <a:solidFill>
                  <a:srgbClr val="B31B1B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tasks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lang="en" sz="1800"/>
              <a:t>(Cornell website says:</a:t>
            </a:r>
            <a:r>
              <a:rPr lang="en" sz="1800">
                <a:solidFill>
                  <a:schemeClr val="dk1"/>
                </a:solidFill>
              </a:rPr>
              <a:t> “due </a:t>
            </a:r>
            <a:r>
              <a:rPr b="1" lang="en" sz="1800">
                <a:solidFill>
                  <a:schemeClr val="dk1"/>
                </a:solidFill>
              </a:rPr>
              <a:t>September 21</a:t>
            </a:r>
            <a:r>
              <a:rPr lang="en" sz="1800"/>
              <a:t>”, but you don’t need to turn it in. It’s optional.)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Learning-by-doing in today’s class:</a:t>
            </a:r>
            <a:endParaRPr/>
          </a:p>
        </p:txBody>
      </p:sp>
      <p:pic>
        <p:nvPicPr>
          <p:cNvPr descr="今年夏天最火熱的青春電影強勢來襲！！&#10;你敢不敢，撕掉你人生的標籤？&#10;找你的叛逆朋友和你一起青春！&#10;&#10;電影[進行曲] 正式預告發佈～～～&#10;2025. 8. 29 上映！&#10;&#10;主演：牧森、劉育仁、余杰恩&#10;李李仁、馬志翔、黃迪揚&#10;&#10;億萬製作團隊：&#10;導演姜瑞智（角頭-大橋頭）&#10;監製陳慧如（痞子英雄首部曲）、陳鴻元（聽見歌再唱）&#10;編劇陳慧如、黃致凱（故事工廠總監）&#10;音樂總監侯志堅（我吃了那男孩一年的早餐、我的少女時代）&#10;武術指導洪昰顥（周處除三害）&#10;行進管樂總教練范家銘（世界大賽冠軍）&#10;&#10;&#10;🎼　電影 【#進行曲】 𝄢&#10;​​​🎼　8月29日　全台上映　♬&#10;​​​一個男生的叛逆叫天真，一群男生的叛逆叫青春。&#10;​&#10;​​正式預告 ► https://reurl.cc/0KVe3K&#10;IG ► https://www.instagram.com/marchingboys2025/&#10;FB ► https://www.facebook.com/MarchingBoys&#10;LINE VOOM ► https://lin.ee/XgQoMB6/kurk/marchingboy&#10;​​&#10;​​#牧森 #劉育仁 #余杰恩&#10;​#李李仁 #馬志翔 #黃迪揚&#10;​​​&#10;​​主演卡司超強陣容：&#10;​​​牧森 ✕ 劉育仁 ✕ 余杰恩 ✕ 李李仁 ✕ 馬志翔 ✕ 黃迪揚&#10;​​​導演｜姜瑞智（角頭-大橋頭）&#10;​​​監製｜陳慧如（痞子英雄首部曲）、陳鴻元（聽見歌再唱）&#10;​​編劇｜陳慧如、黃致凱&#10;​​音樂總監｜侯志堅（我的少女時代）&#10;​​行進管樂總教練｜范家銘&#10;​​&#10;​#角色介紹 #進行曲 #電影進行曲 #0829全台上映&#10;預告剪輯：陳俊宏" id="62" name="Google Shape;62;p14" title="電影「進行曲」正式預告/ 2025.08.29上映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4750" y="1722925"/>
            <a:ext cx="5514500" cy="31019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814750" y="1207075"/>
            <a:ext cx="551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5"/>
              </a:rPr>
              <a:t>https://www.youtube.com/watch?v=YhmCG8S5umc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822371" y="1222375"/>
            <a:ext cx="1196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Example: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89450" y="400175"/>
            <a:ext cx="888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Reminder: </a:t>
            </a:r>
            <a:r>
              <a:rPr lang="en" sz="1900"/>
              <a:t>Simple quiz at the end of class today; No need to turn in your answer.</a:t>
            </a:r>
            <a:r>
              <a:rPr lang="en" sz="1900"/>
              <a:t> </a:t>
            </a:r>
            <a:endParaRPr sz="1900"/>
          </a:p>
        </p:txBody>
      </p:sp>
      <p:sp>
        <p:nvSpPr>
          <p:cNvPr id="70" name="Google Shape;70;p15"/>
          <p:cNvSpPr txBox="1"/>
          <p:nvPr>
            <p:ph type="title"/>
          </p:nvPr>
        </p:nvSpPr>
        <p:spPr>
          <a:xfrm>
            <a:off x="189450" y="1066822"/>
            <a:ext cx="8765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Each time </a:t>
            </a:r>
            <a:r>
              <a:rPr lang="en" sz="1800"/>
              <a:t>I’ll record the answer for you in a week.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BTW, </a:t>
            </a:r>
            <a:r>
              <a:rPr lang="en" sz="1800">
                <a:solidFill>
                  <a:srgbClr val="FF0000"/>
                </a:solidFill>
              </a:rPr>
              <a:t>each week’s lecture is also recorded</a:t>
            </a:r>
            <a:r>
              <a:rPr lang="en" sz="1800"/>
              <a:t>. Just watch it at your pace.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Though you don’t need to come to class per se, </a:t>
            </a:r>
            <a:r>
              <a:rPr lang="en" sz="1800">
                <a:solidFill>
                  <a:srgbClr val="FF0000"/>
                </a:solidFill>
              </a:rPr>
              <a:t>your attendance will benefit you</a:t>
            </a:r>
            <a:r>
              <a:rPr lang="en" sz="1800">
                <a:solidFill>
                  <a:srgbClr val="FF0000"/>
                </a:solidFill>
              </a:rPr>
              <a:t>rself</a:t>
            </a:r>
            <a:r>
              <a:rPr lang="en" sz="1800"/>
              <a:t>: </a:t>
            </a:r>
            <a:r>
              <a:rPr lang="en" sz="1800"/>
              <a:t>儀式感很重要:</a:t>
            </a:r>
            <a:endParaRPr sz="1800"/>
          </a:p>
        </p:txBody>
      </p:sp>
      <p:pic>
        <p:nvPicPr>
          <p:cNvPr id="71" name="Google Shape;71;p15" title="截圖 2025-09-07 下午5.20.4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6025" y="2434875"/>
            <a:ext cx="3811949" cy="254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vs. Data-flow Analysis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Local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effect of each </a:t>
            </a:r>
            <a:r>
              <a:rPr b="1" lang="en" sz="1600"/>
              <a:t>instruction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Compose effects of </a:t>
            </a:r>
            <a:r>
              <a:rPr b="1" lang="en" sz="1600"/>
              <a:t>instructions</a:t>
            </a:r>
            <a:r>
              <a:rPr lang="en" sz="1600"/>
              <a:t> to derive information from beginning of basic block to each instruction</a:t>
            </a:r>
            <a:endParaRPr sz="1600"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Data-flow Analysis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Analyze effect of each </a:t>
            </a:r>
            <a:r>
              <a:rPr b="1" lang="en" sz="1600"/>
              <a:t>basic block</a:t>
            </a:r>
            <a:endParaRPr b="1" sz="16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Char char="○"/>
            </a:pPr>
            <a:r>
              <a:rPr lang="en" sz="1600">
                <a:solidFill>
                  <a:srgbClr val="FF0000"/>
                </a:solidFill>
              </a:rPr>
              <a:t>Compose effects of </a:t>
            </a:r>
            <a:r>
              <a:rPr b="1" lang="en" sz="1600">
                <a:solidFill>
                  <a:srgbClr val="FF0000"/>
                </a:solidFill>
              </a:rPr>
              <a:t>basic blocks</a:t>
            </a:r>
            <a:r>
              <a:rPr lang="en" sz="1600">
                <a:solidFill>
                  <a:srgbClr val="FF0000"/>
                </a:solidFill>
              </a:rPr>
              <a:t> to derive information at basic block boundaries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Intra-procedural and Interprocedural analysis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Intra-procedural analysis: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Local analysis: Within a single basic block.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Don’t deal with control flow. Just “linear scan”.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Global analysis: Works on an entire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Interprocedural analysis</a:t>
            </a:r>
            <a:r>
              <a:rPr lang="en"/>
              <a:t>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Works on an entire program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</a:t>
            </a:r>
            <a:r>
              <a:rPr lang="en"/>
              <a:t> “i</a:t>
            </a:r>
            <a:r>
              <a:rPr lang="en"/>
              <a:t>ntra-procedural” and “interprocedural” sound similar, from now on we use “</a:t>
            </a:r>
            <a:r>
              <a:rPr lang="en">
                <a:solidFill>
                  <a:srgbClr val="FF0000"/>
                </a:solidFill>
              </a:rPr>
              <a:t>local and global analysis</a:t>
            </a:r>
            <a:r>
              <a:rPr lang="en"/>
              <a:t>” instead of “intra-procedural analysis”.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532300" y="1618250"/>
            <a:ext cx="1104300" cy="80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</a:t>
            </a:r>
            <a:r>
              <a:rPr lang="en" sz="900">
                <a:solidFill>
                  <a:schemeClr val="dk2"/>
                </a:solidFill>
              </a:rPr>
              <a:t>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</a:t>
            </a:r>
            <a:r>
              <a:rPr lang="en" sz="900">
                <a:solidFill>
                  <a:schemeClr val="dk2"/>
                </a:solidFill>
              </a:rPr>
              <a:t>a: int = const 4;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c: int = const 1;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a;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4991125" y="24866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4610125" y="2943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5372125" y="2943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89" name="Google Shape;89;p17"/>
          <p:cNvCxnSpPr>
            <a:stCxn id="86" idx="2"/>
            <a:endCxn id="87" idx="0"/>
          </p:cNvCxnSpPr>
          <p:nvPr/>
        </p:nvCxnSpPr>
        <p:spPr>
          <a:xfrm flipH="1">
            <a:off x="4746175" y="2727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" name="Google Shape;90;p17"/>
          <p:cNvCxnSpPr>
            <a:stCxn id="86" idx="2"/>
            <a:endCxn id="88" idx="0"/>
          </p:cNvCxnSpPr>
          <p:nvPr/>
        </p:nvCxnSpPr>
        <p:spPr>
          <a:xfrm>
            <a:off x="5127175" y="2727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 txBox="1"/>
          <p:nvPr/>
        </p:nvSpPr>
        <p:spPr>
          <a:xfrm>
            <a:off x="4229125" y="36296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848125" y="4086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4610125" y="4086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94" name="Google Shape;94;p17"/>
          <p:cNvCxnSpPr>
            <a:stCxn id="91" idx="2"/>
            <a:endCxn id="92" idx="0"/>
          </p:cNvCxnSpPr>
          <p:nvPr/>
        </p:nvCxnSpPr>
        <p:spPr>
          <a:xfrm flipH="1">
            <a:off x="3984175" y="3870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5" name="Google Shape;95;p17"/>
          <p:cNvCxnSpPr>
            <a:stCxn id="91" idx="2"/>
            <a:endCxn id="93" idx="0"/>
          </p:cNvCxnSpPr>
          <p:nvPr/>
        </p:nvCxnSpPr>
        <p:spPr>
          <a:xfrm>
            <a:off x="4365175" y="3870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7"/>
          <p:cNvSpPr txBox="1"/>
          <p:nvPr/>
        </p:nvSpPr>
        <p:spPr>
          <a:xfrm>
            <a:off x="5981725" y="36296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5600725" y="4086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6362725" y="4086825"/>
            <a:ext cx="272100" cy="24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</p:txBody>
      </p:sp>
      <p:cxnSp>
        <p:nvCxnSpPr>
          <p:cNvPr id="99" name="Google Shape;99;p17"/>
          <p:cNvCxnSpPr>
            <a:stCxn id="96" idx="2"/>
            <a:endCxn id="97" idx="0"/>
          </p:cNvCxnSpPr>
          <p:nvPr/>
        </p:nvCxnSpPr>
        <p:spPr>
          <a:xfrm flipH="1">
            <a:off x="5736775" y="3870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6" idx="2"/>
            <a:endCxn id="98" idx="0"/>
          </p:cNvCxnSpPr>
          <p:nvPr/>
        </p:nvCxnSpPr>
        <p:spPr>
          <a:xfrm>
            <a:off x="6117775" y="3870825"/>
            <a:ext cx="381000" cy="21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1" idx="3"/>
            <a:endCxn id="96" idx="0"/>
          </p:cNvCxnSpPr>
          <p:nvPr/>
        </p:nvCxnSpPr>
        <p:spPr>
          <a:xfrm flipH="1" rot="10800000">
            <a:off x="4501225" y="3629625"/>
            <a:ext cx="1616700" cy="120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 txBox="1"/>
          <p:nvPr/>
        </p:nvSpPr>
        <p:spPr>
          <a:xfrm>
            <a:off x="5428750" y="3557700"/>
            <a:ext cx="56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call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92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</a:t>
            </a:r>
            <a:r>
              <a:rPr lang="en"/>
              <a:t>c</a:t>
            </a:r>
            <a:r>
              <a:rPr lang="en"/>
              <a:t>: int = const 1;” is dead code here: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about this?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 me the dead code. </a:t>
            </a:r>
            <a:r>
              <a:rPr lang="en"/>
              <a:t>Again, </a:t>
            </a:r>
            <a:r>
              <a:rPr lang="en"/>
              <a:t>“c: int = const 1;” is dead code.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“Dead code” = Can’t have any possible effect on the output of a program.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Dead code elimination (DCE) makes the program run faster!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Dynamic instruction count goes down from 5 to 4.</a:t>
            </a:r>
            <a:endParaRPr/>
          </a:p>
        </p:txBody>
      </p:sp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Dead Code Elimination (DCE) in BRIL</a:t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2560500" y="1389650"/>
            <a:ext cx="1104300" cy="807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4;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c: int = const 1;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a;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560500" y="2532650"/>
            <a:ext cx="1104300" cy="11112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main {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a: int = const 4;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</a:t>
            </a:r>
            <a:r>
              <a:rPr lang="en" sz="900">
                <a:solidFill>
                  <a:schemeClr val="dk2"/>
                </a:solidFill>
              </a:rPr>
              <a:t>b</a:t>
            </a:r>
            <a:r>
              <a:rPr lang="en" sz="900">
                <a:solidFill>
                  <a:schemeClr val="dk2"/>
                </a:solidFill>
              </a:rPr>
              <a:t>: int = const 2;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c: int = const 1;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</a:t>
            </a:r>
            <a:r>
              <a:rPr lang="en" sz="900">
                <a:solidFill>
                  <a:schemeClr val="dk2"/>
                </a:solidFill>
              </a:rPr>
              <a:t>d</a:t>
            </a:r>
            <a:r>
              <a:rPr lang="en" sz="900">
                <a:solidFill>
                  <a:schemeClr val="dk2"/>
                </a:solidFill>
              </a:rPr>
              <a:t>: int = add a b;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  print d;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}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Bril: A Compiler Intermediate Representation for Learning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Bril, the Big Red Intermediate Language, is a programming language for learning about compilers. It’s the intermediate representation in Cornell’s </a:t>
            </a:r>
            <a:r>
              <a:rPr lang="en" u="sng">
                <a:solidFill>
                  <a:schemeClr val="hlink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  <a:hlinkClick r:id="rId4"/>
              </a:rPr>
              <a:t>CS 6120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, a PhD-level compilers course. Bril’s design tenets include: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4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Bril is an instruction-oriented language, like most good IRs.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core is minimal and ruthlessly regular. Extensions make it interesting.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The tooling is language agnostic. Bril programs are just </a:t>
            </a:r>
            <a:r>
              <a:rPr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/>
              </a:rPr>
              <a:t>JSON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rtl="0" algn="l">
              <a:lnSpc>
                <a:spcPct val="1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Bril is typed.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Write pseudo code on how to do DCE: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what’s the </a:t>
            </a:r>
            <a:r>
              <a:rPr lang="en"/>
              <a:t>algorithm?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 through all the instructions in a given basic block:</a:t>
            </a:r>
            <a:br>
              <a:rPr lang="en"/>
            </a:br>
            <a:r>
              <a:rPr lang="en"/>
              <a:t>  </a:t>
            </a:r>
            <a:r>
              <a:rPr lang="en">
                <a:solidFill>
                  <a:srgbClr val="FF0000"/>
                </a:solidFill>
              </a:rPr>
              <a:t>Eliminate an instruction</a:t>
            </a:r>
            <a:r>
              <a:rPr lang="en"/>
              <a:t> whose destination: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is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rgbClr val="FF0000"/>
                </a:solidFill>
              </a:rPr>
              <a:t>never</a:t>
            </a:r>
            <a:r>
              <a:rPr lang="en"/>
              <a:t> used as an instruction’s argument and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is </a:t>
            </a:r>
            <a:r>
              <a:rPr b="1" lang="en">
                <a:solidFill>
                  <a:srgbClr val="FF0000"/>
                </a:solidFill>
              </a:rPr>
              <a:t>NOT</a:t>
            </a:r>
            <a:r>
              <a:rPr lang="en"/>
              <a:t> live at the exit of the given basic block.</a:t>
            </a:r>
            <a:br>
              <a:rPr lang="en"/>
            </a:b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Such an instruction is called Dead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Note: </a:t>
            </a:r>
            <a:r>
              <a:rPr lang="en">
                <a:solidFill>
                  <a:srgbClr val="FF0000"/>
                </a:solidFill>
              </a:rPr>
              <a:t>Liveness is a global property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Remember the Data Flow analysis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Use 2 loops below.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used = {}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</a:t>
            </a:r>
            <a:r>
              <a:rPr lang="en"/>
              <a:t>or inst in a func: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/>
              <a:t>u</a:t>
            </a:r>
            <a:r>
              <a:rPr lang="en"/>
              <a:t>sed += instr.args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for inst in a func:  // Here we only delete those “pure” instructions with unused dest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if instr.dest and</a:t>
            </a:r>
            <a:br>
              <a:rPr lang="en"/>
            </a:br>
            <a:r>
              <a:rPr lang="en"/>
              <a:t>     instr.dest is NOT in used 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    delete inst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// Impure instructions such as </a:t>
            </a:r>
            <a:r>
              <a:rPr i="1" lang="en">
                <a:solidFill>
                  <a:srgbClr val="FF0000"/>
                </a:solidFill>
              </a:rPr>
              <a:t>print</a:t>
            </a:r>
            <a:r>
              <a:rPr lang="en"/>
              <a:t> instruction have side effects.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// In BRIL, impure instructions </a:t>
            </a:r>
            <a:r>
              <a:rPr lang="en">
                <a:solidFill>
                  <a:srgbClr val="FF0000"/>
                </a:solidFill>
              </a:rPr>
              <a:t>won’t</a:t>
            </a:r>
            <a:r>
              <a:rPr lang="en"/>
              <a:t> have “.dest”, so print instruction is never deleted above.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