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B0921-5094-4082-BE51-02AA7E967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8DA72D2-FB7F-4987-B503-DE7E7D270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AC67E7-1F8D-4EB2-AF07-C8DF66A0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95C880-F377-41B9-9DF7-ED726E22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189BF8-1A2A-4049-946C-26306D17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21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3359BE-D3FE-4006-95BB-53D7C012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6B718C8-5A5E-4AFF-9CBF-27C83DD50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99935F-DB80-4085-9690-23EBAB64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0B93DD-65CD-456E-9BD5-C8553E2E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E1BF13-A08A-4BEC-AB90-4FE4957D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02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76673A4-8C5D-4014-8BC8-E92A897B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37DF688-6CE8-447E-8D4D-D025FC56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C85447-04EC-46A1-B423-472A80C9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B88205-E5A3-45F8-B859-F31695FA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17DB72-63F5-44E0-A9BD-934925FC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36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4BBAC8-086E-4802-831B-1FA4EC4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65DD8A-A31C-468A-980A-2509887D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1D993-82E4-415E-AE75-A1A8E79E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41003D-91C6-4E7F-BC6A-4586F05A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BF111F-4504-4425-8A85-688FBCFB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21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EDD71-2FDA-4622-831E-A13C4EBD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E7AC19-58EC-41E6-86D2-A9CB224F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9017A-3909-448F-8E88-CCC56BF0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FAF5A3-EEAB-4B21-AD2A-EA886C7D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BE9EAC-DCC6-4DDA-AA66-B164FD02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69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80ED04-DCC5-4D79-B583-31E67353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8446FA-1B63-4E58-ABA9-E495D646A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AAA8B9-29C8-4023-AF1B-AA00C223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284999-1B07-456A-A74D-BF2D965A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BA1E5ED-600B-44A1-AE66-676BA0FE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1238F8-8B0F-4D9D-84CF-8780EA1C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30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FEE10F-4C6B-4951-AC87-961E138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C94EE8-9B06-4D41-A234-A2F1CC52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27A0AE-EF3E-489B-85DA-06BC2704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B08BE45-3A61-45A9-BA1A-2A6F68C47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9EE7EB9-135B-43F0-8648-5D9716BFD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180F655-D0A9-41E3-82A4-CAFC559D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EEB3241-4924-47D0-AA98-A48E8803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2FF119E-F152-45A3-857F-1EDF3FC3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54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A13455-088D-4684-B93F-20472B12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6897BF-34B1-4868-831C-FF191EBF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89406B5-B102-4652-A6D4-86842249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3780525-C401-450D-BB55-453451BE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01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B2F0785-42B0-4872-8513-1F8D96C4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6030F8B-95FB-4371-83C4-CA0A8AFF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E20D8AD-FB3E-4C52-8E63-EAD7A48C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14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DDFA27-C065-46C8-9246-DB68551F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F7F752-A9E8-4B19-84E6-D60918C7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260475-A03D-4070-BDC3-62DFD679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3BD590-C758-4315-8961-EF357BE1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DABC99-BA22-44D5-B537-9F583966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161FA4-7B58-4280-B9CD-FB1F29CE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56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4B94C4-33D3-4499-9C0F-F2B8DEFF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A6A979-C0B4-440C-A8E6-17F13CE0C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D8CD08-A1E7-4B80-9328-3EAF6F4A7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72B458-04D1-484E-BA6F-6C001AB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58B3AF-BD62-400F-8E4A-4DCAF511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F8D841-F79B-4FF5-9AED-5A3D0B23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20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A00A9A-111D-4AFE-AED6-0D0C324B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B89A80-19C2-42BB-8B62-52859906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0CBA48-F283-4605-AC90-A80587473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94D1-C836-473F-8FA9-4829F9121221}" type="datetimeFigureOut">
              <a:rPr lang="hu-HU" smtClean="0"/>
              <a:t>2018.11.29.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BA458-B3BA-47A2-AFF7-8722D9FA3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E336F5-F119-4651-9A82-1E73F3FF4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2043-E08A-49B7-9FD3-3D4533F3A6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86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D81E64-F033-479A-ABF5-B0CD6222D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Megoldások az alhálózat számításhoz</a:t>
            </a:r>
          </a:p>
        </p:txBody>
      </p:sp>
    </p:spTree>
    <p:extLst>
      <p:ext uri="{BB962C8B-B14F-4D97-AF65-F5344CB8AC3E}">
        <p14:creationId xmlns:p14="http://schemas.microsoft.com/office/powerpoint/2010/main" val="206881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D6045-C36E-4BF8-98DF-D3922B93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Alhálózat számítás – megoldások (1)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2CC296-A7CA-4FA7-9737-DC5CB7A6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600" dirty="0"/>
              <a:t>IP-cím: 154.16.52.16</a:t>
            </a:r>
          </a:p>
          <a:p>
            <a:pPr marL="0" indent="0">
              <a:buNone/>
            </a:pP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: 255.255.240.0 vagy /20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IP-cím címosztálya: B osztályú, ennek a </a:t>
            </a:r>
            <a:r>
              <a:rPr lang="hu-HU" sz="1600" dirty="0" err="1"/>
              <a:t>default</a:t>
            </a:r>
            <a:r>
              <a:rPr lang="hu-HU" sz="1600" dirty="0"/>
              <a:t> </a:t>
            </a: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-ja: 255.255.0.0. Ez bináris alakban 16 darab 1-est tartalmaz. </a:t>
            </a:r>
          </a:p>
          <a:p>
            <a:pPr marL="0" indent="0">
              <a:buNone/>
            </a:pPr>
            <a:r>
              <a:rPr lang="hu-HU" sz="1600" dirty="0"/>
              <a:t>Nekünk az új </a:t>
            </a: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-ban 20 egyesünk van. 20-16=4 az a kitevő, amit ha 2-re emelünk, megkapjuk a lehetséges hálózatok számát: 2</a:t>
            </a:r>
            <a:r>
              <a:rPr lang="hu-HU" sz="1800" baseline="30000" dirty="0"/>
              <a:t>4</a:t>
            </a:r>
            <a:r>
              <a:rPr lang="hu-HU" sz="1600" dirty="0"/>
              <a:t> = 16 alhálózatot lehet kialakítani.</a:t>
            </a:r>
          </a:p>
          <a:p>
            <a:pPr marL="0" indent="0">
              <a:buNone/>
            </a:pPr>
            <a:r>
              <a:rPr lang="hu-HU" sz="1600" dirty="0"/>
              <a:t>Az egy hálózaton belül a gépeknek kiosztható lehetséges IP-címek számát a megadott </a:t>
            </a: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 bináris alakjában található 0-k száma adja meg, de nem közvetlenül. Ezt a számot kell 2-re emelnünk és így kapjuk meg a lehetséges </a:t>
            </a:r>
            <a:r>
              <a:rPr lang="hu-HU" sz="1600" dirty="0" err="1"/>
              <a:t>host</a:t>
            </a:r>
            <a:r>
              <a:rPr lang="hu-HU" sz="1600" dirty="0"/>
              <a:t>-ok számát. </a:t>
            </a:r>
          </a:p>
          <a:p>
            <a:pPr marL="0" indent="0">
              <a:buNone/>
            </a:pPr>
            <a:r>
              <a:rPr lang="hu-HU" sz="1600" dirty="0"/>
              <a:t>2</a:t>
            </a:r>
            <a:r>
              <a:rPr lang="hu-HU" sz="1800" baseline="30000" dirty="0"/>
              <a:t>12</a:t>
            </a:r>
            <a:r>
              <a:rPr lang="hu-HU" sz="1600" dirty="0"/>
              <a:t> = 4096 </a:t>
            </a:r>
            <a:r>
              <a:rPr lang="hu-HU" sz="1600" dirty="0" err="1"/>
              <a:t>hostnak</a:t>
            </a:r>
            <a:r>
              <a:rPr lang="hu-HU" sz="1600" dirty="0"/>
              <a:t> adható IP-cím egy hálózatban.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 err="1"/>
              <a:t>Mindezekhez</a:t>
            </a:r>
            <a:r>
              <a:rPr lang="hu-HU" sz="1600" dirty="0"/>
              <a:t> az órán bemutatott két algoritmust („Részek meghatározása” dia) kellett visszafelé alkalmazni.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302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D6045-C36E-4BF8-98DF-D3922B93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Alhálózat számítás – megoldások (2)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2CC296-A7CA-4FA7-9737-DC5CB7A6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600" dirty="0"/>
              <a:t>IP-cím: 192.168.2.45</a:t>
            </a:r>
          </a:p>
          <a:p>
            <a:pPr marL="0" indent="0">
              <a:buNone/>
            </a:pP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: 255.255.255.248 vagy /29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IP-cím címosztálya: C osztályú, ennek a </a:t>
            </a:r>
            <a:r>
              <a:rPr lang="hu-HU" sz="1600" dirty="0" err="1"/>
              <a:t>default</a:t>
            </a:r>
            <a:r>
              <a:rPr lang="hu-HU" sz="1600" dirty="0"/>
              <a:t> </a:t>
            </a: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-ja: 255.255.255.0. Ez bináris alakban 24 darab 1-est tartalmaz. </a:t>
            </a:r>
          </a:p>
          <a:p>
            <a:pPr marL="0" indent="0">
              <a:buNone/>
            </a:pPr>
            <a:r>
              <a:rPr lang="hu-HU" sz="1600" dirty="0"/>
              <a:t>Nekünk az új </a:t>
            </a: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-ban 29 egyesünk van. 29-24=5 az a kitevő, amit ha 2-re emelünk, megkapjuk a lehetséges hálózatok számát: 2</a:t>
            </a:r>
            <a:r>
              <a:rPr lang="hu-HU" sz="1800" baseline="30000" dirty="0"/>
              <a:t>5</a:t>
            </a:r>
            <a:r>
              <a:rPr lang="hu-HU" sz="1600" dirty="0"/>
              <a:t> = 32 alhálózatot lehet kialakítani.</a:t>
            </a:r>
          </a:p>
          <a:p>
            <a:pPr marL="0" indent="0">
              <a:buNone/>
            </a:pPr>
            <a:r>
              <a:rPr lang="hu-HU" sz="1600" dirty="0"/>
              <a:t>Az egy hálózaton belül a gépeknek kiosztható lehetséges IP-címek számát a megadott </a:t>
            </a: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 bináris alakjában található 0-k száma adja meg, de nem közvetlenül. Ezt a számot kell 2-re emelnünk és így kapjuk meg a lehetséges </a:t>
            </a:r>
            <a:r>
              <a:rPr lang="hu-HU" sz="1600" dirty="0" err="1"/>
              <a:t>host</a:t>
            </a:r>
            <a:r>
              <a:rPr lang="hu-HU" sz="1600" dirty="0"/>
              <a:t>-ok számát. </a:t>
            </a:r>
          </a:p>
          <a:p>
            <a:pPr marL="0" indent="0">
              <a:buNone/>
            </a:pPr>
            <a:r>
              <a:rPr lang="hu-HU" sz="1600" dirty="0"/>
              <a:t>2</a:t>
            </a:r>
            <a:r>
              <a:rPr lang="hu-HU" sz="1800" baseline="30000" dirty="0"/>
              <a:t>3</a:t>
            </a:r>
            <a:r>
              <a:rPr lang="hu-HU" sz="1600" dirty="0"/>
              <a:t> = 8 </a:t>
            </a:r>
            <a:r>
              <a:rPr lang="hu-HU" sz="1600" dirty="0" err="1"/>
              <a:t>hostnak</a:t>
            </a:r>
            <a:r>
              <a:rPr lang="hu-HU" sz="1600" dirty="0"/>
              <a:t> adható IP-cím egy hálózatban.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 err="1"/>
              <a:t>Mindezekhez</a:t>
            </a:r>
            <a:r>
              <a:rPr lang="hu-HU" sz="1600" dirty="0"/>
              <a:t> az órán bemutatott két algoritmust („Részek meghatározása” dia) kellett visszafelé alkalmazni.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108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D6045-C36E-4BF8-98DF-D3922B93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Alhálózat számítás – megoldások (3)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2CC296-A7CA-4FA7-9737-DC5CB7A6F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85"/>
            <a:ext cx="10515600" cy="5195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1600" dirty="0"/>
              <a:t>IP-cím: 172.17.0.0/16</a:t>
            </a:r>
          </a:p>
          <a:p>
            <a:pPr marL="0" indent="0">
              <a:buNone/>
            </a:pPr>
            <a:r>
              <a:rPr lang="hu-HU" sz="1600" dirty="0"/>
              <a:t>Felosztás 4 hálózatra.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: 255.255.0.0</a:t>
            </a:r>
          </a:p>
          <a:p>
            <a:pPr marL="0" indent="0">
              <a:buNone/>
            </a:pPr>
            <a:r>
              <a:rPr lang="hu-HU" sz="1600" dirty="0"/>
              <a:t>Nagyon hasonlított a feladat a 2. példa feladatra. Itt most 4 alhálózatot kell képezni és megadni az IP-cím tartományokat.</a:t>
            </a:r>
          </a:p>
          <a:p>
            <a:pPr marL="0" indent="0">
              <a:buNone/>
            </a:pPr>
            <a:r>
              <a:rPr lang="hu-HU" sz="1600" dirty="0"/>
              <a:t>Mivel 16 darab 0 érték van a </a:t>
            </a:r>
            <a:r>
              <a:rPr lang="hu-HU" sz="1600" dirty="0" err="1"/>
              <a:t>subnet</a:t>
            </a:r>
            <a:r>
              <a:rPr lang="hu-HU" sz="1600" dirty="0"/>
              <a:t> </a:t>
            </a:r>
            <a:r>
              <a:rPr lang="hu-HU" sz="1600" dirty="0" err="1"/>
              <a:t>mask</a:t>
            </a:r>
            <a:r>
              <a:rPr lang="hu-HU" sz="1600" dirty="0"/>
              <a:t> bináris alakjában, ezért</a:t>
            </a:r>
            <a:r>
              <a:rPr lang="hu-HU" sz="1600" dirty="0">
                <a:sym typeface="Wingdings" panose="05000000000000000000" pitchFamily="2" charset="2"/>
              </a:rPr>
              <a:t> </a:t>
            </a:r>
            <a:r>
              <a:rPr lang="hu-HU" sz="1600" dirty="0"/>
              <a:t>2</a:t>
            </a:r>
            <a:r>
              <a:rPr lang="hu-HU" sz="1800" baseline="30000" dirty="0"/>
              <a:t>16</a:t>
            </a:r>
            <a:r>
              <a:rPr lang="hu-HU" sz="1600" dirty="0"/>
              <a:t> = 65536 számot vesszük alapul a következő számításhoz.</a:t>
            </a:r>
          </a:p>
          <a:p>
            <a:pPr marL="0" indent="0">
              <a:buNone/>
            </a:pPr>
            <a:r>
              <a:rPr lang="hu-HU" sz="1600" dirty="0"/>
              <a:t>65536/4 = 16384 = 2</a:t>
            </a:r>
            <a:r>
              <a:rPr lang="hu-HU" sz="1600" baseline="30000" dirty="0"/>
              <a:t>14</a:t>
            </a:r>
            <a:r>
              <a:rPr lang="hu-HU" sz="1600" dirty="0"/>
              <a:t> </a:t>
            </a:r>
            <a:r>
              <a:rPr lang="hu-HU" sz="1600" dirty="0">
                <a:sym typeface="Wingdings" panose="05000000000000000000" pitchFamily="2" charset="2"/>
              </a:rPr>
              <a:t> 14 darab nulla marad a </a:t>
            </a:r>
            <a:r>
              <a:rPr lang="hu-HU" sz="1600" dirty="0" err="1">
                <a:sym typeface="Wingdings" panose="05000000000000000000" pitchFamily="2" charset="2"/>
              </a:rPr>
              <a:t>host</a:t>
            </a:r>
            <a:r>
              <a:rPr lang="hu-HU" sz="1600" dirty="0">
                <a:sym typeface="Wingdings" panose="05000000000000000000" pitchFamily="2" charset="2"/>
              </a:rPr>
              <a:t>-ok IP-cím kiosztásához, és összesen 18 darab bináris érték lesz (az IP-cím bal oldalán) ami az alhálózatokat azonosítja.</a:t>
            </a:r>
          </a:p>
          <a:p>
            <a:pPr marL="0" indent="0">
              <a:buNone/>
            </a:pPr>
            <a:r>
              <a:rPr lang="hu-HU" sz="1600" dirty="0" err="1">
                <a:sym typeface="Wingdings" panose="05000000000000000000" pitchFamily="2" charset="2"/>
              </a:rPr>
              <a:t>félBináris</a:t>
            </a:r>
            <a:r>
              <a:rPr lang="hu-HU" sz="1600" dirty="0">
                <a:sym typeface="Wingdings" panose="05000000000000000000" pitchFamily="2" charset="2"/>
              </a:rPr>
              <a:t> alakban:</a:t>
            </a:r>
          </a:p>
          <a:p>
            <a:pPr marL="0" indent="0" algn="ctr">
              <a:buNone/>
            </a:pPr>
            <a:r>
              <a:rPr lang="hu-HU" sz="1600" dirty="0">
                <a:sym typeface="Wingdings" panose="05000000000000000000" pitchFamily="2" charset="2"/>
              </a:rPr>
              <a:t>Decimális alakban:</a:t>
            </a:r>
          </a:p>
          <a:p>
            <a:pPr marL="0" indent="0">
              <a:buNone/>
            </a:pPr>
            <a:r>
              <a:rPr lang="hu-HU" sz="1600" dirty="0">
                <a:sym typeface="Wingdings" panose="05000000000000000000" pitchFamily="2" charset="2"/>
              </a:rPr>
              <a:t>172.17.</a:t>
            </a:r>
            <a:r>
              <a:rPr lang="hu-HU" sz="1600" dirty="0">
                <a:solidFill>
                  <a:srgbClr val="FF0000"/>
                </a:solidFill>
                <a:sym typeface="Wingdings" panose="05000000000000000000" pitchFamily="2" charset="2"/>
              </a:rPr>
              <a:t>00</a:t>
            </a:r>
            <a:r>
              <a:rPr lang="hu-HU" sz="1600" dirty="0">
                <a:sym typeface="Wingdings" panose="05000000000000000000" pitchFamily="2" charset="2"/>
              </a:rPr>
              <a:t>000000.00000000 - 172.17.</a:t>
            </a:r>
            <a:r>
              <a:rPr lang="hu-HU" sz="1600" dirty="0">
                <a:solidFill>
                  <a:srgbClr val="FF0000"/>
                </a:solidFill>
                <a:sym typeface="Wingdings" panose="05000000000000000000" pitchFamily="2" charset="2"/>
              </a:rPr>
              <a:t>00</a:t>
            </a:r>
            <a:r>
              <a:rPr lang="hu-HU" sz="1600" dirty="0">
                <a:sym typeface="Wingdings" panose="05000000000000000000" pitchFamily="2" charset="2"/>
              </a:rPr>
              <a:t>111111.11111111			172.17.0.0 – 172.17.63.255</a:t>
            </a:r>
          </a:p>
          <a:p>
            <a:pPr marL="0" indent="0">
              <a:buNone/>
            </a:pPr>
            <a:r>
              <a:rPr lang="hu-HU" sz="1600" dirty="0">
                <a:sym typeface="Wingdings" panose="05000000000000000000" pitchFamily="2" charset="2"/>
              </a:rPr>
              <a:t>172.17.</a:t>
            </a:r>
            <a:r>
              <a:rPr lang="hu-HU" sz="1600" dirty="0">
                <a:solidFill>
                  <a:srgbClr val="FF0000"/>
                </a:solidFill>
                <a:sym typeface="Wingdings" panose="05000000000000000000" pitchFamily="2" charset="2"/>
              </a:rPr>
              <a:t>01</a:t>
            </a:r>
            <a:r>
              <a:rPr lang="hu-HU" sz="1600" dirty="0">
                <a:sym typeface="Wingdings" panose="05000000000000000000" pitchFamily="2" charset="2"/>
              </a:rPr>
              <a:t>000000.00000000 - 172.17.</a:t>
            </a:r>
            <a:r>
              <a:rPr lang="hu-HU" sz="1600" dirty="0">
                <a:solidFill>
                  <a:srgbClr val="FF0000"/>
                </a:solidFill>
                <a:sym typeface="Wingdings" panose="05000000000000000000" pitchFamily="2" charset="2"/>
              </a:rPr>
              <a:t>01</a:t>
            </a:r>
            <a:r>
              <a:rPr lang="hu-HU" sz="1600" dirty="0">
                <a:sym typeface="Wingdings" panose="05000000000000000000" pitchFamily="2" charset="2"/>
              </a:rPr>
              <a:t>111111.11111111			172.17.64.0 – 172.17.127.255</a:t>
            </a:r>
          </a:p>
          <a:p>
            <a:pPr marL="0" indent="0">
              <a:buNone/>
            </a:pPr>
            <a:r>
              <a:rPr lang="hu-HU" sz="1600" dirty="0">
                <a:sym typeface="Wingdings" panose="05000000000000000000" pitchFamily="2" charset="2"/>
              </a:rPr>
              <a:t>172.17.</a:t>
            </a:r>
            <a:r>
              <a:rPr lang="hu-HU" sz="1600" dirty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hu-HU" sz="1600" dirty="0">
                <a:sym typeface="Wingdings" panose="05000000000000000000" pitchFamily="2" charset="2"/>
              </a:rPr>
              <a:t>000000.00000000 - 172.17.</a:t>
            </a:r>
            <a:r>
              <a:rPr lang="hu-HU" sz="1600" dirty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hu-HU" sz="1600" dirty="0">
                <a:sym typeface="Wingdings" panose="05000000000000000000" pitchFamily="2" charset="2"/>
              </a:rPr>
              <a:t>111111.11111111			172.17.128.0 – 172.17.191.255</a:t>
            </a:r>
          </a:p>
          <a:p>
            <a:pPr marL="0" indent="0">
              <a:buNone/>
            </a:pPr>
            <a:r>
              <a:rPr lang="hu-HU" sz="1600" dirty="0">
                <a:sym typeface="Wingdings" panose="05000000000000000000" pitchFamily="2" charset="2"/>
              </a:rPr>
              <a:t>172.17.</a:t>
            </a:r>
            <a:r>
              <a:rPr lang="hu-HU" sz="1600" dirty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r>
              <a:rPr lang="hu-HU" sz="1600" dirty="0">
                <a:sym typeface="Wingdings" panose="05000000000000000000" pitchFamily="2" charset="2"/>
              </a:rPr>
              <a:t>000000.00000000 - 172.17.</a:t>
            </a:r>
            <a:r>
              <a:rPr lang="hu-HU" sz="1600" dirty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r>
              <a:rPr lang="hu-HU" sz="1600" dirty="0">
                <a:sym typeface="Wingdings" panose="05000000000000000000" pitchFamily="2" charset="2"/>
              </a:rPr>
              <a:t>111111.11111111			172.17.192.0 – 172.17.255.255</a:t>
            </a:r>
          </a:p>
          <a:p>
            <a:pPr marL="0" indent="0">
              <a:buNone/>
            </a:pPr>
            <a:r>
              <a:rPr lang="hu-HU" sz="1600" dirty="0">
                <a:sym typeface="Wingdings" panose="05000000000000000000" pitchFamily="2" charset="2"/>
              </a:rPr>
              <a:t>…ahol a tartományok első IP-címe az alhálózatot azonosítja, az utolsó pedig a szórási cím.</a:t>
            </a:r>
          </a:p>
          <a:p>
            <a:pPr marL="0" indent="0">
              <a:buNone/>
            </a:pPr>
            <a:endParaRPr lang="hu-HU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763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383</Words>
  <Application>Microsoft Office PowerPoint</Application>
  <PresentationFormat>Szélesvásznú</PresentationFormat>
  <Paragraphs>39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Office-téma</vt:lpstr>
      <vt:lpstr>Megoldások az alhálózat számításhoz</vt:lpstr>
      <vt:lpstr>Alhálózat számítás – megoldások (1)</vt:lpstr>
      <vt:lpstr>Alhálózat számítás – megoldások (2)</vt:lpstr>
      <vt:lpstr>Alhálózat számítás – megoldások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Megoldások az alhálózat számításhoz</dc:title>
  <dc:creator>László Tóth</dc:creator>
  <cp:lastModifiedBy>László Tóth</cp:lastModifiedBy>
  <cp:revision>8</cp:revision>
  <dcterms:created xsi:type="dcterms:W3CDTF">2018-11-28T05:56:37Z</dcterms:created>
  <dcterms:modified xsi:type="dcterms:W3CDTF">2018-11-29T11:19:52Z</dcterms:modified>
</cp:coreProperties>
</file>