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Amatic SC" panose="00000500000000000000" pitchFamily="2" charset="-79"/>
      <p:regular r:id="rId13"/>
      <p:bold r:id="rId14"/>
    </p:embeddedFont>
    <p:embeddedFont>
      <p:font typeface="Source Code Pro" panose="020B0509030403020204" pitchFamily="49" charset="0"/>
      <p:regular r:id="rId15"/>
      <p:bold r:id="rId16"/>
      <p:italic r:id="rId17"/>
      <p:boldItalic r:id="rId18"/>
    </p:embeddedFont>
    <p:embeddedFont>
      <p:font typeface="Source Code Pro Black" panose="020B0809030403020204" pitchFamily="49" charset="0"/>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09D5BC-4821-4C6D-9D5D-6C50FE1D9566}">
  <a:tblStyle styleId="{9C09D5BC-4821-4C6D-9D5D-6C50FE1D956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38010524f8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38010524f8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38010524f8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38010524f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38010524f8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38010524f8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38010524f8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38010524f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38010524f8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38010524f8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38010524f8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38010524f8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384133a73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384133a73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38010524f8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38010524f8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38010524f8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38010524f8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0"/>
              </a:spcBef>
              <a:spcAft>
                <a:spcPts val="0"/>
              </a:spcAft>
              <a:buClr>
                <a:schemeClr val="accent1"/>
              </a:buClr>
              <a:buSzPts val="1400"/>
              <a:buChar char="○"/>
              <a:defRPr>
                <a:solidFill>
                  <a:schemeClr val="accent1"/>
                </a:solidFill>
                <a:highlight>
                  <a:schemeClr val="lt1"/>
                </a:highlight>
              </a:defRPr>
            </a:lvl2pPr>
            <a:lvl3pPr marL="1371600" lvl="2" indent="-317500">
              <a:spcBef>
                <a:spcPts val="0"/>
              </a:spcBef>
              <a:spcAft>
                <a:spcPts val="0"/>
              </a:spcAft>
              <a:buClr>
                <a:schemeClr val="accent1"/>
              </a:buClr>
              <a:buSzPts val="1400"/>
              <a:buChar char="■"/>
              <a:defRPr>
                <a:solidFill>
                  <a:schemeClr val="accent1"/>
                </a:solidFill>
                <a:highlight>
                  <a:schemeClr val="lt1"/>
                </a:highlight>
              </a:defRPr>
            </a:lvl3pPr>
            <a:lvl4pPr marL="1828800" lvl="3" indent="-317500">
              <a:spcBef>
                <a:spcPts val="0"/>
              </a:spcBef>
              <a:spcAft>
                <a:spcPts val="0"/>
              </a:spcAft>
              <a:buClr>
                <a:schemeClr val="accent1"/>
              </a:buClr>
              <a:buSzPts val="1400"/>
              <a:buChar char="●"/>
              <a:defRPr>
                <a:solidFill>
                  <a:schemeClr val="accent1"/>
                </a:solidFill>
                <a:highlight>
                  <a:schemeClr val="lt1"/>
                </a:highlight>
              </a:defRPr>
            </a:lvl4pPr>
            <a:lvl5pPr marL="2286000" lvl="4" indent="-317500">
              <a:spcBef>
                <a:spcPts val="0"/>
              </a:spcBef>
              <a:spcAft>
                <a:spcPts val="0"/>
              </a:spcAft>
              <a:buClr>
                <a:schemeClr val="accent1"/>
              </a:buClr>
              <a:buSzPts val="1400"/>
              <a:buChar char="○"/>
              <a:defRPr>
                <a:solidFill>
                  <a:schemeClr val="accent1"/>
                </a:solidFill>
                <a:highlight>
                  <a:schemeClr val="lt1"/>
                </a:highlight>
              </a:defRPr>
            </a:lvl5pPr>
            <a:lvl6pPr marL="2743200" lvl="5" indent="-317500">
              <a:spcBef>
                <a:spcPts val="0"/>
              </a:spcBef>
              <a:spcAft>
                <a:spcPts val="0"/>
              </a:spcAft>
              <a:buClr>
                <a:schemeClr val="accent1"/>
              </a:buClr>
              <a:buSzPts val="1400"/>
              <a:buChar char="■"/>
              <a:defRPr>
                <a:solidFill>
                  <a:schemeClr val="accent1"/>
                </a:solidFill>
                <a:highlight>
                  <a:schemeClr val="lt1"/>
                </a:highlight>
              </a:defRPr>
            </a:lvl6pPr>
            <a:lvl7pPr marL="3200400" lvl="6" indent="-317500">
              <a:spcBef>
                <a:spcPts val="0"/>
              </a:spcBef>
              <a:spcAft>
                <a:spcPts val="0"/>
              </a:spcAft>
              <a:buClr>
                <a:schemeClr val="accent1"/>
              </a:buClr>
              <a:buSzPts val="1400"/>
              <a:buChar char="●"/>
              <a:defRPr>
                <a:solidFill>
                  <a:schemeClr val="accent1"/>
                </a:solidFill>
                <a:highlight>
                  <a:schemeClr val="lt1"/>
                </a:highlight>
              </a:defRPr>
            </a:lvl7pPr>
            <a:lvl8pPr marL="3657600" lvl="7" indent="-317500">
              <a:spcBef>
                <a:spcPts val="0"/>
              </a:spcBef>
              <a:spcAft>
                <a:spcPts val="0"/>
              </a:spcAft>
              <a:buClr>
                <a:schemeClr val="accent1"/>
              </a:buClr>
              <a:buSzPts val="1400"/>
              <a:buChar char="○"/>
              <a:defRPr>
                <a:solidFill>
                  <a:schemeClr val="accent1"/>
                </a:solidFill>
                <a:highlight>
                  <a:schemeClr val="lt1"/>
                </a:highlight>
              </a:defRPr>
            </a:lvl8pPr>
            <a:lvl9pPr marL="4114800" lvl="8" indent="-31750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827250" y="879900"/>
            <a:ext cx="7489500" cy="3383700"/>
          </a:xfrm>
          <a:prstGeom prst="rect">
            <a:avLst/>
          </a:prstGeom>
        </p:spPr>
        <p:txBody>
          <a:bodyPr spcFirstLastPara="1" wrap="square" lIns="91425" tIns="91425" rIns="91425" bIns="91425" anchor="ctr" anchorCtr="0">
            <a:normAutofit/>
          </a:bodyPr>
          <a:lstStyle/>
          <a:p>
            <a:pPr marL="0" lvl="0" indent="0" algn="ctr" rtl="0">
              <a:lnSpc>
                <a:spcPct val="115000"/>
              </a:lnSpc>
              <a:spcBef>
                <a:spcPts val="0"/>
              </a:spcBef>
              <a:spcAft>
                <a:spcPts val="0"/>
              </a:spcAft>
              <a:buNone/>
            </a:pPr>
            <a:r>
              <a:rPr lang="it" sz="4000"/>
              <a:t>Machine Learning per l’impronta di Carbonio nei Dispositivi Elettronici</a:t>
            </a:r>
            <a:endParaRPr sz="10300"/>
          </a:p>
        </p:txBody>
      </p:sp>
      <p:sp>
        <p:nvSpPr>
          <p:cNvPr id="57" name="Google Shape;57;p13"/>
          <p:cNvSpPr txBox="1">
            <a:spLocks noGrp="1"/>
          </p:cNvSpPr>
          <p:nvPr>
            <p:ph type="subTitle" idx="1"/>
          </p:nvPr>
        </p:nvSpPr>
        <p:spPr>
          <a:xfrm>
            <a:off x="311700" y="3736850"/>
            <a:ext cx="8520600" cy="706200"/>
          </a:xfrm>
          <a:prstGeom prst="rect">
            <a:avLst/>
          </a:prstGeom>
        </p:spPr>
        <p:txBody>
          <a:bodyPr spcFirstLastPara="1" wrap="square" lIns="91425" tIns="91425" rIns="91425" bIns="91425" anchor="ctr" anchorCtr="0">
            <a:noAutofit/>
          </a:bodyPr>
          <a:lstStyle/>
          <a:p>
            <a:pPr marL="0" lvl="0" indent="0" algn="r" rtl="0">
              <a:lnSpc>
                <a:spcPct val="90000"/>
              </a:lnSpc>
              <a:spcBef>
                <a:spcPts val="0"/>
              </a:spcBef>
              <a:spcAft>
                <a:spcPts val="0"/>
              </a:spcAft>
              <a:buSzPts val="688"/>
              <a:buNone/>
            </a:pPr>
            <a:r>
              <a:rPr lang="it" sz="1812" i="1" dirty="0"/>
              <a:t>Membri:</a:t>
            </a:r>
            <a:endParaRPr sz="1812" i="1" dirty="0"/>
          </a:p>
          <a:p>
            <a:pPr marL="0" lvl="0" indent="0" algn="r" rtl="0">
              <a:lnSpc>
                <a:spcPct val="90000"/>
              </a:lnSpc>
              <a:spcBef>
                <a:spcPts val="0"/>
              </a:spcBef>
              <a:spcAft>
                <a:spcPts val="0"/>
              </a:spcAft>
              <a:buSzPts val="688"/>
              <a:buNone/>
            </a:pPr>
            <a:r>
              <a:rPr lang="it" sz="1825" b="0" i="1" dirty="0">
                <a:solidFill>
                  <a:srgbClr val="000000"/>
                </a:solidFill>
                <a:latin typeface="Times New Roman"/>
                <a:ea typeface="Times New Roman"/>
                <a:cs typeface="Times New Roman"/>
                <a:sym typeface="Times New Roman"/>
              </a:rPr>
              <a:t>Sinicario Gennaro  05121-16134</a:t>
            </a:r>
            <a:endParaRPr sz="1825" b="0" i="1" dirty="0">
              <a:solidFill>
                <a:srgbClr val="000000"/>
              </a:solidFill>
              <a:latin typeface="Times New Roman"/>
              <a:ea typeface="Times New Roman"/>
              <a:cs typeface="Times New Roman"/>
              <a:sym typeface="Times New Roman"/>
            </a:endParaRPr>
          </a:p>
          <a:p>
            <a:pPr marL="0" lvl="0" indent="0" algn="r" rtl="0">
              <a:lnSpc>
                <a:spcPct val="140000"/>
              </a:lnSpc>
              <a:spcBef>
                <a:spcPts val="0"/>
              </a:spcBef>
              <a:spcAft>
                <a:spcPts val="0"/>
              </a:spcAft>
              <a:buSzPts val="688"/>
              <a:buNone/>
            </a:pPr>
            <a:r>
              <a:rPr lang="it" sz="1825" b="0" i="1" dirty="0">
                <a:solidFill>
                  <a:srgbClr val="000000"/>
                </a:solidFill>
                <a:latin typeface="Times New Roman"/>
                <a:ea typeface="Times New Roman"/>
                <a:cs typeface="Times New Roman"/>
                <a:sym typeface="Times New Roman"/>
              </a:rPr>
              <a:t>Pisano Antonio  05121-18258</a:t>
            </a:r>
            <a:endParaRPr sz="2012" i="1" dirty="0"/>
          </a:p>
        </p:txBody>
      </p:sp>
      <p:sp>
        <p:nvSpPr>
          <p:cNvPr id="58" name="Google Shape;58;p13"/>
          <p:cNvSpPr txBox="1"/>
          <p:nvPr/>
        </p:nvSpPr>
        <p:spPr>
          <a:xfrm>
            <a:off x="1984050" y="42800"/>
            <a:ext cx="51759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it" sz="1500">
                <a:solidFill>
                  <a:schemeClr val="accent1"/>
                </a:solidFill>
                <a:latin typeface="Source Code Pro"/>
                <a:ea typeface="Source Code Pro"/>
                <a:cs typeface="Source Code Pro"/>
                <a:sym typeface="Source Code Pro"/>
              </a:rPr>
              <a:t>Anno Accademico 2024/25</a:t>
            </a:r>
            <a:endParaRPr sz="1500">
              <a:solidFill>
                <a:schemeClr val="accent1"/>
              </a:solidFill>
              <a:latin typeface="Source Code Pro"/>
              <a:ea typeface="Source Code Pro"/>
              <a:cs typeface="Source Code Pro"/>
              <a:sym typeface="Source Code Pro"/>
            </a:endParaRPr>
          </a:p>
          <a:p>
            <a:pPr marL="0" lvl="0" indent="0" algn="ctr" rtl="0">
              <a:spcBef>
                <a:spcPts val="0"/>
              </a:spcBef>
              <a:spcAft>
                <a:spcPts val="0"/>
              </a:spcAft>
              <a:buNone/>
            </a:pPr>
            <a:r>
              <a:rPr lang="it" sz="1500">
                <a:solidFill>
                  <a:schemeClr val="accent1"/>
                </a:solidFill>
                <a:latin typeface="Source Code Pro"/>
                <a:ea typeface="Source Code Pro"/>
                <a:cs typeface="Source Code Pro"/>
                <a:sym typeface="Source Code Pro"/>
              </a:rPr>
              <a:t>Progetto di Machine Learning</a:t>
            </a:r>
            <a:endParaRPr sz="1500">
              <a:solidFill>
                <a:schemeClr val="accent1"/>
              </a:solidFill>
              <a:latin typeface="Source Code Pro"/>
              <a:ea typeface="Source Code Pro"/>
              <a:cs typeface="Source Code Pro"/>
              <a:sym typeface="Source Code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312325"/>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dirty="0">
                <a:solidFill>
                  <a:srgbClr val="00B050"/>
                </a:solidFill>
              </a:rPr>
              <a:t>Conclusioni</a:t>
            </a:r>
            <a:endParaRPr dirty="0">
              <a:solidFill>
                <a:srgbClr val="00B050"/>
              </a:solidFill>
            </a:endParaRPr>
          </a:p>
        </p:txBody>
      </p:sp>
      <p:sp>
        <p:nvSpPr>
          <p:cNvPr id="118" name="Google Shape;118;p22"/>
          <p:cNvSpPr txBox="1">
            <a:spLocks noGrp="1"/>
          </p:cNvSpPr>
          <p:nvPr>
            <p:ph type="body" idx="1"/>
          </p:nvPr>
        </p:nvSpPr>
        <p:spPr>
          <a:xfrm>
            <a:off x="311700" y="1060050"/>
            <a:ext cx="8520600" cy="38862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it" sz="4665" dirty="0">
                <a:solidFill>
                  <a:schemeClr val="accent1"/>
                </a:solidFill>
              </a:rPr>
              <a:t>I risultati dimostrano che il Machine Learning può essere applicato efficacemente per prevedere l’impatto ambientale dei dispositivi elettronici.</a:t>
            </a:r>
            <a:endParaRPr sz="4665" dirty="0">
              <a:solidFill>
                <a:schemeClr val="accent1"/>
              </a:solidFill>
            </a:endParaRPr>
          </a:p>
          <a:p>
            <a:pPr marL="0" lvl="0" indent="0" algn="l" rtl="0">
              <a:spcBef>
                <a:spcPts val="1200"/>
              </a:spcBef>
              <a:spcAft>
                <a:spcPts val="0"/>
              </a:spcAft>
              <a:buNone/>
            </a:pPr>
            <a:r>
              <a:rPr lang="it" sz="4665" dirty="0">
                <a:solidFill>
                  <a:schemeClr val="accent1"/>
                </a:solidFill>
              </a:rPr>
              <a:t>🔸 Applicazioni reali:</a:t>
            </a:r>
            <a:endParaRPr sz="4665" dirty="0">
              <a:solidFill>
                <a:schemeClr val="accent1"/>
              </a:solidFill>
            </a:endParaRPr>
          </a:p>
          <a:p>
            <a:pPr marL="0" lvl="0" indent="0" algn="l" rtl="0">
              <a:spcBef>
                <a:spcPts val="1200"/>
              </a:spcBef>
              <a:spcAft>
                <a:spcPts val="0"/>
              </a:spcAft>
              <a:buNone/>
            </a:pPr>
            <a:r>
              <a:rPr lang="it" sz="4665" dirty="0">
                <a:solidFill>
                  <a:schemeClr val="accent1"/>
                </a:solidFill>
              </a:rPr>
              <a:t>📌 Industrie di riciclo → ottimizzazione dei processi.</a:t>
            </a:r>
            <a:endParaRPr sz="4665" dirty="0">
              <a:solidFill>
                <a:schemeClr val="accent1"/>
              </a:solidFill>
            </a:endParaRPr>
          </a:p>
          <a:p>
            <a:pPr marL="0" lvl="0" indent="0" algn="l" rtl="0">
              <a:spcBef>
                <a:spcPts val="1200"/>
              </a:spcBef>
              <a:spcAft>
                <a:spcPts val="0"/>
              </a:spcAft>
              <a:buNone/>
            </a:pPr>
            <a:r>
              <a:rPr lang="it" sz="4665" dirty="0">
                <a:solidFill>
                  <a:schemeClr val="accent1"/>
                </a:solidFill>
              </a:rPr>
              <a:t>📌 Produttori di elettronica → scelta di materiali più sostenibili.</a:t>
            </a:r>
            <a:endParaRPr sz="4665" dirty="0">
              <a:solidFill>
                <a:schemeClr val="accent1"/>
              </a:solidFill>
            </a:endParaRPr>
          </a:p>
          <a:p>
            <a:pPr marL="0" lvl="0" indent="0" algn="l" rtl="0">
              <a:spcBef>
                <a:spcPts val="1200"/>
              </a:spcBef>
              <a:spcAft>
                <a:spcPts val="0"/>
              </a:spcAft>
              <a:buNone/>
            </a:pPr>
            <a:r>
              <a:rPr lang="it" sz="4665" dirty="0">
                <a:solidFill>
                  <a:schemeClr val="accent1"/>
                </a:solidFill>
              </a:rPr>
              <a:t>📌 Smart Cities e politiche ambientali → gestione sostenibile dei rifiuti elettronici.</a:t>
            </a:r>
            <a:endParaRPr sz="4665" dirty="0">
              <a:solidFill>
                <a:schemeClr val="accent1"/>
              </a:solidFill>
            </a:endParaRPr>
          </a:p>
          <a:p>
            <a:pPr marL="0" lvl="0" indent="0" algn="l" rtl="0">
              <a:spcBef>
                <a:spcPts val="1200"/>
              </a:spcBef>
              <a:spcAft>
                <a:spcPts val="0"/>
              </a:spcAft>
              <a:buNone/>
            </a:pPr>
            <a:endParaRPr sz="4665" b="1" dirty="0">
              <a:solidFill>
                <a:schemeClr val="accent1"/>
              </a:solidFill>
            </a:endParaRPr>
          </a:p>
          <a:p>
            <a:pPr marL="0" lvl="0" indent="0" algn="l" rtl="0">
              <a:spcBef>
                <a:spcPts val="1200"/>
              </a:spcBef>
              <a:spcAft>
                <a:spcPts val="0"/>
              </a:spcAft>
              <a:buNone/>
            </a:pPr>
            <a:r>
              <a:rPr lang="it" sz="5600" b="1" dirty="0">
                <a:solidFill>
                  <a:schemeClr val="accent1"/>
                </a:solidFill>
                <a:latin typeface="Source Code Pro Black" panose="020B0809030403020204" pitchFamily="49" charset="0"/>
                <a:ea typeface="Source Code Pro Black" panose="020B0809030403020204" pitchFamily="49" charset="0"/>
              </a:rPr>
              <a:t>Miglioramenti futuri:</a:t>
            </a:r>
            <a:endParaRPr sz="5600" b="1" dirty="0">
              <a:solidFill>
                <a:schemeClr val="accent1"/>
              </a:solidFill>
              <a:latin typeface="Source Code Pro Black" panose="020B0809030403020204" pitchFamily="49" charset="0"/>
              <a:ea typeface="Source Code Pro Black" panose="020B0809030403020204" pitchFamily="49" charset="0"/>
            </a:endParaRPr>
          </a:p>
          <a:p>
            <a:pPr marL="0" lvl="0" indent="0" algn="l" rtl="0">
              <a:spcBef>
                <a:spcPts val="1200"/>
              </a:spcBef>
              <a:spcAft>
                <a:spcPts val="0"/>
              </a:spcAft>
              <a:buNone/>
            </a:pPr>
            <a:r>
              <a:rPr lang="it" sz="4665" dirty="0">
                <a:solidFill>
                  <a:schemeClr val="accent1"/>
                </a:solidFill>
              </a:rPr>
              <a:t>🚀 Modelli più avanzati come Gradient Boosting.</a:t>
            </a:r>
            <a:endParaRPr sz="4665" dirty="0">
              <a:solidFill>
                <a:schemeClr val="accent1"/>
              </a:solidFill>
            </a:endParaRPr>
          </a:p>
          <a:p>
            <a:pPr marL="0" lvl="0" indent="0" algn="l" rtl="0">
              <a:spcBef>
                <a:spcPts val="1200"/>
              </a:spcBef>
              <a:spcAft>
                <a:spcPts val="0"/>
              </a:spcAft>
              <a:buNone/>
            </a:pPr>
            <a:r>
              <a:rPr lang="it" sz="4665" dirty="0">
                <a:solidFill>
                  <a:schemeClr val="accent1"/>
                </a:solidFill>
              </a:rPr>
              <a:t>📊 Feature più dettagliate, come il consumo energetico.</a:t>
            </a:r>
            <a:endParaRPr sz="4665" dirty="0">
              <a:solidFill>
                <a:schemeClr val="accent1"/>
              </a:solidFill>
            </a:endParaRPr>
          </a:p>
          <a:p>
            <a:pPr marL="0" lvl="0" indent="0" algn="l" rtl="0">
              <a:spcBef>
                <a:spcPts val="1200"/>
              </a:spcBef>
              <a:spcAft>
                <a:spcPts val="0"/>
              </a:spcAft>
              <a:buNone/>
            </a:pPr>
            <a:r>
              <a:rPr lang="it" sz="4665" dirty="0">
                <a:solidFill>
                  <a:schemeClr val="accent1"/>
                </a:solidFill>
              </a:rPr>
              <a:t>🎯 Ottimizzazione degli iperparametri per una maggiore precisione.</a:t>
            </a:r>
            <a:endParaRPr sz="4665" dirty="0">
              <a:solidFill>
                <a:schemeClr val="accent1"/>
              </a:solidFill>
            </a:endParaRPr>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dirty="0">
                <a:solidFill>
                  <a:srgbClr val="00B050"/>
                </a:solidFill>
              </a:rPr>
              <a:t>Identificazione del problema</a:t>
            </a:r>
            <a:endParaRPr dirty="0">
              <a:solidFill>
                <a:srgbClr val="00B050"/>
              </a:solidFill>
            </a:endParaRPr>
          </a:p>
        </p:txBody>
      </p:sp>
      <p:sp>
        <p:nvSpPr>
          <p:cNvPr id="64" name="Google Shape;64;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sz="1500" dirty="0">
                <a:solidFill>
                  <a:srgbClr val="000000"/>
                </a:solidFill>
              </a:rPr>
              <a:t>L'impatto ambientale dei dispositivi elettronici è una sfida crescente. La possibilità di stimare l'impronta di carbonio in base a caratteristiche come peso, metodo di riciclo e componenti tossici può aiutare a sviluppare pratiche più sostenibili.</a:t>
            </a:r>
            <a:endParaRPr sz="1500" dirty="0">
              <a:solidFill>
                <a:srgbClr val="000000"/>
              </a:solidFill>
            </a:endParaRPr>
          </a:p>
          <a:p>
            <a:pPr marL="0" lvl="0" indent="0" algn="l" rtl="0">
              <a:spcBef>
                <a:spcPts val="1200"/>
              </a:spcBef>
              <a:spcAft>
                <a:spcPts val="1200"/>
              </a:spcAft>
              <a:buNone/>
            </a:pPr>
            <a:r>
              <a:rPr lang="it" sz="1500" dirty="0">
                <a:solidFill>
                  <a:srgbClr val="000000"/>
                </a:solidFill>
              </a:rPr>
              <a:t>L'obiettivo di questo progetto è costruire un modello di Machine Learning che predica l'impronta di carbonio di un dispositivo elettronico.</a:t>
            </a:r>
            <a:endParaRPr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dirty="0">
                <a:solidFill>
                  <a:srgbClr val="00B050"/>
                </a:solidFill>
              </a:rPr>
              <a:t>Importanza del Problema</a:t>
            </a:r>
            <a:endParaRPr dirty="0">
              <a:solidFill>
                <a:srgbClr val="00B050"/>
              </a:solidFill>
            </a:endParaRPr>
          </a:p>
        </p:txBody>
      </p:sp>
      <p:sp>
        <p:nvSpPr>
          <p:cNvPr id="70" name="Google Shape;70;p15"/>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sz="1500">
                <a:solidFill>
                  <a:schemeClr val="accent1"/>
                </a:solidFill>
              </a:rPr>
              <a:t>Un sistema di previsione dell'impronta di carbonio permette di:</a:t>
            </a:r>
            <a:endParaRPr sz="1500">
              <a:solidFill>
                <a:schemeClr val="accent1"/>
              </a:solidFill>
            </a:endParaRPr>
          </a:p>
          <a:p>
            <a:pPr marL="0" lvl="0" indent="0" algn="l" rtl="0">
              <a:spcBef>
                <a:spcPts val="1200"/>
              </a:spcBef>
              <a:spcAft>
                <a:spcPts val="0"/>
              </a:spcAft>
              <a:buNone/>
            </a:pPr>
            <a:r>
              <a:rPr lang="it" sz="1500">
                <a:solidFill>
                  <a:schemeClr val="accent1"/>
                </a:solidFill>
              </a:rPr>
              <a:t>✅ Ottimizzare il riciclo, suggerendo i metodi più sostenibili.</a:t>
            </a:r>
            <a:endParaRPr sz="1500">
              <a:solidFill>
                <a:schemeClr val="accent1"/>
              </a:solidFill>
            </a:endParaRPr>
          </a:p>
          <a:p>
            <a:pPr marL="0" lvl="0" indent="0" algn="l" rtl="0">
              <a:spcBef>
                <a:spcPts val="1200"/>
              </a:spcBef>
              <a:spcAft>
                <a:spcPts val="0"/>
              </a:spcAft>
              <a:buNone/>
            </a:pPr>
            <a:r>
              <a:rPr lang="it" sz="1500">
                <a:solidFill>
                  <a:schemeClr val="accent1"/>
                </a:solidFill>
              </a:rPr>
              <a:t>✅ Supportare le aziende nella scelta di materiali meno impattanti.</a:t>
            </a:r>
            <a:endParaRPr sz="1500">
              <a:solidFill>
                <a:schemeClr val="accent1"/>
              </a:solidFill>
            </a:endParaRPr>
          </a:p>
          <a:p>
            <a:pPr marL="0" lvl="0" indent="0" algn="l" rtl="0">
              <a:spcBef>
                <a:spcPts val="1200"/>
              </a:spcBef>
              <a:spcAft>
                <a:spcPts val="0"/>
              </a:spcAft>
              <a:buNone/>
            </a:pPr>
            <a:r>
              <a:rPr lang="it" sz="1500">
                <a:solidFill>
                  <a:schemeClr val="accent1"/>
                </a:solidFill>
              </a:rPr>
              <a:t>✅ Aiutare i consumatori a prendere decisioni più consapevoli.</a:t>
            </a:r>
            <a:endParaRPr sz="1500">
              <a:solidFill>
                <a:schemeClr val="accent1"/>
              </a:solidFill>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dirty="0">
                <a:solidFill>
                  <a:srgbClr val="00B050"/>
                </a:solidFill>
              </a:rPr>
              <a:t>Descrizione del dataset</a:t>
            </a:r>
            <a:endParaRPr dirty="0">
              <a:solidFill>
                <a:srgbClr val="00B050"/>
              </a:solidFill>
            </a:endParaRPr>
          </a:p>
        </p:txBody>
      </p:sp>
      <p:sp>
        <p:nvSpPr>
          <p:cNvPr id="76" name="Google Shape;76;p16"/>
          <p:cNvSpPr txBox="1">
            <a:spLocks noGrp="1"/>
          </p:cNvSpPr>
          <p:nvPr>
            <p:ph type="body" idx="1"/>
          </p:nvPr>
        </p:nvSpPr>
        <p:spPr>
          <a:xfrm>
            <a:off x="311700" y="909525"/>
            <a:ext cx="8520600" cy="4102800"/>
          </a:xfrm>
          <a:prstGeom prst="rect">
            <a:avLst/>
          </a:prstGeom>
        </p:spPr>
        <p:txBody>
          <a:bodyPr spcFirstLastPara="1" wrap="square" lIns="91425" tIns="91425" rIns="91425" bIns="91425" anchor="t" anchorCtr="0">
            <a:normAutofit fontScale="70000" lnSpcReduction="20000"/>
          </a:bodyPr>
          <a:lstStyle/>
          <a:p>
            <a:pPr marL="0" lvl="0" indent="0" algn="l" rtl="0">
              <a:spcBef>
                <a:spcPts val="1200"/>
              </a:spcBef>
              <a:spcAft>
                <a:spcPts val="0"/>
              </a:spcAft>
              <a:buNone/>
            </a:pPr>
            <a:r>
              <a:rPr lang="it" sz="1617" dirty="0">
                <a:solidFill>
                  <a:schemeClr val="accent1"/>
                </a:solidFill>
              </a:rPr>
              <a:t>Abbiamo utilizzato il dataset </a:t>
            </a:r>
            <a:r>
              <a:rPr lang="it" sz="1617" b="1" i="1" dirty="0">
                <a:solidFill>
                  <a:schemeClr val="accent1"/>
                </a:solidFill>
              </a:rPr>
              <a:t>“E-Waste Data”</a:t>
            </a:r>
            <a:r>
              <a:rPr lang="it" sz="1617" dirty="0">
                <a:solidFill>
                  <a:schemeClr val="accent1"/>
                </a:solidFill>
              </a:rPr>
              <a:t> disponibile su Kaggle al seguente link: </a:t>
            </a:r>
            <a:endParaRPr sz="1617" dirty="0">
              <a:solidFill>
                <a:schemeClr val="accent1"/>
              </a:solidFill>
            </a:endParaRPr>
          </a:p>
          <a:p>
            <a:pPr marL="0" lvl="0" indent="0" algn="l" rtl="0">
              <a:spcBef>
                <a:spcPts val="1200"/>
              </a:spcBef>
              <a:spcAft>
                <a:spcPts val="0"/>
              </a:spcAft>
              <a:buNone/>
            </a:pPr>
            <a:r>
              <a:rPr lang="it" sz="1617" b="1" i="1" u="sng" dirty="0">
                <a:solidFill>
                  <a:srgbClr val="3C78D8"/>
                </a:solidFill>
              </a:rPr>
              <a:t>https://www.kaggle.com/datasets/arifmia/e-waste-data </a:t>
            </a:r>
            <a:endParaRPr sz="1617" b="1" i="1" u="sng" dirty="0">
              <a:solidFill>
                <a:srgbClr val="3C78D8"/>
              </a:solidFill>
            </a:endParaRPr>
          </a:p>
          <a:p>
            <a:pPr marL="0" lvl="0" indent="0" algn="l" rtl="0">
              <a:spcBef>
                <a:spcPts val="1200"/>
              </a:spcBef>
              <a:spcAft>
                <a:spcPts val="0"/>
              </a:spcAft>
              <a:buNone/>
            </a:pPr>
            <a:r>
              <a:rPr lang="it" sz="1617" dirty="0">
                <a:solidFill>
                  <a:schemeClr val="accent1"/>
                </a:solidFill>
              </a:rPr>
              <a:t>Il dataset contiene informazioni sui dispositivi elettronici, tra cui: </a:t>
            </a:r>
            <a:endParaRPr sz="1617" dirty="0">
              <a:solidFill>
                <a:schemeClr val="accent1"/>
              </a:solidFill>
            </a:endParaRPr>
          </a:p>
          <a:p>
            <a:pPr marL="0" lvl="0" indent="0" algn="l" rtl="0">
              <a:spcBef>
                <a:spcPts val="1200"/>
              </a:spcBef>
              <a:spcAft>
                <a:spcPts val="0"/>
              </a:spcAft>
              <a:buNone/>
            </a:pPr>
            <a:r>
              <a:rPr lang="it" sz="1617" dirty="0">
                <a:solidFill>
                  <a:schemeClr val="accent1"/>
                </a:solidFill>
              </a:rPr>
              <a:t>● Marca e modello </a:t>
            </a:r>
            <a:endParaRPr sz="1617" dirty="0">
              <a:solidFill>
                <a:schemeClr val="accent1"/>
              </a:solidFill>
            </a:endParaRPr>
          </a:p>
          <a:p>
            <a:pPr marL="0" lvl="0" indent="0" algn="l" rtl="0">
              <a:spcBef>
                <a:spcPts val="1200"/>
              </a:spcBef>
              <a:spcAft>
                <a:spcPts val="0"/>
              </a:spcAft>
              <a:buNone/>
            </a:pPr>
            <a:r>
              <a:rPr lang="it" sz="1617" dirty="0">
                <a:solidFill>
                  <a:schemeClr val="accent1"/>
                </a:solidFill>
              </a:rPr>
              <a:t>● Anno di acquisto </a:t>
            </a:r>
            <a:endParaRPr sz="1617" dirty="0">
              <a:solidFill>
                <a:schemeClr val="accent1"/>
              </a:solidFill>
            </a:endParaRPr>
          </a:p>
          <a:p>
            <a:pPr marL="0" lvl="0" indent="0" algn="l" rtl="0">
              <a:spcBef>
                <a:spcPts val="1200"/>
              </a:spcBef>
              <a:spcAft>
                <a:spcPts val="0"/>
              </a:spcAft>
              <a:buNone/>
            </a:pPr>
            <a:r>
              <a:rPr lang="it" sz="1617" dirty="0">
                <a:solidFill>
                  <a:schemeClr val="accent1"/>
                </a:solidFill>
              </a:rPr>
              <a:t>● Categoria (TV, Mobile, PC, ecc.) </a:t>
            </a:r>
            <a:endParaRPr sz="1617" dirty="0">
              <a:solidFill>
                <a:schemeClr val="accent1"/>
              </a:solidFill>
            </a:endParaRPr>
          </a:p>
          <a:p>
            <a:pPr marL="0" lvl="0" indent="0" algn="l" rtl="0">
              <a:spcBef>
                <a:spcPts val="1200"/>
              </a:spcBef>
              <a:spcAft>
                <a:spcPts val="0"/>
              </a:spcAft>
              <a:buNone/>
            </a:pPr>
            <a:r>
              <a:rPr lang="it" sz="1617" dirty="0">
                <a:solidFill>
                  <a:schemeClr val="accent1"/>
                </a:solidFill>
              </a:rPr>
              <a:t>● Peso </a:t>
            </a:r>
            <a:endParaRPr sz="1617" dirty="0">
              <a:solidFill>
                <a:schemeClr val="accent1"/>
              </a:solidFill>
            </a:endParaRPr>
          </a:p>
          <a:p>
            <a:pPr marL="0" lvl="0" indent="0" algn="l" rtl="0">
              <a:spcBef>
                <a:spcPts val="1200"/>
              </a:spcBef>
              <a:spcAft>
                <a:spcPts val="0"/>
              </a:spcAft>
              <a:buNone/>
            </a:pPr>
            <a:r>
              <a:rPr lang="it" sz="1617" dirty="0">
                <a:solidFill>
                  <a:schemeClr val="accent1"/>
                </a:solidFill>
              </a:rPr>
              <a:t>● Metodo di riciclo </a:t>
            </a:r>
            <a:endParaRPr sz="1617" dirty="0">
              <a:solidFill>
                <a:schemeClr val="accent1"/>
              </a:solidFill>
            </a:endParaRPr>
          </a:p>
          <a:p>
            <a:pPr marL="0" lvl="0" indent="0" algn="l" rtl="0">
              <a:spcBef>
                <a:spcPts val="1200"/>
              </a:spcBef>
              <a:spcAft>
                <a:spcPts val="0"/>
              </a:spcAft>
              <a:buNone/>
            </a:pPr>
            <a:r>
              <a:rPr lang="it" sz="1617" dirty="0">
                <a:solidFill>
                  <a:schemeClr val="accent1"/>
                </a:solidFill>
              </a:rPr>
              <a:t>● Componenti tossici (Piombo, Mercurio, Cadmio, ecc.) </a:t>
            </a:r>
            <a:endParaRPr sz="1617" dirty="0">
              <a:solidFill>
                <a:schemeClr val="accent1"/>
              </a:solidFill>
            </a:endParaRPr>
          </a:p>
          <a:p>
            <a:pPr marL="0" lvl="0" indent="0" algn="l" rtl="0">
              <a:spcBef>
                <a:spcPts val="1200"/>
              </a:spcBef>
              <a:spcAft>
                <a:spcPts val="0"/>
              </a:spcAft>
              <a:buNone/>
            </a:pPr>
            <a:r>
              <a:rPr lang="it" sz="1617" dirty="0">
                <a:solidFill>
                  <a:schemeClr val="accent1"/>
                </a:solidFill>
              </a:rPr>
              <a:t>● Impronta di carbonio </a:t>
            </a:r>
            <a:r>
              <a:rPr lang="it" sz="1617" b="1" dirty="0">
                <a:solidFill>
                  <a:schemeClr val="accent1"/>
                </a:solidFill>
                <a:latin typeface="Source Code Pro Black" panose="020F0502020204030204" pitchFamily="49" charset="0"/>
                <a:ea typeface="Source Code Pro Black" panose="020F0502020204030204" pitchFamily="49" charset="0"/>
              </a:rPr>
              <a:t>(variabile target)</a:t>
            </a:r>
            <a:r>
              <a:rPr lang="it" sz="1617" dirty="0">
                <a:solidFill>
                  <a:schemeClr val="accent1"/>
                </a:solidFill>
                <a:latin typeface="Source Code Pro Black" panose="020F0502020204030204" pitchFamily="49" charset="0"/>
                <a:ea typeface="Source Code Pro Black" panose="020F0502020204030204" pitchFamily="49" charset="0"/>
              </a:rPr>
              <a:t> </a:t>
            </a:r>
            <a:endParaRPr sz="1617" dirty="0">
              <a:solidFill>
                <a:schemeClr val="accent1"/>
              </a:solidFill>
              <a:latin typeface="Source Code Pro Black" panose="020F0502020204030204" pitchFamily="49" charset="0"/>
              <a:ea typeface="Source Code Pro Black" panose="020F0502020204030204" pitchFamily="49" charset="0"/>
            </a:endParaRPr>
          </a:p>
          <a:p>
            <a:pPr marL="0" lvl="0" indent="0" algn="l" rtl="0">
              <a:spcBef>
                <a:spcPts val="1200"/>
              </a:spcBef>
              <a:spcAft>
                <a:spcPts val="0"/>
              </a:spcAft>
              <a:buNone/>
            </a:pPr>
            <a:r>
              <a:rPr lang="it" sz="1617" dirty="0">
                <a:solidFill>
                  <a:schemeClr val="accent1"/>
                </a:solidFill>
              </a:rPr>
              <a:t>I dati sono stati puliti ed elaborati per eliminare valori mancanti e convertire variabili categoriche in numeriche. </a:t>
            </a:r>
            <a:endParaRPr sz="1617" dirty="0">
              <a:solidFill>
                <a:schemeClr val="accent1"/>
              </a:solidFill>
            </a:endParaRPr>
          </a:p>
          <a:p>
            <a:pPr marL="0" lvl="0" indent="0" algn="l" rtl="0">
              <a:spcBef>
                <a:spcPts val="120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dirty="0">
                <a:solidFill>
                  <a:srgbClr val="00B050"/>
                </a:solidFill>
              </a:rPr>
              <a:t>Processing dei dati</a:t>
            </a:r>
            <a:endParaRPr dirty="0">
              <a:solidFill>
                <a:srgbClr val="00B050"/>
              </a:solidFill>
            </a:endParaRPr>
          </a:p>
        </p:txBody>
      </p:sp>
      <p:sp>
        <p:nvSpPr>
          <p:cNvPr id="82" name="Google Shape;82;p17"/>
          <p:cNvSpPr txBox="1">
            <a:spLocks noGrp="1"/>
          </p:cNvSpPr>
          <p:nvPr>
            <p:ph type="body" idx="1"/>
          </p:nvPr>
        </p:nvSpPr>
        <p:spPr>
          <a:xfrm>
            <a:off x="253325" y="901650"/>
            <a:ext cx="8520600" cy="334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sz="1300" dirty="0">
                <a:solidFill>
                  <a:srgbClr val="000000"/>
                </a:solidFill>
              </a:rPr>
              <a:t>Dopo aver esaminato il dataset, abbiamo effettuato:</a:t>
            </a:r>
            <a:endParaRPr sz="1300" dirty="0">
              <a:solidFill>
                <a:srgbClr val="000000"/>
              </a:solidFill>
            </a:endParaRPr>
          </a:p>
          <a:p>
            <a:pPr marL="457200" lvl="0" indent="-311150" algn="l" rtl="0">
              <a:spcBef>
                <a:spcPts val="1200"/>
              </a:spcBef>
              <a:spcAft>
                <a:spcPts val="0"/>
              </a:spcAft>
              <a:buClr>
                <a:srgbClr val="000000"/>
              </a:buClr>
              <a:buSzPts val="1300"/>
              <a:buChar char="●"/>
            </a:pPr>
            <a:r>
              <a:rPr lang="it" sz="1300" b="1" dirty="0">
                <a:solidFill>
                  <a:srgbClr val="000000"/>
                </a:solidFill>
                <a:latin typeface="Source Code Pro Black" panose="020B0809030403020204" pitchFamily="49" charset="0"/>
                <a:ea typeface="Source Code Pro Black" panose="020B0809030403020204" pitchFamily="49" charset="0"/>
              </a:rPr>
              <a:t>Gestione valori mancanti</a:t>
            </a:r>
            <a:r>
              <a:rPr lang="it" sz="1300" dirty="0">
                <a:solidFill>
                  <a:srgbClr val="000000"/>
                </a:solidFill>
                <a:latin typeface="Source Code Pro Black" panose="020B0809030403020204" pitchFamily="49" charset="0"/>
                <a:ea typeface="Source Code Pro Black" panose="020B0809030403020204" pitchFamily="49" charset="0"/>
              </a:rPr>
              <a:t>: </a:t>
            </a:r>
            <a:r>
              <a:rPr lang="it" sz="1300" dirty="0">
                <a:solidFill>
                  <a:srgbClr val="000000"/>
                </a:solidFill>
              </a:rPr>
              <a:t>rimozione delle righe senza target, sostituzione con la media.</a:t>
            </a:r>
            <a:endParaRPr sz="1300" dirty="0">
              <a:solidFill>
                <a:srgbClr val="000000"/>
              </a:solidFill>
            </a:endParaRPr>
          </a:p>
          <a:p>
            <a:pPr marL="457200" lvl="0" indent="-311150" algn="l" rtl="0">
              <a:spcBef>
                <a:spcPts val="0"/>
              </a:spcBef>
              <a:spcAft>
                <a:spcPts val="0"/>
              </a:spcAft>
              <a:buClr>
                <a:srgbClr val="000000"/>
              </a:buClr>
              <a:buSzPts val="1300"/>
              <a:buChar char="●"/>
            </a:pPr>
            <a:r>
              <a:rPr lang="it" sz="1300" b="1" dirty="0">
                <a:solidFill>
                  <a:srgbClr val="000000"/>
                </a:solidFill>
                <a:latin typeface="Source Code Pro Black" panose="020B0809030403020204" pitchFamily="49" charset="0"/>
                <a:ea typeface="Source Code Pro Black" panose="020B0809030403020204" pitchFamily="49" charset="0"/>
              </a:rPr>
              <a:t>Suddivisione del dataset</a:t>
            </a:r>
            <a:r>
              <a:rPr lang="it" sz="1300" dirty="0">
                <a:solidFill>
                  <a:srgbClr val="000000"/>
                </a:solidFill>
                <a:latin typeface="Source Code Pro Black" panose="020B0809030403020204" pitchFamily="49" charset="0"/>
                <a:ea typeface="Source Code Pro Black" panose="020B0809030403020204" pitchFamily="49" charset="0"/>
              </a:rPr>
              <a:t>: </a:t>
            </a:r>
            <a:r>
              <a:rPr lang="it" sz="1300" dirty="0">
                <a:solidFill>
                  <a:srgbClr val="000000"/>
                </a:solidFill>
              </a:rPr>
              <a:t>80% training - 20% test.</a:t>
            </a:r>
            <a:endParaRPr sz="1300" dirty="0">
              <a:solidFill>
                <a:srgbClr val="000000"/>
              </a:solidFill>
            </a:endParaRPr>
          </a:p>
          <a:p>
            <a:pPr marL="457200" lvl="0" indent="-311150" algn="l" rtl="0">
              <a:spcBef>
                <a:spcPts val="0"/>
              </a:spcBef>
              <a:spcAft>
                <a:spcPts val="0"/>
              </a:spcAft>
              <a:buClr>
                <a:srgbClr val="000000"/>
              </a:buClr>
              <a:buSzPts val="1300"/>
              <a:buChar char="●"/>
            </a:pPr>
            <a:r>
              <a:rPr lang="it" sz="1300" b="1" dirty="0">
                <a:solidFill>
                  <a:srgbClr val="000000"/>
                </a:solidFill>
                <a:latin typeface="Source Code Pro Black" panose="020B0809030403020204" pitchFamily="49" charset="0"/>
                <a:ea typeface="Source Code Pro Black" panose="020B0809030403020204" pitchFamily="49" charset="0"/>
              </a:rPr>
              <a:t>Encoding delle variabili categoriche</a:t>
            </a:r>
            <a:r>
              <a:rPr lang="it" sz="1300" dirty="0">
                <a:solidFill>
                  <a:srgbClr val="000000"/>
                </a:solidFill>
                <a:latin typeface="Source Code Pro Black" panose="020B0809030403020204" pitchFamily="49" charset="0"/>
                <a:ea typeface="Source Code Pro Black" panose="020B0809030403020204" pitchFamily="49" charset="0"/>
              </a:rPr>
              <a:t>: </a:t>
            </a:r>
            <a:r>
              <a:rPr lang="it" sz="1300" dirty="0">
                <a:solidFill>
                  <a:srgbClr val="000000"/>
                </a:solidFill>
              </a:rPr>
              <a:t>trasformazione di marchi e metodi di riciclo in valori numerici.</a:t>
            </a:r>
            <a:endParaRPr sz="1300" dirty="0">
              <a:solidFill>
                <a:srgbClr val="000000"/>
              </a:solidFill>
            </a:endParaRPr>
          </a:p>
        </p:txBody>
      </p:sp>
      <p:graphicFrame>
        <p:nvGraphicFramePr>
          <p:cNvPr id="83" name="Google Shape;83;p17"/>
          <p:cNvGraphicFramePr/>
          <p:nvPr>
            <p:extLst>
              <p:ext uri="{D42A27DB-BD31-4B8C-83A1-F6EECF244321}">
                <p14:modId xmlns:p14="http://schemas.microsoft.com/office/powerpoint/2010/main" val="1184169374"/>
              </p:ext>
            </p:extLst>
          </p:nvPr>
        </p:nvGraphicFramePr>
        <p:xfrm>
          <a:off x="483220" y="2734850"/>
          <a:ext cx="7643405" cy="1981050"/>
        </p:xfrm>
        <a:graphic>
          <a:graphicData uri="http://schemas.openxmlformats.org/drawingml/2006/table">
            <a:tbl>
              <a:tblPr>
                <a:noFill/>
                <a:tableStyleId>{9C09D5BC-4821-4C6D-9D5D-6C50FE1D9566}</a:tableStyleId>
              </a:tblPr>
              <a:tblGrid>
                <a:gridCol w="624468">
                  <a:extLst>
                    <a:ext uri="{9D8B030D-6E8A-4147-A177-3AD203B41FA5}">
                      <a16:colId xmlns:a16="http://schemas.microsoft.com/office/drawing/2014/main" val="20000"/>
                    </a:ext>
                  </a:extLst>
                </a:gridCol>
                <a:gridCol w="1553736">
                  <a:extLst>
                    <a:ext uri="{9D8B030D-6E8A-4147-A177-3AD203B41FA5}">
                      <a16:colId xmlns:a16="http://schemas.microsoft.com/office/drawing/2014/main" val="20001"/>
                    </a:ext>
                  </a:extLst>
                </a:gridCol>
                <a:gridCol w="1932878">
                  <a:extLst>
                    <a:ext uri="{9D8B030D-6E8A-4147-A177-3AD203B41FA5}">
                      <a16:colId xmlns:a16="http://schemas.microsoft.com/office/drawing/2014/main" val="20002"/>
                    </a:ext>
                  </a:extLst>
                </a:gridCol>
                <a:gridCol w="1753723">
                  <a:extLst>
                    <a:ext uri="{9D8B030D-6E8A-4147-A177-3AD203B41FA5}">
                      <a16:colId xmlns:a16="http://schemas.microsoft.com/office/drawing/2014/main" val="20003"/>
                    </a:ext>
                  </a:extLst>
                </a:gridCol>
                <a:gridCol w="1778600">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endParaRPr>
                        <a:latin typeface="Source Code Pro"/>
                        <a:ea typeface="Source Code Pro"/>
                        <a:cs typeface="Source Code Pro"/>
                        <a:sym typeface="Source Code Pro"/>
                      </a:endParaRPr>
                    </a:p>
                  </a:txBody>
                  <a:tcPr marL="91425" marR="91425" marT="91425" marB="91425"/>
                </a:tc>
                <a:tc>
                  <a:txBody>
                    <a:bodyPr/>
                    <a:lstStyle/>
                    <a:p>
                      <a:pPr marL="0" lvl="0" indent="0" algn="ctr" rtl="0">
                        <a:spcBef>
                          <a:spcPts val="0"/>
                        </a:spcBef>
                        <a:spcAft>
                          <a:spcPts val="0"/>
                        </a:spcAft>
                        <a:buNone/>
                      </a:pPr>
                      <a:r>
                        <a:rPr lang="it" b="1" dirty="0">
                          <a:latin typeface="Source Code Pro Black" panose="020B0809030403020204" pitchFamily="49" charset="0"/>
                          <a:ea typeface="Source Code Pro Black" panose="020B0809030403020204" pitchFamily="49" charset="0"/>
                          <a:cs typeface="Source Code Pro"/>
                          <a:sym typeface="Source Code Pro"/>
                        </a:rPr>
                        <a:t>Brand_LG</a:t>
                      </a:r>
                      <a:endParaRPr b="1" dirty="0">
                        <a:latin typeface="Source Code Pro Black" panose="020B0809030403020204" pitchFamily="49" charset="0"/>
                        <a:ea typeface="Source Code Pro Black" panose="020B0809030403020204" pitchFamily="49" charset="0"/>
                        <a:cs typeface="Source Code Pro"/>
                        <a:sym typeface="Source Code Pro"/>
                      </a:endParaRPr>
                    </a:p>
                  </a:txBody>
                  <a:tcPr marL="91425" marR="91425" marT="91425" marB="91425"/>
                </a:tc>
                <a:tc>
                  <a:txBody>
                    <a:bodyPr/>
                    <a:lstStyle/>
                    <a:p>
                      <a:pPr marL="0" marR="0" lvl="0" indent="0" algn="ctr" rtl="0">
                        <a:lnSpc>
                          <a:spcPct val="100000"/>
                        </a:lnSpc>
                        <a:spcBef>
                          <a:spcPts val="0"/>
                        </a:spcBef>
                        <a:spcAft>
                          <a:spcPts val="0"/>
                        </a:spcAft>
                        <a:buClr>
                          <a:srgbClr val="000000"/>
                        </a:buClr>
                        <a:buFont typeface="Arial"/>
                        <a:buNone/>
                      </a:pPr>
                      <a:r>
                        <a:rPr lang="it" sz="1400" b="1" i="0" u="none" strike="noStrike" cap="none" dirty="0">
                          <a:solidFill>
                            <a:srgbClr val="000000"/>
                          </a:solidFill>
                          <a:latin typeface="Source Code Pro Black" panose="020B0809030403020204" pitchFamily="49" charset="0"/>
                          <a:ea typeface="Source Code Pro Black" panose="020B0809030403020204" pitchFamily="49" charset="0"/>
                          <a:cs typeface="Source Code Pro"/>
                          <a:sym typeface="Source Code Pro"/>
                        </a:rPr>
                        <a:t>Brand_Panasonic</a:t>
                      </a:r>
                      <a:endParaRPr sz="1400" b="1" i="0" u="none" strike="noStrike" cap="none" dirty="0">
                        <a:solidFill>
                          <a:srgbClr val="000000"/>
                        </a:solidFill>
                        <a:latin typeface="Source Code Pro Black" panose="020B0809030403020204" pitchFamily="49" charset="0"/>
                        <a:ea typeface="Source Code Pro Black" panose="020B0809030403020204" pitchFamily="49" charset="0"/>
                        <a:cs typeface="Source Code Pro"/>
                        <a:sym typeface="Source Code Pro"/>
                      </a:endParaRPr>
                    </a:p>
                  </a:txBody>
                  <a:tcPr marL="91425" marR="91425" marT="91425" marB="91425"/>
                </a:tc>
                <a:tc>
                  <a:txBody>
                    <a:bodyPr/>
                    <a:lstStyle/>
                    <a:p>
                      <a:pPr marL="0" marR="0" lvl="0" indent="0" algn="ctr" rtl="0">
                        <a:lnSpc>
                          <a:spcPct val="100000"/>
                        </a:lnSpc>
                        <a:spcBef>
                          <a:spcPts val="0"/>
                        </a:spcBef>
                        <a:spcAft>
                          <a:spcPts val="0"/>
                        </a:spcAft>
                        <a:buClr>
                          <a:srgbClr val="000000"/>
                        </a:buClr>
                        <a:buFont typeface="Arial"/>
                        <a:buNone/>
                      </a:pPr>
                      <a:r>
                        <a:rPr lang="it" sz="1400" b="1" i="0" u="none" strike="noStrike" cap="none" dirty="0">
                          <a:solidFill>
                            <a:srgbClr val="000000"/>
                          </a:solidFill>
                          <a:latin typeface="Source Code Pro Black" panose="020B0809030403020204" pitchFamily="49" charset="0"/>
                          <a:ea typeface="Source Code Pro Black" panose="020B0809030403020204" pitchFamily="49" charset="0"/>
                          <a:cs typeface="Source Code Pro"/>
                          <a:sym typeface="Source Code Pro"/>
                        </a:rPr>
                        <a:t>Brand_Sony</a:t>
                      </a:r>
                      <a:endParaRPr sz="1400" b="1" i="0" u="none" strike="noStrike" cap="none" dirty="0">
                        <a:solidFill>
                          <a:srgbClr val="000000"/>
                        </a:solidFill>
                        <a:latin typeface="Source Code Pro Black" panose="020B0809030403020204" pitchFamily="49" charset="0"/>
                        <a:ea typeface="Source Code Pro Black" panose="020B0809030403020204" pitchFamily="49" charset="0"/>
                        <a:cs typeface="Source Code Pro"/>
                        <a:sym typeface="Source Code Pro"/>
                      </a:endParaRPr>
                    </a:p>
                  </a:txBody>
                  <a:tcPr marL="91425" marR="91425" marT="91425" marB="91425"/>
                </a:tc>
                <a:tc>
                  <a:txBody>
                    <a:bodyPr/>
                    <a:lstStyle/>
                    <a:p>
                      <a:pPr marL="0" marR="0" lvl="0" indent="0" algn="ctr" rtl="0">
                        <a:lnSpc>
                          <a:spcPct val="100000"/>
                        </a:lnSpc>
                        <a:spcBef>
                          <a:spcPts val="0"/>
                        </a:spcBef>
                        <a:spcAft>
                          <a:spcPts val="0"/>
                        </a:spcAft>
                        <a:buClr>
                          <a:srgbClr val="000000"/>
                        </a:buClr>
                        <a:buFont typeface="Arial"/>
                        <a:buNone/>
                      </a:pPr>
                      <a:r>
                        <a:rPr lang="it" sz="1400" b="1" i="0" u="none" strike="noStrike" cap="none" dirty="0">
                          <a:solidFill>
                            <a:srgbClr val="000000"/>
                          </a:solidFill>
                          <a:latin typeface="Source Code Pro Black" panose="020B0809030403020204" pitchFamily="49" charset="0"/>
                          <a:ea typeface="Source Code Pro Black" panose="020B0809030403020204" pitchFamily="49" charset="0"/>
                          <a:cs typeface="Source Code Pro"/>
                          <a:sym typeface="Source Code Pro"/>
                        </a:rPr>
                        <a:t>Brand_Xiaomi</a:t>
                      </a:r>
                      <a:endParaRPr sz="1400" b="1" i="0" u="none" strike="noStrike" cap="none" dirty="0">
                        <a:solidFill>
                          <a:srgbClr val="000000"/>
                        </a:solidFill>
                        <a:latin typeface="Source Code Pro Black" panose="020B0809030403020204" pitchFamily="49" charset="0"/>
                        <a:ea typeface="Source Code Pro Black" panose="020B0809030403020204" pitchFamily="49" charset="0"/>
                        <a:cs typeface="Source Code Pro"/>
                        <a:sym typeface="Source Code Pro"/>
                      </a:endParaRPr>
                    </a:p>
                  </a:txBody>
                  <a:tcPr marL="91425" marR="91425" marT="91425" marB="91425"/>
                </a:tc>
                <a:extLst>
                  <a:ext uri="{0D108BD9-81ED-4DB2-BD59-A6C34878D82A}">
                    <a16:rowId xmlns:a16="http://schemas.microsoft.com/office/drawing/2014/main" val="10000"/>
                  </a:ext>
                </a:extLst>
              </a:tr>
              <a:tr h="381000">
                <a:tc>
                  <a:txBody>
                    <a:bodyPr/>
                    <a:lstStyle/>
                    <a:p>
                      <a:pPr marL="0" marR="0" lvl="0" indent="0" algn="ctr" rtl="0">
                        <a:lnSpc>
                          <a:spcPct val="100000"/>
                        </a:lnSpc>
                        <a:spcBef>
                          <a:spcPts val="0"/>
                        </a:spcBef>
                        <a:spcAft>
                          <a:spcPts val="0"/>
                        </a:spcAft>
                        <a:buClr>
                          <a:srgbClr val="000000"/>
                        </a:buClr>
                        <a:buFont typeface="Arial"/>
                        <a:buNone/>
                      </a:pPr>
                      <a:r>
                        <a:rPr lang="it" sz="1400" b="1" i="0" u="none" strike="noStrike" cap="none" dirty="0">
                          <a:solidFill>
                            <a:srgbClr val="000000"/>
                          </a:solidFill>
                          <a:latin typeface="Source Code Pro Black" panose="020B0809030403020204" pitchFamily="49" charset="0"/>
                          <a:ea typeface="Source Code Pro Black" panose="020B0809030403020204" pitchFamily="49" charset="0"/>
                          <a:cs typeface="Source Code Pro"/>
                          <a:sym typeface="Source Code Pro"/>
                        </a:rPr>
                        <a:t>1</a:t>
                      </a:r>
                      <a:endParaRPr sz="1400" b="1" i="0" u="none" strike="noStrike" cap="none" dirty="0">
                        <a:solidFill>
                          <a:srgbClr val="000000"/>
                        </a:solidFill>
                        <a:latin typeface="Source Code Pro Black" panose="020B0809030403020204" pitchFamily="49" charset="0"/>
                        <a:ea typeface="Source Code Pro Black" panose="020B0809030403020204" pitchFamily="49" charset="0"/>
                        <a:cs typeface="Source Code Pro"/>
                        <a:sym typeface="Source Code Pro"/>
                      </a:endParaRPr>
                    </a:p>
                  </a:txBody>
                  <a:tcPr marL="91425" marR="91425" marT="91425" marB="91425"/>
                </a:tc>
                <a:tc>
                  <a:txBody>
                    <a:bodyPr/>
                    <a:lstStyle/>
                    <a:p>
                      <a:pPr marL="0" marR="0" lvl="0" indent="0" algn="ctr" rtl="0">
                        <a:lnSpc>
                          <a:spcPct val="100000"/>
                        </a:lnSpc>
                        <a:spcBef>
                          <a:spcPts val="0"/>
                        </a:spcBef>
                        <a:spcAft>
                          <a:spcPts val="0"/>
                        </a:spcAft>
                        <a:buClr>
                          <a:srgbClr val="000000"/>
                        </a:buClr>
                        <a:buFont typeface="Arial"/>
                        <a:buNone/>
                      </a:pPr>
                      <a:r>
                        <a:rPr lang="it" sz="1400" b="0" i="0" u="none" strike="noStrike" cap="none" dirty="0">
                          <a:solidFill>
                            <a:srgbClr val="000000"/>
                          </a:solidFill>
                          <a:latin typeface="Times New Roman" panose="02020603050405020304" pitchFamily="18" charset="0"/>
                          <a:ea typeface="Source Code Pro Black" panose="020B0809030403020204" pitchFamily="49" charset="0"/>
                          <a:cs typeface="Times New Roman" panose="02020603050405020304" pitchFamily="18" charset="0"/>
                          <a:sym typeface="Source Code Pro"/>
                        </a:rPr>
                        <a:t>0</a:t>
                      </a:r>
                      <a:endParaRPr sz="1400" b="0" i="0" u="none" strike="noStrike" cap="none" dirty="0">
                        <a:solidFill>
                          <a:srgbClr val="000000"/>
                        </a:solidFill>
                        <a:latin typeface="Times New Roman" panose="02020603050405020304" pitchFamily="18" charset="0"/>
                        <a:ea typeface="Source Code Pro Black" panose="020B0809030403020204" pitchFamily="49" charset="0"/>
                        <a:cs typeface="Times New Roman" panose="02020603050405020304" pitchFamily="18" charset="0"/>
                        <a:sym typeface="Source Code Pro"/>
                      </a:endParaRPr>
                    </a:p>
                  </a:txBody>
                  <a:tcPr marL="91425" marR="91425" marT="91425" marB="91425"/>
                </a:tc>
                <a:tc>
                  <a:txBody>
                    <a:bodyPr/>
                    <a:lstStyle/>
                    <a:p>
                      <a:pPr marL="0" marR="0" lvl="0" indent="0" algn="ctr" rtl="0">
                        <a:lnSpc>
                          <a:spcPct val="100000"/>
                        </a:lnSpc>
                        <a:spcBef>
                          <a:spcPts val="0"/>
                        </a:spcBef>
                        <a:spcAft>
                          <a:spcPts val="0"/>
                        </a:spcAft>
                        <a:buClr>
                          <a:srgbClr val="000000"/>
                        </a:buClr>
                        <a:buFont typeface="Arial"/>
                        <a:buNone/>
                      </a:pPr>
                      <a:r>
                        <a:rPr lang="it" sz="1400" b="0" i="0" u="none" strike="noStrike" cap="none" dirty="0">
                          <a:solidFill>
                            <a:srgbClr val="000000"/>
                          </a:solidFill>
                          <a:latin typeface="Times New Roman" panose="02020603050405020304" pitchFamily="18" charset="0"/>
                          <a:ea typeface="Source Code Pro Black" panose="020B0809030403020204" pitchFamily="49" charset="0"/>
                          <a:cs typeface="Times New Roman" panose="02020603050405020304" pitchFamily="18" charset="0"/>
                          <a:sym typeface="Source Code Pro"/>
                        </a:rPr>
                        <a:t>1</a:t>
                      </a:r>
                      <a:endParaRPr sz="1400" b="0" i="0" u="none" strike="noStrike" cap="none" dirty="0">
                        <a:solidFill>
                          <a:srgbClr val="000000"/>
                        </a:solidFill>
                        <a:latin typeface="Times New Roman" panose="02020603050405020304" pitchFamily="18" charset="0"/>
                        <a:ea typeface="Source Code Pro Black" panose="020B0809030403020204" pitchFamily="49" charset="0"/>
                        <a:cs typeface="Times New Roman" panose="02020603050405020304" pitchFamily="18" charset="0"/>
                        <a:sym typeface="Source Code Pro"/>
                      </a:endParaRPr>
                    </a:p>
                  </a:txBody>
                  <a:tcPr marL="91425" marR="91425" marT="91425" marB="91425"/>
                </a:tc>
                <a:tc>
                  <a:txBody>
                    <a:bodyPr/>
                    <a:lstStyle/>
                    <a:p>
                      <a:pPr marL="0" marR="0" lvl="0" indent="0" algn="ctr" rtl="0">
                        <a:lnSpc>
                          <a:spcPct val="100000"/>
                        </a:lnSpc>
                        <a:spcBef>
                          <a:spcPts val="0"/>
                        </a:spcBef>
                        <a:spcAft>
                          <a:spcPts val="0"/>
                        </a:spcAft>
                        <a:buClr>
                          <a:srgbClr val="000000"/>
                        </a:buClr>
                        <a:buFont typeface="Arial"/>
                        <a:buNone/>
                      </a:pPr>
                      <a:r>
                        <a:rPr lang="it" sz="1400" b="0" i="0" u="none" strike="noStrike" cap="none" dirty="0">
                          <a:solidFill>
                            <a:srgbClr val="000000"/>
                          </a:solidFill>
                          <a:latin typeface="Times New Roman" panose="02020603050405020304" pitchFamily="18" charset="0"/>
                          <a:ea typeface="Source Code Pro Black" panose="020B0809030403020204" pitchFamily="49" charset="0"/>
                          <a:cs typeface="Times New Roman" panose="02020603050405020304" pitchFamily="18" charset="0"/>
                          <a:sym typeface="Source Code Pro"/>
                        </a:rPr>
                        <a:t>0</a:t>
                      </a:r>
                      <a:endParaRPr sz="1400" b="0" i="0" u="none" strike="noStrike" cap="none" dirty="0">
                        <a:solidFill>
                          <a:srgbClr val="000000"/>
                        </a:solidFill>
                        <a:latin typeface="Times New Roman" panose="02020603050405020304" pitchFamily="18" charset="0"/>
                        <a:ea typeface="Source Code Pro Black" panose="020B0809030403020204" pitchFamily="49" charset="0"/>
                        <a:cs typeface="Times New Roman" panose="02020603050405020304" pitchFamily="18" charset="0"/>
                        <a:sym typeface="Source Code Pro"/>
                      </a:endParaRPr>
                    </a:p>
                  </a:txBody>
                  <a:tcPr marL="91425" marR="91425" marT="91425" marB="91425"/>
                </a:tc>
                <a:tc>
                  <a:txBody>
                    <a:bodyPr/>
                    <a:lstStyle/>
                    <a:p>
                      <a:pPr marL="0" marR="0" lvl="0" indent="0" algn="ctr" rtl="0">
                        <a:lnSpc>
                          <a:spcPct val="100000"/>
                        </a:lnSpc>
                        <a:spcBef>
                          <a:spcPts val="0"/>
                        </a:spcBef>
                        <a:spcAft>
                          <a:spcPts val="0"/>
                        </a:spcAft>
                        <a:buClr>
                          <a:srgbClr val="000000"/>
                        </a:buClr>
                        <a:buFont typeface="Arial"/>
                        <a:buNone/>
                      </a:pPr>
                      <a:r>
                        <a:rPr lang="it" sz="1400" b="0" i="0" u="none" strike="noStrike" cap="none" dirty="0">
                          <a:solidFill>
                            <a:srgbClr val="000000"/>
                          </a:solidFill>
                          <a:latin typeface="Times New Roman" panose="02020603050405020304" pitchFamily="18" charset="0"/>
                          <a:ea typeface="Source Code Pro Black" panose="020B0809030403020204" pitchFamily="49" charset="0"/>
                          <a:cs typeface="Times New Roman" panose="02020603050405020304" pitchFamily="18" charset="0"/>
                          <a:sym typeface="Source Code Pro"/>
                        </a:rPr>
                        <a:t>0</a:t>
                      </a:r>
                      <a:endParaRPr sz="1400" b="0" i="0" u="none" strike="noStrike" cap="none" dirty="0">
                        <a:solidFill>
                          <a:srgbClr val="000000"/>
                        </a:solidFill>
                        <a:latin typeface="Times New Roman" panose="02020603050405020304" pitchFamily="18" charset="0"/>
                        <a:ea typeface="Source Code Pro Black" panose="020B0809030403020204" pitchFamily="49" charset="0"/>
                        <a:cs typeface="Times New Roman" panose="02020603050405020304" pitchFamily="18" charset="0"/>
                        <a:sym typeface="Source Code Pro"/>
                      </a:endParaRPr>
                    </a:p>
                  </a:txBody>
                  <a:tcPr marL="91425" marR="91425" marT="91425" marB="91425"/>
                </a:tc>
                <a:extLst>
                  <a:ext uri="{0D108BD9-81ED-4DB2-BD59-A6C34878D82A}">
                    <a16:rowId xmlns:a16="http://schemas.microsoft.com/office/drawing/2014/main" val="10001"/>
                  </a:ext>
                </a:extLst>
              </a:tr>
              <a:tr h="381000">
                <a:tc>
                  <a:txBody>
                    <a:bodyPr/>
                    <a:lstStyle/>
                    <a:p>
                      <a:pPr marL="0" marR="0" lvl="0" indent="0" algn="ctr" rtl="0">
                        <a:lnSpc>
                          <a:spcPct val="100000"/>
                        </a:lnSpc>
                        <a:spcBef>
                          <a:spcPts val="0"/>
                        </a:spcBef>
                        <a:spcAft>
                          <a:spcPts val="0"/>
                        </a:spcAft>
                        <a:buClr>
                          <a:srgbClr val="000000"/>
                        </a:buClr>
                        <a:buFont typeface="Arial"/>
                        <a:buNone/>
                      </a:pPr>
                      <a:r>
                        <a:rPr lang="it" sz="1400" b="1" i="0" u="none" strike="noStrike" cap="none" dirty="0">
                          <a:solidFill>
                            <a:srgbClr val="000000"/>
                          </a:solidFill>
                          <a:latin typeface="Source Code Pro Black" panose="020B0809030403020204" pitchFamily="49" charset="0"/>
                          <a:ea typeface="Source Code Pro Black" panose="020B0809030403020204" pitchFamily="49" charset="0"/>
                          <a:cs typeface="Source Code Pro"/>
                          <a:sym typeface="Source Code Pro"/>
                        </a:rPr>
                        <a:t>2</a:t>
                      </a:r>
                      <a:endParaRPr sz="1400" b="1" i="0" u="none" strike="noStrike" cap="none" dirty="0">
                        <a:solidFill>
                          <a:srgbClr val="000000"/>
                        </a:solidFill>
                        <a:latin typeface="Source Code Pro Black" panose="020B0809030403020204" pitchFamily="49" charset="0"/>
                        <a:ea typeface="Source Code Pro Black" panose="020B0809030403020204" pitchFamily="49" charset="0"/>
                        <a:cs typeface="Source Code Pro"/>
                        <a:sym typeface="Source Code Pro"/>
                      </a:endParaRPr>
                    </a:p>
                  </a:txBody>
                  <a:tcPr marL="91425" marR="91425" marT="91425" marB="91425"/>
                </a:tc>
                <a:tc>
                  <a:txBody>
                    <a:bodyPr/>
                    <a:lstStyle/>
                    <a:p>
                      <a:pPr marL="0" marR="0" lvl="0" indent="0" algn="ctr" rtl="0">
                        <a:lnSpc>
                          <a:spcPct val="100000"/>
                        </a:lnSpc>
                        <a:spcBef>
                          <a:spcPts val="0"/>
                        </a:spcBef>
                        <a:spcAft>
                          <a:spcPts val="0"/>
                        </a:spcAft>
                        <a:buClr>
                          <a:srgbClr val="000000"/>
                        </a:buClr>
                        <a:buFont typeface="Arial"/>
                        <a:buNone/>
                      </a:pPr>
                      <a:r>
                        <a:rPr lang="it" sz="1400" b="0" i="0" u="none" strike="noStrike" cap="none" dirty="0">
                          <a:solidFill>
                            <a:srgbClr val="000000"/>
                          </a:solidFill>
                          <a:latin typeface="Times New Roman" panose="02020603050405020304" pitchFamily="18" charset="0"/>
                          <a:ea typeface="Source Code Pro Black" panose="020B0809030403020204" pitchFamily="49" charset="0"/>
                          <a:cs typeface="Times New Roman" panose="02020603050405020304" pitchFamily="18" charset="0"/>
                          <a:sym typeface="Source Code Pro"/>
                        </a:rPr>
                        <a:t>0</a:t>
                      </a:r>
                      <a:endParaRPr sz="1400" b="0" i="0" u="none" strike="noStrike" cap="none" dirty="0">
                        <a:solidFill>
                          <a:srgbClr val="000000"/>
                        </a:solidFill>
                        <a:latin typeface="Times New Roman" panose="02020603050405020304" pitchFamily="18" charset="0"/>
                        <a:ea typeface="Source Code Pro Black" panose="020B0809030403020204" pitchFamily="49" charset="0"/>
                        <a:cs typeface="Times New Roman" panose="02020603050405020304" pitchFamily="18" charset="0"/>
                        <a:sym typeface="Source Code Pro"/>
                      </a:endParaRPr>
                    </a:p>
                  </a:txBody>
                  <a:tcPr marL="91425" marR="91425" marT="91425" marB="91425"/>
                </a:tc>
                <a:tc>
                  <a:txBody>
                    <a:bodyPr/>
                    <a:lstStyle/>
                    <a:p>
                      <a:pPr marL="0" marR="0" lvl="0" indent="0" algn="ctr" rtl="0">
                        <a:lnSpc>
                          <a:spcPct val="100000"/>
                        </a:lnSpc>
                        <a:spcBef>
                          <a:spcPts val="0"/>
                        </a:spcBef>
                        <a:spcAft>
                          <a:spcPts val="0"/>
                        </a:spcAft>
                        <a:buClr>
                          <a:srgbClr val="000000"/>
                        </a:buClr>
                        <a:buFont typeface="Arial"/>
                        <a:buNone/>
                      </a:pPr>
                      <a:r>
                        <a:rPr lang="it" sz="1400" b="0" i="0" u="none" strike="noStrike" cap="none" dirty="0">
                          <a:solidFill>
                            <a:srgbClr val="000000"/>
                          </a:solidFill>
                          <a:latin typeface="Times New Roman" panose="02020603050405020304" pitchFamily="18" charset="0"/>
                          <a:ea typeface="Source Code Pro Black" panose="020B0809030403020204" pitchFamily="49" charset="0"/>
                          <a:cs typeface="Times New Roman" panose="02020603050405020304" pitchFamily="18" charset="0"/>
                          <a:sym typeface="Source Code Pro"/>
                        </a:rPr>
                        <a:t>0</a:t>
                      </a:r>
                      <a:endParaRPr sz="1400" b="0" i="0" u="none" strike="noStrike" cap="none" dirty="0">
                        <a:solidFill>
                          <a:srgbClr val="000000"/>
                        </a:solidFill>
                        <a:latin typeface="Times New Roman" panose="02020603050405020304" pitchFamily="18" charset="0"/>
                        <a:ea typeface="Source Code Pro Black" panose="020B0809030403020204" pitchFamily="49" charset="0"/>
                        <a:cs typeface="Times New Roman" panose="02020603050405020304" pitchFamily="18" charset="0"/>
                        <a:sym typeface="Source Code Pro"/>
                      </a:endParaRPr>
                    </a:p>
                  </a:txBody>
                  <a:tcPr marL="91425" marR="91425" marT="91425" marB="91425"/>
                </a:tc>
                <a:tc>
                  <a:txBody>
                    <a:bodyPr/>
                    <a:lstStyle/>
                    <a:p>
                      <a:pPr marL="0" marR="0" lvl="0" indent="0" algn="ctr" rtl="0">
                        <a:lnSpc>
                          <a:spcPct val="100000"/>
                        </a:lnSpc>
                        <a:spcBef>
                          <a:spcPts val="0"/>
                        </a:spcBef>
                        <a:spcAft>
                          <a:spcPts val="0"/>
                        </a:spcAft>
                        <a:buClr>
                          <a:srgbClr val="000000"/>
                        </a:buClr>
                        <a:buFont typeface="Arial"/>
                        <a:buNone/>
                      </a:pPr>
                      <a:r>
                        <a:rPr lang="it" sz="1400" b="0" i="0" u="none" strike="noStrike" cap="none" dirty="0">
                          <a:solidFill>
                            <a:srgbClr val="000000"/>
                          </a:solidFill>
                          <a:latin typeface="Times New Roman" panose="02020603050405020304" pitchFamily="18" charset="0"/>
                          <a:ea typeface="Source Code Pro Black" panose="020B0809030403020204" pitchFamily="49" charset="0"/>
                          <a:cs typeface="Times New Roman" panose="02020603050405020304" pitchFamily="18" charset="0"/>
                          <a:sym typeface="Source Code Pro"/>
                        </a:rPr>
                        <a:t>0</a:t>
                      </a:r>
                      <a:endParaRPr sz="1400" b="0" i="0" u="none" strike="noStrike" cap="none" dirty="0">
                        <a:solidFill>
                          <a:srgbClr val="000000"/>
                        </a:solidFill>
                        <a:latin typeface="Times New Roman" panose="02020603050405020304" pitchFamily="18" charset="0"/>
                        <a:ea typeface="Source Code Pro Black" panose="020B0809030403020204" pitchFamily="49" charset="0"/>
                        <a:cs typeface="Times New Roman" panose="02020603050405020304" pitchFamily="18" charset="0"/>
                        <a:sym typeface="Source Code Pro"/>
                      </a:endParaRPr>
                    </a:p>
                  </a:txBody>
                  <a:tcPr marL="91425" marR="91425" marT="91425" marB="91425"/>
                </a:tc>
                <a:tc>
                  <a:txBody>
                    <a:bodyPr/>
                    <a:lstStyle/>
                    <a:p>
                      <a:pPr marL="0" marR="0" lvl="0" indent="0" algn="ctr" rtl="0">
                        <a:lnSpc>
                          <a:spcPct val="100000"/>
                        </a:lnSpc>
                        <a:spcBef>
                          <a:spcPts val="0"/>
                        </a:spcBef>
                        <a:spcAft>
                          <a:spcPts val="0"/>
                        </a:spcAft>
                        <a:buClr>
                          <a:srgbClr val="000000"/>
                        </a:buClr>
                        <a:buFont typeface="Arial"/>
                        <a:buNone/>
                      </a:pPr>
                      <a:r>
                        <a:rPr lang="it" sz="1400" b="0" i="0" u="none" strike="noStrike" cap="none" dirty="0">
                          <a:solidFill>
                            <a:srgbClr val="000000"/>
                          </a:solidFill>
                          <a:latin typeface="Times New Roman" panose="02020603050405020304" pitchFamily="18" charset="0"/>
                          <a:ea typeface="Source Code Pro Black" panose="020B0809030403020204" pitchFamily="49" charset="0"/>
                          <a:cs typeface="Times New Roman" panose="02020603050405020304" pitchFamily="18" charset="0"/>
                          <a:sym typeface="Source Code Pro"/>
                        </a:rPr>
                        <a:t>1</a:t>
                      </a:r>
                      <a:endParaRPr sz="1400" b="0" i="0" u="none" strike="noStrike" cap="none" dirty="0">
                        <a:solidFill>
                          <a:srgbClr val="000000"/>
                        </a:solidFill>
                        <a:latin typeface="Times New Roman" panose="02020603050405020304" pitchFamily="18" charset="0"/>
                        <a:ea typeface="Source Code Pro Black" panose="020B0809030403020204" pitchFamily="49" charset="0"/>
                        <a:cs typeface="Times New Roman" panose="02020603050405020304" pitchFamily="18" charset="0"/>
                        <a:sym typeface="Source Code Pro"/>
                      </a:endParaRPr>
                    </a:p>
                  </a:txBody>
                  <a:tcPr marL="91425" marR="91425" marT="91425" marB="91425"/>
                </a:tc>
                <a:extLst>
                  <a:ext uri="{0D108BD9-81ED-4DB2-BD59-A6C34878D82A}">
                    <a16:rowId xmlns:a16="http://schemas.microsoft.com/office/drawing/2014/main" val="10002"/>
                  </a:ext>
                </a:extLst>
              </a:tr>
              <a:tr h="381000">
                <a:tc>
                  <a:txBody>
                    <a:bodyPr/>
                    <a:lstStyle/>
                    <a:p>
                      <a:pPr marL="0" marR="0" lvl="0" indent="0" algn="ctr" rtl="0">
                        <a:lnSpc>
                          <a:spcPct val="100000"/>
                        </a:lnSpc>
                        <a:spcBef>
                          <a:spcPts val="0"/>
                        </a:spcBef>
                        <a:spcAft>
                          <a:spcPts val="0"/>
                        </a:spcAft>
                        <a:buClr>
                          <a:srgbClr val="000000"/>
                        </a:buClr>
                        <a:buFont typeface="Arial"/>
                        <a:buNone/>
                      </a:pPr>
                      <a:r>
                        <a:rPr lang="it" sz="1400" b="1" i="0" u="none" strike="noStrike" cap="none" dirty="0">
                          <a:solidFill>
                            <a:srgbClr val="000000"/>
                          </a:solidFill>
                          <a:latin typeface="Source Code Pro Black" panose="020B0809030403020204" pitchFamily="49" charset="0"/>
                          <a:ea typeface="Source Code Pro Black" panose="020B0809030403020204" pitchFamily="49" charset="0"/>
                          <a:cs typeface="Source Code Pro"/>
                          <a:sym typeface="Source Code Pro"/>
                        </a:rPr>
                        <a:t>3</a:t>
                      </a:r>
                      <a:endParaRPr sz="1400" b="1" i="0" u="none" strike="noStrike" cap="none" dirty="0">
                        <a:solidFill>
                          <a:srgbClr val="000000"/>
                        </a:solidFill>
                        <a:latin typeface="Source Code Pro Black" panose="020B0809030403020204" pitchFamily="49" charset="0"/>
                        <a:ea typeface="Source Code Pro Black" panose="020B0809030403020204" pitchFamily="49" charset="0"/>
                        <a:cs typeface="Source Code Pro"/>
                        <a:sym typeface="Source Code Pro"/>
                      </a:endParaRPr>
                    </a:p>
                  </a:txBody>
                  <a:tcPr marL="91425" marR="91425" marT="91425" marB="91425"/>
                </a:tc>
                <a:tc>
                  <a:txBody>
                    <a:bodyPr/>
                    <a:lstStyle/>
                    <a:p>
                      <a:pPr marL="0" marR="0" lvl="0" indent="0" algn="ctr" rtl="0">
                        <a:lnSpc>
                          <a:spcPct val="100000"/>
                        </a:lnSpc>
                        <a:spcBef>
                          <a:spcPts val="0"/>
                        </a:spcBef>
                        <a:spcAft>
                          <a:spcPts val="0"/>
                        </a:spcAft>
                        <a:buClr>
                          <a:srgbClr val="000000"/>
                        </a:buClr>
                        <a:buFont typeface="Arial"/>
                        <a:buNone/>
                      </a:pPr>
                      <a:r>
                        <a:rPr lang="it" sz="1400" b="0" i="0" u="none" strike="noStrike" cap="none">
                          <a:solidFill>
                            <a:srgbClr val="000000"/>
                          </a:solidFill>
                          <a:latin typeface="Times New Roman" panose="02020603050405020304" pitchFamily="18" charset="0"/>
                          <a:ea typeface="Source Code Pro Black" panose="020B0809030403020204" pitchFamily="49" charset="0"/>
                          <a:cs typeface="Times New Roman" panose="02020603050405020304" pitchFamily="18" charset="0"/>
                          <a:sym typeface="Source Code Pro"/>
                        </a:rPr>
                        <a:t>1</a:t>
                      </a:r>
                      <a:endParaRPr sz="1400" b="0" i="0" u="none" strike="noStrike" cap="none">
                        <a:solidFill>
                          <a:srgbClr val="000000"/>
                        </a:solidFill>
                        <a:latin typeface="Times New Roman" panose="02020603050405020304" pitchFamily="18" charset="0"/>
                        <a:ea typeface="Source Code Pro Black" panose="020B0809030403020204" pitchFamily="49" charset="0"/>
                        <a:cs typeface="Times New Roman" panose="02020603050405020304" pitchFamily="18" charset="0"/>
                        <a:sym typeface="Source Code Pro"/>
                      </a:endParaRPr>
                    </a:p>
                  </a:txBody>
                  <a:tcPr marL="91425" marR="91425" marT="91425" marB="91425"/>
                </a:tc>
                <a:tc>
                  <a:txBody>
                    <a:bodyPr/>
                    <a:lstStyle/>
                    <a:p>
                      <a:pPr marL="0" marR="0" lvl="0" indent="0" algn="ctr" rtl="0">
                        <a:lnSpc>
                          <a:spcPct val="100000"/>
                        </a:lnSpc>
                        <a:spcBef>
                          <a:spcPts val="0"/>
                        </a:spcBef>
                        <a:spcAft>
                          <a:spcPts val="0"/>
                        </a:spcAft>
                        <a:buClr>
                          <a:srgbClr val="000000"/>
                        </a:buClr>
                        <a:buFont typeface="Arial"/>
                        <a:buNone/>
                      </a:pPr>
                      <a:r>
                        <a:rPr lang="it" sz="1400" b="0" i="0" u="none" strike="noStrike" cap="none" dirty="0">
                          <a:solidFill>
                            <a:srgbClr val="000000"/>
                          </a:solidFill>
                          <a:latin typeface="Times New Roman" panose="02020603050405020304" pitchFamily="18" charset="0"/>
                          <a:ea typeface="Source Code Pro Black" panose="020B0809030403020204" pitchFamily="49" charset="0"/>
                          <a:cs typeface="Times New Roman" panose="02020603050405020304" pitchFamily="18" charset="0"/>
                          <a:sym typeface="Source Code Pro"/>
                        </a:rPr>
                        <a:t>0</a:t>
                      </a:r>
                      <a:endParaRPr sz="1400" b="0" i="0" u="none" strike="noStrike" cap="none" dirty="0">
                        <a:solidFill>
                          <a:srgbClr val="000000"/>
                        </a:solidFill>
                        <a:latin typeface="Times New Roman" panose="02020603050405020304" pitchFamily="18" charset="0"/>
                        <a:ea typeface="Source Code Pro Black" panose="020B0809030403020204" pitchFamily="49" charset="0"/>
                        <a:cs typeface="Times New Roman" panose="02020603050405020304" pitchFamily="18" charset="0"/>
                        <a:sym typeface="Source Code Pro"/>
                      </a:endParaRPr>
                    </a:p>
                  </a:txBody>
                  <a:tcPr marL="91425" marR="91425" marT="91425" marB="91425"/>
                </a:tc>
                <a:tc>
                  <a:txBody>
                    <a:bodyPr/>
                    <a:lstStyle/>
                    <a:p>
                      <a:pPr marL="0" marR="0" lvl="0" indent="0" algn="ctr" rtl="0">
                        <a:lnSpc>
                          <a:spcPct val="100000"/>
                        </a:lnSpc>
                        <a:spcBef>
                          <a:spcPts val="0"/>
                        </a:spcBef>
                        <a:spcAft>
                          <a:spcPts val="0"/>
                        </a:spcAft>
                        <a:buClr>
                          <a:srgbClr val="000000"/>
                        </a:buClr>
                        <a:buFont typeface="Arial"/>
                        <a:buNone/>
                      </a:pPr>
                      <a:r>
                        <a:rPr lang="it" sz="1400" b="0" i="0" u="none" strike="noStrike" cap="none" dirty="0">
                          <a:solidFill>
                            <a:srgbClr val="000000"/>
                          </a:solidFill>
                          <a:latin typeface="Times New Roman" panose="02020603050405020304" pitchFamily="18" charset="0"/>
                          <a:ea typeface="Source Code Pro Black" panose="020B0809030403020204" pitchFamily="49" charset="0"/>
                          <a:cs typeface="Times New Roman" panose="02020603050405020304" pitchFamily="18" charset="0"/>
                          <a:sym typeface="Source Code Pro"/>
                        </a:rPr>
                        <a:t>0</a:t>
                      </a:r>
                      <a:endParaRPr sz="1400" b="0" i="0" u="none" strike="noStrike" cap="none" dirty="0">
                        <a:solidFill>
                          <a:srgbClr val="000000"/>
                        </a:solidFill>
                        <a:latin typeface="Times New Roman" panose="02020603050405020304" pitchFamily="18" charset="0"/>
                        <a:ea typeface="Source Code Pro Black" panose="020B0809030403020204" pitchFamily="49" charset="0"/>
                        <a:cs typeface="Times New Roman" panose="02020603050405020304" pitchFamily="18" charset="0"/>
                        <a:sym typeface="Source Code Pro"/>
                      </a:endParaRPr>
                    </a:p>
                  </a:txBody>
                  <a:tcPr marL="91425" marR="91425" marT="91425" marB="91425"/>
                </a:tc>
                <a:tc>
                  <a:txBody>
                    <a:bodyPr/>
                    <a:lstStyle/>
                    <a:p>
                      <a:pPr marL="0" marR="0" lvl="0" indent="0" algn="ctr" rtl="0">
                        <a:lnSpc>
                          <a:spcPct val="100000"/>
                        </a:lnSpc>
                        <a:spcBef>
                          <a:spcPts val="0"/>
                        </a:spcBef>
                        <a:spcAft>
                          <a:spcPts val="0"/>
                        </a:spcAft>
                        <a:buClr>
                          <a:srgbClr val="000000"/>
                        </a:buClr>
                        <a:buFont typeface="Arial"/>
                        <a:buNone/>
                      </a:pPr>
                      <a:r>
                        <a:rPr lang="it" sz="1400" b="0" i="0" u="none" strike="noStrike" cap="none" dirty="0">
                          <a:solidFill>
                            <a:srgbClr val="000000"/>
                          </a:solidFill>
                          <a:latin typeface="Times New Roman" panose="02020603050405020304" pitchFamily="18" charset="0"/>
                          <a:ea typeface="Source Code Pro Black" panose="020B0809030403020204" pitchFamily="49" charset="0"/>
                          <a:cs typeface="Times New Roman" panose="02020603050405020304" pitchFamily="18" charset="0"/>
                          <a:sym typeface="Source Code Pro"/>
                        </a:rPr>
                        <a:t>0</a:t>
                      </a:r>
                      <a:endParaRPr sz="1400" b="0" i="0" u="none" strike="noStrike" cap="none" dirty="0">
                        <a:solidFill>
                          <a:srgbClr val="000000"/>
                        </a:solidFill>
                        <a:latin typeface="Times New Roman" panose="02020603050405020304" pitchFamily="18" charset="0"/>
                        <a:ea typeface="Source Code Pro Black" panose="020B0809030403020204" pitchFamily="49" charset="0"/>
                        <a:cs typeface="Times New Roman" panose="02020603050405020304" pitchFamily="18" charset="0"/>
                        <a:sym typeface="Source Code Pro"/>
                      </a:endParaRPr>
                    </a:p>
                  </a:txBody>
                  <a:tcPr marL="91425" marR="91425" marT="91425" marB="91425"/>
                </a:tc>
                <a:extLst>
                  <a:ext uri="{0D108BD9-81ED-4DB2-BD59-A6C34878D82A}">
                    <a16:rowId xmlns:a16="http://schemas.microsoft.com/office/drawing/2014/main" val="10003"/>
                  </a:ext>
                </a:extLst>
              </a:tr>
              <a:tr h="381000">
                <a:tc>
                  <a:txBody>
                    <a:bodyPr/>
                    <a:lstStyle/>
                    <a:p>
                      <a:pPr marL="0" marR="0" lvl="0" indent="0" algn="ctr" rtl="0">
                        <a:lnSpc>
                          <a:spcPct val="100000"/>
                        </a:lnSpc>
                        <a:spcBef>
                          <a:spcPts val="0"/>
                        </a:spcBef>
                        <a:spcAft>
                          <a:spcPts val="0"/>
                        </a:spcAft>
                        <a:buClr>
                          <a:srgbClr val="000000"/>
                        </a:buClr>
                        <a:buFont typeface="Arial"/>
                        <a:buNone/>
                      </a:pPr>
                      <a:r>
                        <a:rPr lang="it" sz="1400" b="1" i="0" u="none" strike="noStrike" cap="none" dirty="0">
                          <a:solidFill>
                            <a:srgbClr val="000000"/>
                          </a:solidFill>
                          <a:latin typeface="Source Code Pro Black" panose="020B0809030403020204" pitchFamily="49" charset="0"/>
                          <a:ea typeface="Source Code Pro Black" panose="020B0809030403020204" pitchFamily="49" charset="0"/>
                          <a:cs typeface="Source Code Pro"/>
                          <a:sym typeface="Source Code Pro"/>
                        </a:rPr>
                        <a:t>4</a:t>
                      </a:r>
                      <a:endParaRPr sz="1400" b="1" i="0" u="none" strike="noStrike" cap="none" dirty="0">
                        <a:solidFill>
                          <a:srgbClr val="000000"/>
                        </a:solidFill>
                        <a:latin typeface="Source Code Pro Black" panose="020B0809030403020204" pitchFamily="49" charset="0"/>
                        <a:ea typeface="Source Code Pro Black" panose="020B0809030403020204" pitchFamily="49" charset="0"/>
                        <a:cs typeface="Source Code Pro"/>
                        <a:sym typeface="Source Code Pro"/>
                      </a:endParaRPr>
                    </a:p>
                  </a:txBody>
                  <a:tcPr marL="91425" marR="91425" marT="91425" marB="91425"/>
                </a:tc>
                <a:tc>
                  <a:txBody>
                    <a:bodyPr/>
                    <a:lstStyle/>
                    <a:p>
                      <a:pPr marL="0" marR="0" lvl="0" indent="0" algn="ctr" rtl="0">
                        <a:lnSpc>
                          <a:spcPct val="100000"/>
                        </a:lnSpc>
                        <a:spcBef>
                          <a:spcPts val="0"/>
                        </a:spcBef>
                        <a:spcAft>
                          <a:spcPts val="0"/>
                        </a:spcAft>
                        <a:buClr>
                          <a:srgbClr val="000000"/>
                        </a:buClr>
                        <a:buFont typeface="Arial"/>
                        <a:buNone/>
                      </a:pPr>
                      <a:r>
                        <a:rPr lang="it" sz="1400" b="0" i="0" u="none" strike="noStrike" cap="none" dirty="0">
                          <a:solidFill>
                            <a:srgbClr val="000000"/>
                          </a:solidFill>
                          <a:latin typeface="Times New Roman" panose="02020603050405020304" pitchFamily="18" charset="0"/>
                          <a:ea typeface="Source Code Pro Black" panose="020B0809030403020204" pitchFamily="49" charset="0"/>
                          <a:cs typeface="Times New Roman" panose="02020603050405020304" pitchFamily="18" charset="0"/>
                          <a:sym typeface="Source Code Pro"/>
                        </a:rPr>
                        <a:t>0</a:t>
                      </a:r>
                      <a:endParaRPr sz="1400" b="0" i="0" u="none" strike="noStrike" cap="none" dirty="0">
                        <a:solidFill>
                          <a:srgbClr val="000000"/>
                        </a:solidFill>
                        <a:latin typeface="Times New Roman" panose="02020603050405020304" pitchFamily="18" charset="0"/>
                        <a:ea typeface="Source Code Pro Black" panose="020B0809030403020204" pitchFamily="49" charset="0"/>
                        <a:cs typeface="Times New Roman" panose="02020603050405020304" pitchFamily="18" charset="0"/>
                        <a:sym typeface="Source Code Pro"/>
                      </a:endParaRPr>
                    </a:p>
                  </a:txBody>
                  <a:tcPr marL="91425" marR="91425" marT="91425" marB="91425"/>
                </a:tc>
                <a:tc>
                  <a:txBody>
                    <a:bodyPr/>
                    <a:lstStyle/>
                    <a:p>
                      <a:pPr marL="0" marR="0" lvl="0" indent="0" algn="ctr" rtl="0">
                        <a:lnSpc>
                          <a:spcPct val="100000"/>
                        </a:lnSpc>
                        <a:spcBef>
                          <a:spcPts val="0"/>
                        </a:spcBef>
                        <a:spcAft>
                          <a:spcPts val="0"/>
                        </a:spcAft>
                        <a:buClr>
                          <a:srgbClr val="000000"/>
                        </a:buClr>
                        <a:buFont typeface="Arial"/>
                        <a:buNone/>
                      </a:pPr>
                      <a:r>
                        <a:rPr lang="it" sz="1400" b="0" i="0" u="none" strike="noStrike" cap="none" dirty="0">
                          <a:solidFill>
                            <a:srgbClr val="000000"/>
                          </a:solidFill>
                          <a:latin typeface="Times New Roman" panose="02020603050405020304" pitchFamily="18" charset="0"/>
                          <a:ea typeface="Source Code Pro Black" panose="020B0809030403020204" pitchFamily="49" charset="0"/>
                          <a:cs typeface="Times New Roman" panose="02020603050405020304" pitchFamily="18" charset="0"/>
                          <a:sym typeface="Source Code Pro"/>
                        </a:rPr>
                        <a:t>0</a:t>
                      </a:r>
                      <a:endParaRPr sz="1400" b="0" i="0" u="none" strike="noStrike" cap="none" dirty="0">
                        <a:solidFill>
                          <a:srgbClr val="000000"/>
                        </a:solidFill>
                        <a:latin typeface="Times New Roman" panose="02020603050405020304" pitchFamily="18" charset="0"/>
                        <a:ea typeface="Source Code Pro Black" panose="020B0809030403020204" pitchFamily="49" charset="0"/>
                        <a:cs typeface="Times New Roman" panose="02020603050405020304" pitchFamily="18" charset="0"/>
                        <a:sym typeface="Source Code Pro"/>
                      </a:endParaRPr>
                    </a:p>
                  </a:txBody>
                  <a:tcPr marL="91425" marR="91425" marT="91425" marB="91425"/>
                </a:tc>
                <a:tc>
                  <a:txBody>
                    <a:bodyPr/>
                    <a:lstStyle/>
                    <a:p>
                      <a:pPr marL="0" marR="0" lvl="0" indent="0" algn="ctr" rtl="0">
                        <a:lnSpc>
                          <a:spcPct val="100000"/>
                        </a:lnSpc>
                        <a:spcBef>
                          <a:spcPts val="0"/>
                        </a:spcBef>
                        <a:spcAft>
                          <a:spcPts val="0"/>
                        </a:spcAft>
                        <a:buClr>
                          <a:srgbClr val="000000"/>
                        </a:buClr>
                        <a:buFont typeface="Arial"/>
                        <a:buNone/>
                      </a:pPr>
                      <a:r>
                        <a:rPr lang="it" sz="1400" b="0" i="0" u="none" strike="noStrike" cap="none" dirty="0">
                          <a:solidFill>
                            <a:srgbClr val="000000"/>
                          </a:solidFill>
                          <a:latin typeface="Times New Roman" panose="02020603050405020304" pitchFamily="18" charset="0"/>
                          <a:ea typeface="Source Code Pro Black" panose="020B0809030403020204" pitchFamily="49" charset="0"/>
                          <a:cs typeface="Times New Roman" panose="02020603050405020304" pitchFamily="18" charset="0"/>
                          <a:sym typeface="Source Code Pro"/>
                        </a:rPr>
                        <a:t>1</a:t>
                      </a:r>
                      <a:endParaRPr sz="1400" b="0" i="0" u="none" strike="noStrike" cap="none" dirty="0">
                        <a:solidFill>
                          <a:srgbClr val="000000"/>
                        </a:solidFill>
                        <a:latin typeface="Times New Roman" panose="02020603050405020304" pitchFamily="18" charset="0"/>
                        <a:ea typeface="Source Code Pro Black" panose="020B0809030403020204" pitchFamily="49" charset="0"/>
                        <a:cs typeface="Times New Roman" panose="02020603050405020304" pitchFamily="18" charset="0"/>
                        <a:sym typeface="Source Code Pro"/>
                      </a:endParaRPr>
                    </a:p>
                  </a:txBody>
                  <a:tcPr marL="91425" marR="91425" marT="91425" marB="91425"/>
                </a:tc>
                <a:tc>
                  <a:txBody>
                    <a:bodyPr/>
                    <a:lstStyle/>
                    <a:p>
                      <a:pPr marL="0" marR="0" lvl="0" indent="0" algn="ctr" rtl="0">
                        <a:lnSpc>
                          <a:spcPct val="100000"/>
                        </a:lnSpc>
                        <a:spcBef>
                          <a:spcPts val="0"/>
                        </a:spcBef>
                        <a:spcAft>
                          <a:spcPts val="0"/>
                        </a:spcAft>
                        <a:buClr>
                          <a:srgbClr val="000000"/>
                        </a:buClr>
                        <a:buFont typeface="Arial"/>
                        <a:buNone/>
                      </a:pPr>
                      <a:r>
                        <a:rPr lang="it" sz="1400" b="0" i="0" u="none" strike="noStrike" cap="none" dirty="0">
                          <a:solidFill>
                            <a:srgbClr val="000000"/>
                          </a:solidFill>
                          <a:latin typeface="Times New Roman" panose="02020603050405020304" pitchFamily="18" charset="0"/>
                          <a:ea typeface="Source Code Pro Black" panose="020B0809030403020204" pitchFamily="49" charset="0"/>
                          <a:cs typeface="Times New Roman" panose="02020603050405020304" pitchFamily="18" charset="0"/>
                          <a:sym typeface="Source Code Pro"/>
                        </a:rPr>
                        <a:t>0</a:t>
                      </a:r>
                      <a:endParaRPr sz="1400" b="0" i="0" u="none" strike="noStrike" cap="none" dirty="0">
                        <a:solidFill>
                          <a:srgbClr val="000000"/>
                        </a:solidFill>
                        <a:latin typeface="Times New Roman" panose="02020603050405020304" pitchFamily="18" charset="0"/>
                        <a:ea typeface="Source Code Pro Black" panose="020B0809030403020204" pitchFamily="49" charset="0"/>
                        <a:cs typeface="Times New Roman" panose="02020603050405020304" pitchFamily="18" charset="0"/>
                        <a:sym typeface="Source Code Pro"/>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dirty="0">
                <a:solidFill>
                  <a:srgbClr val="00B050"/>
                </a:solidFill>
              </a:rPr>
              <a:t>Modelli utilizzati</a:t>
            </a:r>
            <a:endParaRPr dirty="0">
              <a:solidFill>
                <a:srgbClr val="00B050"/>
              </a:solidFill>
            </a:endParaRPr>
          </a:p>
        </p:txBody>
      </p:sp>
      <p:sp>
        <p:nvSpPr>
          <p:cNvPr id="89" name="Google Shape;89;p18"/>
          <p:cNvSpPr txBox="1">
            <a:spLocks noGrp="1"/>
          </p:cNvSpPr>
          <p:nvPr>
            <p:ph type="body" idx="1"/>
          </p:nvPr>
        </p:nvSpPr>
        <p:spPr>
          <a:xfrm>
            <a:off x="311700" y="937900"/>
            <a:ext cx="8520600" cy="4105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sz="1400" dirty="0">
                <a:solidFill>
                  <a:schemeClr val="accent1"/>
                </a:solidFill>
              </a:rPr>
              <a:t>Abbiamo testato due modelli di Machine Learning per la regressione dell’impronta di carbonio:</a:t>
            </a:r>
            <a:endParaRPr sz="1400" dirty="0">
              <a:solidFill>
                <a:schemeClr val="accent1"/>
              </a:solidFill>
            </a:endParaRPr>
          </a:p>
          <a:p>
            <a:pPr marL="457200" lvl="0" indent="-317500" algn="l" rtl="0">
              <a:spcBef>
                <a:spcPts val="1200"/>
              </a:spcBef>
              <a:spcAft>
                <a:spcPts val="0"/>
              </a:spcAft>
              <a:buClr>
                <a:schemeClr val="accent1"/>
              </a:buClr>
              <a:buSzPts val="1400"/>
              <a:buChar char="●"/>
            </a:pPr>
            <a:r>
              <a:rPr lang="it" sz="1400" b="1" dirty="0">
                <a:solidFill>
                  <a:schemeClr val="accent1"/>
                </a:solidFill>
                <a:latin typeface="Source Code Pro Black" panose="020B0809030403020204" pitchFamily="49" charset="0"/>
                <a:ea typeface="Source Code Pro Black" panose="020B0809030403020204" pitchFamily="49" charset="0"/>
              </a:rPr>
              <a:t>Decision Tree </a:t>
            </a:r>
            <a:endParaRPr sz="1400" b="1" dirty="0">
              <a:solidFill>
                <a:schemeClr val="accent1"/>
              </a:solidFill>
              <a:latin typeface="Source Code Pro Black" panose="020B0809030403020204" pitchFamily="49" charset="0"/>
              <a:ea typeface="Source Code Pro Black" panose="020B0809030403020204" pitchFamily="49" charset="0"/>
            </a:endParaRPr>
          </a:p>
          <a:p>
            <a:pPr indent="-317500">
              <a:spcBef>
                <a:spcPts val="1200"/>
              </a:spcBef>
              <a:buClr>
                <a:schemeClr val="accent1"/>
              </a:buClr>
              <a:buSzPts val="1400"/>
            </a:pPr>
            <a:r>
              <a:rPr lang="it" sz="1400" b="1" dirty="0">
                <a:solidFill>
                  <a:schemeClr val="accent1"/>
                </a:solidFill>
                <a:latin typeface="Source Code Pro Black" panose="020B0809030403020204" pitchFamily="49" charset="0"/>
                <a:ea typeface="Source Code Pro Black" panose="020B0809030403020204" pitchFamily="49" charset="0"/>
              </a:rPr>
              <a:t>Random Forest </a:t>
            </a:r>
            <a:endParaRPr sz="1400" b="1" dirty="0">
              <a:solidFill>
                <a:schemeClr val="accent1"/>
              </a:solidFill>
              <a:latin typeface="Source Code Pro Black" panose="020B0809030403020204" pitchFamily="49" charset="0"/>
              <a:ea typeface="Source Code Pro Black" panose="020B0809030403020204" pitchFamily="49" charset="0"/>
            </a:endParaRPr>
          </a:p>
          <a:p>
            <a:pPr marL="0" lvl="0" indent="0" algn="l" rtl="0">
              <a:spcBef>
                <a:spcPts val="1200"/>
              </a:spcBef>
              <a:spcAft>
                <a:spcPts val="0"/>
              </a:spcAft>
              <a:buNone/>
            </a:pPr>
            <a:r>
              <a:rPr lang="it" sz="1400" dirty="0">
                <a:solidFill>
                  <a:schemeClr val="accent1"/>
                </a:solidFill>
              </a:rPr>
              <a:t>Per ogni modello sono state calcolate le seguenti metriche di valutazione:</a:t>
            </a:r>
            <a:endParaRPr sz="1400" dirty="0">
              <a:solidFill>
                <a:schemeClr val="accent1"/>
              </a:solidFill>
            </a:endParaRPr>
          </a:p>
          <a:p>
            <a:pPr marL="0" lvl="0" indent="0" algn="l" rtl="0">
              <a:spcBef>
                <a:spcPts val="1200"/>
              </a:spcBef>
              <a:spcAft>
                <a:spcPts val="0"/>
              </a:spcAft>
              <a:buNone/>
            </a:pPr>
            <a:r>
              <a:rPr lang="it" sz="1400" dirty="0">
                <a:solidFill>
                  <a:schemeClr val="accent1"/>
                </a:solidFill>
              </a:rPr>
              <a:t>🔹 </a:t>
            </a:r>
            <a:r>
              <a:rPr lang="it" sz="1400" b="1" dirty="0">
                <a:solidFill>
                  <a:schemeClr val="accent1"/>
                </a:solidFill>
                <a:latin typeface="Source Code Pro Black" panose="020B0809030403020204" pitchFamily="49" charset="0"/>
                <a:ea typeface="Source Code Pro Black" panose="020B0809030403020204" pitchFamily="49" charset="0"/>
              </a:rPr>
              <a:t>MAE </a:t>
            </a:r>
            <a:r>
              <a:rPr lang="it" sz="1400" dirty="0">
                <a:solidFill>
                  <a:schemeClr val="accent1"/>
                </a:solidFill>
              </a:rPr>
              <a:t>(Mean Absolute Error)</a:t>
            </a:r>
            <a:endParaRPr sz="1400" dirty="0">
              <a:solidFill>
                <a:schemeClr val="accent1"/>
              </a:solidFill>
            </a:endParaRPr>
          </a:p>
          <a:p>
            <a:pPr marL="0" lvl="0" indent="0" algn="l" rtl="0">
              <a:spcBef>
                <a:spcPts val="1200"/>
              </a:spcBef>
              <a:spcAft>
                <a:spcPts val="0"/>
              </a:spcAft>
              <a:buNone/>
            </a:pPr>
            <a:r>
              <a:rPr lang="it" sz="1400" dirty="0">
                <a:solidFill>
                  <a:schemeClr val="accent1"/>
                </a:solidFill>
              </a:rPr>
              <a:t>🔹 </a:t>
            </a:r>
            <a:r>
              <a:rPr lang="it" sz="1400" b="1" dirty="0">
                <a:solidFill>
                  <a:schemeClr val="accent1"/>
                </a:solidFill>
                <a:latin typeface="Source Code Pro Black" panose="020B0809030403020204" pitchFamily="49" charset="0"/>
                <a:ea typeface="Source Code Pro Black" panose="020B0809030403020204" pitchFamily="49" charset="0"/>
              </a:rPr>
              <a:t>MSE</a:t>
            </a:r>
            <a:r>
              <a:rPr lang="it" sz="1400" dirty="0">
                <a:solidFill>
                  <a:schemeClr val="accent1"/>
                </a:solidFill>
              </a:rPr>
              <a:t> (Mean Squared Error)</a:t>
            </a:r>
          </a:p>
          <a:p>
            <a:pPr marL="0" lvl="0" indent="0" algn="l" rtl="0">
              <a:spcBef>
                <a:spcPts val="1200"/>
              </a:spcBef>
              <a:spcAft>
                <a:spcPts val="0"/>
              </a:spcAft>
              <a:buNone/>
            </a:pPr>
            <a:r>
              <a:rPr lang="it" sz="1400" dirty="0">
                <a:solidFill>
                  <a:schemeClr val="accent1"/>
                </a:solidFill>
              </a:rPr>
              <a:t>🔹 </a:t>
            </a:r>
            <a:r>
              <a:rPr lang="it" sz="1400" b="1" dirty="0">
                <a:solidFill>
                  <a:schemeClr val="accent1"/>
                </a:solidFill>
                <a:latin typeface="Source Code Pro Black" panose="020B0809030403020204" pitchFamily="49" charset="0"/>
                <a:ea typeface="Source Code Pro Black" panose="020B0809030403020204" pitchFamily="49" charset="0"/>
              </a:rPr>
              <a:t>R² Score</a:t>
            </a:r>
            <a:endParaRPr sz="1400" b="1" dirty="0">
              <a:solidFill>
                <a:schemeClr val="accent1"/>
              </a:solidFill>
              <a:latin typeface="Source Code Pro Black" panose="020B0809030403020204" pitchFamily="49" charset="0"/>
              <a:ea typeface="Source Code Pro Black" panose="020B0809030403020204" pitchFamily="49" charset="0"/>
            </a:endParaRPr>
          </a:p>
          <a:p>
            <a:pPr marL="0" lvl="0" indent="0" algn="l" rtl="0">
              <a:spcBef>
                <a:spcPts val="1200"/>
              </a:spcBef>
              <a:spcAft>
                <a:spcPts val="0"/>
              </a:spcAft>
              <a:buNone/>
            </a:pPr>
            <a:endParaRPr sz="1300" dirty="0"/>
          </a:p>
          <a:p>
            <a:pPr marL="0" lvl="0" indent="0" algn="l" rtl="0">
              <a:spcBef>
                <a:spcPts val="1200"/>
              </a:spcBef>
              <a:spcAft>
                <a:spcPts val="1200"/>
              </a:spcAft>
              <a:buNone/>
            </a:pPr>
            <a:endParaRPr sz="1400" b="1" dirty="0">
              <a:solidFill>
                <a:schemeClr val="accent1"/>
              </a:solidFill>
              <a:latin typeface="Source Code Pro Black" panose="020B0809030403020204" pitchFamily="49" charset="0"/>
              <a:ea typeface="Source Code Pro Black" panose="020B08090304030202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7590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dirty="0">
                <a:solidFill>
                  <a:srgbClr val="00B050"/>
                </a:solidFill>
              </a:rPr>
              <a:t>Modelli utilizzati: Random Forest</a:t>
            </a:r>
            <a:endParaRPr dirty="0">
              <a:solidFill>
                <a:srgbClr val="00B050"/>
              </a:solidFill>
            </a:endParaRPr>
          </a:p>
        </p:txBody>
      </p:sp>
      <p:sp>
        <p:nvSpPr>
          <p:cNvPr id="95" name="Google Shape;95;p19"/>
          <p:cNvSpPr txBox="1">
            <a:spLocks noGrp="1"/>
          </p:cNvSpPr>
          <p:nvPr>
            <p:ph type="body" idx="1"/>
          </p:nvPr>
        </p:nvSpPr>
        <p:spPr>
          <a:xfrm>
            <a:off x="194175" y="776700"/>
            <a:ext cx="4060800" cy="4307100"/>
          </a:xfrm>
          <a:prstGeom prst="rect">
            <a:avLst/>
          </a:prstGeom>
        </p:spPr>
        <p:txBody>
          <a:bodyPr spcFirstLastPara="1" wrap="square" lIns="91425" tIns="91425" rIns="91425" bIns="91425" anchor="t" anchorCtr="0">
            <a:normAutofit/>
          </a:bodyPr>
          <a:lstStyle/>
          <a:p>
            <a:pPr marL="0" lvl="0" indent="0" algn="l" rtl="0">
              <a:lnSpc>
                <a:spcPct val="130000"/>
              </a:lnSpc>
              <a:spcBef>
                <a:spcPts val="1200"/>
              </a:spcBef>
              <a:spcAft>
                <a:spcPts val="1200"/>
              </a:spcAft>
              <a:buNone/>
            </a:pPr>
            <a:r>
              <a:rPr lang="it" sz="1300">
                <a:solidFill>
                  <a:srgbClr val="000000"/>
                </a:solidFill>
              </a:rPr>
              <a:t>Il </a:t>
            </a:r>
            <a:r>
              <a:rPr lang="it" sz="1300" b="1">
                <a:solidFill>
                  <a:srgbClr val="000000"/>
                </a:solidFill>
              </a:rPr>
              <a:t>Random Forest</a:t>
            </a:r>
            <a:r>
              <a:rPr lang="it" sz="1300">
                <a:solidFill>
                  <a:srgbClr val="000000"/>
                </a:solidFill>
              </a:rPr>
              <a:t> è un algoritmo di apprendimento automatico ampiamente utilizzato, che combina i risultati di più alberi di decisione per produrre una previsione finale. Si basa su un'estensione della tecnica del bagging, integrando anche la selezione casuale delle caratteristiche per generare una foresta di alberi di decisione tra loro indipendenti. </a:t>
            </a:r>
            <a:endParaRPr sz="1500"/>
          </a:p>
        </p:txBody>
      </p:sp>
      <p:pic>
        <p:nvPicPr>
          <p:cNvPr id="96" name="Google Shape;96;p19"/>
          <p:cNvPicPr preferRelativeResize="0"/>
          <p:nvPr/>
        </p:nvPicPr>
        <p:blipFill>
          <a:blip r:embed="rId3">
            <a:alphaModFix/>
          </a:blip>
          <a:stretch>
            <a:fillRect/>
          </a:stretch>
        </p:blipFill>
        <p:spPr>
          <a:xfrm>
            <a:off x="4230180" y="691376"/>
            <a:ext cx="4913820" cy="2967149"/>
          </a:xfrm>
          <a:prstGeom prst="rect">
            <a:avLst/>
          </a:prstGeom>
          <a:noFill/>
          <a:ln>
            <a:noFill/>
          </a:ln>
        </p:spPr>
      </p:pic>
      <p:sp>
        <p:nvSpPr>
          <p:cNvPr id="97" name="Google Shape;97;p19"/>
          <p:cNvSpPr txBox="1"/>
          <p:nvPr/>
        </p:nvSpPr>
        <p:spPr>
          <a:xfrm>
            <a:off x="194175" y="3558325"/>
            <a:ext cx="8373300" cy="1439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1200"/>
              </a:spcBef>
              <a:spcAft>
                <a:spcPts val="0"/>
              </a:spcAft>
              <a:buNone/>
            </a:pPr>
            <a:r>
              <a:rPr lang="it" sz="1300" dirty="0">
                <a:latin typeface="Source Code Pro"/>
                <a:ea typeface="Source Code Pro"/>
                <a:cs typeface="Source Code Pro"/>
                <a:sym typeface="Source Code Pro"/>
              </a:rPr>
              <a:t>Questo metodo è applicabile sia a problemi di classificazione che di regressione. La sua robustezza deriva dalla capacità di aggregare più alberi, migliorando l'accuratezza complessiva del modello. </a:t>
            </a:r>
            <a:endParaRPr sz="1300" dirty="0">
              <a:latin typeface="Source Code Pro"/>
              <a:ea typeface="Source Code Pro"/>
              <a:cs typeface="Source Code Pro"/>
              <a:sym typeface="Source Code Pro"/>
            </a:endParaRPr>
          </a:p>
          <a:p>
            <a:pPr marL="0" lvl="0" indent="0" algn="l" rtl="0">
              <a:lnSpc>
                <a:spcPct val="150000"/>
              </a:lnSpc>
              <a:spcBef>
                <a:spcPts val="1200"/>
              </a:spcBef>
              <a:spcAft>
                <a:spcPts val="1200"/>
              </a:spcAft>
              <a:buNone/>
            </a:pPr>
            <a:r>
              <a:rPr lang="it" sz="1300" dirty="0">
                <a:latin typeface="Source Code Pro"/>
                <a:ea typeface="Source Code Pro"/>
                <a:cs typeface="Source Code Pro"/>
                <a:sym typeface="Source Code Pro"/>
              </a:rPr>
              <a:t>Con queste caratteristiche, il modello raggiunge le seguenti prestazioni:</a:t>
            </a:r>
            <a:endParaRPr sz="1300" dirty="0">
              <a:solidFill>
                <a:schemeClr val="dk2"/>
              </a:solidFill>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193425"/>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dirty="0">
                <a:solidFill>
                  <a:srgbClr val="00B050"/>
                </a:solidFill>
              </a:rPr>
              <a:t>modelli utilizzati: Decision Tree</a:t>
            </a:r>
            <a:endParaRPr dirty="0">
              <a:solidFill>
                <a:srgbClr val="00B050"/>
              </a:solidFill>
            </a:endParaRPr>
          </a:p>
        </p:txBody>
      </p:sp>
      <p:sp>
        <p:nvSpPr>
          <p:cNvPr id="103" name="Google Shape;103;p20"/>
          <p:cNvSpPr txBox="1">
            <a:spLocks noGrp="1"/>
          </p:cNvSpPr>
          <p:nvPr>
            <p:ph type="body" idx="1"/>
          </p:nvPr>
        </p:nvSpPr>
        <p:spPr>
          <a:xfrm>
            <a:off x="102175" y="838750"/>
            <a:ext cx="4087200" cy="4098600"/>
          </a:xfrm>
          <a:prstGeom prst="rect">
            <a:avLst/>
          </a:prstGeom>
        </p:spPr>
        <p:txBody>
          <a:bodyPr spcFirstLastPara="1" wrap="square" lIns="91425" tIns="91425" rIns="91425" bIns="91425" anchor="t" anchorCtr="0">
            <a:normAutofit/>
          </a:bodyPr>
          <a:lstStyle/>
          <a:p>
            <a:pPr marL="0" lvl="0" indent="0" algn="l" rtl="0">
              <a:lnSpc>
                <a:spcPct val="150000"/>
              </a:lnSpc>
              <a:spcBef>
                <a:spcPts val="1200"/>
              </a:spcBef>
              <a:spcAft>
                <a:spcPts val="1200"/>
              </a:spcAft>
              <a:buNone/>
            </a:pPr>
            <a:r>
              <a:rPr lang="it" sz="1200">
                <a:solidFill>
                  <a:srgbClr val="000000"/>
                </a:solidFill>
              </a:rPr>
              <a:t>Un </a:t>
            </a:r>
            <a:r>
              <a:rPr lang="it" sz="1200" b="1">
                <a:solidFill>
                  <a:srgbClr val="000000"/>
                </a:solidFill>
              </a:rPr>
              <a:t>albero di decisione (Decision Tree)</a:t>
            </a:r>
            <a:r>
              <a:rPr lang="it" sz="1200">
                <a:solidFill>
                  <a:srgbClr val="000000"/>
                </a:solidFill>
              </a:rPr>
              <a:t> è un algoritmo di apprendimento supervisionato, impiegato sia per la classificazione che per la regressione. La sua struttura ad albero è composta da un nodo radice, rami, nodi interni e nodi foglia. Nei nodi interni vengono effettuati test sulle caratteristiche dei dati, mentre i nodi foglia rappresentano le decisioni finali basate sull'analisi degli attributi. </a:t>
            </a:r>
            <a:endParaRPr sz="1400"/>
          </a:p>
        </p:txBody>
      </p:sp>
      <p:pic>
        <p:nvPicPr>
          <p:cNvPr id="104" name="Google Shape;104;p20"/>
          <p:cNvPicPr preferRelativeResize="0"/>
          <p:nvPr/>
        </p:nvPicPr>
        <p:blipFill>
          <a:blip r:embed="rId3">
            <a:alphaModFix/>
          </a:blip>
          <a:stretch>
            <a:fillRect/>
          </a:stretch>
        </p:blipFill>
        <p:spPr>
          <a:xfrm>
            <a:off x="4054815" y="838750"/>
            <a:ext cx="5089185" cy="3094393"/>
          </a:xfrm>
          <a:prstGeom prst="rect">
            <a:avLst/>
          </a:prstGeom>
          <a:noFill/>
          <a:ln>
            <a:noFill/>
          </a:ln>
        </p:spPr>
      </p:pic>
      <p:sp>
        <p:nvSpPr>
          <p:cNvPr id="105" name="Google Shape;105;p20"/>
          <p:cNvSpPr txBox="1"/>
          <p:nvPr/>
        </p:nvSpPr>
        <p:spPr>
          <a:xfrm>
            <a:off x="245850" y="3977725"/>
            <a:ext cx="8736900" cy="9234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1200"/>
              </a:spcBef>
              <a:spcAft>
                <a:spcPts val="1200"/>
              </a:spcAft>
              <a:buNone/>
            </a:pPr>
            <a:r>
              <a:rPr lang="it" sz="1200">
                <a:latin typeface="Source Code Pro"/>
                <a:ea typeface="Source Code Pro"/>
                <a:cs typeface="Source Code Pro"/>
                <a:sym typeface="Source Code Pro"/>
              </a:rPr>
              <a:t>L'obiettivo dell'algoritmo è individuare la suddivisione ottimale dei dati per migliorare la previsione. Tuttavia, può soffrire di overfitting, ovvero adattarsi eccessivamente ai dati di addestramento. Il modello, con queste caratteristiche, raggiunge le seguenti prestazioni:</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dirty="0">
                <a:solidFill>
                  <a:srgbClr val="00B050"/>
                </a:solidFill>
              </a:rPr>
              <a:t>Risultati e analisi</a:t>
            </a:r>
            <a:endParaRPr dirty="0">
              <a:solidFill>
                <a:srgbClr val="00B050"/>
              </a:solidFill>
            </a:endParaRPr>
          </a:p>
        </p:txBody>
      </p:sp>
      <p:sp>
        <p:nvSpPr>
          <p:cNvPr id="111" name="Google Shape;111;p21"/>
          <p:cNvSpPr txBox="1">
            <a:spLocks noGrp="1"/>
          </p:cNvSpPr>
          <p:nvPr>
            <p:ph type="body" idx="1"/>
          </p:nvPr>
        </p:nvSpPr>
        <p:spPr>
          <a:xfrm>
            <a:off x="311700" y="2483005"/>
            <a:ext cx="8520600" cy="2549912"/>
          </a:xfrm>
          <a:prstGeom prst="rect">
            <a:avLst/>
          </a:prstGeom>
        </p:spPr>
        <p:txBody>
          <a:bodyPr spcFirstLastPara="1" wrap="square" lIns="91425" tIns="91425" rIns="91425" bIns="91425" anchor="t" anchorCtr="0">
            <a:normAutofit fontScale="92500" lnSpcReduction="10000"/>
          </a:bodyPr>
          <a:lstStyle/>
          <a:p>
            <a:pPr marL="0" lvl="0" indent="0" algn="l" rtl="0">
              <a:spcBef>
                <a:spcPts val="1200"/>
              </a:spcBef>
              <a:spcAft>
                <a:spcPts val="0"/>
              </a:spcAft>
              <a:buNone/>
            </a:pPr>
            <a:r>
              <a:rPr lang="it" sz="1700" b="1" dirty="0">
                <a:solidFill>
                  <a:srgbClr val="000000"/>
                </a:solidFill>
                <a:latin typeface="Source Code Pro Black" panose="020B0809030403020204" pitchFamily="49" charset="0"/>
                <a:ea typeface="Source Code Pro Black" panose="020B0809030403020204" pitchFamily="49" charset="0"/>
                <a:sym typeface="Arial"/>
              </a:rPr>
              <a:t>Analisi</a:t>
            </a:r>
            <a:br>
              <a:rPr lang="it" sz="1300" b="1" dirty="0">
                <a:solidFill>
                  <a:srgbClr val="000000"/>
                </a:solidFill>
              </a:rPr>
            </a:br>
            <a:r>
              <a:rPr lang="it" sz="1300" dirty="0">
                <a:solidFill>
                  <a:srgbClr val="000000"/>
                </a:solidFill>
              </a:rPr>
              <a:t>✅ </a:t>
            </a:r>
            <a:r>
              <a:rPr lang="it" sz="1200" b="1" dirty="0">
                <a:solidFill>
                  <a:srgbClr val="000000"/>
                </a:solidFill>
                <a:latin typeface="Source Code Pro Black" panose="020B0809030403020204" pitchFamily="49" charset="0"/>
                <a:ea typeface="Source Code Pro Black" panose="020B0809030403020204" pitchFamily="49" charset="0"/>
                <a:sym typeface="Arial"/>
              </a:rPr>
              <a:t>Random Forest è il modello migliore </a:t>
            </a:r>
            <a:r>
              <a:rPr lang="it" sz="1300" dirty="0">
                <a:solidFill>
                  <a:srgbClr val="000000"/>
                </a:solidFill>
              </a:rPr>
              <a:t>poiché ha:</a:t>
            </a:r>
          </a:p>
          <a:p>
            <a:pPr marL="0" lvl="0" indent="0" algn="l" rtl="0">
              <a:spcBef>
                <a:spcPts val="1200"/>
              </a:spcBef>
              <a:spcAft>
                <a:spcPts val="0"/>
              </a:spcAft>
              <a:buNone/>
            </a:pPr>
            <a:r>
              <a:rPr lang="it-IT" sz="1900" b="1" dirty="0">
                <a:solidFill>
                  <a:srgbClr val="00B050"/>
                </a:solidFill>
                <a:latin typeface="Times New Roman" panose="02020603050405020304" pitchFamily="18" charset="0"/>
                <a:cs typeface="Times New Roman" panose="02020603050405020304" pitchFamily="18" charset="0"/>
              </a:rPr>
              <a:t>Vantaggi</a:t>
            </a:r>
            <a:endParaRPr sz="1900" b="1" dirty="0">
              <a:solidFill>
                <a:srgbClr val="00B050"/>
              </a:solidFill>
              <a:latin typeface="Times New Roman" panose="02020603050405020304" pitchFamily="18" charset="0"/>
              <a:cs typeface="Times New Roman" panose="02020603050405020304" pitchFamily="18" charset="0"/>
            </a:endParaRPr>
          </a:p>
          <a:p>
            <a:pPr marL="457200" lvl="0" indent="-311150" algn="l" rtl="0">
              <a:spcBef>
                <a:spcPts val="1200"/>
              </a:spcBef>
              <a:spcAft>
                <a:spcPts val="0"/>
              </a:spcAft>
              <a:buClr>
                <a:srgbClr val="000000"/>
              </a:buClr>
              <a:buSzPts val="1300"/>
              <a:buFont typeface="Arial"/>
              <a:buChar char="●"/>
            </a:pPr>
            <a:r>
              <a:rPr lang="it" sz="1300" dirty="0">
                <a:solidFill>
                  <a:srgbClr val="000000"/>
                </a:solidFill>
              </a:rPr>
              <a:t>Un errore </a:t>
            </a:r>
            <a:r>
              <a:rPr lang="it" sz="1200" b="1" dirty="0">
                <a:solidFill>
                  <a:srgbClr val="000000"/>
                </a:solidFill>
                <a:latin typeface="Source Code Pro Black" panose="020B0809030403020204" pitchFamily="49" charset="0"/>
                <a:ea typeface="Source Code Pro Black" panose="020B0809030403020204" pitchFamily="49" charset="0"/>
                <a:sym typeface="Arial"/>
              </a:rPr>
              <a:t>MAE e MSE più basso</a:t>
            </a:r>
            <a:r>
              <a:rPr lang="it" sz="1300" dirty="0">
                <a:solidFill>
                  <a:srgbClr val="000000"/>
                </a:solidFill>
              </a:rPr>
              <a:t>.</a:t>
            </a:r>
            <a:endParaRPr sz="1300" dirty="0">
              <a:solidFill>
                <a:srgbClr val="000000"/>
              </a:solidFill>
            </a:endParaRPr>
          </a:p>
          <a:p>
            <a:pPr marL="457200" lvl="0" indent="-311150" algn="l" rtl="0">
              <a:spcBef>
                <a:spcPts val="0"/>
              </a:spcBef>
              <a:spcAft>
                <a:spcPts val="0"/>
              </a:spcAft>
              <a:buClr>
                <a:srgbClr val="000000"/>
              </a:buClr>
              <a:buSzPts val="1300"/>
              <a:buFont typeface="Arial"/>
              <a:buChar char="●"/>
            </a:pPr>
            <a:r>
              <a:rPr lang="it" sz="1300" dirty="0">
                <a:solidFill>
                  <a:srgbClr val="000000"/>
                </a:solidFill>
              </a:rPr>
              <a:t>Una migliore capacità di </a:t>
            </a:r>
            <a:r>
              <a:rPr lang="it" sz="1200" b="1" dirty="0">
                <a:solidFill>
                  <a:srgbClr val="000000"/>
                </a:solidFill>
                <a:latin typeface="Source Code Pro Black" panose="020B0809030403020204" pitchFamily="49" charset="0"/>
                <a:ea typeface="Source Code Pro Black" panose="020B0809030403020204" pitchFamily="49" charset="0"/>
                <a:sym typeface="Arial"/>
              </a:rPr>
              <a:t>generalizzazione</a:t>
            </a:r>
            <a:r>
              <a:rPr lang="it" sz="1300" dirty="0">
                <a:solidFill>
                  <a:srgbClr val="000000"/>
                </a:solidFill>
              </a:rPr>
              <a:t>.</a:t>
            </a:r>
            <a:endParaRPr sz="1300" dirty="0">
              <a:solidFill>
                <a:srgbClr val="000000"/>
              </a:solidFill>
            </a:endParaRPr>
          </a:p>
          <a:p>
            <a:pPr marL="0" lvl="0" indent="0" algn="l" rtl="0">
              <a:spcBef>
                <a:spcPts val="1200"/>
              </a:spcBef>
              <a:spcAft>
                <a:spcPts val="0"/>
              </a:spcAft>
              <a:buNone/>
            </a:pPr>
            <a:r>
              <a:rPr lang="it" sz="1900" b="1" dirty="0">
                <a:solidFill>
                  <a:srgbClr val="00B050"/>
                </a:solidFill>
                <a:latin typeface="Times New Roman" panose="02020603050405020304" pitchFamily="18" charset="0"/>
                <a:ea typeface="Source Code Pro Black" panose="020B0809030403020204" pitchFamily="49" charset="0"/>
                <a:cs typeface="Times New Roman" panose="02020603050405020304" pitchFamily="18" charset="0"/>
                <a:sym typeface="Arial"/>
              </a:rPr>
              <a:t>Svantaggi</a:t>
            </a:r>
            <a:endParaRPr sz="1900" b="1" dirty="0">
              <a:solidFill>
                <a:srgbClr val="00B050"/>
              </a:solidFill>
              <a:latin typeface="Times New Roman" panose="02020603050405020304" pitchFamily="18" charset="0"/>
              <a:cs typeface="Times New Roman" panose="02020603050405020304" pitchFamily="18" charset="0"/>
            </a:endParaRPr>
          </a:p>
          <a:p>
            <a:pPr marL="457200" lvl="0" indent="-311150" algn="l" rtl="0">
              <a:spcBef>
                <a:spcPts val="1200"/>
              </a:spcBef>
              <a:spcAft>
                <a:spcPts val="0"/>
              </a:spcAft>
              <a:buClr>
                <a:srgbClr val="000000"/>
              </a:buClr>
              <a:buSzPts val="1300"/>
              <a:buFont typeface="Arial"/>
              <a:buChar char="●"/>
            </a:pPr>
            <a:r>
              <a:rPr lang="it" sz="1200" b="1" dirty="0">
                <a:solidFill>
                  <a:srgbClr val="000000"/>
                </a:solidFill>
                <a:latin typeface="Source Code Pro Black" panose="020B0809030403020204" pitchFamily="49" charset="0"/>
                <a:ea typeface="Source Code Pro Black" panose="020B0809030403020204" pitchFamily="49" charset="0"/>
                <a:sym typeface="Arial"/>
              </a:rPr>
              <a:t>Tempo di addestramento più lungo </a:t>
            </a:r>
            <a:r>
              <a:rPr lang="it" sz="1300" dirty="0">
                <a:solidFill>
                  <a:srgbClr val="000000"/>
                </a:solidFill>
              </a:rPr>
              <a:t>rispetto al Decision Tree.</a:t>
            </a:r>
            <a:endParaRPr sz="1900" dirty="0"/>
          </a:p>
        </p:txBody>
      </p:sp>
      <p:graphicFrame>
        <p:nvGraphicFramePr>
          <p:cNvPr id="112" name="Google Shape;112;p21"/>
          <p:cNvGraphicFramePr/>
          <p:nvPr>
            <p:extLst>
              <p:ext uri="{D42A27DB-BD31-4B8C-83A1-F6EECF244321}">
                <p14:modId xmlns:p14="http://schemas.microsoft.com/office/powerpoint/2010/main" val="16735228"/>
              </p:ext>
            </p:extLst>
          </p:nvPr>
        </p:nvGraphicFramePr>
        <p:xfrm>
          <a:off x="557561" y="1093850"/>
          <a:ext cx="7380989" cy="1310610"/>
        </p:xfrm>
        <a:graphic>
          <a:graphicData uri="http://schemas.openxmlformats.org/drawingml/2006/table">
            <a:tbl>
              <a:tblPr>
                <a:noFill/>
                <a:tableStyleId>{9C09D5BC-4821-4C6D-9D5D-6C50FE1D9566}</a:tableStyleId>
              </a:tblPr>
              <a:tblGrid>
                <a:gridCol w="1589789">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r>
                        <a:rPr lang="it" sz="1200" b="1" dirty="0">
                          <a:latin typeface="Source Code Pro Black" panose="020B0809030403020204" pitchFamily="49" charset="0"/>
                          <a:ea typeface="Source Code Pro Black" panose="020B0809030403020204" pitchFamily="49" charset="0"/>
                          <a:cs typeface="Source Code Pro"/>
                          <a:sym typeface="Source Code Pro"/>
                        </a:rPr>
                        <a:t>Modello</a:t>
                      </a:r>
                      <a:endParaRPr sz="1200" b="1" dirty="0">
                        <a:latin typeface="Source Code Pro Black" panose="020B0809030403020204" pitchFamily="49" charset="0"/>
                        <a:ea typeface="Source Code Pro Black" panose="020B0809030403020204" pitchFamily="49" charset="0"/>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it" sz="1200" b="1">
                          <a:latin typeface="Source Code Pro Black" panose="020B0809030403020204" pitchFamily="49" charset="0"/>
                          <a:ea typeface="Source Code Pro Black" panose="020B0809030403020204" pitchFamily="49" charset="0"/>
                          <a:cs typeface="Source Code Pro"/>
                          <a:sym typeface="Source Code Pro"/>
                        </a:rPr>
                        <a:t>MAE</a:t>
                      </a:r>
                      <a:endParaRPr sz="1200" b="1">
                        <a:latin typeface="Source Code Pro Black" panose="020B0809030403020204" pitchFamily="49" charset="0"/>
                        <a:ea typeface="Source Code Pro Black" panose="020B0809030403020204" pitchFamily="49" charset="0"/>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it" sz="1200" b="1">
                          <a:latin typeface="Source Code Pro Black" panose="020B0809030403020204" pitchFamily="49" charset="0"/>
                          <a:ea typeface="Source Code Pro Black" panose="020B0809030403020204" pitchFamily="49" charset="0"/>
                          <a:cs typeface="Source Code Pro"/>
                          <a:sym typeface="Source Code Pro"/>
                        </a:rPr>
                        <a:t>MSE</a:t>
                      </a:r>
                      <a:endParaRPr sz="1200" b="1">
                        <a:latin typeface="Source Code Pro Black" panose="020B0809030403020204" pitchFamily="49" charset="0"/>
                        <a:ea typeface="Source Code Pro Black" panose="020B0809030403020204" pitchFamily="49" charset="0"/>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it" sz="1200" b="1">
                          <a:latin typeface="Source Code Pro Black" panose="020B0809030403020204" pitchFamily="49" charset="0"/>
                          <a:ea typeface="Source Code Pro Black" panose="020B0809030403020204" pitchFamily="49" charset="0"/>
                          <a:cs typeface="Source Code Pro"/>
                          <a:sym typeface="Source Code Pro"/>
                        </a:rPr>
                        <a:t>R² Score</a:t>
                      </a:r>
                      <a:endParaRPr sz="1200" b="1">
                        <a:latin typeface="Source Code Pro Black" panose="020B0809030403020204" pitchFamily="49" charset="0"/>
                        <a:ea typeface="Source Code Pro Black" panose="020B0809030403020204" pitchFamily="49" charset="0"/>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it" sz="1200" b="1" dirty="0">
                          <a:latin typeface="Source Code Pro Black" panose="020B0809030403020204" pitchFamily="49" charset="0"/>
                          <a:ea typeface="Source Code Pro Black" panose="020B0809030403020204" pitchFamily="49" charset="0"/>
                          <a:cs typeface="Source Code Pro"/>
                          <a:sym typeface="Source Code Pro"/>
                        </a:rPr>
                        <a:t>Tempo di addestramento</a:t>
                      </a:r>
                      <a:endParaRPr sz="1200" b="1" dirty="0">
                        <a:latin typeface="Source Code Pro Black" panose="020B0809030403020204" pitchFamily="49" charset="0"/>
                        <a:ea typeface="Source Code Pro Black" panose="020B0809030403020204" pitchFamily="49" charset="0"/>
                        <a:cs typeface="Source Code Pro"/>
                        <a:sym typeface="Source Code Pro"/>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it" sz="1200" b="1" dirty="0">
                          <a:latin typeface="Source Code Pro Black" panose="020B0809030403020204" pitchFamily="49" charset="0"/>
                          <a:ea typeface="Source Code Pro Black" panose="020B0809030403020204" pitchFamily="49" charset="0"/>
                          <a:cs typeface="Source Code Pro"/>
                          <a:sym typeface="Source Code Pro"/>
                        </a:rPr>
                        <a:t>Decision Tree</a:t>
                      </a:r>
                      <a:endParaRPr sz="1200" b="1" dirty="0">
                        <a:latin typeface="Source Code Pro Black" panose="020B0809030403020204" pitchFamily="49" charset="0"/>
                        <a:ea typeface="Source Code Pro Black" panose="020B0809030403020204" pitchFamily="49" charset="0"/>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it" sz="1200">
                          <a:latin typeface="Source Code Pro"/>
                          <a:ea typeface="Source Code Pro"/>
                          <a:cs typeface="Source Code Pro"/>
                          <a:sym typeface="Source Code Pro"/>
                        </a:rPr>
                        <a:t>6.75</a:t>
                      </a:r>
                      <a:endParaRPr sz="1200">
                        <a:latin typeface="Source Code Pro"/>
                        <a:ea typeface="Source Code Pro"/>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it" sz="1200">
                          <a:latin typeface="Source Code Pro"/>
                          <a:ea typeface="Source Code Pro"/>
                          <a:cs typeface="Source Code Pro"/>
                          <a:sym typeface="Source Code Pro"/>
                        </a:rPr>
                        <a:t>68.28</a:t>
                      </a:r>
                      <a:endParaRPr sz="1200">
                        <a:latin typeface="Source Code Pro"/>
                        <a:ea typeface="Source Code Pro"/>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it" sz="1200">
                          <a:latin typeface="Source Code Pro"/>
                          <a:ea typeface="Source Code Pro"/>
                          <a:cs typeface="Source Code Pro"/>
                          <a:sym typeface="Source Code Pro"/>
                        </a:rPr>
                        <a:t>-1.29</a:t>
                      </a:r>
                      <a:endParaRPr sz="1200">
                        <a:latin typeface="Source Code Pro"/>
                        <a:ea typeface="Source Code Pro"/>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it" sz="1200">
                          <a:latin typeface="Source Code Pro"/>
                          <a:ea typeface="Source Code Pro"/>
                          <a:cs typeface="Source Code Pro"/>
                          <a:sym typeface="Source Code Pro"/>
                        </a:rPr>
                        <a:t>0.03s</a:t>
                      </a:r>
                      <a:endParaRPr sz="1200">
                        <a:latin typeface="Source Code Pro"/>
                        <a:ea typeface="Source Code Pro"/>
                        <a:cs typeface="Source Code Pro"/>
                        <a:sym typeface="Source Code Pro"/>
                      </a:endParaRPr>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Font typeface="Arial"/>
                        <a:buNone/>
                      </a:pPr>
                      <a:r>
                        <a:rPr lang="it" sz="1200" b="1" i="0" u="none" strike="noStrike" cap="none" dirty="0">
                          <a:solidFill>
                            <a:srgbClr val="000000"/>
                          </a:solidFill>
                          <a:latin typeface="Source Code Pro Black" panose="020B0809030403020204" pitchFamily="49" charset="0"/>
                          <a:ea typeface="Source Code Pro Black" panose="020B0809030403020204" pitchFamily="49" charset="0"/>
                          <a:cs typeface="Source Code Pro"/>
                          <a:sym typeface="Source Code Pro"/>
                        </a:rPr>
                        <a:t>Random Forest</a:t>
                      </a:r>
                      <a:endParaRPr sz="1200" b="1" i="0" u="none" strike="noStrike" cap="none" dirty="0">
                        <a:solidFill>
                          <a:srgbClr val="000000"/>
                        </a:solidFill>
                        <a:latin typeface="Source Code Pro Black" panose="020B0809030403020204" pitchFamily="49" charset="0"/>
                        <a:ea typeface="Source Code Pro Black" panose="020B0809030403020204" pitchFamily="49" charset="0"/>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it" sz="1200">
                          <a:latin typeface="Source Code Pro"/>
                          <a:ea typeface="Source Code Pro"/>
                          <a:cs typeface="Source Code Pro"/>
                          <a:sym typeface="Source Code Pro"/>
                        </a:rPr>
                        <a:t>4.83</a:t>
                      </a:r>
                      <a:endParaRPr sz="1200">
                        <a:latin typeface="Source Code Pro"/>
                        <a:ea typeface="Source Code Pro"/>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it" sz="1200">
                          <a:latin typeface="Source Code Pro"/>
                          <a:ea typeface="Source Code Pro"/>
                          <a:cs typeface="Source Code Pro"/>
                          <a:sym typeface="Source Code Pro"/>
                        </a:rPr>
                        <a:t>32.27</a:t>
                      </a:r>
                      <a:endParaRPr sz="1200">
                        <a:latin typeface="Source Code Pro"/>
                        <a:ea typeface="Source Code Pro"/>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it" sz="1200">
                          <a:latin typeface="Source Code Pro"/>
                          <a:ea typeface="Source Code Pro"/>
                          <a:cs typeface="Source Code Pro"/>
                          <a:sym typeface="Source Code Pro"/>
                        </a:rPr>
                        <a:t>-0.08</a:t>
                      </a:r>
                      <a:endParaRPr sz="1200">
                        <a:latin typeface="Source Code Pro"/>
                        <a:ea typeface="Source Code Pro"/>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it" sz="1200" dirty="0">
                          <a:latin typeface="Source Code Pro"/>
                          <a:ea typeface="Source Code Pro"/>
                          <a:cs typeface="Source Code Pro"/>
                          <a:sym typeface="Source Code Pro"/>
                        </a:rPr>
                        <a:t>1.62s</a:t>
                      </a:r>
                      <a:endParaRPr sz="1200" dirty="0">
                        <a:latin typeface="Source Code Pro"/>
                        <a:ea typeface="Source Code Pro"/>
                        <a:cs typeface="Source Code Pro"/>
                        <a:sym typeface="Source Code Pro"/>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738</Words>
  <Application>Microsoft Office PowerPoint</Application>
  <PresentationFormat>Presentazione su schermo (16:9)</PresentationFormat>
  <Paragraphs>103</Paragraphs>
  <Slides>10</Slides>
  <Notes>10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10</vt:i4>
      </vt:variant>
    </vt:vector>
  </HeadingPairs>
  <TitlesOfParts>
    <vt:vector size="16" baseType="lpstr">
      <vt:lpstr>Source Code Pro</vt:lpstr>
      <vt:lpstr>Amatic SC</vt:lpstr>
      <vt:lpstr>Times New Roman</vt:lpstr>
      <vt:lpstr>Arial</vt:lpstr>
      <vt:lpstr>Source Code Pro Black</vt:lpstr>
      <vt:lpstr>Beach Day</vt:lpstr>
      <vt:lpstr>Machine Learning per l’impronta di Carbonio nei Dispositivi Elettronici</vt:lpstr>
      <vt:lpstr>Identificazione del problema</vt:lpstr>
      <vt:lpstr>Importanza del Problema</vt:lpstr>
      <vt:lpstr>Descrizione del dataset</vt:lpstr>
      <vt:lpstr>Processing dei dati</vt:lpstr>
      <vt:lpstr>Modelli utilizzati</vt:lpstr>
      <vt:lpstr>Modelli utilizzati: Random Forest</vt:lpstr>
      <vt:lpstr>modelli utilizzati: Decision Tree</vt:lpstr>
      <vt:lpstr>Risultati e analisi</vt:lpstr>
      <vt:lpstr>Conclusioni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GENNARO SINICARIO</cp:lastModifiedBy>
  <cp:revision>1</cp:revision>
  <dcterms:modified xsi:type="dcterms:W3CDTF">2025-02-21T13:56:50Z</dcterms:modified>
</cp:coreProperties>
</file>