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09D5BC-4821-4C6D-9D5D-6C50FE1D9566}">
  <a:tblStyle styleId="{9C09D5BC-4821-4C6D-9D5D-6C50FE1D95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5.xml"/><Relationship Id="rId22" Type="http://schemas.openxmlformats.org/officeDocument/2006/relationships/font" Target="fonts/SourceCodePro-boldItalic.fntdata"/><Relationship Id="rId10" Type="http://schemas.openxmlformats.org/officeDocument/2006/relationships/slide" Target="slides/slide4.xml"/><Relationship Id="rId21" Type="http://schemas.openxmlformats.org/officeDocument/2006/relationships/font" Target="fonts/SourceCodePr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maticSC-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SourceCodePro-regular.fntdata"/><Relationship Id="rId6" Type="http://schemas.openxmlformats.org/officeDocument/2006/relationships/notesMaster" Target="notesMasters/notesMaster1.xml"/><Relationship Id="rId18" Type="http://schemas.openxmlformats.org/officeDocument/2006/relationships/font" Target="fonts/AmaticSC-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8010524f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8010524f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38010524f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38010524f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38010524f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8010524f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38010524f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8010524f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8010524f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8010524f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8010524f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8010524f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84133a73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84133a7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8010524f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8010524f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8010524f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8010524f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827250" y="879900"/>
            <a:ext cx="7489500" cy="33837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it" sz="4000"/>
              <a:t>Machine Learning per l’impronta di Carbonio nei Dispositivi Elettronici</a:t>
            </a:r>
            <a:endParaRPr sz="10300"/>
          </a:p>
        </p:txBody>
      </p:sp>
      <p:sp>
        <p:nvSpPr>
          <p:cNvPr id="57" name="Google Shape;57;p13"/>
          <p:cNvSpPr txBox="1"/>
          <p:nvPr>
            <p:ph idx="1" type="subTitle"/>
          </p:nvPr>
        </p:nvSpPr>
        <p:spPr>
          <a:xfrm>
            <a:off x="311700" y="3736850"/>
            <a:ext cx="8520600" cy="706200"/>
          </a:xfrm>
          <a:prstGeom prst="rect">
            <a:avLst/>
          </a:prstGeom>
        </p:spPr>
        <p:txBody>
          <a:bodyPr anchorCtr="0" anchor="ctr" bIns="91425" lIns="91425" spcFirstLastPara="1" rIns="91425" wrap="square" tIns="91425">
            <a:noAutofit/>
          </a:bodyPr>
          <a:lstStyle/>
          <a:p>
            <a:pPr indent="0" lvl="0" marL="0" rtl="0" algn="r">
              <a:lnSpc>
                <a:spcPct val="90000"/>
              </a:lnSpc>
              <a:spcBef>
                <a:spcPts val="0"/>
              </a:spcBef>
              <a:spcAft>
                <a:spcPts val="0"/>
              </a:spcAft>
              <a:buSzPts val="688"/>
              <a:buNone/>
            </a:pPr>
            <a:r>
              <a:rPr i="1" lang="it" sz="1812"/>
              <a:t>Membri:</a:t>
            </a:r>
            <a:endParaRPr i="1" sz="1812"/>
          </a:p>
          <a:p>
            <a:pPr indent="0" lvl="0" marL="0" rtl="0" algn="r">
              <a:lnSpc>
                <a:spcPct val="90000"/>
              </a:lnSpc>
              <a:spcBef>
                <a:spcPts val="0"/>
              </a:spcBef>
              <a:spcAft>
                <a:spcPts val="0"/>
              </a:spcAft>
              <a:buSzPts val="688"/>
              <a:buNone/>
            </a:pPr>
            <a:r>
              <a:rPr b="0" i="1" lang="it" sz="1825">
                <a:solidFill>
                  <a:srgbClr val="000000"/>
                </a:solidFill>
                <a:latin typeface="Times New Roman"/>
                <a:ea typeface="Times New Roman"/>
                <a:cs typeface="Times New Roman"/>
                <a:sym typeface="Times New Roman"/>
              </a:rPr>
              <a:t>Sinicario Gennaro  0512116134</a:t>
            </a:r>
            <a:endParaRPr b="0" i="1" sz="1825">
              <a:solidFill>
                <a:srgbClr val="000000"/>
              </a:solidFill>
              <a:latin typeface="Times New Roman"/>
              <a:ea typeface="Times New Roman"/>
              <a:cs typeface="Times New Roman"/>
              <a:sym typeface="Times New Roman"/>
            </a:endParaRPr>
          </a:p>
          <a:p>
            <a:pPr indent="0" lvl="0" marL="0" rtl="0" algn="r">
              <a:lnSpc>
                <a:spcPct val="140000"/>
              </a:lnSpc>
              <a:spcBef>
                <a:spcPts val="0"/>
              </a:spcBef>
              <a:spcAft>
                <a:spcPts val="0"/>
              </a:spcAft>
              <a:buSzPts val="688"/>
              <a:buNone/>
            </a:pPr>
            <a:r>
              <a:rPr b="0" i="1" lang="it" sz="1825">
                <a:solidFill>
                  <a:srgbClr val="000000"/>
                </a:solidFill>
                <a:latin typeface="Times New Roman"/>
                <a:ea typeface="Times New Roman"/>
                <a:cs typeface="Times New Roman"/>
                <a:sym typeface="Times New Roman"/>
              </a:rPr>
              <a:t>Pisano Antonio  0512118258</a:t>
            </a:r>
            <a:endParaRPr i="1" sz="2012"/>
          </a:p>
        </p:txBody>
      </p:sp>
      <p:sp>
        <p:nvSpPr>
          <p:cNvPr id="58" name="Google Shape;58;p13"/>
          <p:cNvSpPr txBox="1"/>
          <p:nvPr/>
        </p:nvSpPr>
        <p:spPr>
          <a:xfrm>
            <a:off x="1984050" y="42800"/>
            <a:ext cx="5175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500">
                <a:solidFill>
                  <a:schemeClr val="accent1"/>
                </a:solidFill>
                <a:latin typeface="Source Code Pro"/>
                <a:ea typeface="Source Code Pro"/>
                <a:cs typeface="Source Code Pro"/>
                <a:sym typeface="Source Code Pro"/>
              </a:rPr>
              <a:t>Anno Accademico 2024/25</a:t>
            </a:r>
            <a:endParaRPr sz="1500">
              <a:solidFill>
                <a:schemeClr val="accent1"/>
              </a:solidFill>
              <a:latin typeface="Source Code Pro"/>
              <a:ea typeface="Source Code Pro"/>
              <a:cs typeface="Source Code Pro"/>
              <a:sym typeface="Source Code Pro"/>
            </a:endParaRPr>
          </a:p>
          <a:p>
            <a:pPr indent="0" lvl="0" marL="0" rtl="0" algn="ctr">
              <a:spcBef>
                <a:spcPts val="0"/>
              </a:spcBef>
              <a:spcAft>
                <a:spcPts val="0"/>
              </a:spcAft>
              <a:buNone/>
            </a:pPr>
            <a:r>
              <a:rPr lang="it" sz="1500">
                <a:solidFill>
                  <a:schemeClr val="accent1"/>
                </a:solidFill>
                <a:latin typeface="Source Code Pro"/>
                <a:ea typeface="Source Code Pro"/>
                <a:cs typeface="Source Code Pro"/>
                <a:sym typeface="Source Code Pro"/>
              </a:rPr>
              <a:t>Progetto di Machine Learning</a:t>
            </a:r>
            <a:endParaRPr sz="1500">
              <a:solidFill>
                <a:schemeClr val="accent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23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Conclusioni</a:t>
            </a:r>
            <a:endParaRPr>
              <a:solidFill>
                <a:srgbClr val="38761D"/>
              </a:solidFill>
            </a:endParaRPr>
          </a:p>
        </p:txBody>
      </p:sp>
      <p:sp>
        <p:nvSpPr>
          <p:cNvPr id="118" name="Google Shape;118;p22"/>
          <p:cNvSpPr txBox="1"/>
          <p:nvPr>
            <p:ph idx="1" type="body"/>
          </p:nvPr>
        </p:nvSpPr>
        <p:spPr>
          <a:xfrm>
            <a:off x="311700" y="1060050"/>
            <a:ext cx="8520600" cy="3886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it" sz="4665">
                <a:solidFill>
                  <a:schemeClr val="accent1"/>
                </a:solidFill>
              </a:rPr>
              <a:t>I risultati dimostrano che il Machine Learning può essere applicato efficacemente per prevedere l’impatto ambientale dei dispositivi elettronici.</a:t>
            </a:r>
            <a:endParaRPr sz="4665">
              <a:solidFill>
                <a:schemeClr val="accent1"/>
              </a:solidFill>
            </a:endParaRPr>
          </a:p>
          <a:p>
            <a:pPr indent="0" lvl="0" marL="0" rtl="0" algn="l">
              <a:spcBef>
                <a:spcPts val="1200"/>
              </a:spcBef>
              <a:spcAft>
                <a:spcPts val="0"/>
              </a:spcAft>
              <a:buNone/>
            </a:pPr>
            <a:r>
              <a:rPr lang="it" sz="4665">
                <a:solidFill>
                  <a:schemeClr val="accent1"/>
                </a:solidFill>
              </a:rPr>
              <a:t>🔸 Applicazioni reali:</a:t>
            </a:r>
            <a:endParaRPr sz="4665">
              <a:solidFill>
                <a:schemeClr val="accent1"/>
              </a:solidFill>
            </a:endParaRPr>
          </a:p>
          <a:p>
            <a:pPr indent="0" lvl="0" marL="0" rtl="0" algn="l">
              <a:spcBef>
                <a:spcPts val="1200"/>
              </a:spcBef>
              <a:spcAft>
                <a:spcPts val="0"/>
              </a:spcAft>
              <a:buNone/>
            </a:pPr>
            <a:r>
              <a:rPr lang="it" sz="4665">
                <a:solidFill>
                  <a:schemeClr val="accent1"/>
                </a:solidFill>
              </a:rPr>
              <a:t>📌 Industrie di riciclo → ottimizzazione dei processi.</a:t>
            </a:r>
            <a:endParaRPr sz="4665">
              <a:solidFill>
                <a:schemeClr val="accent1"/>
              </a:solidFill>
            </a:endParaRPr>
          </a:p>
          <a:p>
            <a:pPr indent="0" lvl="0" marL="0" rtl="0" algn="l">
              <a:spcBef>
                <a:spcPts val="1200"/>
              </a:spcBef>
              <a:spcAft>
                <a:spcPts val="0"/>
              </a:spcAft>
              <a:buNone/>
            </a:pPr>
            <a:r>
              <a:rPr lang="it" sz="4665">
                <a:solidFill>
                  <a:schemeClr val="accent1"/>
                </a:solidFill>
              </a:rPr>
              <a:t>📌 Produttori di elettronica → scelta di materiali più sostenibili.</a:t>
            </a:r>
            <a:endParaRPr sz="4665">
              <a:solidFill>
                <a:schemeClr val="accent1"/>
              </a:solidFill>
            </a:endParaRPr>
          </a:p>
          <a:p>
            <a:pPr indent="0" lvl="0" marL="0" rtl="0" algn="l">
              <a:spcBef>
                <a:spcPts val="1200"/>
              </a:spcBef>
              <a:spcAft>
                <a:spcPts val="0"/>
              </a:spcAft>
              <a:buNone/>
            </a:pPr>
            <a:r>
              <a:rPr lang="it" sz="4665">
                <a:solidFill>
                  <a:schemeClr val="accent1"/>
                </a:solidFill>
              </a:rPr>
              <a:t>📌 Smart Cities e politiche ambientali → gestione sostenibile dei rifiuti elettronici.</a:t>
            </a:r>
            <a:endParaRPr sz="4665">
              <a:solidFill>
                <a:schemeClr val="accent1"/>
              </a:solidFill>
            </a:endParaRPr>
          </a:p>
          <a:p>
            <a:pPr indent="0" lvl="0" marL="0" rtl="0" algn="l">
              <a:spcBef>
                <a:spcPts val="1200"/>
              </a:spcBef>
              <a:spcAft>
                <a:spcPts val="0"/>
              </a:spcAft>
              <a:buNone/>
            </a:pPr>
            <a:r>
              <a:t/>
            </a:r>
            <a:endParaRPr b="1" sz="4665">
              <a:solidFill>
                <a:schemeClr val="accent1"/>
              </a:solidFill>
            </a:endParaRPr>
          </a:p>
          <a:p>
            <a:pPr indent="0" lvl="0" marL="0" rtl="0" algn="l">
              <a:spcBef>
                <a:spcPts val="1200"/>
              </a:spcBef>
              <a:spcAft>
                <a:spcPts val="0"/>
              </a:spcAft>
              <a:buNone/>
            </a:pPr>
            <a:r>
              <a:rPr b="1" lang="it" sz="4665">
                <a:solidFill>
                  <a:schemeClr val="accent1"/>
                </a:solidFill>
              </a:rPr>
              <a:t>Miglioramenti futuri:</a:t>
            </a:r>
            <a:endParaRPr b="1" sz="4665">
              <a:solidFill>
                <a:schemeClr val="accent1"/>
              </a:solidFill>
            </a:endParaRPr>
          </a:p>
          <a:p>
            <a:pPr indent="0" lvl="0" marL="0" rtl="0" algn="l">
              <a:spcBef>
                <a:spcPts val="1200"/>
              </a:spcBef>
              <a:spcAft>
                <a:spcPts val="0"/>
              </a:spcAft>
              <a:buNone/>
            </a:pPr>
            <a:r>
              <a:rPr lang="it" sz="4665">
                <a:solidFill>
                  <a:schemeClr val="accent1"/>
                </a:solidFill>
              </a:rPr>
              <a:t>🚀 Modelli più avanzati come Gradient Boosting.</a:t>
            </a:r>
            <a:endParaRPr sz="4665">
              <a:solidFill>
                <a:schemeClr val="accent1"/>
              </a:solidFill>
            </a:endParaRPr>
          </a:p>
          <a:p>
            <a:pPr indent="0" lvl="0" marL="0" rtl="0" algn="l">
              <a:spcBef>
                <a:spcPts val="1200"/>
              </a:spcBef>
              <a:spcAft>
                <a:spcPts val="0"/>
              </a:spcAft>
              <a:buNone/>
            </a:pPr>
            <a:r>
              <a:rPr lang="it" sz="4665">
                <a:solidFill>
                  <a:schemeClr val="accent1"/>
                </a:solidFill>
              </a:rPr>
              <a:t>📊 Feature più dettagliate, come il consumo energetico.</a:t>
            </a:r>
            <a:endParaRPr sz="4665">
              <a:solidFill>
                <a:schemeClr val="accent1"/>
              </a:solidFill>
            </a:endParaRPr>
          </a:p>
          <a:p>
            <a:pPr indent="0" lvl="0" marL="0" rtl="0" algn="l">
              <a:spcBef>
                <a:spcPts val="1200"/>
              </a:spcBef>
              <a:spcAft>
                <a:spcPts val="0"/>
              </a:spcAft>
              <a:buNone/>
            </a:pPr>
            <a:r>
              <a:rPr lang="it" sz="4665">
                <a:solidFill>
                  <a:schemeClr val="accent1"/>
                </a:solidFill>
              </a:rPr>
              <a:t>🎯 Ottimizzazione degli iperparametri per una maggiore precisione.</a:t>
            </a:r>
            <a:endParaRPr sz="4665">
              <a:solidFill>
                <a:schemeClr val="accent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Identificazione del problema</a:t>
            </a:r>
            <a:endParaRPr>
              <a:solidFill>
                <a:srgbClr val="38761D"/>
              </a:solidFill>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500">
                <a:solidFill>
                  <a:srgbClr val="000000"/>
                </a:solidFill>
              </a:rPr>
              <a:t>L'impatto ambientale dei dispositivi elettronici è una sfida crescente. La possibilità di stimare l'impronta di carbonio in base a caratteristiche come peso, metodo di riciclo e componenti tossici può aiutare a sviluppare pratiche più sostenibili.</a:t>
            </a:r>
            <a:endParaRPr sz="1500">
              <a:solidFill>
                <a:srgbClr val="000000"/>
              </a:solidFill>
            </a:endParaRPr>
          </a:p>
          <a:p>
            <a:pPr indent="0" lvl="0" marL="0" rtl="0" algn="l">
              <a:spcBef>
                <a:spcPts val="1200"/>
              </a:spcBef>
              <a:spcAft>
                <a:spcPts val="1200"/>
              </a:spcAft>
              <a:buNone/>
            </a:pPr>
            <a:r>
              <a:rPr lang="it" sz="1500">
                <a:solidFill>
                  <a:srgbClr val="000000"/>
                </a:solidFill>
              </a:rPr>
              <a:t>L'obiettivo di questo progetto è costruire un modello di Machine Learning che predica l'impronta di carbonio di un dispositivo elettronico.</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Importanza del Problema</a:t>
            </a:r>
            <a:endParaRPr>
              <a:solidFill>
                <a:srgbClr val="38761D"/>
              </a:solidFill>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500">
                <a:solidFill>
                  <a:schemeClr val="accent1"/>
                </a:solidFill>
              </a:rPr>
              <a:t>Un sistema di previsione dell'impronta di carbonio permette di:</a:t>
            </a:r>
            <a:endParaRPr sz="1500">
              <a:solidFill>
                <a:schemeClr val="accent1"/>
              </a:solidFill>
            </a:endParaRPr>
          </a:p>
          <a:p>
            <a:pPr indent="0" lvl="0" marL="0" rtl="0" algn="l">
              <a:spcBef>
                <a:spcPts val="1200"/>
              </a:spcBef>
              <a:spcAft>
                <a:spcPts val="0"/>
              </a:spcAft>
              <a:buNone/>
            </a:pPr>
            <a:r>
              <a:rPr lang="it" sz="1500">
                <a:solidFill>
                  <a:schemeClr val="accent1"/>
                </a:solidFill>
              </a:rPr>
              <a:t>✅ Ottimizzare il riciclo, suggerendo i metodi più sostenibili.</a:t>
            </a:r>
            <a:endParaRPr sz="1500">
              <a:solidFill>
                <a:schemeClr val="accent1"/>
              </a:solidFill>
            </a:endParaRPr>
          </a:p>
          <a:p>
            <a:pPr indent="0" lvl="0" marL="0" rtl="0" algn="l">
              <a:spcBef>
                <a:spcPts val="1200"/>
              </a:spcBef>
              <a:spcAft>
                <a:spcPts val="0"/>
              </a:spcAft>
              <a:buNone/>
            </a:pPr>
            <a:r>
              <a:rPr lang="it" sz="1500">
                <a:solidFill>
                  <a:schemeClr val="accent1"/>
                </a:solidFill>
              </a:rPr>
              <a:t>✅ Supportare le aziende nella scelta di materiali meno impattanti.</a:t>
            </a:r>
            <a:endParaRPr sz="1500">
              <a:solidFill>
                <a:schemeClr val="accent1"/>
              </a:solidFill>
            </a:endParaRPr>
          </a:p>
          <a:p>
            <a:pPr indent="0" lvl="0" marL="0" rtl="0" algn="l">
              <a:spcBef>
                <a:spcPts val="1200"/>
              </a:spcBef>
              <a:spcAft>
                <a:spcPts val="0"/>
              </a:spcAft>
              <a:buNone/>
            </a:pPr>
            <a:r>
              <a:rPr lang="it" sz="1500">
                <a:solidFill>
                  <a:schemeClr val="accent1"/>
                </a:solidFill>
              </a:rPr>
              <a:t>✅ Aiutare i consumatori a prendere decisioni più consapevoli.</a:t>
            </a:r>
            <a:endParaRPr sz="1500">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Descrizione del dataset</a:t>
            </a:r>
            <a:endParaRPr>
              <a:solidFill>
                <a:srgbClr val="38761D"/>
              </a:solidFill>
            </a:endParaRPr>
          </a:p>
        </p:txBody>
      </p:sp>
      <p:sp>
        <p:nvSpPr>
          <p:cNvPr id="76" name="Google Shape;76;p16"/>
          <p:cNvSpPr txBox="1"/>
          <p:nvPr>
            <p:ph idx="1" type="body"/>
          </p:nvPr>
        </p:nvSpPr>
        <p:spPr>
          <a:xfrm>
            <a:off x="311700" y="909525"/>
            <a:ext cx="8520600" cy="41028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it" sz="1617">
                <a:solidFill>
                  <a:schemeClr val="accent1"/>
                </a:solidFill>
              </a:rPr>
              <a:t>Abbiamo utilizzato il dataset </a:t>
            </a:r>
            <a:r>
              <a:rPr b="1" i="1" lang="it" sz="1617">
                <a:solidFill>
                  <a:schemeClr val="accent1"/>
                </a:solidFill>
              </a:rPr>
              <a:t>“E-Waste Data”</a:t>
            </a:r>
            <a:r>
              <a:rPr lang="it" sz="1617">
                <a:solidFill>
                  <a:schemeClr val="accent1"/>
                </a:solidFill>
              </a:rPr>
              <a:t> disponibile su Kaggle al seguente link: </a:t>
            </a:r>
            <a:endParaRPr sz="1617">
              <a:solidFill>
                <a:schemeClr val="accent1"/>
              </a:solidFill>
            </a:endParaRPr>
          </a:p>
          <a:p>
            <a:pPr indent="0" lvl="0" marL="0" rtl="0" algn="l">
              <a:spcBef>
                <a:spcPts val="1200"/>
              </a:spcBef>
              <a:spcAft>
                <a:spcPts val="0"/>
              </a:spcAft>
              <a:buNone/>
            </a:pPr>
            <a:r>
              <a:rPr b="1" i="1" lang="it" sz="1617" u="sng">
                <a:solidFill>
                  <a:srgbClr val="3C78D8"/>
                </a:solidFill>
              </a:rPr>
              <a:t>https://www.kaggle.com/datasets/arifmia/e-waste-data </a:t>
            </a:r>
            <a:endParaRPr b="1" i="1" sz="1617" u="sng">
              <a:solidFill>
                <a:srgbClr val="3C78D8"/>
              </a:solidFill>
            </a:endParaRPr>
          </a:p>
          <a:p>
            <a:pPr indent="0" lvl="0" marL="0" rtl="0" algn="l">
              <a:spcBef>
                <a:spcPts val="1200"/>
              </a:spcBef>
              <a:spcAft>
                <a:spcPts val="0"/>
              </a:spcAft>
              <a:buNone/>
            </a:pPr>
            <a:r>
              <a:rPr lang="it" sz="1617">
                <a:solidFill>
                  <a:schemeClr val="accent1"/>
                </a:solidFill>
              </a:rPr>
              <a:t>Il dataset contiene informazioni sui dispositivi elettronici, tra cui: </a:t>
            </a:r>
            <a:endParaRPr sz="1617">
              <a:solidFill>
                <a:schemeClr val="accent1"/>
              </a:solidFill>
            </a:endParaRPr>
          </a:p>
          <a:p>
            <a:pPr indent="0" lvl="0" marL="0" rtl="0" algn="l">
              <a:spcBef>
                <a:spcPts val="1200"/>
              </a:spcBef>
              <a:spcAft>
                <a:spcPts val="0"/>
              </a:spcAft>
              <a:buNone/>
            </a:pPr>
            <a:r>
              <a:rPr lang="it" sz="1617">
                <a:solidFill>
                  <a:schemeClr val="accent1"/>
                </a:solidFill>
              </a:rPr>
              <a:t>● Marca e modello </a:t>
            </a:r>
            <a:endParaRPr sz="1617">
              <a:solidFill>
                <a:schemeClr val="accent1"/>
              </a:solidFill>
            </a:endParaRPr>
          </a:p>
          <a:p>
            <a:pPr indent="0" lvl="0" marL="0" rtl="0" algn="l">
              <a:spcBef>
                <a:spcPts val="1200"/>
              </a:spcBef>
              <a:spcAft>
                <a:spcPts val="0"/>
              </a:spcAft>
              <a:buNone/>
            </a:pPr>
            <a:r>
              <a:rPr lang="it" sz="1617">
                <a:solidFill>
                  <a:schemeClr val="accent1"/>
                </a:solidFill>
              </a:rPr>
              <a:t>● Anno di acquisto </a:t>
            </a:r>
            <a:endParaRPr sz="1617">
              <a:solidFill>
                <a:schemeClr val="accent1"/>
              </a:solidFill>
            </a:endParaRPr>
          </a:p>
          <a:p>
            <a:pPr indent="0" lvl="0" marL="0" rtl="0" algn="l">
              <a:spcBef>
                <a:spcPts val="1200"/>
              </a:spcBef>
              <a:spcAft>
                <a:spcPts val="0"/>
              </a:spcAft>
              <a:buNone/>
            </a:pPr>
            <a:r>
              <a:rPr lang="it" sz="1617">
                <a:solidFill>
                  <a:schemeClr val="accent1"/>
                </a:solidFill>
              </a:rPr>
              <a:t>● Categoria (TV, Mobile, PC, ecc.) </a:t>
            </a:r>
            <a:endParaRPr sz="1617">
              <a:solidFill>
                <a:schemeClr val="accent1"/>
              </a:solidFill>
            </a:endParaRPr>
          </a:p>
          <a:p>
            <a:pPr indent="0" lvl="0" marL="0" rtl="0" algn="l">
              <a:spcBef>
                <a:spcPts val="1200"/>
              </a:spcBef>
              <a:spcAft>
                <a:spcPts val="0"/>
              </a:spcAft>
              <a:buNone/>
            </a:pPr>
            <a:r>
              <a:rPr lang="it" sz="1617">
                <a:solidFill>
                  <a:schemeClr val="accent1"/>
                </a:solidFill>
              </a:rPr>
              <a:t>● Peso </a:t>
            </a:r>
            <a:endParaRPr sz="1617">
              <a:solidFill>
                <a:schemeClr val="accent1"/>
              </a:solidFill>
            </a:endParaRPr>
          </a:p>
          <a:p>
            <a:pPr indent="0" lvl="0" marL="0" rtl="0" algn="l">
              <a:spcBef>
                <a:spcPts val="1200"/>
              </a:spcBef>
              <a:spcAft>
                <a:spcPts val="0"/>
              </a:spcAft>
              <a:buNone/>
            </a:pPr>
            <a:r>
              <a:rPr lang="it" sz="1617">
                <a:solidFill>
                  <a:schemeClr val="accent1"/>
                </a:solidFill>
              </a:rPr>
              <a:t>● Metodo di riciclo </a:t>
            </a:r>
            <a:endParaRPr sz="1617">
              <a:solidFill>
                <a:schemeClr val="accent1"/>
              </a:solidFill>
            </a:endParaRPr>
          </a:p>
          <a:p>
            <a:pPr indent="0" lvl="0" marL="0" rtl="0" algn="l">
              <a:spcBef>
                <a:spcPts val="1200"/>
              </a:spcBef>
              <a:spcAft>
                <a:spcPts val="0"/>
              </a:spcAft>
              <a:buNone/>
            </a:pPr>
            <a:r>
              <a:rPr lang="it" sz="1617">
                <a:solidFill>
                  <a:schemeClr val="accent1"/>
                </a:solidFill>
              </a:rPr>
              <a:t>● Componenti tossici (Piombo, Mercurio, Cadmio, ecc.) </a:t>
            </a:r>
            <a:endParaRPr sz="1617">
              <a:solidFill>
                <a:schemeClr val="accent1"/>
              </a:solidFill>
            </a:endParaRPr>
          </a:p>
          <a:p>
            <a:pPr indent="0" lvl="0" marL="0" rtl="0" algn="l">
              <a:spcBef>
                <a:spcPts val="1200"/>
              </a:spcBef>
              <a:spcAft>
                <a:spcPts val="0"/>
              </a:spcAft>
              <a:buNone/>
            </a:pPr>
            <a:r>
              <a:rPr lang="it" sz="1617">
                <a:solidFill>
                  <a:schemeClr val="accent1"/>
                </a:solidFill>
              </a:rPr>
              <a:t>● Impronta di carbonio </a:t>
            </a:r>
            <a:r>
              <a:rPr b="1" lang="it" sz="1617">
                <a:solidFill>
                  <a:schemeClr val="accent1"/>
                </a:solidFill>
              </a:rPr>
              <a:t>(variabile target)</a:t>
            </a:r>
            <a:r>
              <a:rPr lang="it" sz="1617">
                <a:solidFill>
                  <a:schemeClr val="accent1"/>
                </a:solidFill>
              </a:rPr>
              <a:t> </a:t>
            </a:r>
            <a:endParaRPr sz="1617">
              <a:solidFill>
                <a:schemeClr val="accent1"/>
              </a:solidFill>
            </a:endParaRPr>
          </a:p>
          <a:p>
            <a:pPr indent="0" lvl="0" marL="0" rtl="0" algn="l">
              <a:spcBef>
                <a:spcPts val="1200"/>
              </a:spcBef>
              <a:spcAft>
                <a:spcPts val="0"/>
              </a:spcAft>
              <a:buNone/>
            </a:pPr>
            <a:r>
              <a:rPr lang="it" sz="1617">
                <a:solidFill>
                  <a:schemeClr val="accent1"/>
                </a:solidFill>
              </a:rPr>
              <a:t>I dati sono stati puliti ed elaborati per eliminare valori mancanti e convertire variabili categoriche in numeriche. </a:t>
            </a:r>
            <a:endParaRPr sz="1617">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Processing dei dati</a:t>
            </a:r>
            <a:endParaRPr>
              <a:solidFill>
                <a:srgbClr val="38761D"/>
              </a:solidFill>
            </a:endParaRPr>
          </a:p>
        </p:txBody>
      </p:sp>
      <p:sp>
        <p:nvSpPr>
          <p:cNvPr id="82" name="Google Shape;82;p17"/>
          <p:cNvSpPr txBox="1"/>
          <p:nvPr>
            <p:ph idx="1" type="body"/>
          </p:nvPr>
        </p:nvSpPr>
        <p:spPr>
          <a:xfrm>
            <a:off x="253325" y="9016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300">
                <a:solidFill>
                  <a:srgbClr val="000000"/>
                </a:solidFill>
              </a:rPr>
              <a:t>Dopo aver esaminato il dataset, abbiamo effettuato:</a:t>
            </a:r>
            <a:endParaRPr sz="1300">
              <a:solidFill>
                <a:srgbClr val="000000"/>
              </a:solidFill>
            </a:endParaRPr>
          </a:p>
          <a:p>
            <a:pPr indent="-311150" lvl="0" marL="457200" rtl="0" algn="l">
              <a:spcBef>
                <a:spcPts val="1200"/>
              </a:spcBef>
              <a:spcAft>
                <a:spcPts val="0"/>
              </a:spcAft>
              <a:buClr>
                <a:srgbClr val="000000"/>
              </a:buClr>
              <a:buSzPts val="1300"/>
              <a:buChar char="●"/>
            </a:pPr>
            <a:r>
              <a:rPr b="1" lang="it" sz="1300">
                <a:solidFill>
                  <a:srgbClr val="000000"/>
                </a:solidFill>
              </a:rPr>
              <a:t>Gestione valori mancanti</a:t>
            </a:r>
            <a:r>
              <a:rPr lang="it" sz="1300">
                <a:solidFill>
                  <a:srgbClr val="000000"/>
                </a:solidFill>
              </a:rPr>
              <a:t>: rimozione delle righe senza target, sostituzione con la media.</a:t>
            </a:r>
            <a:endParaRPr sz="1300">
              <a:solidFill>
                <a:srgbClr val="000000"/>
              </a:solidFill>
            </a:endParaRPr>
          </a:p>
          <a:p>
            <a:pPr indent="-311150" lvl="0" marL="457200" rtl="0" algn="l">
              <a:spcBef>
                <a:spcPts val="0"/>
              </a:spcBef>
              <a:spcAft>
                <a:spcPts val="0"/>
              </a:spcAft>
              <a:buClr>
                <a:srgbClr val="000000"/>
              </a:buClr>
              <a:buSzPts val="1300"/>
              <a:buChar char="●"/>
            </a:pPr>
            <a:r>
              <a:rPr b="1" lang="it" sz="1300">
                <a:solidFill>
                  <a:srgbClr val="000000"/>
                </a:solidFill>
              </a:rPr>
              <a:t>Suddivisione del dataset</a:t>
            </a:r>
            <a:r>
              <a:rPr lang="it" sz="1300">
                <a:solidFill>
                  <a:srgbClr val="000000"/>
                </a:solidFill>
              </a:rPr>
              <a:t>: 80% training - 20% test.</a:t>
            </a:r>
            <a:endParaRPr sz="1300">
              <a:solidFill>
                <a:srgbClr val="000000"/>
              </a:solidFill>
            </a:endParaRPr>
          </a:p>
          <a:p>
            <a:pPr indent="-311150" lvl="0" marL="457200" rtl="0" algn="l">
              <a:spcBef>
                <a:spcPts val="0"/>
              </a:spcBef>
              <a:spcAft>
                <a:spcPts val="0"/>
              </a:spcAft>
              <a:buClr>
                <a:srgbClr val="000000"/>
              </a:buClr>
              <a:buSzPts val="1300"/>
              <a:buChar char="●"/>
            </a:pPr>
            <a:r>
              <a:rPr b="1" lang="it" sz="1300">
                <a:solidFill>
                  <a:srgbClr val="000000"/>
                </a:solidFill>
              </a:rPr>
              <a:t>Encoding delle variabili categoriche</a:t>
            </a:r>
            <a:r>
              <a:rPr lang="it" sz="1300">
                <a:solidFill>
                  <a:srgbClr val="000000"/>
                </a:solidFill>
              </a:rPr>
              <a:t>: trasformazione di marchi e metodi di riciclo in valori numerici.</a:t>
            </a:r>
            <a:endParaRPr sz="1300">
              <a:solidFill>
                <a:srgbClr val="000000"/>
              </a:solidFill>
            </a:endParaRPr>
          </a:p>
        </p:txBody>
      </p:sp>
      <p:graphicFrame>
        <p:nvGraphicFramePr>
          <p:cNvPr id="83" name="Google Shape;83;p17"/>
          <p:cNvGraphicFramePr/>
          <p:nvPr/>
        </p:nvGraphicFramePr>
        <p:xfrm>
          <a:off x="556825" y="2734850"/>
          <a:ext cx="3000000" cy="3000000"/>
        </p:xfrm>
        <a:graphic>
          <a:graphicData uri="http://schemas.openxmlformats.org/drawingml/2006/table">
            <a:tbl>
              <a:tblPr>
                <a:noFill/>
                <a:tableStyleId>{9C09D5BC-4821-4C6D-9D5D-6C50FE1D9566}</a:tableStyleId>
              </a:tblPr>
              <a:tblGrid>
                <a:gridCol w="833100"/>
                <a:gridCol w="1719000"/>
                <a:gridCol w="1791300"/>
                <a:gridCol w="1447800"/>
                <a:gridCol w="1778600"/>
              </a:tblGrid>
              <a:tr h="381000">
                <a:tc>
                  <a:txBody>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b="1" lang="it">
                          <a:latin typeface="Source Code Pro"/>
                          <a:ea typeface="Source Code Pro"/>
                          <a:cs typeface="Source Code Pro"/>
                          <a:sym typeface="Source Code Pro"/>
                        </a:rPr>
                        <a:t>Brand_LG</a:t>
                      </a:r>
                      <a:endParaRPr b="1">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b="1" lang="it">
                          <a:latin typeface="Source Code Pro"/>
                          <a:ea typeface="Source Code Pro"/>
                          <a:cs typeface="Source Code Pro"/>
                          <a:sym typeface="Source Code Pro"/>
                        </a:rPr>
                        <a:t>Brand_Panasonic</a:t>
                      </a:r>
                      <a:endParaRPr b="1">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b="1" lang="it">
                          <a:latin typeface="Source Code Pro"/>
                          <a:ea typeface="Source Code Pro"/>
                          <a:cs typeface="Source Code Pro"/>
                          <a:sym typeface="Source Code Pro"/>
                        </a:rPr>
                        <a:t>Brand_Sony</a:t>
                      </a:r>
                      <a:endParaRPr b="1">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b="1" lang="it">
                          <a:latin typeface="Source Code Pro"/>
                          <a:ea typeface="Source Code Pro"/>
                          <a:cs typeface="Source Code Pro"/>
                          <a:sym typeface="Source Code Pro"/>
                        </a:rPr>
                        <a:t>Brand_Xiaomi</a:t>
                      </a:r>
                      <a:endParaRPr b="1">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it" sz="1000">
                          <a:latin typeface="Source Code Pro"/>
                          <a:ea typeface="Source Code Pro"/>
                          <a:cs typeface="Source Code Pro"/>
                          <a:sym typeface="Source Code Pro"/>
                        </a:rPr>
                        <a:t>1</a:t>
                      </a:r>
                      <a:endParaRPr b="1" sz="10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1</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it" sz="1000">
                          <a:latin typeface="Source Code Pro"/>
                          <a:ea typeface="Source Code Pro"/>
                          <a:cs typeface="Source Code Pro"/>
                          <a:sym typeface="Source Code Pro"/>
                        </a:rPr>
                        <a:t>2</a:t>
                      </a:r>
                      <a:endParaRPr b="1" sz="10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1</a:t>
                      </a:r>
                      <a:endParaRPr sz="12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it" sz="1000">
                          <a:latin typeface="Source Code Pro"/>
                          <a:ea typeface="Source Code Pro"/>
                          <a:cs typeface="Source Code Pro"/>
                          <a:sym typeface="Source Code Pro"/>
                        </a:rPr>
                        <a:t>3</a:t>
                      </a:r>
                      <a:endParaRPr b="1" sz="10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1</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it" sz="1000">
                          <a:latin typeface="Source Code Pro"/>
                          <a:ea typeface="Source Code Pro"/>
                          <a:cs typeface="Source Code Pro"/>
                          <a:sym typeface="Source Code Pro"/>
                        </a:rPr>
                        <a:t>4</a:t>
                      </a:r>
                      <a:endParaRPr b="1" sz="10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1</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ctr">
                        <a:spcBef>
                          <a:spcPts val="0"/>
                        </a:spcBef>
                        <a:spcAft>
                          <a:spcPts val="0"/>
                        </a:spcAft>
                        <a:buNone/>
                      </a:pPr>
                      <a:r>
                        <a:rPr lang="it" sz="1200">
                          <a:latin typeface="Source Code Pro"/>
                          <a:ea typeface="Source Code Pro"/>
                          <a:cs typeface="Source Code Pro"/>
                          <a:sym typeface="Source Code Pro"/>
                        </a:rPr>
                        <a:t>0</a:t>
                      </a:r>
                      <a:endParaRPr sz="1200">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Modelli utilizzati</a:t>
            </a:r>
            <a:endParaRPr>
              <a:solidFill>
                <a:srgbClr val="38761D"/>
              </a:solidFill>
            </a:endParaRPr>
          </a:p>
        </p:txBody>
      </p:sp>
      <p:sp>
        <p:nvSpPr>
          <p:cNvPr id="89" name="Google Shape;89;p18"/>
          <p:cNvSpPr txBox="1"/>
          <p:nvPr>
            <p:ph idx="1" type="body"/>
          </p:nvPr>
        </p:nvSpPr>
        <p:spPr>
          <a:xfrm>
            <a:off x="311700" y="937900"/>
            <a:ext cx="8520600" cy="41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solidFill>
                  <a:schemeClr val="accent1"/>
                </a:solidFill>
              </a:rPr>
              <a:t>Abbiamo testato due modelli di Machine Learning per la regressione dell’impronta di carbonio:</a:t>
            </a:r>
            <a:endParaRPr sz="1400">
              <a:solidFill>
                <a:schemeClr val="accent1"/>
              </a:solidFill>
            </a:endParaRPr>
          </a:p>
          <a:p>
            <a:pPr indent="-317500" lvl="0" marL="457200" rtl="0" algn="l">
              <a:spcBef>
                <a:spcPts val="1200"/>
              </a:spcBef>
              <a:spcAft>
                <a:spcPts val="0"/>
              </a:spcAft>
              <a:buClr>
                <a:schemeClr val="accent1"/>
              </a:buClr>
              <a:buSzPts val="1400"/>
              <a:buChar char="●"/>
            </a:pPr>
            <a:r>
              <a:rPr b="1" lang="it" sz="1400">
                <a:solidFill>
                  <a:schemeClr val="accent1"/>
                </a:solidFill>
              </a:rPr>
              <a:t>Decision Tree </a:t>
            </a:r>
            <a:endParaRPr b="1" sz="1400">
              <a:solidFill>
                <a:schemeClr val="accent1"/>
              </a:solidFill>
            </a:endParaRPr>
          </a:p>
          <a:p>
            <a:pPr indent="-317500" lvl="0" marL="457200" rtl="0" algn="l">
              <a:spcBef>
                <a:spcPts val="0"/>
              </a:spcBef>
              <a:spcAft>
                <a:spcPts val="0"/>
              </a:spcAft>
              <a:buClr>
                <a:schemeClr val="accent1"/>
              </a:buClr>
              <a:buSzPts val="1400"/>
              <a:buChar char="●"/>
            </a:pPr>
            <a:r>
              <a:rPr b="1" lang="it" sz="1400">
                <a:solidFill>
                  <a:schemeClr val="accent1"/>
                </a:solidFill>
              </a:rPr>
              <a:t>Random Forest </a:t>
            </a:r>
            <a:endParaRPr b="1" sz="1400">
              <a:solidFill>
                <a:schemeClr val="accent1"/>
              </a:solidFill>
            </a:endParaRPr>
          </a:p>
          <a:p>
            <a:pPr indent="0" lvl="0" marL="0" rtl="0" algn="l">
              <a:spcBef>
                <a:spcPts val="1200"/>
              </a:spcBef>
              <a:spcAft>
                <a:spcPts val="0"/>
              </a:spcAft>
              <a:buNone/>
            </a:pPr>
            <a:r>
              <a:rPr lang="it" sz="1400">
                <a:solidFill>
                  <a:schemeClr val="accent1"/>
                </a:solidFill>
              </a:rPr>
              <a:t>Per ogni modello sono state calcolate le seguenti metriche di valutazione:</a:t>
            </a:r>
            <a:endParaRPr sz="1400">
              <a:solidFill>
                <a:schemeClr val="accent1"/>
              </a:solidFill>
            </a:endParaRPr>
          </a:p>
          <a:p>
            <a:pPr indent="0" lvl="0" marL="0" rtl="0" algn="l">
              <a:spcBef>
                <a:spcPts val="1200"/>
              </a:spcBef>
              <a:spcAft>
                <a:spcPts val="0"/>
              </a:spcAft>
              <a:buNone/>
            </a:pPr>
            <a:r>
              <a:rPr lang="it" sz="1400">
                <a:solidFill>
                  <a:schemeClr val="accent1"/>
                </a:solidFill>
              </a:rPr>
              <a:t>🔹 </a:t>
            </a:r>
            <a:r>
              <a:rPr b="1" lang="it" sz="1400">
                <a:solidFill>
                  <a:schemeClr val="accent1"/>
                </a:solidFill>
              </a:rPr>
              <a:t>MAE</a:t>
            </a:r>
            <a:r>
              <a:rPr lang="it" sz="1400">
                <a:solidFill>
                  <a:schemeClr val="accent1"/>
                </a:solidFill>
              </a:rPr>
              <a:t> (Mean Absolute Error)</a:t>
            </a:r>
            <a:endParaRPr sz="1400">
              <a:solidFill>
                <a:schemeClr val="accent1"/>
              </a:solidFill>
            </a:endParaRPr>
          </a:p>
          <a:p>
            <a:pPr indent="0" lvl="0" marL="0" rtl="0" algn="l">
              <a:spcBef>
                <a:spcPts val="1200"/>
              </a:spcBef>
              <a:spcAft>
                <a:spcPts val="0"/>
              </a:spcAft>
              <a:buNone/>
            </a:pPr>
            <a:r>
              <a:rPr lang="it" sz="1400">
                <a:solidFill>
                  <a:schemeClr val="accent1"/>
                </a:solidFill>
              </a:rPr>
              <a:t>🔹 </a:t>
            </a:r>
            <a:r>
              <a:rPr b="1" lang="it" sz="1400">
                <a:solidFill>
                  <a:schemeClr val="accent1"/>
                </a:solidFill>
              </a:rPr>
              <a:t>MSE</a:t>
            </a:r>
            <a:r>
              <a:rPr lang="it" sz="1400">
                <a:solidFill>
                  <a:schemeClr val="accent1"/>
                </a:solidFill>
              </a:rPr>
              <a:t> (Mean Squared Error)</a:t>
            </a:r>
            <a:endParaRPr sz="1400">
              <a:solidFill>
                <a:schemeClr val="accent1"/>
              </a:solidFill>
            </a:endParaRPr>
          </a:p>
          <a:p>
            <a:pPr indent="0" lvl="0" marL="0" rtl="0" algn="l">
              <a:spcBef>
                <a:spcPts val="1200"/>
              </a:spcBef>
              <a:spcAft>
                <a:spcPts val="0"/>
              </a:spcAft>
              <a:buNone/>
            </a:pPr>
            <a:r>
              <a:rPr lang="it" sz="1400">
                <a:solidFill>
                  <a:schemeClr val="accent1"/>
                </a:solidFill>
              </a:rPr>
              <a:t>🔹 </a:t>
            </a:r>
            <a:r>
              <a:rPr b="1" lang="it" sz="1400">
                <a:solidFill>
                  <a:schemeClr val="accent1"/>
                </a:solidFill>
              </a:rPr>
              <a:t>R² Score</a:t>
            </a:r>
            <a:endParaRPr b="1" sz="1400">
              <a:solidFill>
                <a:schemeClr val="accent1"/>
              </a:solidFill>
            </a:endParaRPr>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759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Modelli utilizzati</a:t>
            </a:r>
            <a:endParaRPr>
              <a:solidFill>
                <a:srgbClr val="38761D"/>
              </a:solidFill>
            </a:endParaRPr>
          </a:p>
        </p:txBody>
      </p:sp>
      <p:sp>
        <p:nvSpPr>
          <p:cNvPr id="95" name="Google Shape;95;p19"/>
          <p:cNvSpPr txBox="1"/>
          <p:nvPr>
            <p:ph idx="1" type="body"/>
          </p:nvPr>
        </p:nvSpPr>
        <p:spPr>
          <a:xfrm>
            <a:off x="194175" y="776700"/>
            <a:ext cx="4060800" cy="4307100"/>
          </a:xfrm>
          <a:prstGeom prst="rect">
            <a:avLst/>
          </a:prstGeom>
        </p:spPr>
        <p:txBody>
          <a:bodyPr anchorCtr="0" anchor="t" bIns="91425" lIns="91425" spcFirstLastPara="1" rIns="91425" wrap="square" tIns="91425">
            <a:normAutofit/>
          </a:bodyPr>
          <a:lstStyle/>
          <a:p>
            <a:pPr indent="0" lvl="0" marL="0" rtl="0" algn="l">
              <a:lnSpc>
                <a:spcPct val="130000"/>
              </a:lnSpc>
              <a:spcBef>
                <a:spcPts val="1200"/>
              </a:spcBef>
              <a:spcAft>
                <a:spcPts val="1200"/>
              </a:spcAft>
              <a:buNone/>
            </a:pPr>
            <a:r>
              <a:rPr lang="it" sz="1300">
                <a:solidFill>
                  <a:srgbClr val="000000"/>
                </a:solidFill>
              </a:rPr>
              <a:t>Il </a:t>
            </a:r>
            <a:r>
              <a:rPr b="1" lang="it" sz="1300">
                <a:solidFill>
                  <a:srgbClr val="000000"/>
                </a:solidFill>
              </a:rPr>
              <a:t>Random Forest</a:t>
            </a:r>
            <a:r>
              <a:rPr lang="it" sz="1300">
                <a:solidFill>
                  <a:srgbClr val="000000"/>
                </a:solidFill>
              </a:rPr>
              <a:t> è un algoritmo di apprendimento automatico ampiamente utilizzato, che combina i risultati di più alberi di decisione per produrre una previsione finale. Si basa su un'estensione della tecnica del bagging, integrando anche la selezione casuale delle caratteristiche per generare una foresta di alberi di decisione tra loro indipendenti. </a:t>
            </a:r>
            <a:endParaRPr sz="1500"/>
          </a:p>
        </p:txBody>
      </p:sp>
      <p:pic>
        <p:nvPicPr>
          <p:cNvPr id="96" name="Google Shape;96;p19"/>
          <p:cNvPicPr preferRelativeResize="0"/>
          <p:nvPr/>
        </p:nvPicPr>
        <p:blipFill>
          <a:blip r:embed="rId3">
            <a:alphaModFix/>
          </a:blip>
          <a:stretch>
            <a:fillRect/>
          </a:stretch>
        </p:blipFill>
        <p:spPr>
          <a:xfrm>
            <a:off x="4255000" y="464399"/>
            <a:ext cx="5040200" cy="3024100"/>
          </a:xfrm>
          <a:prstGeom prst="rect">
            <a:avLst/>
          </a:prstGeom>
          <a:noFill/>
          <a:ln>
            <a:noFill/>
          </a:ln>
        </p:spPr>
      </p:pic>
      <p:sp>
        <p:nvSpPr>
          <p:cNvPr id="97" name="Google Shape;97;p19"/>
          <p:cNvSpPr txBox="1"/>
          <p:nvPr/>
        </p:nvSpPr>
        <p:spPr>
          <a:xfrm>
            <a:off x="194175" y="3558325"/>
            <a:ext cx="8373300" cy="1439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it" sz="1300">
                <a:latin typeface="Source Code Pro"/>
                <a:ea typeface="Source Code Pro"/>
                <a:cs typeface="Source Code Pro"/>
                <a:sym typeface="Source Code Pro"/>
              </a:rPr>
              <a:t>Questo metodo è applicabile sia a problemi di classificazione che di regressione. La sua robustezza deriva dalla capacità di aggregare più alberi, migliorando l'accuratezza complessiva del modello. </a:t>
            </a:r>
            <a:endParaRPr sz="1300">
              <a:latin typeface="Source Code Pro"/>
              <a:ea typeface="Source Code Pro"/>
              <a:cs typeface="Source Code Pro"/>
              <a:sym typeface="Source Code Pro"/>
            </a:endParaRPr>
          </a:p>
          <a:p>
            <a:pPr indent="0" lvl="0" marL="0" rtl="0" algn="l">
              <a:lnSpc>
                <a:spcPct val="150000"/>
              </a:lnSpc>
              <a:spcBef>
                <a:spcPts val="1200"/>
              </a:spcBef>
              <a:spcAft>
                <a:spcPts val="1200"/>
              </a:spcAft>
              <a:buNone/>
            </a:pPr>
            <a:r>
              <a:rPr lang="it" sz="1300">
                <a:latin typeface="Source Code Pro"/>
                <a:ea typeface="Source Code Pro"/>
                <a:cs typeface="Source Code Pro"/>
                <a:sym typeface="Source Code Pro"/>
              </a:rPr>
              <a:t>Con queste caratteristiche, il modello raggiunge le seguenti prestazioni:</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934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modelli utilizzati</a:t>
            </a:r>
            <a:endParaRPr>
              <a:solidFill>
                <a:srgbClr val="38761D"/>
              </a:solidFill>
            </a:endParaRPr>
          </a:p>
        </p:txBody>
      </p:sp>
      <p:sp>
        <p:nvSpPr>
          <p:cNvPr id="103" name="Google Shape;103;p20"/>
          <p:cNvSpPr txBox="1"/>
          <p:nvPr>
            <p:ph idx="1" type="body"/>
          </p:nvPr>
        </p:nvSpPr>
        <p:spPr>
          <a:xfrm>
            <a:off x="102175" y="838750"/>
            <a:ext cx="4087200" cy="40986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lang="it" sz="1200">
                <a:solidFill>
                  <a:srgbClr val="000000"/>
                </a:solidFill>
              </a:rPr>
              <a:t>Un </a:t>
            </a:r>
            <a:r>
              <a:rPr b="1" lang="it" sz="1200">
                <a:solidFill>
                  <a:srgbClr val="000000"/>
                </a:solidFill>
              </a:rPr>
              <a:t>albero di decisione (Decision Tree)</a:t>
            </a:r>
            <a:r>
              <a:rPr lang="it" sz="1200">
                <a:solidFill>
                  <a:srgbClr val="000000"/>
                </a:solidFill>
              </a:rPr>
              <a:t> è un algoritmo di apprendimento supervisionato, impiegato sia per la classificazione che per la regressione. La sua struttura ad albero è composta da un nodo radice, rami, nodi interni e nodi foglia. Nei nodi interni vengono effettuati test sulle caratteristiche dei dati, mentre i nodi foglia rappresentano le decisioni finali basate sull'analisi degli attributi. </a:t>
            </a:r>
            <a:endParaRPr sz="1400"/>
          </a:p>
        </p:txBody>
      </p:sp>
      <p:pic>
        <p:nvPicPr>
          <p:cNvPr id="104" name="Google Shape;104;p20"/>
          <p:cNvPicPr preferRelativeResize="0"/>
          <p:nvPr/>
        </p:nvPicPr>
        <p:blipFill>
          <a:blip r:embed="rId3">
            <a:alphaModFix/>
          </a:blip>
          <a:stretch>
            <a:fillRect/>
          </a:stretch>
        </p:blipFill>
        <p:spPr>
          <a:xfrm>
            <a:off x="4144025" y="478825"/>
            <a:ext cx="5370300" cy="3222176"/>
          </a:xfrm>
          <a:prstGeom prst="rect">
            <a:avLst/>
          </a:prstGeom>
          <a:noFill/>
          <a:ln>
            <a:noFill/>
          </a:ln>
        </p:spPr>
      </p:pic>
      <p:sp>
        <p:nvSpPr>
          <p:cNvPr id="105" name="Google Shape;105;p20"/>
          <p:cNvSpPr txBox="1"/>
          <p:nvPr/>
        </p:nvSpPr>
        <p:spPr>
          <a:xfrm>
            <a:off x="245850" y="3977725"/>
            <a:ext cx="87369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it" sz="1200">
                <a:latin typeface="Source Code Pro"/>
                <a:ea typeface="Source Code Pro"/>
                <a:cs typeface="Source Code Pro"/>
                <a:sym typeface="Source Code Pro"/>
              </a:rPr>
              <a:t>L'obiettivo dell'algoritmo è individuare la suddivisione ottimale dei dati per migliorare la previsione. Tuttavia, può soffrire di overfitting, ovvero adattarsi eccessivamente ai dati di addestramento. Il modello, con queste caratteristiche, raggiunge le seguenti prestazioni:</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38761D"/>
                </a:solidFill>
              </a:rPr>
              <a:t>Risultati e analisi</a:t>
            </a:r>
            <a:endParaRPr>
              <a:solidFill>
                <a:srgbClr val="38761D"/>
              </a:solidFill>
            </a:endParaRPr>
          </a:p>
        </p:txBody>
      </p:sp>
      <p:sp>
        <p:nvSpPr>
          <p:cNvPr id="111" name="Google Shape;111;p21"/>
          <p:cNvSpPr txBox="1"/>
          <p:nvPr>
            <p:ph idx="1" type="body"/>
          </p:nvPr>
        </p:nvSpPr>
        <p:spPr>
          <a:xfrm>
            <a:off x="311700" y="2699950"/>
            <a:ext cx="8520600" cy="2111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it" sz="1300">
                <a:solidFill>
                  <a:srgbClr val="000000"/>
                </a:solidFill>
              </a:rPr>
              <a:t>📌 Analisi:</a:t>
            </a:r>
            <a:br>
              <a:rPr b="1" lang="it" sz="1300">
                <a:solidFill>
                  <a:srgbClr val="000000"/>
                </a:solidFill>
              </a:rPr>
            </a:br>
            <a:r>
              <a:rPr lang="it" sz="1300">
                <a:solidFill>
                  <a:srgbClr val="000000"/>
                </a:solidFill>
              </a:rPr>
              <a:t>✅ </a:t>
            </a:r>
            <a:r>
              <a:rPr b="1" lang="it" sz="1300">
                <a:solidFill>
                  <a:srgbClr val="000000"/>
                </a:solidFill>
              </a:rPr>
              <a:t>Random Forest è il modello migliore</a:t>
            </a:r>
            <a:r>
              <a:rPr lang="it" sz="1300">
                <a:solidFill>
                  <a:srgbClr val="000000"/>
                </a:solidFill>
              </a:rPr>
              <a:t> poiché ha:</a:t>
            </a:r>
            <a:endParaRPr sz="1300">
              <a:solidFill>
                <a:srgbClr val="000000"/>
              </a:solidFill>
            </a:endParaRPr>
          </a:p>
          <a:p>
            <a:pPr indent="-311150" lvl="0" marL="457200" rtl="0" algn="l">
              <a:spcBef>
                <a:spcPts val="1200"/>
              </a:spcBef>
              <a:spcAft>
                <a:spcPts val="0"/>
              </a:spcAft>
              <a:buClr>
                <a:srgbClr val="000000"/>
              </a:buClr>
              <a:buSzPts val="1300"/>
              <a:buFont typeface="Arial"/>
              <a:buChar char="●"/>
            </a:pPr>
            <a:r>
              <a:rPr lang="it" sz="1300">
                <a:solidFill>
                  <a:srgbClr val="000000"/>
                </a:solidFill>
              </a:rPr>
              <a:t>Un errore </a:t>
            </a:r>
            <a:r>
              <a:rPr b="1" lang="it" sz="1300">
                <a:solidFill>
                  <a:srgbClr val="000000"/>
                </a:solidFill>
              </a:rPr>
              <a:t>MAE e MSE più basso</a:t>
            </a:r>
            <a:r>
              <a:rPr lang="it" sz="1300">
                <a:solidFill>
                  <a:srgbClr val="000000"/>
                </a:solidFill>
              </a:rPr>
              <a:t>.</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lang="it" sz="1300">
                <a:solidFill>
                  <a:srgbClr val="000000"/>
                </a:solidFill>
              </a:rPr>
              <a:t>Una migliore capacità di </a:t>
            </a:r>
            <a:r>
              <a:rPr b="1" lang="it" sz="1300">
                <a:solidFill>
                  <a:srgbClr val="000000"/>
                </a:solidFill>
              </a:rPr>
              <a:t>generalizzazione</a:t>
            </a:r>
            <a:r>
              <a:rPr lang="it" sz="1300">
                <a:solidFill>
                  <a:srgbClr val="000000"/>
                </a:solidFill>
              </a:rPr>
              <a:t>.</a:t>
            </a:r>
            <a:endParaRPr sz="1300">
              <a:solidFill>
                <a:srgbClr val="000000"/>
              </a:solidFill>
            </a:endParaRPr>
          </a:p>
          <a:p>
            <a:pPr indent="0" lvl="0" marL="0" rtl="0" algn="l">
              <a:spcBef>
                <a:spcPts val="1200"/>
              </a:spcBef>
              <a:spcAft>
                <a:spcPts val="0"/>
              </a:spcAft>
              <a:buNone/>
            </a:pPr>
            <a:r>
              <a:rPr lang="it" sz="1300">
                <a:solidFill>
                  <a:srgbClr val="000000"/>
                </a:solidFill>
              </a:rPr>
              <a:t>❗ </a:t>
            </a:r>
            <a:r>
              <a:rPr b="1" lang="it" sz="1300">
                <a:solidFill>
                  <a:srgbClr val="000000"/>
                </a:solidFill>
              </a:rPr>
              <a:t>Svantaggi:</a:t>
            </a:r>
            <a:endParaRPr b="1" sz="1300">
              <a:solidFill>
                <a:srgbClr val="000000"/>
              </a:solidFill>
            </a:endParaRPr>
          </a:p>
          <a:p>
            <a:pPr indent="-311150" lvl="0" marL="457200" rtl="0" algn="l">
              <a:spcBef>
                <a:spcPts val="1200"/>
              </a:spcBef>
              <a:spcAft>
                <a:spcPts val="0"/>
              </a:spcAft>
              <a:buClr>
                <a:srgbClr val="000000"/>
              </a:buClr>
              <a:buSzPts val="1300"/>
              <a:buFont typeface="Arial"/>
              <a:buChar char="●"/>
            </a:pPr>
            <a:r>
              <a:rPr b="1" lang="it" sz="1300">
                <a:solidFill>
                  <a:srgbClr val="000000"/>
                </a:solidFill>
              </a:rPr>
              <a:t>Tempo di addestramento più lungo</a:t>
            </a:r>
            <a:r>
              <a:rPr lang="it" sz="1300">
                <a:solidFill>
                  <a:srgbClr val="000000"/>
                </a:solidFill>
              </a:rPr>
              <a:t> rispetto al Decision Tree.</a:t>
            </a:r>
            <a:endParaRPr sz="2000"/>
          </a:p>
        </p:txBody>
      </p:sp>
      <p:graphicFrame>
        <p:nvGraphicFramePr>
          <p:cNvPr id="112" name="Google Shape;112;p21"/>
          <p:cNvGraphicFramePr/>
          <p:nvPr/>
        </p:nvGraphicFramePr>
        <p:xfrm>
          <a:off x="699550" y="1093850"/>
          <a:ext cx="3000000" cy="3000000"/>
        </p:xfrm>
        <a:graphic>
          <a:graphicData uri="http://schemas.openxmlformats.org/drawingml/2006/table">
            <a:tbl>
              <a:tblPr>
                <a:noFill/>
                <a:tableStyleId>{9C09D5BC-4821-4C6D-9D5D-6C50FE1D9566}</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it" sz="1200">
                          <a:latin typeface="Source Code Pro"/>
                          <a:ea typeface="Source Code Pro"/>
                          <a:cs typeface="Source Code Pro"/>
                          <a:sym typeface="Source Code Pro"/>
                        </a:rPr>
                        <a:t>Modello</a:t>
                      </a:r>
                      <a:endParaRPr b="1"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it" sz="1200">
                          <a:latin typeface="Source Code Pro"/>
                          <a:ea typeface="Source Code Pro"/>
                          <a:cs typeface="Source Code Pro"/>
                          <a:sym typeface="Source Code Pro"/>
                        </a:rPr>
                        <a:t>MAE</a:t>
                      </a:r>
                      <a:endParaRPr b="1"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it" sz="1200">
                          <a:latin typeface="Source Code Pro"/>
                          <a:ea typeface="Source Code Pro"/>
                          <a:cs typeface="Source Code Pro"/>
                          <a:sym typeface="Source Code Pro"/>
                        </a:rPr>
                        <a:t>MSE</a:t>
                      </a:r>
                      <a:endParaRPr b="1"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it" sz="1200">
                          <a:latin typeface="Source Code Pro"/>
                          <a:ea typeface="Source Code Pro"/>
                          <a:cs typeface="Source Code Pro"/>
                          <a:sym typeface="Source Code Pro"/>
                        </a:rPr>
                        <a:t>R² Score</a:t>
                      </a:r>
                      <a:endParaRPr b="1"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b="1" lang="it" sz="1200">
                          <a:latin typeface="Source Code Pro"/>
                          <a:ea typeface="Source Code Pro"/>
                          <a:cs typeface="Source Code Pro"/>
                          <a:sym typeface="Source Code Pro"/>
                        </a:rPr>
                        <a:t>Tempo di addestramento</a:t>
                      </a:r>
                      <a:endParaRPr b="1" sz="12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it" sz="1200">
                          <a:latin typeface="Source Code Pro"/>
                          <a:ea typeface="Source Code Pro"/>
                          <a:cs typeface="Source Code Pro"/>
                          <a:sym typeface="Source Code Pro"/>
                        </a:rPr>
                        <a:t>Decision Tree</a:t>
                      </a:r>
                      <a:endParaRPr b="1"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it" sz="1200">
                          <a:latin typeface="Source Code Pro"/>
                          <a:ea typeface="Source Code Pro"/>
                          <a:cs typeface="Source Code Pro"/>
                          <a:sym typeface="Source Code Pro"/>
                        </a:rPr>
                        <a:t>6.75</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it" sz="1200">
                          <a:latin typeface="Source Code Pro"/>
                          <a:ea typeface="Source Code Pro"/>
                          <a:cs typeface="Source Code Pro"/>
                          <a:sym typeface="Source Code Pro"/>
                        </a:rPr>
                        <a:t>68.28</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it" sz="1200">
                          <a:latin typeface="Source Code Pro"/>
                          <a:ea typeface="Source Code Pro"/>
                          <a:cs typeface="Source Code Pro"/>
                          <a:sym typeface="Source Code Pro"/>
                        </a:rPr>
                        <a:t>-1.29</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it" sz="1200">
                          <a:latin typeface="Source Code Pro"/>
                          <a:ea typeface="Source Code Pro"/>
                          <a:cs typeface="Source Code Pro"/>
                          <a:sym typeface="Source Code Pro"/>
                        </a:rPr>
                        <a:t>0.03s</a:t>
                      </a:r>
                      <a:endParaRPr sz="1200">
                        <a:latin typeface="Source Code Pro"/>
                        <a:ea typeface="Source Code Pro"/>
                        <a:cs typeface="Source Code Pro"/>
                        <a:sym typeface="Source Code Pro"/>
                      </a:endParaRPr>
                    </a:p>
                  </a:txBody>
                  <a:tcPr marT="91425" marB="91425" marR="91425" marL="91425"/>
                </a:tc>
              </a:tr>
              <a:tr h="381000">
                <a:tc>
                  <a:txBody>
                    <a:bodyPr/>
                    <a:lstStyle/>
                    <a:p>
                      <a:pPr indent="0" lvl="0" marL="0" rtl="0" algn="l">
                        <a:spcBef>
                          <a:spcPts val="0"/>
                        </a:spcBef>
                        <a:spcAft>
                          <a:spcPts val="0"/>
                        </a:spcAft>
                        <a:buNone/>
                      </a:pPr>
                      <a:r>
                        <a:rPr b="1" lang="it" sz="1200">
                          <a:latin typeface="Source Code Pro"/>
                          <a:ea typeface="Source Code Pro"/>
                          <a:cs typeface="Source Code Pro"/>
                          <a:sym typeface="Source Code Pro"/>
                        </a:rPr>
                        <a:t>Random Forest</a:t>
                      </a:r>
                      <a:endParaRPr b="1"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it" sz="1200">
                          <a:latin typeface="Source Code Pro"/>
                          <a:ea typeface="Source Code Pro"/>
                          <a:cs typeface="Source Code Pro"/>
                          <a:sym typeface="Source Code Pro"/>
                        </a:rPr>
                        <a:t>4.83</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it" sz="1200">
                          <a:latin typeface="Source Code Pro"/>
                          <a:ea typeface="Source Code Pro"/>
                          <a:cs typeface="Source Code Pro"/>
                          <a:sym typeface="Source Code Pro"/>
                        </a:rPr>
                        <a:t>32.27</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it" sz="1200">
                          <a:latin typeface="Source Code Pro"/>
                          <a:ea typeface="Source Code Pro"/>
                          <a:cs typeface="Source Code Pro"/>
                          <a:sym typeface="Source Code Pro"/>
                        </a:rPr>
                        <a:t>-0.08</a:t>
                      </a:r>
                      <a:endParaRPr sz="1200">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it" sz="1200">
                          <a:latin typeface="Source Code Pro"/>
                          <a:ea typeface="Source Code Pro"/>
                          <a:cs typeface="Source Code Pro"/>
                          <a:sym typeface="Source Code Pro"/>
                        </a:rPr>
                        <a:t>1.62s</a:t>
                      </a:r>
                      <a:endParaRPr sz="1200">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