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57" r:id="rId3"/>
    <p:sldId id="261" r:id="rId4"/>
    <p:sldId id="258" r:id="rId5"/>
    <p:sldId id="262" r:id="rId6"/>
    <p:sldId id="259" r:id="rId7"/>
    <p:sldId id="263"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a:srgbClr val="D94E0F"/>
    <a:srgbClr val="B72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5567F-69B5-4492-9F57-B76FEFB47623}" type="datetimeFigureOut">
              <a:rPr lang="en-GB" smtClean="0"/>
              <a:t>17/11/2017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C9E44-5C96-4585-80F1-7172D01016C2}" type="slidenum">
              <a:rPr lang="en-GB" smtClean="0"/>
              <a:t>‹#›</a:t>
            </a:fld>
            <a:endParaRPr lang="en-GB"/>
          </a:p>
        </p:txBody>
      </p:sp>
    </p:spTree>
    <p:extLst>
      <p:ext uri="{BB962C8B-B14F-4D97-AF65-F5344CB8AC3E}">
        <p14:creationId xmlns:p14="http://schemas.microsoft.com/office/powerpoint/2010/main" val="156444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C69B0-7079-447F-A1F2-3B2C94CAF56E}"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394471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380728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283218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BF122467-8266-48D5-9BD5-D9DE122A455B}"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1150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616507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DAC69B0-7079-447F-A1F2-3B2C94CAF56E}" type="datetimeFigureOut">
              <a:rPr lang="en-GB" smtClean="0"/>
              <a:t>17/11/2017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37951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DAC69B0-7079-447F-A1F2-3B2C94CAF56E}" type="datetimeFigureOut">
              <a:rPr lang="en-GB" smtClean="0"/>
              <a:t>17/11/2017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221819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C69B0-7079-447F-A1F2-3B2C94CAF56E}"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24919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DAC69B0-7079-447F-A1F2-3B2C94CAF56E}" type="datetimeFigureOut">
              <a:rPr lang="en-GB" smtClean="0"/>
              <a:t>17/11/2017</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F122467-8266-48D5-9BD5-D9DE122A455B}" type="slidenum">
              <a:rPr lang="en-GB" smtClean="0"/>
              <a:t>‹#›</a:t>
            </a:fld>
            <a:endParaRPr lang="en-GB"/>
          </a:p>
        </p:txBody>
      </p:sp>
    </p:spTree>
    <p:extLst>
      <p:ext uri="{BB962C8B-B14F-4D97-AF65-F5344CB8AC3E}">
        <p14:creationId xmlns:p14="http://schemas.microsoft.com/office/powerpoint/2010/main" val="416406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C69B0-7079-447F-A1F2-3B2C94CAF56E}"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359191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C69B0-7079-447F-A1F2-3B2C94CAF56E}"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217909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85346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AC69B0-7079-447F-A1F2-3B2C94CAF56E}" type="datetimeFigureOut">
              <a:rPr lang="en-GB" smtClean="0"/>
              <a:t>17/11/2017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51961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AC69B0-7079-447F-A1F2-3B2C94CAF56E}" type="datetimeFigureOut">
              <a:rPr lang="en-GB" smtClean="0"/>
              <a:t>17/11/2017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10883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C69B0-7079-447F-A1F2-3B2C94CAF56E}" type="datetimeFigureOut">
              <a:rPr lang="en-GB" smtClean="0"/>
              <a:t>17/11/2017</a:t>
            </a:fld>
            <a:endParaRPr lang="en-GB"/>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757118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190484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AC69B0-7079-447F-A1F2-3B2C94CAF56E}"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122467-8266-48D5-9BD5-D9DE122A455B}" type="slidenum">
              <a:rPr lang="en-GB" smtClean="0"/>
              <a:t>‹#›</a:t>
            </a:fld>
            <a:endParaRPr lang="en-GB"/>
          </a:p>
        </p:txBody>
      </p:sp>
    </p:spTree>
    <p:extLst>
      <p:ext uri="{BB962C8B-B14F-4D97-AF65-F5344CB8AC3E}">
        <p14:creationId xmlns:p14="http://schemas.microsoft.com/office/powerpoint/2010/main" val="360022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AC69B0-7079-447F-A1F2-3B2C94CAF56E}" type="datetimeFigureOut">
              <a:rPr lang="en-GB" smtClean="0"/>
              <a:t>17/11/2017</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F122467-8266-48D5-9BD5-D9DE122A455B}" type="slidenum">
              <a:rPr lang="en-GB" smtClean="0"/>
              <a:t>‹#›</a:t>
            </a:fld>
            <a:endParaRPr lang="en-GB"/>
          </a:p>
        </p:txBody>
      </p:sp>
    </p:spTree>
    <p:extLst>
      <p:ext uri="{BB962C8B-B14F-4D97-AF65-F5344CB8AC3E}">
        <p14:creationId xmlns:p14="http://schemas.microsoft.com/office/powerpoint/2010/main" val="21194866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mment_(computer_programming)" TargetMode="External"/><Relationship Id="rId2" Type="http://schemas.openxmlformats.org/officeDocument/2006/relationships/hyperlink" Target="https://en.wikipedia.org/wiki/Self-document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ree.taiga.io/project/kasperonfire-group8-sp/backlo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731" y="2971799"/>
            <a:ext cx="8405446" cy="830997"/>
          </a:xfrm>
          <a:prstGeom prst="rect">
            <a:avLst/>
          </a:prstGeom>
          <a:noFill/>
        </p:spPr>
        <p:txBody>
          <a:bodyPr wrap="square" rtlCol="0">
            <a:spAutoFit/>
          </a:bodyPr>
          <a:lstStyle/>
          <a:p>
            <a:pPr algn="ctr"/>
            <a:r>
              <a:rPr lang="en-GB" sz="4800" dirty="0" smtClean="0">
                <a:latin typeface="Bookman Old Style" panose="02050604050505020204" pitchFamily="18" charset="0"/>
              </a:rPr>
              <a:t>Scrum artefacts</a:t>
            </a:r>
            <a:endParaRPr lang="en-GB" sz="4800" dirty="0">
              <a:latin typeface="Bookman Old Style" panose="02050604050505020204" pitchFamily="18" charset="0"/>
            </a:endParaRPr>
          </a:p>
        </p:txBody>
      </p:sp>
    </p:spTree>
    <p:extLst>
      <p:ext uri="{BB962C8B-B14F-4D97-AF65-F5344CB8AC3E}">
        <p14:creationId xmlns:p14="http://schemas.microsoft.com/office/powerpoint/2010/main" val="512214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57" y="228389"/>
            <a:ext cx="12083143" cy="1477328"/>
          </a:xfrm>
          <a:prstGeom prst="rect">
            <a:avLst/>
          </a:prstGeom>
          <a:noFill/>
        </p:spPr>
        <p:txBody>
          <a:bodyPr wrap="square" rtlCol="0">
            <a:spAutoFit/>
          </a:bodyPr>
          <a:lstStyle/>
          <a:p>
            <a:r>
              <a:rPr lang="en-GB" b="1" dirty="0" smtClean="0"/>
              <a:t>1. Simple Design</a:t>
            </a:r>
            <a:r>
              <a:rPr lang="en-GB" dirty="0" smtClean="0"/>
              <a:t>:</a:t>
            </a:r>
          </a:p>
          <a:p>
            <a:pPr marL="285750" indent="-285750">
              <a:buFont typeface="Arial" panose="020B0604020202020204" pitchFamily="34" charset="0"/>
              <a:buChar char="•"/>
            </a:pPr>
            <a:r>
              <a:rPr lang="en-GB" dirty="0" smtClean="0"/>
              <a:t>When writing a code, do it as simpler to read as it possible and do it according one of the programming principles: DRY</a:t>
            </a:r>
          </a:p>
          <a:p>
            <a:pPr marL="285750" indent="-285750">
              <a:buFont typeface="Arial" panose="020B0604020202020204" pitchFamily="34" charset="0"/>
              <a:buChar char="•"/>
            </a:pPr>
            <a:r>
              <a:rPr lang="en-GB" dirty="0" smtClean="0"/>
              <a:t>Use comments for the parts that might be ambiguous for the others</a:t>
            </a:r>
          </a:p>
          <a:p>
            <a:pPr marL="285750" indent="-285750">
              <a:buFont typeface="Arial" panose="020B0604020202020204" pitchFamily="34" charset="0"/>
              <a:buChar char="•"/>
            </a:pPr>
            <a:r>
              <a:rPr lang="en-GB" dirty="0" smtClean="0"/>
              <a:t>Keep the complexity of the architecture low, use the smallest possible amount of classes and methods.</a:t>
            </a:r>
            <a:endParaRPr lang="en-GB" dirty="0"/>
          </a:p>
        </p:txBody>
      </p:sp>
      <p:sp>
        <p:nvSpPr>
          <p:cNvPr id="3" name="TextBox 2"/>
          <p:cNvSpPr txBox="1"/>
          <p:nvPr/>
        </p:nvSpPr>
        <p:spPr>
          <a:xfrm>
            <a:off x="108857" y="1848933"/>
            <a:ext cx="12083143" cy="1754326"/>
          </a:xfrm>
          <a:prstGeom prst="rect">
            <a:avLst/>
          </a:prstGeom>
          <a:noFill/>
        </p:spPr>
        <p:txBody>
          <a:bodyPr wrap="square" rtlCol="0">
            <a:spAutoFit/>
          </a:bodyPr>
          <a:lstStyle/>
          <a:p>
            <a:r>
              <a:rPr lang="en-GB" b="1" dirty="0" smtClean="0"/>
              <a:t>2. Test:</a:t>
            </a:r>
          </a:p>
          <a:p>
            <a:pPr marL="285750" indent="-285750">
              <a:buFont typeface="Arial" panose="020B0604020202020204" pitchFamily="34" charset="0"/>
              <a:buChar char="•"/>
            </a:pPr>
            <a:r>
              <a:rPr lang="en-GB" dirty="0" smtClean="0"/>
              <a:t> Making unit tests for every small independent(coming from user story) piece </a:t>
            </a:r>
          </a:p>
          <a:p>
            <a:pPr marL="285750" indent="-285750">
              <a:buFont typeface="Arial" panose="020B0604020202020204" pitchFamily="34" charset="0"/>
              <a:buChar char="•"/>
            </a:pPr>
            <a:r>
              <a:rPr lang="en-GB" dirty="0" smtClean="0"/>
              <a:t>Be sure that the automated test will not break even if one of the small unit tests is changed or modified(keep it abstract as possible)</a:t>
            </a:r>
          </a:p>
          <a:p>
            <a:pPr marL="285750" indent="-285750">
              <a:buFont typeface="Arial" panose="020B0604020202020204" pitchFamily="34" charset="0"/>
              <a:buChar char="•"/>
            </a:pPr>
            <a:r>
              <a:rPr lang="en-GB" dirty="0" smtClean="0"/>
              <a:t>Write acceptance test before start testing with code (will try to implement ATDD somehow)</a:t>
            </a:r>
          </a:p>
          <a:p>
            <a:pPr marL="285750" indent="-285750">
              <a:buFont typeface="Arial" panose="020B0604020202020204" pitchFamily="34" charset="0"/>
              <a:buChar char="•"/>
            </a:pPr>
            <a:endParaRPr lang="en-GB" dirty="0" smtClean="0"/>
          </a:p>
        </p:txBody>
      </p:sp>
      <p:sp>
        <p:nvSpPr>
          <p:cNvPr id="4" name="TextBox 3"/>
          <p:cNvSpPr txBox="1"/>
          <p:nvPr/>
        </p:nvSpPr>
        <p:spPr>
          <a:xfrm>
            <a:off x="108854" y="5367020"/>
            <a:ext cx="12083143" cy="1477328"/>
          </a:xfrm>
          <a:prstGeom prst="rect">
            <a:avLst/>
          </a:prstGeom>
          <a:noFill/>
        </p:spPr>
        <p:txBody>
          <a:bodyPr wrap="square" rtlCol="0">
            <a:spAutoFit/>
          </a:bodyPr>
          <a:lstStyle/>
          <a:p>
            <a:r>
              <a:rPr lang="en-GB" b="1" dirty="0" smtClean="0"/>
              <a:t>4. Refactoring:</a:t>
            </a:r>
            <a:endParaRPr lang="en-GB" dirty="0" smtClean="0"/>
          </a:p>
          <a:p>
            <a:pPr marL="285750" indent="-285750">
              <a:buFont typeface="Arial" panose="020B0604020202020204" pitchFamily="34" charset="0"/>
              <a:buChar char="•"/>
            </a:pPr>
            <a:r>
              <a:rPr lang="en-GB" dirty="0" smtClean="0"/>
              <a:t>Make names of the variables , methods, classes to be self descriptive</a:t>
            </a:r>
          </a:p>
          <a:p>
            <a:pPr marL="285750" indent="-285750">
              <a:buFont typeface="Arial" panose="020B0604020202020204" pitchFamily="34" charset="0"/>
              <a:buChar char="•"/>
            </a:pPr>
            <a:r>
              <a:rPr lang="en-GB" dirty="0" smtClean="0"/>
              <a:t>Use grammatically and syntactically close naming for the aforementioned between the different technologies and pieces communicating to each other(like DB, Front-end, Façade, etc.)  </a:t>
            </a:r>
          </a:p>
          <a:p>
            <a:endParaRPr lang="en-GB" dirty="0"/>
          </a:p>
        </p:txBody>
      </p:sp>
      <p:sp>
        <p:nvSpPr>
          <p:cNvPr id="6" name="TextBox 5"/>
          <p:cNvSpPr txBox="1"/>
          <p:nvPr/>
        </p:nvSpPr>
        <p:spPr>
          <a:xfrm>
            <a:off x="108857" y="3612694"/>
            <a:ext cx="12083143" cy="1477328"/>
          </a:xfrm>
          <a:prstGeom prst="rect">
            <a:avLst/>
          </a:prstGeom>
          <a:noFill/>
        </p:spPr>
        <p:txBody>
          <a:bodyPr wrap="square" rtlCol="0">
            <a:spAutoFit/>
          </a:bodyPr>
          <a:lstStyle/>
          <a:p>
            <a:r>
              <a:rPr lang="en-GB" b="1" dirty="0"/>
              <a:t>3</a:t>
            </a:r>
            <a:r>
              <a:rPr lang="en-GB" b="1" dirty="0" smtClean="0"/>
              <a:t>. Collective ownership:</a:t>
            </a:r>
          </a:p>
          <a:p>
            <a:pPr marL="285750" indent="-285750">
              <a:buFont typeface="Arial" panose="020B0604020202020204" pitchFamily="34" charset="0"/>
              <a:buChar char="•"/>
            </a:pPr>
            <a:r>
              <a:rPr lang="en-GB" dirty="0" smtClean="0"/>
              <a:t>No one is able to say that a certain part is only his own, and the others in the team cannot change it.</a:t>
            </a:r>
          </a:p>
          <a:p>
            <a:pPr marL="285750" indent="-285750">
              <a:buFont typeface="Arial" panose="020B0604020202020204" pitchFamily="34" charset="0"/>
              <a:buChar char="•"/>
            </a:pPr>
            <a:r>
              <a:rPr lang="en-GB" dirty="0" smtClean="0"/>
              <a:t>Everybody can change everything at every moment, of course according to the other practices and principles.</a:t>
            </a:r>
          </a:p>
          <a:p>
            <a:pPr marL="285750" indent="-285750">
              <a:buFont typeface="Arial" panose="020B0604020202020204" pitchFamily="34" charset="0"/>
              <a:buChar char="•"/>
            </a:pPr>
            <a:r>
              <a:rPr lang="en-GB" dirty="0" smtClean="0"/>
              <a:t>If a man is self confident to say that a certain part is his own property , then every next portion he contributes will be included in a pair programming.</a:t>
            </a:r>
          </a:p>
        </p:txBody>
      </p:sp>
    </p:spTree>
    <p:extLst>
      <p:ext uri="{BB962C8B-B14F-4D97-AF65-F5344CB8AC3E}">
        <p14:creationId xmlns:p14="http://schemas.microsoft.com/office/powerpoint/2010/main" val="869733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8855" y="327100"/>
            <a:ext cx="12083143" cy="1200329"/>
          </a:xfrm>
          <a:prstGeom prst="rect">
            <a:avLst/>
          </a:prstGeom>
          <a:noFill/>
        </p:spPr>
        <p:txBody>
          <a:bodyPr wrap="square" rtlCol="0">
            <a:spAutoFit/>
          </a:bodyPr>
          <a:lstStyle/>
          <a:p>
            <a:r>
              <a:rPr lang="en-GB" b="1" dirty="0" smtClean="0"/>
              <a:t>5. </a:t>
            </a:r>
            <a:r>
              <a:rPr lang="en-GB" b="1" dirty="0" smtClean="0"/>
              <a:t>Continuous Integration:</a:t>
            </a:r>
            <a:endParaRPr lang="en-GB" dirty="0" smtClean="0"/>
          </a:p>
          <a:p>
            <a:pPr marL="285750" indent="-285750">
              <a:buFont typeface="Arial" panose="020B0604020202020204" pitchFamily="34" charset="0"/>
              <a:buChar char="•"/>
            </a:pPr>
            <a:r>
              <a:rPr lang="en-GB" dirty="0" smtClean="0"/>
              <a:t>After a piece of code is written according to a user story, if the coder says he is done, or the pair of coders, then the necessary test will need to be provided, ensuring that the code written is really done according to the practices used. </a:t>
            </a:r>
            <a:endParaRPr lang="en-GB" dirty="0"/>
          </a:p>
        </p:txBody>
      </p:sp>
      <p:sp>
        <p:nvSpPr>
          <p:cNvPr id="8" name="TextBox 7"/>
          <p:cNvSpPr txBox="1"/>
          <p:nvPr/>
        </p:nvSpPr>
        <p:spPr>
          <a:xfrm>
            <a:off x="108856" y="1889183"/>
            <a:ext cx="12083143" cy="1477328"/>
          </a:xfrm>
          <a:prstGeom prst="rect">
            <a:avLst/>
          </a:prstGeom>
          <a:noFill/>
        </p:spPr>
        <p:txBody>
          <a:bodyPr wrap="square" rtlCol="0">
            <a:spAutoFit/>
          </a:bodyPr>
          <a:lstStyle/>
          <a:p>
            <a:r>
              <a:rPr lang="en-GB" b="1" dirty="0" smtClean="0"/>
              <a:t>6. </a:t>
            </a:r>
            <a:r>
              <a:rPr lang="en-GB" b="1" dirty="0" smtClean="0"/>
              <a:t>Pair Programming</a:t>
            </a:r>
            <a:r>
              <a:rPr lang="en-GB" dirty="0" smtClean="0"/>
              <a:t>:</a:t>
            </a:r>
          </a:p>
          <a:p>
            <a:pPr marL="285750" indent="-285750">
              <a:buFont typeface="Arial" panose="020B0604020202020204" pitchFamily="34" charset="0"/>
              <a:buChar char="•"/>
            </a:pPr>
            <a:r>
              <a:rPr lang="en-GB" dirty="0" smtClean="0"/>
              <a:t>Do it on a complex tasks, which are something that one of us haven’t experienced yet, or it requires complex thinking in order to do it, so in this case a pair programming can helps a lot</a:t>
            </a:r>
          </a:p>
          <a:p>
            <a:pPr marL="285750" indent="-285750">
              <a:buFont typeface="Arial" panose="020B0604020202020204" pitchFamily="34" charset="0"/>
              <a:buChar char="•"/>
            </a:pPr>
            <a:r>
              <a:rPr lang="en-GB" dirty="0" smtClean="0"/>
              <a:t>Will try to switch everybody in a pair in order to experience it, and pick the right pair for the particular user story.</a:t>
            </a:r>
          </a:p>
        </p:txBody>
      </p:sp>
      <p:sp>
        <p:nvSpPr>
          <p:cNvPr id="9" name="TextBox 8"/>
          <p:cNvSpPr txBox="1"/>
          <p:nvPr/>
        </p:nvSpPr>
        <p:spPr>
          <a:xfrm>
            <a:off x="108857" y="3666718"/>
            <a:ext cx="12083143" cy="2585323"/>
          </a:xfrm>
          <a:prstGeom prst="rect">
            <a:avLst/>
          </a:prstGeom>
          <a:noFill/>
        </p:spPr>
        <p:txBody>
          <a:bodyPr wrap="square" rtlCol="0">
            <a:spAutoFit/>
          </a:bodyPr>
          <a:lstStyle/>
          <a:p>
            <a:r>
              <a:rPr lang="en-GB" b="1" dirty="0" smtClean="0"/>
              <a:t>7. </a:t>
            </a:r>
            <a:r>
              <a:rPr lang="en-GB" b="1" dirty="0" smtClean="0"/>
              <a:t>Coding standards</a:t>
            </a:r>
            <a:r>
              <a:rPr lang="en-GB" dirty="0" smtClean="0"/>
              <a:t>:</a:t>
            </a:r>
          </a:p>
          <a:p>
            <a:pPr marL="285750" indent="-285750">
              <a:buFont typeface="Arial" panose="020B0604020202020204" pitchFamily="34" charset="0"/>
              <a:buChar char="•"/>
            </a:pPr>
            <a:r>
              <a:rPr lang="en-GB" dirty="0" smtClean="0"/>
              <a:t>It is easier to use the </a:t>
            </a:r>
            <a:r>
              <a:rPr lang="en-GB" b="1" dirty="0" smtClean="0"/>
              <a:t>8.Collective Ownership</a:t>
            </a:r>
            <a:r>
              <a:rPr lang="en-GB" b="1" dirty="0"/>
              <a:t>. </a:t>
            </a:r>
            <a:r>
              <a:rPr lang="en-GB" dirty="0"/>
              <a:t>Code that looks the same encourages </a:t>
            </a:r>
            <a:r>
              <a:rPr lang="en-GB" b="1" dirty="0"/>
              <a:t>collective </a:t>
            </a:r>
            <a:r>
              <a:rPr lang="en-GB" b="1" dirty="0" smtClean="0"/>
              <a:t>ownership.</a:t>
            </a:r>
          </a:p>
          <a:p>
            <a:pPr marL="285750" indent="-285750">
              <a:buFont typeface="Arial" panose="020B0604020202020204" pitchFamily="34" charset="0"/>
              <a:buChar char="•"/>
            </a:pPr>
            <a:r>
              <a:rPr lang="en-GB" dirty="0"/>
              <a:t>Code must be formatted to agreed coding standards. </a:t>
            </a:r>
            <a:endParaRPr lang="en-GB" dirty="0" smtClean="0"/>
          </a:p>
          <a:p>
            <a:pPr marL="285750" indent="-285750">
              <a:buFont typeface="Arial" panose="020B0604020202020204" pitchFamily="34" charset="0"/>
              <a:buChar char="•"/>
            </a:pPr>
            <a:r>
              <a:rPr lang="en-GB" dirty="0" smtClean="0"/>
              <a:t>Coding </a:t>
            </a:r>
            <a:r>
              <a:rPr lang="en-GB" dirty="0"/>
              <a:t>standards keep the code consistent and easy for the entire team to read and refactor</a:t>
            </a:r>
            <a:r>
              <a:rPr lang="en-GB" dirty="0" smtClean="0"/>
              <a:t>.</a:t>
            </a:r>
          </a:p>
          <a:p>
            <a:pPr marL="285750" indent="-285750">
              <a:buFont typeface="Arial" panose="020B0604020202020204" pitchFamily="34" charset="0"/>
              <a:buChar char="•"/>
            </a:pPr>
            <a:r>
              <a:rPr lang="en-GB" dirty="0"/>
              <a:t>Extreme Programming backers advocate code that is </a:t>
            </a:r>
            <a:r>
              <a:rPr lang="en-GB" dirty="0">
                <a:hlinkClick r:id="rId2" tooltip="Self-documenting"/>
              </a:rPr>
              <a:t>self-documenting</a:t>
            </a:r>
            <a:r>
              <a:rPr lang="en-GB" dirty="0"/>
              <a:t> to the furthest degree </a:t>
            </a:r>
            <a:r>
              <a:rPr lang="en-GB" dirty="0" smtClean="0"/>
              <a:t>possible. </a:t>
            </a:r>
            <a:r>
              <a:rPr lang="en-GB" dirty="0"/>
              <a:t>This reduces the need for </a:t>
            </a:r>
            <a:r>
              <a:rPr lang="en-GB" dirty="0">
                <a:hlinkClick r:id="rId3" tooltip="Comment (computer programming)"/>
              </a:rPr>
              <a:t>code comments</a:t>
            </a:r>
            <a:r>
              <a:rPr lang="en-GB" dirty="0"/>
              <a:t>, which can get out of sync with the code itself</a:t>
            </a:r>
            <a:r>
              <a:rPr lang="en-GB" dirty="0" smtClean="0"/>
              <a:t>.</a:t>
            </a:r>
            <a:endParaRPr lang="en-GB" baseline="30000" dirty="0"/>
          </a:p>
          <a:p>
            <a:pPr marL="285750" indent="-285750">
              <a:buFont typeface="Arial" panose="020B0604020202020204" pitchFamily="34" charset="0"/>
              <a:buChar char="•"/>
            </a:pPr>
            <a:r>
              <a:rPr lang="en-GB" b="1" dirty="0" smtClean="0"/>
              <a:t> </a:t>
            </a:r>
            <a:r>
              <a:rPr lang="en-GB" dirty="0" smtClean="0"/>
              <a:t>Try not put “your unique style”(the style supposed to follow the team </a:t>
            </a:r>
            <a:r>
              <a:rPr lang="en-GB" b="1" dirty="0" smtClean="0"/>
              <a:t>coding standards</a:t>
            </a:r>
            <a:r>
              <a:rPr lang="en-GB" dirty="0" smtClean="0"/>
              <a:t>) while writing code, it is supposed to be equal for the reader of the code, it doesn’t matter who wrote the code, it does matter if it is good, working, descriptive, easy to read and in line with the requirements</a:t>
            </a:r>
            <a:r>
              <a:rPr lang="en-GB" dirty="0" smtClean="0"/>
              <a:t>.</a:t>
            </a:r>
            <a:endParaRPr lang="en-GB" dirty="0" smtClean="0"/>
          </a:p>
        </p:txBody>
      </p:sp>
    </p:spTree>
    <p:extLst>
      <p:ext uri="{BB962C8B-B14F-4D97-AF65-F5344CB8AC3E}">
        <p14:creationId xmlns:p14="http://schemas.microsoft.com/office/powerpoint/2010/main" val="1537183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715" y="0"/>
            <a:ext cx="3323493" cy="461665"/>
          </a:xfrm>
          <a:prstGeom prst="rect">
            <a:avLst/>
          </a:prstGeom>
          <a:noFill/>
        </p:spPr>
        <p:txBody>
          <a:bodyPr wrap="square" rtlCol="0">
            <a:spAutoFit/>
          </a:bodyPr>
          <a:lstStyle/>
          <a:p>
            <a:pPr algn="ctr"/>
            <a:r>
              <a:rPr lang="en-GB" sz="2400" u="sng" dirty="0" smtClean="0">
                <a:ln w="3175">
                  <a:noFill/>
                </a:ln>
                <a:effectLst>
                  <a:outerShdw blurRad="50800" dist="38100" dir="8100000" algn="tr" rotWithShape="0">
                    <a:prstClr val="black">
                      <a:alpha val="40000"/>
                    </a:prstClr>
                  </a:outerShdw>
                </a:effectLst>
                <a:latin typeface="Bookman Old Style" panose="02050604050505020204" pitchFamily="18" charset="0"/>
              </a:rPr>
              <a:t>Product Backlog:</a:t>
            </a:r>
            <a:endParaRPr lang="en-GB" sz="2400" u="sng" dirty="0">
              <a:ln w="3175">
                <a:noFill/>
              </a:ln>
              <a:effectLst>
                <a:outerShdw blurRad="50800" dist="38100" dir="8100000" algn="tr" rotWithShape="0">
                  <a:prstClr val="black">
                    <a:alpha val="40000"/>
                  </a:prstClr>
                </a:outerShdw>
              </a:effectLst>
              <a:latin typeface="Bookman Old Style" panose="02050604050505020204" pitchFamily="18" charset="0"/>
            </a:endParaRPr>
          </a:p>
        </p:txBody>
      </p:sp>
      <p:sp>
        <p:nvSpPr>
          <p:cNvPr id="3" name="TextBox 2"/>
          <p:cNvSpPr txBox="1"/>
          <p:nvPr/>
        </p:nvSpPr>
        <p:spPr>
          <a:xfrm>
            <a:off x="105507" y="1204491"/>
            <a:ext cx="8616462" cy="369332"/>
          </a:xfrm>
          <a:prstGeom prst="rect">
            <a:avLst/>
          </a:prstGeom>
          <a:noFill/>
        </p:spPr>
        <p:txBody>
          <a:bodyPr wrap="square" rtlCol="0">
            <a:spAutoFit/>
          </a:bodyPr>
          <a:lstStyle/>
          <a:p>
            <a:r>
              <a:rPr lang="en-GB" dirty="0" smtClean="0">
                <a:effectLst>
                  <a:outerShdw blurRad="50800" dist="38100" dir="8100000" algn="tr" rotWithShape="0">
                    <a:prstClr val="black">
                      <a:alpha val="40000"/>
                    </a:prstClr>
                  </a:outerShdw>
                </a:effectLst>
                <a:latin typeface="Bookman Old Style" panose="02050604050505020204" pitchFamily="18" charset="0"/>
                <a:hlinkClick r:id="rId2"/>
              </a:rPr>
              <a:t>https://tree.taiga.io/project/kasperonfire-group8-sp/backlog</a:t>
            </a:r>
            <a:endParaRPr lang="en-GB" dirty="0">
              <a:effectLst>
                <a:outerShdw blurRad="50800" dist="38100" dir="8100000" algn="tr" rotWithShape="0">
                  <a:prstClr val="black">
                    <a:alpha val="40000"/>
                  </a:prstClr>
                </a:outerShdw>
              </a:effectLst>
              <a:latin typeface="Bookman Old Style" panose="02050604050505020204" pitchFamily="18" charset="0"/>
            </a:endParaRPr>
          </a:p>
        </p:txBody>
      </p:sp>
      <p:sp>
        <p:nvSpPr>
          <p:cNvPr id="4" name="TextBox 3"/>
          <p:cNvSpPr txBox="1"/>
          <p:nvPr/>
        </p:nvSpPr>
        <p:spPr>
          <a:xfrm>
            <a:off x="492369" y="466130"/>
            <a:ext cx="6559062" cy="584775"/>
          </a:xfrm>
          <a:prstGeom prst="rect">
            <a:avLst/>
          </a:prstGeom>
          <a:noFill/>
        </p:spPr>
        <p:txBody>
          <a:bodyPr wrap="square" rtlCol="0">
            <a:spAutoFit/>
          </a:bodyPr>
          <a:lstStyle/>
          <a:p>
            <a:r>
              <a:rPr lang="en-GB" sz="1600" dirty="0" smtClean="0"/>
              <a:t>Here we have included only the stories, which we are planning to implement like an addition to the  already done ones from CA-3:</a:t>
            </a:r>
          </a:p>
        </p:txBody>
      </p:sp>
      <p:sp>
        <p:nvSpPr>
          <p:cNvPr id="5" name="TextBox 4"/>
          <p:cNvSpPr txBox="1"/>
          <p:nvPr/>
        </p:nvSpPr>
        <p:spPr>
          <a:xfrm>
            <a:off x="492369" y="2206869"/>
            <a:ext cx="6057900" cy="4524315"/>
          </a:xfrm>
          <a:prstGeom prst="rect">
            <a:avLst/>
          </a:prstGeom>
          <a:noFill/>
        </p:spPr>
        <p:txBody>
          <a:bodyPr wrap="square" rtlCol="0">
            <a:spAutoFit/>
          </a:bodyPr>
          <a:lstStyle/>
          <a:p>
            <a:pPr marL="285750" indent="-285750">
              <a:buFontTx/>
              <a:buChar char="-"/>
            </a:pPr>
            <a:r>
              <a:rPr lang="en-GB" sz="1600" dirty="0" smtClean="0"/>
              <a:t>As a non-registered user I want to see information about different places</a:t>
            </a:r>
          </a:p>
          <a:p>
            <a:pPr marL="285750" indent="-285750">
              <a:buFontTx/>
              <a:buChar char="-"/>
            </a:pPr>
            <a:r>
              <a:rPr lang="en-GB" sz="1600" dirty="0" smtClean="0"/>
              <a:t>As a non-registered user I want to be able to register</a:t>
            </a:r>
          </a:p>
          <a:p>
            <a:pPr marL="285750" indent="-285750">
              <a:buFontTx/>
              <a:buChar char="-"/>
            </a:pPr>
            <a:r>
              <a:rPr lang="en-GB" sz="1600" dirty="0" smtClean="0"/>
              <a:t>As a registered user I want to be able to log-in</a:t>
            </a:r>
          </a:p>
          <a:p>
            <a:pPr marL="285750" indent="-285750">
              <a:buFontTx/>
              <a:buChar char="-"/>
            </a:pPr>
            <a:r>
              <a:rPr lang="en-GB" sz="1600" dirty="0" smtClean="0"/>
              <a:t>As </a:t>
            </a:r>
            <a:r>
              <a:rPr lang="en-GB" sz="1600" dirty="0"/>
              <a:t>a registered and logged-in user I want to be able to create a new place with image, address and </a:t>
            </a:r>
            <a:r>
              <a:rPr lang="en-GB" sz="1600" dirty="0" smtClean="0"/>
              <a:t>description</a:t>
            </a:r>
          </a:p>
          <a:p>
            <a:pPr marL="285750" indent="-285750">
              <a:buFontTx/>
              <a:buChar char="-"/>
            </a:pPr>
            <a:r>
              <a:rPr lang="en-GB" sz="1600" dirty="0" smtClean="0"/>
              <a:t>As a registered and logged-in user I want to be able to create and add a new place through my mobile phone, attaching a picture and a GPS-info</a:t>
            </a:r>
          </a:p>
          <a:p>
            <a:pPr marL="285750" indent="-285750">
              <a:buFontTx/>
              <a:buChar char="-"/>
            </a:pPr>
            <a:r>
              <a:rPr lang="en-GB" sz="1600" dirty="0" smtClean="0"/>
              <a:t>As a registered and logged-in user I want to be able to see information about the places that I’ve already created</a:t>
            </a:r>
          </a:p>
          <a:p>
            <a:pPr marL="285750" indent="-285750">
              <a:buFontTx/>
              <a:buChar char="-"/>
            </a:pPr>
            <a:r>
              <a:rPr lang="en-GB" sz="1600" dirty="0" smtClean="0"/>
              <a:t>As a registered and logged-in user I want to be able to rate different places</a:t>
            </a:r>
          </a:p>
          <a:p>
            <a:pPr marL="285750" indent="-285750">
              <a:buFontTx/>
              <a:buChar char="-"/>
            </a:pPr>
            <a:r>
              <a:rPr lang="en-GB" sz="1600" dirty="0" smtClean="0"/>
              <a:t>As a user I want to be able to search, filter and sort the data from all places that I am browsing currently</a:t>
            </a:r>
          </a:p>
          <a:p>
            <a:pPr marL="285750" indent="-285750">
              <a:buFontTx/>
              <a:buChar char="-"/>
            </a:pPr>
            <a:r>
              <a:rPr lang="en-GB" sz="1600" dirty="0" smtClean="0"/>
              <a:t>As an admin I want to be able to see and edit all registered users</a:t>
            </a:r>
          </a:p>
          <a:p>
            <a:pPr marL="285750" indent="-285750">
              <a:buFontTx/>
              <a:buChar char="-"/>
            </a:pPr>
            <a:endParaRPr lang="en-GB" sz="1600" dirty="0"/>
          </a:p>
        </p:txBody>
      </p:sp>
      <p:sp>
        <p:nvSpPr>
          <p:cNvPr id="6" name="TextBox 5"/>
          <p:cNvSpPr txBox="1"/>
          <p:nvPr/>
        </p:nvSpPr>
        <p:spPr>
          <a:xfrm>
            <a:off x="492369" y="1837537"/>
            <a:ext cx="4932484"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GB" dirty="0" smtClean="0">
                <a:latin typeface="Bookman Old Style" panose="02050604050505020204" pitchFamily="18" charset="0"/>
              </a:rPr>
              <a:t>Implemented User stories from CA-3:</a:t>
            </a:r>
            <a:endParaRPr lang="en-GB" dirty="0">
              <a:latin typeface="Bookman Old Style" panose="02050604050505020204" pitchFamily="18" charset="0"/>
            </a:endParaRPr>
          </a:p>
        </p:txBody>
      </p:sp>
    </p:spTree>
    <p:extLst>
      <p:ext uri="{BB962C8B-B14F-4D97-AF65-F5344CB8AC3E}">
        <p14:creationId xmlns:p14="http://schemas.microsoft.com/office/powerpoint/2010/main" val="2863100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715" y="0"/>
            <a:ext cx="3323493" cy="461665"/>
          </a:xfrm>
          <a:prstGeom prst="rect">
            <a:avLst/>
          </a:prstGeom>
          <a:noFill/>
        </p:spPr>
        <p:txBody>
          <a:bodyPr wrap="square" rtlCol="0">
            <a:spAutoFit/>
          </a:bodyPr>
          <a:lstStyle/>
          <a:p>
            <a:pPr algn="ctr"/>
            <a:r>
              <a:rPr lang="en-GB" sz="2400" u="sng" dirty="0" smtClean="0">
                <a:ln w="3175">
                  <a:noFill/>
                </a:ln>
                <a:effectLst>
                  <a:outerShdw blurRad="50800" dist="38100" dir="8100000" algn="tr" rotWithShape="0">
                    <a:prstClr val="black">
                      <a:alpha val="40000"/>
                    </a:prstClr>
                  </a:outerShdw>
                </a:effectLst>
                <a:latin typeface="Bookman Old Style" panose="02050604050505020204" pitchFamily="18" charset="0"/>
              </a:rPr>
              <a:t>Sprint Backlog:</a:t>
            </a:r>
            <a:endParaRPr lang="en-GB" sz="2400" u="sng" dirty="0">
              <a:ln w="3175">
                <a:noFill/>
              </a:ln>
              <a:effectLst>
                <a:outerShdw blurRad="50800" dist="38100" dir="8100000" algn="tr" rotWithShape="0">
                  <a:prstClr val="black">
                    <a:alpha val="40000"/>
                  </a:prstClr>
                </a:outerShdw>
              </a:effectLst>
              <a:latin typeface="Bookman Old Style" panose="02050604050505020204" pitchFamily="18" charset="0"/>
            </a:endParaRPr>
          </a:p>
        </p:txBody>
      </p:sp>
      <p:sp>
        <p:nvSpPr>
          <p:cNvPr id="4" name="TextBox 3"/>
          <p:cNvSpPr txBox="1"/>
          <p:nvPr/>
        </p:nvSpPr>
        <p:spPr>
          <a:xfrm>
            <a:off x="580293" y="1655885"/>
            <a:ext cx="2268416" cy="369332"/>
          </a:xfrm>
          <a:prstGeom prst="rect">
            <a:avLst/>
          </a:prstGeom>
          <a:noFill/>
        </p:spPr>
        <p:txBody>
          <a:bodyPr wrap="square" rtlCol="0">
            <a:spAutoFit/>
          </a:bodyPr>
          <a:lstStyle/>
          <a:p>
            <a:pPr algn="ctr"/>
            <a:r>
              <a:rPr lang="en-GB" dirty="0" smtClean="0">
                <a:latin typeface="Bookman Old Style" panose="02050604050505020204" pitchFamily="18" charset="0"/>
              </a:rPr>
              <a:t>Sprint 1:</a:t>
            </a:r>
            <a:endParaRPr lang="en-GB" dirty="0">
              <a:latin typeface="Bookman Old Style" panose="02050604050505020204" pitchFamily="18" charset="0"/>
            </a:endParaRPr>
          </a:p>
        </p:txBody>
      </p:sp>
      <p:sp>
        <p:nvSpPr>
          <p:cNvPr id="5" name="TextBox 4"/>
          <p:cNvSpPr txBox="1"/>
          <p:nvPr/>
        </p:nvSpPr>
        <p:spPr>
          <a:xfrm>
            <a:off x="4856285" y="1655885"/>
            <a:ext cx="2268416" cy="369332"/>
          </a:xfrm>
          <a:prstGeom prst="rect">
            <a:avLst/>
          </a:prstGeom>
          <a:noFill/>
        </p:spPr>
        <p:txBody>
          <a:bodyPr wrap="square" rtlCol="0">
            <a:spAutoFit/>
          </a:bodyPr>
          <a:lstStyle/>
          <a:p>
            <a:pPr algn="ctr"/>
            <a:r>
              <a:rPr lang="en-GB" dirty="0" smtClean="0">
                <a:latin typeface="Bookman Old Style" panose="02050604050505020204" pitchFamily="18" charset="0"/>
              </a:rPr>
              <a:t>Sprint 2:</a:t>
            </a:r>
            <a:endParaRPr lang="en-GB" dirty="0">
              <a:latin typeface="Bookman Old Style" panose="02050604050505020204" pitchFamily="18" charset="0"/>
            </a:endParaRPr>
          </a:p>
        </p:txBody>
      </p:sp>
      <p:sp>
        <p:nvSpPr>
          <p:cNvPr id="6" name="TextBox 5"/>
          <p:cNvSpPr txBox="1"/>
          <p:nvPr/>
        </p:nvSpPr>
        <p:spPr>
          <a:xfrm>
            <a:off x="8469924" y="1655885"/>
            <a:ext cx="2268416" cy="369332"/>
          </a:xfrm>
          <a:prstGeom prst="rect">
            <a:avLst/>
          </a:prstGeom>
          <a:noFill/>
        </p:spPr>
        <p:txBody>
          <a:bodyPr wrap="square" rtlCol="0">
            <a:spAutoFit/>
          </a:bodyPr>
          <a:lstStyle/>
          <a:p>
            <a:pPr algn="ctr"/>
            <a:r>
              <a:rPr lang="en-GB" dirty="0" smtClean="0">
                <a:latin typeface="Bookman Old Style" panose="02050604050505020204" pitchFamily="18" charset="0"/>
              </a:rPr>
              <a:t>Sprint 3:</a:t>
            </a:r>
            <a:endParaRPr lang="en-GB" dirty="0">
              <a:latin typeface="Bookman Old Style" panose="02050604050505020204" pitchFamily="18" charset="0"/>
            </a:endParaRPr>
          </a:p>
        </p:txBody>
      </p:sp>
      <p:cxnSp>
        <p:nvCxnSpPr>
          <p:cNvPr id="8" name="Straight Connector 7"/>
          <p:cNvCxnSpPr/>
          <p:nvPr/>
        </p:nvCxnSpPr>
        <p:spPr>
          <a:xfrm>
            <a:off x="3921369" y="1655885"/>
            <a:ext cx="0" cy="5202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88923" y="1655885"/>
            <a:ext cx="0" cy="520211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16923" y="580292"/>
            <a:ext cx="6752492" cy="646331"/>
          </a:xfrm>
          <a:prstGeom prst="rect">
            <a:avLst/>
          </a:prstGeom>
          <a:noFill/>
        </p:spPr>
        <p:txBody>
          <a:bodyPr wrap="square" rtlCol="0">
            <a:spAutoFit/>
          </a:bodyPr>
          <a:lstStyle/>
          <a:p>
            <a:r>
              <a:rPr lang="en-GB" dirty="0" smtClean="0"/>
              <a:t>From taiga.io we will separate each story to a different sprint and this depends on the project requirements. (waiting for)</a:t>
            </a:r>
            <a:endParaRPr lang="en-GB" dirty="0"/>
          </a:p>
        </p:txBody>
      </p:sp>
    </p:spTree>
    <p:extLst>
      <p:ext uri="{BB962C8B-B14F-4D97-AF65-F5344CB8AC3E}">
        <p14:creationId xmlns:p14="http://schemas.microsoft.com/office/powerpoint/2010/main" val="247067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731" y="2971799"/>
            <a:ext cx="8405446" cy="830997"/>
          </a:xfrm>
          <a:prstGeom prst="rect">
            <a:avLst/>
          </a:prstGeom>
          <a:noFill/>
        </p:spPr>
        <p:txBody>
          <a:bodyPr wrap="square" rtlCol="0">
            <a:spAutoFit/>
          </a:bodyPr>
          <a:lstStyle/>
          <a:p>
            <a:pPr algn="ctr"/>
            <a:r>
              <a:rPr lang="en-GB" sz="4800" dirty="0" smtClean="0">
                <a:latin typeface="Bookman Old Style" panose="02050604050505020204" pitchFamily="18" charset="0"/>
              </a:rPr>
              <a:t>Scrum roles</a:t>
            </a:r>
            <a:endParaRPr lang="en-GB" sz="4800" dirty="0">
              <a:latin typeface="Bookman Old Style" panose="02050604050505020204" pitchFamily="18" charset="0"/>
            </a:endParaRPr>
          </a:p>
        </p:txBody>
      </p:sp>
    </p:spTree>
    <p:extLst>
      <p:ext uri="{BB962C8B-B14F-4D97-AF65-F5344CB8AC3E}">
        <p14:creationId xmlns:p14="http://schemas.microsoft.com/office/powerpoint/2010/main" val="233028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8231" y="1987061"/>
            <a:ext cx="3323493" cy="584775"/>
          </a:xfrm>
          <a:prstGeom prst="rect">
            <a:avLst/>
          </a:prstGeom>
          <a:noFill/>
        </p:spPr>
        <p:txBody>
          <a:bodyPr wrap="square" rtlCol="0">
            <a:spAutoFit/>
          </a:bodyPr>
          <a:lstStyle/>
          <a:p>
            <a:pPr algn="ctr"/>
            <a:r>
              <a:rPr lang="en-GB" sz="3200" u="sng" dirty="0" smtClean="0">
                <a:ln w="3175">
                  <a:noFill/>
                </a:ln>
                <a:effectLst>
                  <a:outerShdw blurRad="50800" dist="38100" dir="8100000" algn="tr" rotWithShape="0">
                    <a:prstClr val="black">
                      <a:alpha val="40000"/>
                    </a:prstClr>
                  </a:outerShdw>
                </a:effectLst>
                <a:latin typeface="Bookman Old Style" panose="02050604050505020204" pitchFamily="18" charset="0"/>
              </a:rPr>
              <a:t>Scrum Master:</a:t>
            </a:r>
            <a:endParaRPr lang="en-GB" sz="3200" u="sng" dirty="0">
              <a:ln w="3175">
                <a:noFill/>
              </a:ln>
              <a:effectLst>
                <a:outerShdw blurRad="50800" dist="38100" dir="8100000" algn="tr" rotWithShape="0">
                  <a:prstClr val="black">
                    <a:alpha val="40000"/>
                  </a:prstClr>
                </a:outerShdw>
              </a:effectLst>
              <a:latin typeface="Bookman Old Style" panose="02050604050505020204" pitchFamily="18" charset="0"/>
            </a:endParaRPr>
          </a:p>
        </p:txBody>
      </p:sp>
      <p:sp>
        <p:nvSpPr>
          <p:cNvPr id="4" name="TextBox 3"/>
          <p:cNvSpPr txBox="1"/>
          <p:nvPr/>
        </p:nvSpPr>
        <p:spPr>
          <a:xfrm>
            <a:off x="1951892" y="3666391"/>
            <a:ext cx="8036169" cy="830997"/>
          </a:xfrm>
          <a:prstGeom prst="rect">
            <a:avLst/>
          </a:prstGeom>
          <a:noFill/>
        </p:spPr>
        <p:txBody>
          <a:bodyPr wrap="square" rtlCol="0">
            <a:spAutoFit/>
          </a:bodyPr>
          <a:lstStyle/>
          <a:p>
            <a:pPr algn="ctr"/>
            <a:r>
              <a:rPr lang="en-GB" sz="2400" dirty="0" smtClean="0"/>
              <a:t>Rotational principle, just one of us voluntarily</a:t>
            </a:r>
            <a:r>
              <a:rPr lang="bg-BG" sz="2400" dirty="0" smtClean="0"/>
              <a:t> </a:t>
            </a:r>
            <a:r>
              <a:rPr lang="en-GB" sz="2400" dirty="0" smtClean="0"/>
              <a:t>will not get in the shoes of the Scrum Master role.</a:t>
            </a:r>
            <a:endParaRPr lang="en-GB" sz="2400" dirty="0"/>
          </a:p>
        </p:txBody>
      </p:sp>
      <p:sp>
        <p:nvSpPr>
          <p:cNvPr id="5" name="TextBox 4"/>
          <p:cNvSpPr txBox="1"/>
          <p:nvPr/>
        </p:nvSpPr>
        <p:spPr>
          <a:xfrm>
            <a:off x="360484" y="5635869"/>
            <a:ext cx="7684477" cy="923330"/>
          </a:xfrm>
          <a:prstGeom prst="rect">
            <a:avLst/>
          </a:prstGeom>
          <a:noFill/>
        </p:spPr>
        <p:txBody>
          <a:bodyPr wrap="square" rtlCol="0">
            <a:spAutoFit/>
          </a:bodyPr>
          <a:lstStyle/>
          <a:p>
            <a:r>
              <a:rPr lang="en-GB" dirty="0" smtClean="0"/>
              <a:t>*we will see in the next slides that the Scrum Master </a:t>
            </a:r>
            <a:r>
              <a:rPr lang="en-GB" dirty="0" smtClean="0"/>
              <a:t>have </a:t>
            </a:r>
            <a:r>
              <a:rPr lang="en-GB" dirty="0" smtClean="0"/>
              <a:t>a special role in the team, he needs to teach the development team to….(retrospective, daily meeting,  sprint planning )</a:t>
            </a:r>
            <a:endParaRPr lang="en-GB" dirty="0"/>
          </a:p>
        </p:txBody>
      </p:sp>
    </p:spTree>
    <p:extLst>
      <p:ext uri="{BB962C8B-B14F-4D97-AF65-F5344CB8AC3E}">
        <p14:creationId xmlns:p14="http://schemas.microsoft.com/office/powerpoint/2010/main" val="2322267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731" y="2971799"/>
            <a:ext cx="8405446" cy="830997"/>
          </a:xfrm>
          <a:prstGeom prst="rect">
            <a:avLst/>
          </a:prstGeom>
          <a:noFill/>
        </p:spPr>
        <p:txBody>
          <a:bodyPr wrap="square" rtlCol="0">
            <a:spAutoFit/>
          </a:bodyPr>
          <a:lstStyle/>
          <a:p>
            <a:pPr algn="ctr"/>
            <a:r>
              <a:rPr lang="en-GB" sz="4800" dirty="0" smtClean="0">
                <a:latin typeface="Bookman Old Style" panose="02050604050505020204" pitchFamily="18" charset="0"/>
              </a:rPr>
              <a:t>Scrum meetings</a:t>
            </a:r>
            <a:endParaRPr lang="en-GB" sz="4800" dirty="0">
              <a:latin typeface="Bookman Old Style" panose="02050604050505020204" pitchFamily="18" charset="0"/>
            </a:endParaRPr>
          </a:p>
        </p:txBody>
      </p:sp>
    </p:spTree>
    <p:extLst>
      <p:ext uri="{BB962C8B-B14F-4D97-AF65-F5344CB8AC3E}">
        <p14:creationId xmlns:p14="http://schemas.microsoft.com/office/powerpoint/2010/main" val="102784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2420" y="237391"/>
            <a:ext cx="2382715" cy="769441"/>
          </a:xfrm>
          <a:prstGeom prst="rect">
            <a:avLst/>
          </a:prstGeom>
          <a:noFill/>
          <a:ln>
            <a:solidFill>
              <a:schemeClr val="tx1">
                <a:lumMod val="95000"/>
              </a:schemeClr>
            </a:solidFill>
          </a:ln>
          <a:effectLst>
            <a:glow rad="63500">
              <a:schemeClr val="accent1">
                <a:satMod val="175000"/>
                <a:alpha val="40000"/>
              </a:schemeClr>
            </a:glow>
          </a:effectLst>
        </p:spPr>
        <p:txBody>
          <a:bodyPr wrap="square" rtlCol="0" anchor="ctr">
            <a:spAutoFit/>
          </a:bodyPr>
          <a:lstStyle/>
          <a:p>
            <a:pPr algn="ctr"/>
            <a:r>
              <a:rPr lang="en-GB" sz="2000" dirty="0" smtClean="0">
                <a:latin typeface="Bookman Old Style" panose="02050604050505020204" pitchFamily="18" charset="0"/>
              </a:rPr>
              <a:t>Daily scrum:</a:t>
            </a:r>
          </a:p>
          <a:p>
            <a:pPr algn="ctr"/>
            <a:endParaRPr lang="en-GB" sz="2400" dirty="0">
              <a:latin typeface="Bookman Old Style" panose="02050604050505020204" pitchFamily="18" charset="0"/>
            </a:endParaRPr>
          </a:p>
        </p:txBody>
      </p:sp>
      <p:sp>
        <p:nvSpPr>
          <p:cNvPr id="5" name="TextBox 4"/>
          <p:cNvSpPr txBox="1"/>
          <p:nvPr/>
        </p:nvSpPr>
        <p:spPr>
          <a:xfrm>
            <a:off x="892419" y="1180335"/>
            <a:ext cx="2382715" cy="3046988"/>
          </a:xfrm>
          <a:prstGeom prst="rect">
            <a:avLst/>
          </a:prstGeom>
          <a:noFill/>
        </p:spPr>
        <p:txBody>
          <a:bodyPr wrap="square" rtlCol="0">
            <a:spAutoFit/>
          </a:bodyPr>
          <a:lstStyle/>
          <a:p>
            <a:pPr algn="ctr"/>
            <a:r>
              <a:rPr lang="en-GB" sz="1600" dirty="0" smtClean="0">
                <a:latin typeface="Bookman Old Style" panose="02050604050505020204" pitchFamily="18" charset="0"/>
              </a:rPr>
              <a:t>The Scrum Master will decide and teach the development team how much time the daily meeting will be held. As a thumb rule to be within the 15min. time-box, we maybe will stick with 10min. daily scrum, for which we think is enough for 4 people.</a:t>
            </a:r>
            <a:endParaRPr lang="en-GB" sz="1600" dirty="0">
              <a:latin typeface="Bookman Old Style" panose="02050604050505020204" pitchFamily="18" charset="0"/>
            </a:endParaRPr>
          </a:p>
        </p:txBody>
      </p:sp>
      <p:sp>
        <p:nvSpPr>
          <p:cNvPr id="6" name="TextBox 5"/>
          <p:cNvSpPr txBox="1"/>
          <p:nvPr/>
        </p:nvSpPr>
        <p:spPr>
          <a:xfrm>
            <a:off x="3409950" y="237391"/>
            <a:ext cx="2382715" cy="769441"/>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pPr algn="ctr"/>
            <a:r>
              <a:rPr lang="en-GB" sz="2000" dirty="0" smtClean="0">
                <a:latin typeface="Bookman Old Style" panose="02050604050505020204" pitchFamily="18" charset="0"/>
              </a:rPr>
              <a:t>Sprint planning meeting</a:t>
            </a:r>
            <a:r>
              <a:rPr lang="en-GB" sz="2400" dirty="0" smtClean="0">
                <a:latin typeface="Bookman Old Style" panose="02050604050505020204" pitchFamily="18" charset="0"/>
              </a:rPr>
              <a:t>:</a:t>
            </a:r>
            <a:endParaRPr lang="en-GB" sz="2400" dirty="0">
              <a:latin typeface="Bookman Old Style" panose="02050604050505020204" pitchFamily="18" charset="0"/>
            </a:endParaRPr>
          </a:p>
        </p:txBody>
      </p:sp>
      <p:sp>
        <p:nvSpPr>
          <p:cNvPr id="7" name="TextBox 6"/>
          <p:cNvSpPr txBox="1"/>
          <p:nvPr/>
        </p:nvSpPr>
        <p:spPr>
          <a:xfrm>
            <a:off x="3409949" y="1180336"/>
            <a:ext cx="2382715" cy="5262979"/>
          </a:xfrm>
          <a:prstGeom prst="rect">
            <a:avLst/>
          </a:prstGeom>
          <a:noFill/>
        </p:spPr>
        <p:txBody>
          <a:bodyPr wrap="square" rtlCol="0">
            <a:spAutoFit/>
          </a:bodyPr>
          <a:lstStyle/>
          <a:p>
            <a:pPr algn="ctr"/>
            <a:r>
              <a:rPr lang="en-GB" sz="1600" dirty="0" smtClean="0">
                <a:latin typeface="Bookman Old Style" panose="02050604050505020204" pitchFamily="18" charset="0"/>
              </a:rPr>
              <a:t>Sprint Planning will be scheduled from the Scrum Master, notwithstanding we are planning to do it on every first day (Monday) after each Sprint Review with our product owner(Fridays). On that day we will transfer stories from the Product Backlog to the Sprint Backlog and will ensure that everybody from the development team is clear with them, also forecast our own time-box and set the Sprint Goal.  </a:t>
            </a:r>
            <a:endParaRPr lang="en-GB" sz="1600" dirty="0">
              <a:latin typeface="Bookman Old Style" panose="02050604050505020204" pitchFamily="18" charset="0"/>
            </a:endParaRPr>
          </a:p>
        </p:txBody>
      </p:sp>
      <p:sp>
        <p:nvSpPr>
          <p:cNvPr id="8" name="TextBox 7"/>
          <p:cNvSpPr txBox="1"/>
          <p:nvPr/>
        </p:nvSpPr>
        <p:spPr>
          <a:xfrm>
            <a:off x="5927480" y="237391"/>
            <a:ext cx="2847243" cy="769441"/>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pPr algn="ctr"/>
            <a:r>
              <a:rPr lang="en-GB" sz="2000" dirty="0" smtClean="0">
                <a:latin typeface="Bookman Old Style" panose="02050604050505020204" pitchFamily="18" charset="0"/>
              </a:rPr>
              <a:t>Sprint review meeting</a:t>
            </a:r>
            <a:r>
              <a:rPr lang="en-GB" sz="2400" dirty="0" smtClean="0">
                <a:latin typeface="Bookman Old Style" panose="02050604050505020204" pitchFamily="18" charset="0"/>
              </a:rPr>
              <a:t>:</a:t>
            </a:r>
            <a:endParaRPr lang="en-GB" sz="2400" dirty="0">
              <a:latin typeface="Bookman Old Style" panose="02050604050505020204" pitchFamily="18" charset="0"/>
            </a:endParaRPr>
          </a:p>
        </p:txBody>
      </p:sp>
      <p:sp>
        <p:nvSpPr>
          <p:cNvPr id="9" name="TextBox 8"/>
          <p:cNvSpPr txBox="1"/>
          <p:nvPr/>
        </p:nvSpPr>
        <p:spPr>
          <a:xfrm>
            <a:off x="8909538" y="239558"/>
            <a:ext cx="2382715" cy="769441"/>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pPr algn="ctr"/>
            <a:r>
              <a:rPr lang="en-GB" sz="2000" dirty="0" smtClean="0">
                <a:latin typeface="Bookman Old Style" panose="02050604050505020204" pitchFamily="18" charset="0"/>
              </a:rPr>
              <a:t>Sprint retrospective</a:t>
            </a:r>
            <a:r>
              <a:rPr lang="en-GB" sz="2400" dirty="0" smtClean="0">
                <a:latin typeface="Bookman Old Style" panose="02050604050505020204" pitchFamily="18" charset="0"/>
              </a:rPr>
              <a:t>:</a:t>
            </a:r>
            <a:endParaRPr lang="en-GB" sz="2400" dirty="0">
              <a:latin typeface="Bookman Old Style" panose="02050604050505020204" pitchFamily="18" charset="0"/>
            </a:endParaRPr>
          </a:p>
        </p:txBody>
      </p:sp>
      <p:sp>
        <p:nvSpPr>
          <p:cNvPr id="10" name="TextBox 9"/>
          <p:cNvSpPr txBox="1"/>
          <p:nvPr/>
        </p:nvSpPr>
        <p:spPr>
          <a:xfrm>
            <a:off x="8909538" y="1180335"/>
            <a:ext cx="2382715" cy="3539430"/>
          </a:xfrm>
          <a:prstGeom prst="rect">
            <a:avLst/>
          </a:prstGeom>
          <a:noFill/>
        </p:spPr>
        <p:txBody>
          <a:bodyPr wrap="square" rtlCol="0">
            <a:spAutoFit/>
          </a:bodyPr>
          <a:lstStyle/>
          <a:p>
            <a:pPr algn="ctr"/>
            <a:r>
              <a:rPr lang="en-GB" sz="1600" dirty="0" smtClean="0">
                <a:latin typeface="Bookman Old Style" panose="02050604050505020204" pitchFamily="18" charset="0"/>
              </a:rPr>
              <a:t>Our POV is to do it right after the review with our product owner(Fridays), prior to the next scrum planning(Mondays).Here we will adapt for the next sprint, will eliminate the things that doesn’t work well, and try to enhance the points where we have </a:t>
            </a:r>
            <a:r>
              <a:rPr lang="en-GB" sz="1600" dirty="0" err="1" smtClean="0">
                <a:latin typeface="Bookman Old Style" panose="02050604050505020204" pitchFamily="18" charset="0"/>
              </a:rPr>
              <a:t>fallback</a:t>
            </a:r>
            <a:endParaRPr lang="en-GB" sz="1600" dirty="0">
              <a:latin typeface="Bookman Old Style" panose="02050604050505020204" pitchFamily="18" charset="0"/>
            </a:endParaRPr>
          </a:p>
        </p:txBody>
      </p:sp>
      <p:sp>
        <p:nvSpPr>
          <p:cNvPr id="11" name="TextBox 10"/>
          <p:cNvSpPr txBox="1"/>
          <p:nvPr/>
        </p:nvSpPr>
        <p:spPr>
          <a:xfrm>
            <a:off x="5927479" y="1180335"/>
            <a:ext cx="2847244" cy="5509200"/>
          </a:xfrm>
          <a:prstGeom prst="rect">
            <a:avLst/>
          </a:prstGeom>
          <a:noFill/>
        </p:spPr>
        <p:txBody>
          <a:bodyPr wrap="square" rtlCol="0">
            <a:spAutoFit/>
          </a:bodyPr>
          <a:lstStyle/>
          <a:p>
            <a:pPr algn="ctr"/>
            <a:r>
              <a:rPr lang="en-GB" sz="1600" dirty="0" smtClean="0">
                <a:latin typeface="Bookman Old Style" panose="02050604050505020204" pitchFamily="18" charset="0"/>
              </a:rPr>
              <a:t>On Fridays we will</a:t>
            </a:r>
            <a:r>
              <a:rPr lang="bg-BG" sz="1600" dirty="0" smtClean="0">
                <a:latin typeface="Bookman Old Style" panose="02050604050505020204" pitchFamily="18" charset="0"/>
              </a:rPr>
              <a:t> </a:t>
            </a:r>
            <a:r>
              <a:rPr lang="en-GB" sz="1600" dirty="0" smtClean="0">
                <a:latin typeface="Bookman Old Style" panose="02050604050505020204" pitchFamily="18" charset="0"/>
              </a:rPr>
              <a:t>gather really precious information about our lastly held Sprint, upcoming ones, acceptance tests. Here we will do a Demo of the already “Done.” functionality, thus the Product Owner will be sure how the team spending its time, how much of the Product Backlog is really done, also will discuss the upcoming Sprints including the necessary user stories. The Feedback at this point will form our retrospective and will show how healthy scrum we are doing.</a:t>
            </a:r>
            <a:endParaRPr lang="en-GB" sz="1600" dirty="0">
              <a:latin typeface="Bookman Old Style" panose="02050604050505020204" pitchFamily="18" charset="0"/>
            </a:endParaRPr>
          </a:p>
        </p:txBody>
      </p:sp>
    </p:spTree>
    <p:extLst>
      <p:ext uri="{BB962C8B-B14F-4D97-AF65-F5344CB8AC3E}">
        <p14:creationId xmlns:p14="http://schemas.microsoft.com/office/powerpoint/2010/main" val="2697143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731" y="2971799"/>
            <a:ext cx="8405446" cy="830997"/>
          </a:xfrm>
          <a:prstGeom prst="rect">
            <a:avLst/>
          </a:prstGeom>
          <a:noFill/>
        </p:spPr>
        <p:txBody>
          <a:bodyPr wrap="square" rtlCol="0">
            <a:spAutoFit/>
          </a:bodyPr>
          <a:lstStyle/>
          <a:p>
            <a:pPr algn="ctr"/>
            <a:r>
              <a:rPr lang="en-GB" sz="4800" dirty="0" smtClean="0">
                <a:latin typeface="Bookman Old Style" panose="02050604050505020204" pitchFamily="18" charset="0"/>
              </a:rPr>
              <a:t>XP practices</a:t>
            </a:r>
            <a:endParaRPr lang="en-GB" sz="4800" dirty="0">
              <a:latin typeface="Bookman Old Style" panose="02050604050505020204" pitchFamily="18" charset="0"/>
            </a:endParaRPr>
          </a:p>
        </p:txBody>
      </p:sp>
    </p:spTree>
    <p:extLst>
      <p:ext uri="{BB962C8B-B14F-4D97-AF65-F5344CB8AC3E}">
        <p14:creationId xmlns:p14="http://schemas.microsoft.com/office/powerpoint/2010/main" val="1069169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0767" y="885662"/>
            <a:ext cx="3281544" cy="461665"/>
          </a:xfrm>
          <a:prstGeom prst="rect">
            <a:avLst/>
          </a:prstGeom>
          <a:noFill/>
        </p:spPr>
        <p:txBody>
          <a:bodyPr wrap="square" rtlCol="0">
            <a:spAutoFit/>
          </a:bodyPr>
          <a:lstStyle/>
          <a:p>
            <a:pPr algn="ctr"/>
            <a:r>
              <a:rPr lang="en-GB" sz="2400" dirty="0" smtClean="0"/>
              <a:t>1. Simple design</a:t>
            </a:r>
          </a:p>
        </p:txBody>
      </p:sp>
      <p:sp>
        <p:nvSpPr>
          <p:cNvPr id="7" name="TextBox 6"/>
          <p:cNvSpPr txBox="1"/>
          <p:nvPr/>
        </p:nvSpPr>
        <p:spPr>
          <a:xfrm>
            <a:off x="131885" y="0"/>
            <a:ext cx="8379069" cy="584775"/>
          </a:xfrm>
          <a:prstGeom prst="rect">
            <a:avLst/>
          </a:prstGeom>
          <a:noFill/>
        </p:spPr>
        <p:txBody>
          <a:bodyPr wrap="square" rtlCol="0">
            <a:spAutoFit/>
          </a:bodyPr>
          <a:lstStyle/>
          <a:p>
            <a:r>
              <a:rPr lang="en-GB" sz="3200" dirty="0" smtClean="0"/>
              <a:t>Focused practices for the project will be:</a:t>
            </a:r>
            <a:endParaRPr lang="en-GB" sz="3200" dirty="0"/>
          </a:p>
        </p:txBody>
      </p:sp>
      <p:sp>
        <p:nvSpPr>
          <p:cNvPr id="9" name="TextBox 8"/>
          <p:cNvSpPr txBox="1"/>
          <p:nvPr/>
        </p:nvSpPr>
        <p:spPr>
          <a:xfrm>
            <a:off x="1489289" y="1648214"/>
            <a:ext cx="3281544" cy="461665"/>
          </a:xfrm>
          <a:prstGeom prst="rect">
            <a:avLst/>
          </a:prstGeom>
          <a:noFill/>
        </p:spPr>
        <p:txBody>
          <a:bodyPr wrap="square" rtlCol="0">
            <a:spAutoFit/>
          </a:bodyPr>
          <a:lstStyle/>
          <a:p>
            <a:pPr algn="ctr"/>
            <a:r>
              <a:rPr lang="en-GB" sz="2400" dirty="0" smtClean="0"/>
              <a:t>2. Testing</a:t>
            </a:r>
          </a:p>
        </p:txBody>
      </p:sp>
      <p:sp>
        <p:nvSpPr>
          <p:cNvPr id="10" name="TextBox 9"/>
          <p:cNvSpPr txBox="1"/>
          <p:nvPr/>
        </p:nvSpPr>
        <p:spPr>
          <a:xfrm>
            <a:off x="2345073" y="2410766"/>
            <a:ext cx="5172350" cy="461665"/>
          </a:xfrm>
          <a:prstGeom prst="rect">
            <a:avLst/>
          </a:prstGeom>
          <a:noFill/>
        </p:spPr>
        <p:txBody>
          <a:bodyPr wrap="square" rtlCol="0">
            <a:spAutoFit/>
          </a:bodyPr>
          <a:lstStyle/>
          <a:p>
            <a:pPr algn="ctr"/>
            <a:r>
              <a:rPr lang="en-GB" sz="2400" dirty="0" smtClean="0"/>
              <a:t>3. Collective Ownership</a:t>
            </a:r>
          </a:p>
        </p:txBody>
      </p:sp>
      <p:sp>
        <p:nvSpPr>
          <p:cNvPr id="11" name="TextBox 10"/>
          <p:cNvSpPr txBox="1"/>
          <p:nvPr/>
        </p:nvSpPr>
        <p:spPr>
          <a:xfrm>
            <a:off x="2743658" y="3125542"/>
            <a:ext cx="5172350" cy="461665"/>
          </a:xfrm>
          <a:prstGeom prst="rect">
            <a:avLst/>
          </a:prstGeom>
          <a:noFill/>
        </p:spPr>
        <p:txBody>
          <a:bodyPr wrap="square" rtlCol="0">
            <a:spAutoFit/>
          </a:bodyPr>
          <a:lstStyle/>
          <a:p>
            <a:pPr algn="ctr"/>
            <a:r>
              <a:rPr lang="en-GB" sz="2400" dirty="0"/>
              <a:t>4</a:t>
            </a:r>
            <a:r>
              <a:rPr lang="en-GB" sz="2400" dirty="0" smtClean="0"/>
              <a:t>. Refactoring</a:t>
            </a:r>
          </a:p>
        </p:txBody>
      </p:sp>
      <p:sp>
        <p:nvSpPr>
          <p:cNvPr id="12" name="TextBox 11"/>
          <p:cNvSpPr txBox="1"/>
          <p:nvPr/>
        </p:nvSpPr>
        <p:spPr>
          <a:xfrm>
            <a:off x="4200021" y="3840318"/>
            <a:ext cx="5172350" cy="461665"/>
          </a:xfrm>
          <a:prstGeom prst="rect">
            <a:avLst/>
          </a:prstGeom>
          <a:noFill/>
        </p:spPr>
        <p:txBody>
          <a:bodyPr wrap="square" rtlCol="0">
            <a:spAutoFit/>
          </a:bodyPr>
          <a:lstStyle/>
          <a:p>
            <a:pPr algn="ctr"/>
            <a:r>
              <a:rPr lang="en-GB" sz="2400" dirty="0" smtClean="0"/>
              <a:t>5. Continuous Integration</a:t>
            </a:r>
          </a:p>
        </p:txBody>
      </p:sp>
      <p:sp>
        <p:nvSpPr>
          <p:cNvPr id="13" name="TextBox 12"/>
          <p:cNvSpPr txBox="1"/>
          <p:nvPr/>
        </p:nvSpPr>
        <p:spPr>
          <a:xfrm>
            <a:off x="4931248" y="4555094"/>
            <a:ext cx="5172350" cy="461665"/>
          </a:xfrm>
          <a:prstGeom prst="rect">
            <a:avLst/>
          </a:prstGeom>
          <a:noFill/>
        </p:spPr>
        <p:txBody>
          <a:bodyPr wrap="square" rtlCol="0">
            <a:spAutoFit/>
          </a:bodyPr>
          <a:lstStyle/>
          <a:p>
            <a:pPr algn="ctr"/>
            <a:r>
              <a:rPr lang="en-GB" sz="2400" dirty="0" smtClean="0"/>
              <a:t>6. Pair Programming</a:t>
            </a:r>
          </a:p>
        </p:txBody>
      </p:sp>
      <p:sp>
        <p:nvSpPr>
          <p:cNvPr id="14" name="TextBox 13"/>
          <p:cNvSpPr txBox="1"/>
          <p:nvPr/>
        </p:nvSpPr>
        <p:spPr>
          <a:xfrm>
            <a:off x="5707901" y="5269870"/>
            <a:ext cx="5172350" cy="461665"/>
          </a:xfrm>
          <a:prstGeom prst="rect">
            <a:avLst/>
          </a:prstGeom>
          <a:noFill/>
        </p:spPr>
        <p:txBody>
          <a:bodyPr wrap="square" rtlCol="0">
            <a:spAutoFit/>
          </a:bodyPr>
          <a:lstStyle/>
          <a:p>
            <a:pPr algn="ctr"/>
            <a:r>
              <a:rPr lang="en-GB" sz="2400" dirty="0"/>
              <a:t>7</a:t>
            </a:r>
            <a:r>
              <a:rPr lang="en-GB" sz="2400" dirty="0" smtClean="0"/>
              <a:t>. Coding Standard</a:t>
            </a:r>
            <a:endParaRPr lang="en-GB" sz="2400" dirty="0"/>
          </a:p>
        </p:txBody>
      </p:sp>
    </p:spTree>
    <p:extLst>
      <p:ext uri="{BB962C8B-B14F-4D97-AF65-F5344CB8AC3E}">
        <p14:creationId xmlns:p14="http://schemas.microsoft.com/office/powerpoint/2010/main" val="3295907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Custom 2">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FFFF"/>
      </a:hlink>
      <a:folHlink>
        <a:srgbClr val="00000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450</TotalTime>
  <Words>1036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Andrian Vangelov</dc:creator>
  <cp:lastModifiedBy>Andrian Vangelov</cp:lastModifiedBy>
  <cp:revision>26</cp:revision>
  <dcterms:created xsi:type="dcterms:W3CDTF">2017-11-16T15:23:18Z</dcterms:created>
  <dcterms:modified xsi:type="dcterms:W3CDTF">2017-11-17T07:34:11Z</dcterms:modified>
</cp:coreProperties>
</file>