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5" r:id="rId2"/>
    <p:sldId id="310" r:id="rId3"/>
    <p:sldId id="320" r:id="rId4"/>
    <p:sldId id="322" r:id="rId5"/>
    <p:sldId id="323" r:id="rId6"/>
    <p:sldId id="324" r:id="rId7"/>
    <p:sldId id="325" r:id="rId8"/>
    <p:sldId id="330" r:id="rId9"/>
    <p:sldId id="334" r:id="rId10"/>
    <p:sldId id="332" r:id="rId11"/>
    <p:sldId id="333" r:id="rId12"/>
    <p:sldId id="327" r:id="rId13"/>
    <p:sldId id="328" r:id="rId14"/>
    <p:sldId id="329" r:id="rId15"/>
    <p:sldId id="271"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D7DF1B-CC49-4E77-95F9-9AE44116817C}">
          <p14:sldIdLst>
            <p14:sldId id="265"/>
            <p14:sldId id="310"/>
            <p14:sldId id="320"/>
            <p14:sldId id="322"/>
            <p14:sldId id="323"/>
            <p14:sldId id="324"/>
            <p14:sldId id="325"/>
            <p14:sldId id="330"/>
            <p14:sldId id="334"/>
            <p14:sldId id="332"/>
            <p14:sldId id="333"/>
            <p14:sldId id="327"/>
            <p14:sldId id="328"/>
            <p14:sldId id="329"/>
            <p14:sldId id="271"/>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67" d="100"/>
          <a:sy n="67" d="100"/>
        </p:scale>
        <p:origin x="644" y="5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20"/>
    </p:cViewPr>
  </p:sorter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4/11/2021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4/11/2021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1414FF63-D16B-47A2-AD90-34D56BFB3FE1}" type="datetime1">
              <a:rPr lang="en-US" smtClean="0"/>
              <a:t>4/11/2021</a:t>
            </a:fld>
            <a:endParaRPr lang="en-US" dirty="0"/>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333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9DC34-089B-462C-AD23-E0DC755312EC}" type="datetime1">
              <a:rPr lang="en-US" smtClean="0"/>
              <a:t>4/11/2021</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41550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049048-8E19-4E6A-8C00-29EEB4DEAE70}"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86589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D24E14-281B-4EFF-8B01-EA67EBBBFD15}"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904319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8FBD7-4B57-4004-92B4-E9942C949CE1}"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976378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40EB53-31B7-4028-AAC5-C5434E3162AD}" type="datetime1">
              <a:rPr lang="en-US" smtClean="0"/>
              <a:t>4/11/2021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600065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DC13DA-FBB9-44AB-8BC4-CD428308F9D3}" type="datetime1">
              <a:rPr lang="en-US" smtClean="0"/>
              <a:t>4/11/2021</a:t>
            </a:fld>
            <a:endParaRPr lang="en-US"/>
          </a:p>
        </p:txBody>
      </p:sp>
      <p:sp>
        <p:nvSpPr>
          <p:cNvPr id="8" name="Footer Placeholder 7"/>
          <p:cNvSpPr>
            <a:spLocks noGrp="1"/>
          </p:cNvSpPr>
          <p:nvPr>
            <p:ph type="ftr" sz="quarter" idx="11"/>
          </p:nvPr>
        </p:nvSpPr>
        <p:spPr>
          <a:xfrm>
            <a:off x="560965" y="6391839"/>
            <a:ext cx="3643333" cy="304801"/>
          </a:xfrm>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102552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CD05B828-D3FE-4C4E-B750-E618B819D8EF}" type="datetime1">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27432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E92573AA-DDA0-4F6F-BD3D-8E7F4DD66B33}" type="datetime1">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8899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4B96C-94DA-4FF8-B5F6-2D0D159E35C0}"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83251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DB208-BF95-4FB9-BD84-9DC4972C5005}" type="datetime1">
              <a:rPr lang="en-US" smtClean="0"/>
              <a:t>4/11/2021</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66058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B30D5-6587-48DE-BF0E-E45FC07035EE}" type="datetime1">
              <a:rPr lang="en-US" smtClean="0"/>
              <a:t>4/11/2021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7096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E0E2D7-0905-4E5C-997A-2856588C5B82}" type="datetime1">
              <a:rPr lang="en-US" smtClean="0"/>
              <a:t>4/11/2021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60917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C4CC1-F52C-4D65-AAFC-B466CF14C631}" type="datetime1">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81983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9FDD0-38F5-4532-A021-15AB2AF88D7F}" type="datetime1">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75155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C3046-37D7-4467-A080-C6B5654E4CA7}" type="datetime1">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66428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7E1C71-D61F-4C72-BAB4-D3AB3C4CEFE1}" type="datetime1">
              <a:rPr lang="en-US" smtClean="0"/>
              <a:t>4/11/2021</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08846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39C717D8-825C-4AFE-9AAF-8326760A2E26}" type="datetime1">
              <a:rPr lang="en-US" smtClean="0"/>
              <a:t>4/11/2021</a:t>
            </a:fld>
            <a:endParaRPr lang="en-US"/>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67193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252023141_A_case_study_The_New_York_City_yellow_cab_System_of_Systems" TargetMode="External"/><Relationship Id="rId2" Type="http://schemas.openxmlformats.org/officeDocument/2006/relationships/hyperlink" Target="https://www1.nyc.gov/site/tlc/about/data-and-research.page"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13451485_Predicting_taxi_demand_at_high_spatial_resolution_Approaching_the_limit_of_predictabil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485900" y="1844824"/>
            <a:ext cx="9001000" cy="1384176"/>
          </a:xfrm>
        </p:spPr>
        <p:txBody>
          <a:bodyPr>
            <a:normAutofit/>
          </a:bodyPr>
          <a:lstStyle/>
          <a:p>
            <a:pPr algn="ctr"/>
            <a:r>
              <a:rPr lang="en-IN" sz="3600" b="1" dirty="0">
                <a:latin typeface="Corbel" panose="020B0503020204020204" pitchFamily="34" charset="0"/>
              </a:rPr>
              <a:t>School of Engineering and Applied Science</a:t>
            </a:r>
            <a:br>
              <a:rPr lang="en-IN" sz="3600" b="1" dirty="0">
                <a:latin typeface="Corbel" panose="020B0503020204020204" pitchFamily="34" charset="0"/>
              </a:rPr>
            </a:br>
            <a:r>
              <a:rPr lang="en-IN" sz="3600" b="1" dirty="0">
                <a:latin typeface="Corbel" panose="020B0503020204020204" pitchFamily="34" charset="0"/>
              </a:rPr>
              <a:t>Ahmedabad University</a:t>
            </a:r>
            <a:endParaRPr lang="en-US" sz="3600" dirty="0"/>
          </a:p>
        </p:txBody>
      </p:sp>
      <p:sp>
        <p:nvSpPr>
          <p:cNvPr id="4" name="Subtitle 3"/>
          <p:cNvSpPr>
            <a:spLocks noGrp="1"/>
          </p:cNvSpPr>
          <p:nvPr>
            <p:ph type="subTitle" idx="1"/>
          </p:nvPr>
        </p:nvSpPr>
        <p:spPr>
          <a:xfrm>
            <a:off x="1485900" y="4221088"/>
            <a:ext cx="9001000" cy="1076672"/>
          </a:xfrm>
        </p:spPr>
        <p:txBody>
          <a:bodyPr>
            <a:noAutofit/>
          </a:bodyPr>
          <a:lstStyle/>
          <a:p>
            <a:pPr algn="ctr"/>
            <a:r>
              <a:rPr lang="en-US" sz="2800" b="1" dirty="0">
                <a:solidFill>
                  <a:schemeClr val="accent1">
                    <a:lumMod val="40000"/>
                    <a:lumOff val="60000"/>
                  </a:schemeClr>
                </a:solidFill>
              </a:rPr>
              <a:t>Machine Learning project Final presentation </a:t>
            </a:r>
          </a:p>
          <a:p>
            <a:pPr algn="ctr"/>
            <a:r>
              <a:rPr lang="en-US" sz="2800" b="1" dirty="0">
                <a:solidFill>
                  <a:schemeClr val="accent1">
                    <a:lumMod val="40000"/>
                    <a:lumOff val="60000"/>
                  </a:schemeClr>
                </a:solidFill>
              </a:rPr>
              <a:t>Group 14</a:t>
            </a:r>
          </a:p>
          <a:p>
            <a:pPr algn="r"/>
            <a:endParaRPr lang="it-IT" sz="2800" dirty="0"/>
          </a:p>
        </p:txBody>
      </p:sp>
      <p:sp>
        <p:nvSpPr>
          <p:cNvPr id="2" name="Slide Number Placeholder 1">
            <a:extLst>
              <a:ext uri="{FF2B5EF4-FFF2-40B4-BE49-F238E27FC236}">
                <a16:creationId xmlns:a16="http://schemas.microsoft.com/office/drawing/2014/main" id="{63C9E72E-31B4-4919-9A9A-F4FF287D88B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C054-FC90-4679-9520-C9619649D56C}"/>
              </a:ext>
            </a:extLst>
          </p:cNvPr>
          <p:cNvSpPr>
            <a:spLocks noGrp="1"/>
          </p:cNvSpPr>
          <p:nvPr>
            <p:ph type="title"/>
          </p:nvPr>
        </p:nvSpPr>
        <p:spPr/>
        <p:txBody>
          <a:bodyPr/>
          <a:lstStyle/>
          <a:p>
            <a:pPr algn="ctr"/>
            <a:r>
              <a:rPr lang="en-IN" dirty="0"/>
              <a:t>Final Results(2)</a:t>
            </a:r>
          </a:p>
        </p:txBody>
      </p:sp>
      <p:sp>
        <p:nvSpPr>
          <p:cNvPr id="4" name="Text Placeholder 3">
            <a:extLst>
              <a:ext uri="{FF2B5EF4-FFF2-40B4-BE49-F238E27FC236}">
                <a16:creationId xmlns:a16="http://schemas.microsoft.com/office/drawing/2014/main" id="{3253222B-3782-4D6F-AB14-AFB5358E716C}"/>
              </a:ext>
            </a:extLst>
          </p:cNvPr>
          <p:cNvSpPr>
            <a:spLocks noGrp="1"/>
          </p:cNvSpPr>
          <p:nvPr>
            <p:ph type="body" sz="half" idx="15"/>
          </p:nvPr>
        </p:nvSpPr>
        <p:spPr>
          <a:xfrm>
            <a:off x="1154653" y="2452779"/>
            <a:ext cx="3141061" cy="3963806"/>
          </a:xfrm>
        </p:spPr>
        <p:txBody>
          <a:bodyPr>
            <a:normAutofit/>
          </a:bodyPr>
          <a:lstStyle/>
          <a:p>
            <a:r>
              <a:rPr lang="en-US" sz="1800" dirty="0"/>
              <a:t>In the first graph, we performed clustering based on the elbow method.</a:t>
            </a:r>
          </a:p>
          <a:p>
            <a:endParaRPr lang="en-US" sz="1800" dirty="0"/>
          </a:p>
          <a:p>
            <a:r>
              <a:rPr lang="en-US" sz="1800" dirty="0"/>
              <a:t>In the second graph, we performed clustering based on pickup and drop-off locations.</a:t>
            </a:r>
          </a:p>
          <a:p>
            <a:endParaRPr lang="en-US" sz="1800" dirty="0"/>
          </a:p>
          <a:p>
            <a:endParaRPr lang="en-IN" sz="1800" dirty="0"/>
          </a:p>
        </p:txBody>
      </p:sp>
      <p:sp>
        <p:nvSpPr>
          <p:cNvPr id="9" name="Slide Number Placeholder 8">
            <a:extLst>
              <a:ext uri="{FF2B5EF4-FFF2-40B4-BE49-F238E27FC236}">
                <a16:creationId xmlns:a16="http://schemas.microsoft.com/office/drawing/2014/main" id="{FBA31DE8-A7E6-404F-BBB5-FBE186E7CE44}"/>
              </a:ext>
            </a:extLst>
          </p:cNvPr>
          <p:cNvSpPr>
            <a:spLocks noGrp="1"/>
          </p:cNvSpPr>
          <p:nvPr>
            <p:ph type="sldNum" sz="quarter" idx="12"/>
          </p:nvPr>
        </p:nvSpPr>
        <p:spPr/>
        <p:txBody>
          <a:bodyPr/>
          <a:lstStyle/>
          <a:p>
            <a:fld id="{2A013F82-EE5E-44EE-A61D-E31C6657F26F}" type="slidenum">
              <a:rPr lang="en-US" smtClean="0"/>
              <a:pPr/>
              <a:t>10</a:t>
            </a:fld>
            <a:endParaRPr lang="en-US"/>
          </a:p>
        </p:txBody>
      </p:sp>
      <p:pic>
        <p:nvPicPr>
          <p:cNvPr id="14" name="Content Placeholder 5">
            <a:extLst>
              <a:ext uri="{FF2B5EF4-FFF2-40B4-BE49-F238E27FC236}">
                <a16:creationId xmlns:a16="http://schemas.microsoft.com/office/drawing/2014/main" id="{01E001D6-FAB6-4E96-AFDA-ECFD5B8EE1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6817" y="2420888"/>
            <a:ext cx="3168352" cy="3963806"/>
          </a:xfrm>
        </p:spPr>
      </p:pic>
      <p:pic>
        <p:nvPicPr>
          <p:cNvPr id="15" name="Content Placeholder 5">
            <a:extLst>
              <a:ext uri="{FF2B5EF4-FFF2-40B4-BE49-F238E27FC236}">
                <a16:creationId xmlns:a16="http://schemas.microsoft.com/office/drawing/2014/main" id="{023CA348-890A-4E18-887B-7055FE1A0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811" y="2420888"/>
            <a:ext cx="3437230" cy="3963806"/>
          </a:xfrm>
          <a:prstGeom prst="rect">
            <a:avLst/>
          </a:prstGeom>
        </p:spPr>
      </p:pic>
      <p:pic>
        <p:nvPicPr>
          <p:cNvPr id="24" name="Picture 23">
            <a:extLst>
              <a:ext uri="{FF2B5EF4-FFF2-40B4-BE49-F238E27FC236}">
                <a16:creationId xmlns:a16="http://schemas.microsoft.com/office/drawing/2014/main" id="{CB522BE3-77E8-450C-B391-E45BD6E9C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5169" y="2420888"/>
            <a:ext cx="3301224" cy="3963806"/>
          </a:xfrm>
          <a:prstGeom prst="rect">
            <a:avLst/>
          </a:prstGeom>
        </p:spPr>
      </p:pic>
    </p:spTree>
    <p:extLst>
      <p:ext uri="{BB962C8B-B14F-4D97-AF65-F5344CB8AC3E}">
        <p14:creationId xmlns:p14="http://schemas.microsoft.com/office/powerpoint/2010/main" val="6840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C46E-44D6-4385-BFBC-9CF110FECA40}"/>
              </a:ext>
            </a:extLst>
          </p:cNvPr>
          <p:cNvSpPr>
            <a:spLocks noGrp="1"/>
          </p:cNvSpPr>
          <p:nvPr>
            <p:ph type="title"/>
          </p:nvPr>
        </p:nvSpPr>
        <p:spPr/>
        <p:txBody>
          <a:bodyPr/>
          <a:lstStyle/>
          <a:p>
            <a:pPr algn="ctr"/>
            <a:r>
              <a:rPr lang="en-IN" dirty="0"/>
              <a:t>Final Results(3)</a:t>
            </a:r>
          </a:p>
        </p:txBody>
      </p:sp>
      <p:sp>
        <p:nvSpPr>
          <p:cNvPr id="4" name="Text Placeholder 3">
            <a:extLst>
              <a:ext uri="{FF2B5EF4-FFF2-40B4-BE49-F238E27FC236}">
                <a16:creationId xmlns:a16="http://schemas.microsoft.com/office/drawing/2014/main" id="{538F6479-41BF-4CB3-92E2-C164D0D601B4}"/>
              </a:ext>
            </a:extLst>
          </p:cNvPr>
          <p:cNvSpPr>
            <a:spLocks noGrp="1"/>
          </p:cNvSpPr>
          <p:nvPr>
            <p:ph type="body" sz="half" idx="15"/>
          </p:nvPr>
        </p:nvSpPr>
        <p:spPr>
          <a:xfrm>
            <a:off x="1154653" y="2603501"/>
            <a:ext cx="3141061" cy="3760588"/>
          </a:xfrm>
        </p:spPr>
        <p:txBody>
          <a:bodyPr>
            <a:normAutofit/>
          </a:bodyPr>
          <a:lstStyle/>
          <a:p>
            <a:r>
              <a:rPr lang="en-US" sz="1800" dirty="0"/>
              <a:t>Results of different Regression models.</a:t>
            </a:r>
          </a:p>
          <a:p>
            <a:endParaRPr lang="en-US" sz="1800" dirty="0"/>
          </a:p>
          <a:p>
            <a:r>
              <a:rPr lang="en-US" sz="1800" dirty="0"/>
              <a:t>In the second graph, we performed a scatterplot between taxi fare and predicted taxi fare.</a:t>
            </a:r>
          </a:p>
          <a:p>
            <a:endParaRPr lang="en-IN" sz="1800" dirty="0"/>
          </a:p>
        </p:txBody>
      </p:sp>
      <p:sp>
        <p:nvSpPr>
          <p:cNvPr id="9" name="Slide Number Placeholder 8">
            <a:extLst>
              <a:ext uri="{FF2B5EF4-FFF2-40B4-BE49-F238E27FC236}">
                <a16:creationId xmlns:a16="http://schemas.microsoft.com/office/drawing/2014/main" id="{F16E3BB2-25FD-4120-B76F-17A52B577135}"/>
              </a:ext>
            </a:extLst>
          </p:cNvPr>
          <p:cNvSpPr>
            <a:spLocks noGrp="1"/>
          </p:cNvSpPr>
          <p:nvPr>
            <p:ph type="sldNum" sz="quarter" idx="12"/>
          </p:nvPr>
        </p:nvSpPr>
        <p:spPr/>
        <p:txBody>
          <a:bodyPr/>
          <a:lstStyle/>
          <a:p>
            <a:fld id="{2A013F82-EE5E-44EE-A61D-E31C6657F26F}" type="slidenum">
              <a:rPr lang="en-US" smtClean="0"/>
              <a:pPr/>
              <a:t>11</a:t>
            </a:fld>
            <a:endParaRPr lang="en-US"/>
          </a:p>
        </p:txBody>
      </p:sp>
      <p:pic>
        <p:nvPicPr>
          <p:cNvPr id="10" name="Content Placeholder 4">
            <a:extLst>
              <a:ext uri="{FF2B5EF4-FFF2-40B4-BE49-F238E27FC236}">
                <a16:creationId xmlns:a16="http://schemas.microsoft.com/office/drawing/2014/main" id="{242BCB9F-6F4A-4660-AC16-EC10447EE5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4254" y="2557446"/>
            <a:ext cx="2999657" cy="3848348"/>
          </a:xfrm>
          <a:prstGeom prst="rect">
            <a:avLst/>
          </a:prstGeom>
        </p:spPr>
      </p:pic>
      <p:pic>
        <p:nvPicPr>
          <p:cNvPr id="19" name="Picture 18">
            <a:extLst>
              <a:ext uri="{FF2B5EF4-FFF2-40B4-BE49-F238E27FC236}">
                <a16:creationId xmlns:a16="http://schemas.microsoft.com/office/drawing/2014/main" id="{B4FCF9E2-AB37-42A4-9228-002FCB320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198" y="2603501"/>
            <a:ext cx="3307571" cy="1143059"/>
          </a:xfrm>
          <a:prstGeom prst="rect">
            <a:avLst/>
          </a:prstGeom>
        </p:spPr>
      </p:pic>
      <p:pic>
        <p:nvPicPr>
          <p:cNvPr id="21" name="Picture 20">
            <a:extLst>
              <a:ext uri="{FF2B5EF4-FFF2-40B4-BE49-F238E27FC236}">
                <a16:creationId xmlns:a16="http://schemas.microsoft.com/office/drawing/2014/main" id="{D4BE923F-AB1C-4036-B2C3-465D2D7301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0148" y="4034125"/>
            <a:ext cx="3243621" cy="457223"/>
          </a:xfrm>
          <a:prstGeom prst="rect">
            <a:avLst/>
          </a:prstGeom>
        </p:spPr>
      </p:pic>
      <p:pic>
        <p:nvPicPr>
          <p:cNvPr id="23" name="Picture 22">
            <a:extLst>
              <a:ext uri="{FF2B5EF4-FFF2-40B4-BE49-F238E27FC236}">
                <a16:creationId xmlns:a16="http://schemas.microsoft.com/office/drawing/2014/main" id="{60B1B801-5DC3-4967-8F06-150D29FB9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0658" y="4802130"/>
            <a:ext cx="2999657" cy="558829"/>
          </a:xfrm>
          <a:prstGeom prst="rect">
            <a:avLst/>
          </a:prstGeom>
        </p:spPr>
      </p:pic>
    </p:spTree>
    <p:extLst>
      <p:ext uri="{BB962C8B-B14F-4D97-AF65-F5344CB8AC3E}">
        <p14:creationId xmlns:p14="http://schemas.microsoft.com/office/powerpoint/2010/main" val="196611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Conclusion </a:t>
            </a:r>
          </a:p>
        </p:txBody>
      </p:sp>
      <p:sp>
        <p:nvSpPr>
          <p:cNvPr id="3" name="Content Placeholder 2"/>
          <p:cNvSpPr>
            <a:spLocks noGrp="1"/>
          </p:cNvSpPr>
          <p:nvPr>
            <p:ph idx="1"/>
          </p:nvPr>
        </p:nvSpPr>
        <p:spPr>
          <a:xfrm>
            <a:off x="1154654" y="2420888"/>
            <a:ext cx="10033171" cy="3598912"/>
          </a:xfrm>
        </p:spPr>
        <p:txBody>
          <a:bodyPr/>
          <a:lstStyle/>
          <a:p>
            <a:pPr marL="0" indent="0" algn="just">
              <a:buNone/>
            </a:pPr>
            <a:r>
              <a:rPr lang="en-US" dirty="0"/>
              <a:t>Firstly we have done feature selection on data using various techniques. Then we performed regressions like Linear Regression in which we got an accuracy of </a:t>
            </a:r>
            <a:r>
              <a:rPr lang="en-US" b="1" dirty="0"/>
              <a:t>87.3%</a:t>
            </a:r>
            <a:r>
              <a:rPr lang="en-US" dirty="0"/>
              <a:t>, in lasso regressor we got </a:t>
            </a:r>
            <a:r>
              <a:rPr lang="en-US" b="1" dirty="0"/>
              <a:t>66.6%</a:t>
            </a:r>
            <a:r>
              <a:rPr lang="en-US" dirty="0"/>
              <a:t>, decision tree regressor we got </a:t>
            </a:r>
            <a:r>
              <a:rPr lang="en-US" b="1" dirty="0"/>
              <a:t>88.2%</a:t>
            </a:r>
            <a:r>
              <a:rPr lang="en-US" dirty="0"/>
              <a:t>, in the random forest we obtained an accuracy of </a:t>
            </a:r>
            <a:r>
              <a:rPr lang="en-US" b="1" dirty="0"/>
              <a:t>92%</a:t>
            </a:r>
            <a:r>
              <a:rPr lang="en-US" dirty="0"/>
              <a:t>, and finally, in XGBoost we got an accuracy of </a:t>
            </a:r>
            <a:r>
              <a:rPr lang="en-US" b="1" dirty="0"/>
              <a:t>91.4%.</a:t>
            </a:r>
          </a:p>
          <a:p>
            <a:pPr marL="0" indent="0" algn="just">
              <a:buNone/>
            </a:pPr>
            <a:r>
              <a:rPr lang="en-US" dirty="0"/>
              <a:t>After using K means clustering we found out that there are no clusters which shows that there is no specific location for Pick up and Drop off. So from this, we can conclude that there are discrete points.</a:t>
            </a:r>
          </a:p>
          <a:p>
            <a:pPr marL="0" indent="0" algn="just">
              <a:buNone/>
            </a:pPr>
            <a:r>
              <a:rPr lang="en-US" dirty="0"/>
              <a:t>From this, we conclude that a random forest regressor is the best regression method for this use case. So that to predict a fare of trip this is an appropriate method. Also, that taxi fare vs predicted taxi fare graph says it is highly correlated.</a:t>
            </a:r>
          </a:p>
          <a:p>
            <a:pPr marL="0" indent="0" algn="just">
              <a:buNone/>
            </a:pPr>
            <a:endParaRPr lang="en-US" dirty="0"/>
          </a:p>
        </p:txBody>
      </p:sp>
      <p:sp>
        <p:nvSpPr>
          <p:cNvPr id="4" name="Slide Number Placeholder 3">
            <a:extLst>
              <a:ext uri="{FF2B5EF4-FFF2-40B4-BE49-F238E27FC236}">
                <a16:creationId xmlns:a16="http://schemas.microsoft.com/office/drawing/2014/main" id="{9C938DDE-7CD3-4246-BB45-397FE42171E9}"/>
              </a:ext>
            </a:extLst>
          </p:cNvPr>
          <p:cNvSpPr>
            <a:spLocks noGrp="1"/>
          </p:cNvSpPr>
          <p:nvPr>
            <p:ph type="sldNum" sz="quarter" idx="12"/>
          </p:nvPr>
        </p:nvSpPr>
        <p:spPr/>
        <p:txBody>
          <a:bodyPr/>
          <a:lstStyle/>
          <a:p>
            <a:fld id="{2A013F82-EE5E-44EE-A61D-E31C6657F26F}" type="slidenum">
              <a:rPr lang="en-US" smtClean="0"/>
              <a:t>12</a:t>
            </a:fld>
            <a:endParaRPr lang="en-US"/>
          </a:p>
        </p:txBody>
      </p:sp>
    </p:spTree>
    <p:extLst>
      <p:ext uri="{BB962C8B-B14F-4D97-AF65-F5344CB8AC3E}">
        <p14:creationId xmlns:p14="http://schemas.microsoft.com/office/powerpoint/2010/main" val="17679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of each group members in the project </a:t>
            </a:r>
          </a:p>
        </p:txBody>
      </p:sp>
      <p:sp>
        <p:nvSpPr>
          <p:cNvPr id="3" name="Content Placeholder 2"/>
          <p:cNvSpPr>
            <a:spLocks noGrp="1"/>
          </p:cNvSpPr>
          <p:nvPr>
            <p:ph idx="1"/>
          </p:nvPr>
        </p:nvSpPr>
        <p:spPr>
          <a:xfrm>
            <a:off x="1154654" y="2603500"/>
            <a:ext cx="10033171" cy="3416300"/>
          </a:xfrm>
        </p:spPr>
        <p:txBody>
          <a:bodyPr/>
          <a:lstStyle/>
          <a:p>
            <a:r>
              <a:rPr lang="en-US" dirty="0"/>
              <a:t>Rahul Parmar: Mostly data acquisition and coding, final editing.</a:t>
            </a:r>
          </a:p>
          <a:p>
            <a:r>
              <a:rPr lang="en-US" dirty="0"/>
              <a:t>Murli Alva : Mostly data acquisition and coding, visualization.</a:t>
            </a:r>
          </a:p>
          <a:p>
            <a:r>
              <a:rPr lang="en-US" dirty="0"/>
              <a:t>Pathik Patel: Mostly coding and ideas for visualization.</a:t>
            </a:r>
          </a:p>
          <a:p>
            <a:r>
              <a:rPr lang="en-US" dirty="0"/>
              <a:t>Vatsal Suthar: Documentation, Presentation, Coding.</a:t>
            </a:r>
          </a:p>
        </p:txBody>
      </p:sp>
      <p:sp>
        <p:nvSpPr>
          <p:cNvPr id="4" name="Slide Number Placeholder 3">
            <a:extLst>
              <a:ext uri="{FF2B5EF4-FFF2-40B4-BE49-F238E27FC236}">
                <a16:creationId xmlns:a16="http://schemas.microsoft.com/office/drawing/2014/main" id="{180C6307-6BAC-4D1D-B1F5-A61EA7F5CCAF}"/>
              </a:ext>
            </a:extLst>
          </p:cNvPr>
          <p:cNvSpPr>
            <a:spLocks noGrp="1"/>
          </p:cNvSpPr>
          <p:nvPr>
            <p:ph type="sldNum" sz="quarter" idx="12"/>
          </p:nvPr>
        </p:nvSpPr>
        <p:spPr/>
        <p:txBody>
          <a:bodyPr/>
          <a:lstStyle/>
          <a:p>
            <a:fld id="{2A013F82-EE5E-44EE-A61D-E31C6657F26F}" type="slidenum">
              <a:rPr lang="en-US" smtClean="0"/>
              <a:t>13</a:t>
            </a:fld>
            <a:endParaRPr lang="en-US"/>
          </a:p>
        </p:txBody>
      </p:sp>
    </p:spTree>
    <p:extLst>
      <p:ext uri="{BB962C8B-B14F-4D97-AF65-F5344CB8AC3E}">
        <p14:creationId xmlns:p14="http://schemas.microsoft.com/office/powerpoint/2010/main" val="215681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 </a:t>
            </a:r>
          </a:p>
        </p:txBody>
      </p:sp>
      <p:sp>
        <p:nvSpPr>
          <p:cNvPr id="3" name="Content Placeholder 2"/>
          <p:cNvSpPr>
            <a:spLocks noGrp="1"/>
          </p:cNvSpPr>
          <p:nvPr>
            <p:ph idx="1"/>
          </p:nvPr>
        </p:nvSpPr>
        <p:spPr>
          <a:xfrm>
            <a:off x="1154653" y="2603500"/>
            <a:ext cx="10033171" cy="3416300"/>
          </a:xfrm>
        </p:spPr>
        <p:txBody>
          <a:bodyPr/>
          <a:lstStyle/>
          <a:p>
            <a:pPr algn="just"/>
            <a:r>
              <a:rPr lang="en-US" u="sng" dirty="0">
                <a:solidFill>
                  <a:schemeClr val="tx2"/>
                </a:solidFill>
                <a:hlinkClick r:id="rId2" action="ppaction://hlinksldjump">
                  <a:extLst>
                    <a:ext uri="{A12FA001-AC4F-418D-AE19-62706E023703}">
                      <ahyp:hlinkClr xmlns:ahyp="http://schemas.microsoft.com/office/drawing/2018/hyperlinkcolor" val="tx"/>
                    </a:ext>
                  </a:extLst>
                </a:hlinkClick>
              </a:rPr>
              <a:t>https://www1.nyc.gov/site/tlc/about/tlc-trip-record-data.page </a:t>
            </a:r>
          </a:p>
          <a:p>
            <a:pPr algn="just"/>
            <a:r>
              <a:rPr lang="en-US" u="sng" dirty="0">
                <a:solidFill>
                  <a:schemeClr val="tx2"/>
                </a:solidFill>
                <a:hlinkClick r:id="rId2" action="ppaction://hlinksldjump">
                  <a:extLst>
                    <a:ext uri="{A12FA001-AC4F-418D-AE19-62706E023703}">
                      <ahyp:hlinkClr xmlns:ahyp="http://schemas.microsoft.com/office/drawing/2018/hyperlinkcolor" val="tx"/>
                    </a:ext>
                  </a:extLst>
                </a:hlinkClick>
              </a:rPr>
              <a:t>https://www.youtube.com/watch?v=lJitdOke2bs&amp;ab_channel=CodingNest</a:t>
            </a:r>
          </a:p>
          <a:p>
            <a:pPr algn="just"/>
            <a:r>
              <a:rPr lang="en-US" u="sng" dirty="0">
                <a:solidFill>
                  <a:schemeClr val="tx2"/>
                </a:solidFill>
                <a:hlinkClick r:id="rId2" action="ppaction://hlinksldjump">
                  <a:extLst>
                    <a:ext uri="{A12FA001-AC4F-418D-AE19-62706E023703}">
                      <ahyp:hlinkClr xmlns:ahyp="http://schemas.microsoft.com/office/drawing/2018/hyperlinkcolor" val="tx"/>
                    </a:ext>
                  </a:extLst>
                </a:hlinkClick>
              </a:rPr>
              <a:t>https://towardsdatascience.com/new-york-taxi-data-set-analysis-7f3a9ad84850 </a:t>
            </a:r>
          </a:p>
          <a:p>
            <a:pPr algn="just"/>
            <a:r>
              <a:rPr lang="en-US" u="sng" dirty="0">
                <a:solidFill>
                  <a:schemeClr val="tx2"/>
                </a:solidFill>
                <a:hlinkClick r:id="rId2" action="ppaction://hlinksldjump">
                  <a:extLst>
                    <a:ext uri="{A12FA001-AC4F-418D-AE19-62706E023703}">
                      <ahyp:hlinkClr xmlns:ahyp="http://schemas.microsoft.com/office/drawing/2018/hyperlinkcolor" val="tx"/>
                    </a:ext>
                  </a:extLst>
                </a:hlinkClick>
              </a:rPr>
              <a:t>https://www1.nyc.gov/site/tlc/about/tlc-trip-record-data.page </a:t>
            </a:r>
            <a:endParaRPr lang="en-US" u="sng" dirty="0">
              <a:solidFill>
                <a:schemeClr val="tx2"/>
              </a:solidFill>
            </a:endParaRPr>
          </a:p>
        </p:txBody>
      </p:sp>
      <p:sp>
        <p:nvSpPr>
          <p:cNvPr id="4" name="Slide Number Placeholder 3">
            <a:extLst>
              <a:ext uri="{FF2B5EF4-FFF2-40B4-BE49-F238E27FC236}">
                <a16:creationId xmlns:a16="http://schemas.microsoft.com/office/drawing/2014/main" id="{740E1B7E-6F73-4C33-98A3-7CB2CDB9C03C}"/>
              </a:ext>
            </a:extLst>
          </p:cNvPr>
          <p:cNvSpPr>
            <a:spLocks noGrp="1"/>
          </p:cNvSpPr>
          <p:nvPr>
            <p:ph type="sldNum" sz="quarter" idx="12"/>
          </p:nvPr>
        </p:nvSpPr>
        <p:spPr/>
        <p:txBody>
          <a:bodyPr/>
          <a:lstStyle/>
          <a:p>
            <a:fld id="{2A013F82-EE5E-44EE-A61D-E31C6657F26F}" type="slidenum">
              <a:rPr lang="en-US" smtClean="0"/>
              <a:t>14</a:t>
            </a:fld>
            <a:endParaRPr lang="en-US"/>
          </a:p>
        </p:txBody>
      </p:sp>
    </p:spTree>
    <p:extLst>
      <p:ext uri="{BB962C8B-B14F-4D97-AF65-F5344CB8AC3E}">
        <p14:creationId xmlns:p14="http://schemas.microsoft.com/office/powerpoint/2010/main" val="285624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E937-D1B9-43BB-AB4B-10E238AAE853}"/>
              </a:ext>
            </a:extLst>
          </p:cNvPr>
          <p:cNvSpPr>
            <a:spLocks noGrp="1"/>
          </p:cNvSpPr>
          <p:nvPr>
            <p:ph type="title"/>
          </p:nvPr>
        </p:nvSpPr>
        <p:spPr>
          <a:xfrm>
            <a:off x="1714847" y="3067145"/>
            <a:ext cx="8759131" cy="1154338"/>
          </a:xfrm>
        </p:spPr>
        <p:txBody>
          <a:bodyPr/>
          <a:lstStyle/>
          <a:p>
            <a:pPr algn="ctr"/>
            <a:r>
              <a:rPr lang="en-IN" sz="6598" dirty="0">
                <a:solidFill>
                  <a:schemeClr val="accent1">
                    <a:lumMod val="75000"/>
                  </a:schemeClr>
                </a:solidFill>
              </a:rPr>
              <a:t>THANK YOU</a:t>
            </a:r>
          </a:p>
        </p:txBody>
      </p:sp>
      <p:sp>
        <p:nvSpPr>
          <p:cNvPr id="3" name="Slide Number Placeholder 2">
            <a:extLst>
              <a:ext uri="{FF2B5EF4-FFF2-40B4-BE49-F238E27FC236}">
                <a16:creationId xmlns:a16="http://schemas.microsoft.com/office/drawing/2014/main" id="{4223D03F-25FA-4B4D-AF64-BB1A25EE539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4913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25860" y="1128935"/>
            <a:ext cx="9223984" cy="706964"/>
          </a:xfrm>
        </p:spPr>
        <p:txBody>
          <a:bodyPr/>
          <a:lstStyle/>
          <a:p>
            <a:pPr algn="ctr"/>
            <a:r>
              <a:rPr lang="en-US" dirty="0"/>
              <a:t>Group Details </a:t>
            </a:r>
          </a:p>
        </p:txBody>
      </p:sp>
      <p:sp>
        <p:nvSpPr>
          <p:cNvPr id="14" name="Content Placeholder 13"/>
          <p:cNvSpPr>
            <a:spLocks noGrp="1"/>
          </p:cNvSpPr>
          <p:nvPr>
            <p:ph idx="1"/>
          </p:nvPr>
        </p:nvSpPr>
        <p:spPr>
          <a:xfrm>
            <a:off x="1125861" y="2420888"/>
            <a:ext cx="10061964" cy="3598912"/>
          </a:xfrm>
        </p:spPr>
        <p:txBody>
          <a:bodyPr/>
          <a:lstStyle/>
          <a:p>
            <a:r>
              <a:rPr lang="en-US" dirty="0"/>
              <a:t>Group Name: </a:t>
            </a:r>
            <a:r>
              <a:rPr lang="en-US" sz="2000" dirty="0"/>
              <a:t>Rahul Parmar(AU2044001</a:t>
            </a:r>
            <a:r>
              <a:rPr lang="en-US" dirty="0"/>
              <a:t>)</a:t>
            </a:r>
          </a:p>
          <a:p>
            <a:pPr marL="0" indent="0">
              <a:buNone/>
            </a:pPr>
            <a:r>
              <a:rPr lang="en-US" sz="2000" dirty="0"/>
              <a:t>                            Murli Alva	     (AU2044006) 		                 </a:t>
            </a:r>
          </a:p>
          <a:p>
            <a:pPr marL="0" indent="0">
              <a:buNone/>
            </a:pPr>
            <a:r>
              <a:rPr lang="en-US" sz="2000" dirty="0"/>
              <a:t> 	                      Pathik Patel  (AU2044010)</a:t>
            </a:r>
          </a:p>
          <a:p>
            <a:pPr marL="0" indent="0">
              <a:buNone/>
            </a:pPr>
            <a:r>
              <a:rPr lang="en-US" sz="2000" dirty="0"/>
              <a:t>                            Vatsal Suthar (AU2044013)</a:t>
            </a:r>
          </a:p>
          <a:p>
            <a:r>
              <a:rPr lang="en-US" dirty="0"/>
              <a:t>Team Name	: G4 Tech</a:t>
            </a:r>
          </a:p>
          <a:p>
            <a:r>
              <a:rPr lang="en-US" dirty="0"/>
              <a:t>Project Title	: Yellow Taxi Fare Prediction</a:t>
            </a:r>
          </a:p>
          <a:p>
            <a:r>
              <a:rPr lang="en-US" dirty="0"/>
              <a:t>Date		       : 15-04-2021</a:t>
            </a:r>
          </a:p>
          <a:p>
            <a:r>
              <a:rPr lang="en-US" dirty="0"/>
              <a:t>Time			: 14:00</a:t>
            </a:r>
          </a:p>
        </p:txBody>
      </p:sp>
      <p:sp>
        <p:nvSpPr>
          <p:cNvPr id="2" name="Slide Number Placeholder 1">
            <a:extLst>
              <a:ext uri="{FF2B5EF4-FFF2-40B4-BE49-F238E27FC236}">
                <a16:creationId xmlns:a16="http://schemas.microsoft.com/office/drawing/2014/main" id="{4167953C-5B6D-4C80-B4C4-759AD7191C08}"/>
              </a:ext>
            </a:extLst>
          </p:cNvPr>
          <p:cNvSpPr>
            <a:spLocks noGrp="1"/>
          </p:cNvSpPr>
          <p:nvPr>
            <p:ph type="sldNum" sz="quarter" idx="12"/>
          </p:nvPr>
        </p:nvSpPr>
        <p:spPr/>
        <p:txBody>
          <a:bodyPr/>
          <a:lstStyle/>
          <a:p>
            <a:fld id="{2A013F82-EE5E-44EE-A61D-E31C6657F26F}" type="slidenum">
              <a:rPr lang="en-US" smtClean="0"/>
              <a:t>2</a:t>
            </a:fld>
            <a:endParaRPr lang="en-US"/>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Introduction</a:t>
            </a:r>
          </a:p>
        </p:txBody>
      </p:sp>
      <p:sp>
        <p:nvSpPr>
          <p:cNvPr id="3" name="Content Placeholder 2"/>
          <p:cNvSpPr>
            <a:spLocks noGrp="1"/>
          </p:cNvSpPr>
          <p:nvPr>
            <p:ph idx="1"/>
          </p:nvPr>
        </p:nvSpPr>
        <p:spPr>
          <a:xfrm>
            <a:off x="1154654" y="2492896"/>
            <a:ext cx="10033171" cy="3526904"/>
          </a:xfrm>
        </p:spPr>
        <p:txBody>
          <a:bodyPr>
            <a:normAutofit/>
          </a:bodyPr>
          <a:lstStyle/>
          <a:p>
            <a:pPr marL="0" indent="0" algn="just">
              <a:buNone/>
            </a:pPr>
            <a:r>
              <a:rPr lang="en-US" dirty="0"/>
              <a:t>In NYC, taxicabs come in two varieties: yellow and green; they are widely recognizable symbols of the city. Taxis painted yellow (medallion taxis) are able to pick up passengers anywhere in the five boroughs. in Upper Manhattan, the Bronx, Brooklyn, Queens, Staten island. The yellow taxi cab was first introduced in 1915 by a car salesman named John Hertz. Hertz decided to paint his taxis yellow because of a study by a Chicago university to establish what color would grab the attention of passers-by more easily. The results proved that yellow with a touch of red was most noticeable. As a result, Hertz started to paint all his taxicabs yellow and went on to start the Chicago-based Yellow Cab Company in 1915. </a:t>
            </a:r>
          </a:p>
          <a:p>
            <a:pPr marL="0" indent="0" algn="just">
              <a:buNone/>
            </a:pPr>
            <a:endParaRPr lang="en-US" dirty="0"/>
          </a:p>
        </p:txBody>
      </p:sp>
      <p:sp>
        <p:nvSpPr>
          <p:cNvPr id="4" name="Slide Number Placeholder 3">
            <a:extLst>
              <a:ext uri="{FF2B5EF4-FFF2-40B4-BE49-F238E27FC236}">
                <a16:creationId xmlns:a16="http://schemas.microsoft.com/office/drawing/2014/main" id="{E0AAAA81-B986-4FF7-8564-DA50803C7FBE}"/>
              </a:ext>
            </a:extLst>
          </p:cNvPr>
          <p:cNvSpPr>
            <a:spLocks noGrp="1"/>
          </p:cNvSpPr>
          <p:nvPr>
            <p:ph type="sldNum" sz="quarter" idx="12"/>
          </p:nvPr>
        </p:nvSpPr>
        <p:spPr/>
        <p:txBody>
          <a:bodyPr/>
          <a:lstStyle/>
          <a:p>
            <a:fld id="{2A013F82-EE5E-44EE-A61D-E31C6657F26F}" type="slidenum">
              <a:rPr lang="en-US" smtClean="0"/>
              <a:t>3</a:t>
            </a:fld>
            <a:endParaRPr lang="en-US"/>
          </a:p>
        </p:txBody>
      </p:sp>
    </p:spTree>
    <p:extLst>
      <p:ext uri="{BB962C8B-B14F-4D97-AF65-F5344CB8AC3E}">
        <p14:creationId xmlns:p14="http://schemas.microsoft.com/office/powerpoint/2010/main" val="75824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Problem Statement</a:t>
            </a:r>
          </a:p>
        </p:txBody>
      </p:sp>
      <p:sp>
        <p:nvSpPr>
          <p:cNvPr id="3" name="Content Placeholder 2"/>
          <p:cNvSpPr>
            <a:spLocks noGrp="1"/>
          </p:cNvSpPr>
          <p:nvPr>
            <p:ph idx="1"/>
          </p:nvPr>
        </p:nvSpPr>
        <p:spPr>
          <a:xfrm>
            <a:off x="1154653" y="2603500"/>
            <a:ext cx="10033171" cy="3416300"/>
          </a:xfrm>
        </p:spPr>
        <p:txBody>
          <a:bodyPr/>
          <a:lstStyle/>
          <a:p>
            <a:pPr marL="0" indent="0" algn="just">
              <a:buNone/>
            </a:pPr>
            <a:r>
              <a:rPr lang="en-US" dirty="0"/>
              <a:t>In this project, we have predicted taxi fare using ML algorithm i.e., regression and to predict that from which area is most cabs are booked with the help of the ML algorithm i.e., clustering on yellow taxi cab of New York City. We have analyzed the dataset which has October 2020 month yellow taxi cab data. During analysis, we used different parameters to check which area has more cab booking, the average number of passengers for each trip, average fare for the trip, and many more…. Etc. to be followed. </a:t>
            </a:r>
          </a:p>
          <a:p>
            <a:pPr marL="0" indent="0" algn="just">
              <a:buNone/>
            </a:pPr>
            <a:endParaRPr lang="en-US" dirty="0"/>
          </a:p>
        </p:txBody>
      </p:sp>
      <p:sp>
        <p:nvSpPr>
          <p:cNvPr id="4" name="Slide Number Placeholder 3">
            <a:extLst>
              <a:ext uri="{FF2B5EF4-FFF2-40B4-BE49-F238E27FC236}">
                <a16:creationId xmlns:a16="http://schemas.microsoft.com/office/drawing/2014/main" id="{7D29D73B-14A6-418B-A3A8-F171C072F7AE}"/>
              </a:ext>
            </a:extLst>
          </p:cNvPr>
          <p:cNvSpPr>
            <a:spLocks noGrp="1"/>
          </p:cNvSpPr>
          <p:nvPr>
            <p:ph type="sldNum" sz="quarter" idx="12"/>
          </p:nvPr>
        </p:nvSpPr>
        <p:spPr/>
        <p:txBody>
          <a:bodyPr/>
          <a:lstStyle/>
          <a:p>
            <a:fld id="{2A013F82-EE5E-44EE-A61D-E31C6657F26F}" type="slidenum">
              <a:rPr lang="en-US" smtClean="0"/>
              <a:t>4</a:t>
            </a:fld>
            <a:endParaRPr lang="en-US"/>
          </a:p>
        </p:txBody>
      </p:sp>
    </p:spTree>
    <p:extLst>
      <p:ext uri="{BB962C8B-B14F-4D97-AF65-F5344CB8AC3E}">
        <p14:creationId xmlns:p14="http://schemas.microsoft.com/office/powerpoint/2010/main" val="3690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GANTT Chart</a:t>
            </a:r>
          </a:p>
        </p:txBody>
      </p:sp>
      <p:sp>
        <p:nvSpPr>
          <p:cNvPr id="4" name="Slide Number Placeholder 3">
            <a:extLst>
              <a:ext uri="{FF2B5EF4-FFF2-40B4-BE49-F238E27FC236}">
                <a16:creationId xmlns:a16="http://schemas.microsoft.com/office/drawing/2014/main" id="{8189F082-00C7-4BC1-9454-AFA304082E2D}"/>
              </a:ext>
            </a:extLst>
          </p:cNvPr>
          <p:cNvSpPr>
            <a:spLocks noGrp="1"/>
          </p:cNvSpPr>
          <p:nvPr>
            <p:ph type="sldNum" sz="quarter" idx="12"/>
          </p:nvPr>
        </p:nvSpPr>
        <p:spPr/>
        <p:txBody>
          <a:bodyPr/>
          <a:lstStyle/>
          <a:p>
            <a:fld id="{2A013F82-EE5E-44EE-A61D-E31C6657F26F}" type="slidenum">
              <a:rPr lang="en-US" smtClean="0"/>
              <a:t>5</a:t>
            </a:fld>
            <a:endParaRPr lang="en-US"/>
          </a:p>
        </p:txBody>
      </p:sp>
      <p:pic>
        <p:nvPicPr>
          <p:cNvPr id="1028" name="Picture 4">
            <a:extLst>
              <a:ext uri="{FF2B5EF4-FFF2-40B4-BE49-F238E27FC236}">
                <a16:creationId xmlns:a16="http://schemas.microsoft.com/office/drawing/2014/main" id="{8E7F17F0-AE2C-4A9A-89FE-B135F61D4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2358570"/>
            <a:ext cx="8703390" cy="4141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68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Existing body of work</a:t>
            </a:r>
          </a:p>
        </p:txBody>
      </p:sp>
      <p:sp>
        <p:nvSpPr>
          <p:cNvPr id="3" name="Content Placeholder 2"/>
          <p:cNvSpPr>
            <a:spLocks noGrp="1"/>
          </p:cNvSpPr>
          <p:nvPr>
            <p:ph idx="1"/>
          </p:nvPr>
        </p:nvSpPr>
        <p:spPr>
          <a:xfrm>
            <a:off x="1154654" y="2603500"/>
            <a:ext cx="10033171" cy="3416300"/>
          </a:xfrm>
        </p:spPr>
        <p:txBody>
          <a:bodyPr/>
          <a:lstStyle/>
          <a:p>
            <a:r>
              <a:rPr lang="en-US" dirty="0">
                <a:solidFill>
                  <a:schemeClr val="tx2"/>
                </a:solidFill>
                <a:hlinkClick r:id="rId2">
                  <a:extLst>
                    <a:ext uri="{A12FA001-AC4F-418D-AE19-62706E023703}">
                      <ahyp:hlinkClr xmlns:ahyp="http://schemas.microsoft.com/office/drawing/2018/hyperlinkcolor" val="tx"/>
                    </a:ext>
                  </a:extLst>
                </a:hlinkClick>
              </a:rPr>
              <a:t>https://www1.nyc.gov/site/tlc/about/data-and-research.page</a:t>
            </a:r>
            <a:endParaRPr lang="en-US" dirty="0">
              <a:solidFill>
                <a:schemeClr val="tx2"/>
              </a:solidFill>
            </a:endParaRPr>
          </a:p>
          <a:p>
            <a:r>
              <a:rPr lang="en-US" dirty="0">
                <a:solidFill>
                  <a:schemeClr val="tx2"/>
                </a:solidFill>
                <a:hlinkClick r:id="rId3">
                  <a:extLst>
                    <a:ext uri="{A12FA001-AC4F-418D-AE19-62706E023703}">
                      <ahyp:hlinkClr xmlns:ahyp="http://schemas.microsoft.com/office/drawing/2018/hyperlinkcolor" val="tx"/>
                    </a:ext>
                  </a:extLst>
                </a:hlinkClick>
              </a:rPr>
              <a:t>https://www.researchgate.net/publication/252023141_A_case_study_The_New_York_City_yellow_cab_System_of_Systems</a:t>
            </a:r>
            <a:endParaRPr lang="en-US" dirty="0">
              <a:solidFill>
                <a:schemeClr val="tx2"/>
              </a:solidFill>
            </a:endParaRPr>
          </a:p>
          <a:p>
            <a:r>
              <a:rPr lang="en-US" dirty="0">
                <a:solidFill>
                  <a:schemeClr val="tx2"/>
                </a:solidFill>
                <a:hlinkClick r:id="rId4">
                  <a:extLst>
                    <a:ext uri="{A12FA001-AC4F-418D-AE19-62706E023703}">
                      <ahyp:hlinkClr xmlns:ahyp="http://schemas.microsoft.com/office/drawing/2018/hyperlinkcolor" val="tx"/>
                    </a:ext>
                  </a:extLst>
                </a:hlinkClick>
              </a:rPr>
              <a:t>https://www.researchgate.net/publication/313451485_Predicting_taxi_demand_at_high_spatial_resolution_Approaching_the_limit_of_predictability</a:t>
            </a:r>
            <a:r>
              <a:rPr lang="en-US" dirty="0">
                <a:solidFill>
                  <a:schemeClr val="tx2"/>
                </a:solidFill>
              </a:rPr>
              <a:t>.</a:t>
            </a:r>
          </a:p>
          <a:p>
            <a:r>
              <a:rPr lang="en-US" dirty="0">
                <a:solidFill>
                  <a:schemeClr val="tx2"/>
                </a:solidFill>
                <a:hlinkClick r:id="rId2">
                  <a:extLst>
                    <a:ext uri="{A12FA001-AC4F-418D-AE19-62706E023703}">
                      <ahyp:hlinkClr xmlns:ahyp="http://schemas.microsoft.com/office/drawing/2018/hyperlinkcolor" val="tx"/>
                    </a:ext>
                  </a:extLst>
                </a:hlinkClick>
              </a:rPr>
              <a:t>https://www1.nyc.gov/site/tlc/about/tlc-trip-record-data.page</a:t>
            </a:r>
            <a:endParaRPr lang="en-US" dirty="0">
              <a:solidFill>
                <a:schemeClr val="tx2"/>
              </a:solidFill>
            </a:endParaRPr>
          </a:p>
          <a:p>
            <a:pPr marL="0" indent="0">
              <a:buNone/>
            </a:pPr>
            <a:endParaRPr lang="en-US" dirty="0">
              <a:solidFill>
                <a:schemeClr val="tx2"/>
              </a:solidFill>
            </a:endParaRPr>
          </a:p>
        </p:txBody>
      </p:sp>
      <p:sp>
        <p:nvSpPr>
          <p:cNvPr id="4" name="Slide Number Placeholder 3">
            <a:extLst>
              <a:ext uri="{FF2B5EF4-FFF2-40B4-BE49-F238E27FC236}">
                <a16:creationId xmlns:a16="http://schemas.microsoft.com/office/drawing/2014/main" id="{FA883D64-073C-486B-AB14-5A68A8974E93}"/>
              </a:ext>
            </a:extLst>
          </p:cNvPr>
          <p:cNvSpPr>
            <a:spLocks noGrp="1"/>
          </p:cNvSpPr>
          <p:nvPr>
            <p:ph type="sldNum" sz="quarter" idx="12"/>
          </p:nvPr>
        </p:nvSpPr>
        <p:spPr/>
        <p:txBody>
          <a:bodyPr/>
          <a:lstStyle/>
          <a:p>
            <a:fld id="{2A013F82-EE5E-44EE-A61D-E31C6657F26F}" type="slidenum">
              <a:rPr lang="en-US" smtClean="0"/>
              <a:t>6</a:t>
            </a:fld>
            <a:endParaRPr lang="en-US"/>
          </a:p>
        </p:txBody>
      </p:sp>
    </p:spTree>
    <p:extLst>
      <p:ext uri="{BB962C8B-B14F-4D97-AF65-F5344CB8AC3E}">
        <p14:creationId xmlns:p14="http://schemas.microsoft.com/office/powerpoint/2010/main" val="43152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9195190" cy="706964"/>
          </a:xfrm>
        </p:spPr>
        <p:txBody>
          <a:bodyPr/>
          <a:lstStyle/>
          <a:p>
            <a:pPr algn="ctr"/>
            <a:r>
              <a:rPr lang="en-US" dirty="0"/>
              <a:t>Your Approach</a:t>
            </a:r>
          </a:p>
        </p:txBody>
      </p:sp>
      <p:sp>
        <p:nvSpPr>
          <p:cNvPr id="3" name="Content Placeholder 2"/>
          <p:cNvSpPr>
            <a:spLocks noGrp="1"/>
          </p:cNvSpPr>
          <p:nvPr>
            <p:ph idx="1"/>
          </p:nvPr>
        </p:nvSpPr>
        <p:spPr>
          <a:xfrm>
            <a:off x="837829" y="2420888"/>
            <a:ext cx="10349996" cy="3888432"/>
          </a:xfrm>
        </p:spPr>
        <p:txBody>
          <a:bodyPr>
            <a:normAutofit/>
          </a:bodyPr>
          <a:lstStyle/>
          <a:p>
            <a:r>
              <a:rPr lang="en-US" sz="1800" dirty="0"/>
              <a:t>We have following techniques for feature selection</a:t>
            </a:r>
          </a:p>
          <a:p>
            <a:pPr lvl="1">
              <a:buFont typeface="Wingdings" panose="05000000000000000000" pitchFamily="2" charset="2"/>
              <a:buChar char="Ø"/>
            </a:pPr>
            <a:r>
              <a:rPr lang="en-US" sz="1800" dirty="0"/>
              <a:t>PCA</a:t>
            </a:r>
          </a:p>
          <a:p>
            <a:pPr lvl="1">
              <a:buFont typeface="Wingdings" panose="05000000000000000000" pitchFamily="2" charset="2"/>
              <a:buChar char="Ø"/>
            </a:pPr>
            <a:r>
              <a:rPr lang="en-US" sz="1800" dirty="0"/>
              <a:t>Backward Elimination</a:t>
            </a:r>
          </a:p>
          <a:p>
            <a:pPr lvl="1">
              <a:buFont typeface="Wingdings" panose="05000000000000000000" pitchFamily="2" charset="2"/>
              <a:buChar char="Ø"/>
            </a:pPr>
            <a:r>
              <a:rPr lang="en-US" sz="1800" dirty="0"/>
              <a:t>Recursive feature elimination</a:t>
            </a:r>
          </a:p>
          <a:p>
            <a:pPr lvl="1">
              <a:buFont typeface="Wingdings" panose="05000000000000000000" pitchFamily="2" charset="2"/>
              <a:buChar char="Ø"/>
            </a:pPr>
            <a:r>
              <a:rPr lang="en-US" sz="1800" dirty="0"/>
              <a:t>Lasso Model</a:t>
            </a:r>
            <a:endParaRPr lang="en-US" sz="2000" dirty="0"/>
          </a:p>
          <a:p>
            <a:r>
              <a:rPr lang="en-US" dirty="0"/>
              <a:t>Using a classification algorithm we will classify the areas where most cabs are booked. We took K=6 clusters.</a:t>
            </a:r>
          </a:p>
          <a:p>
            <a:pPr lvl="1">
              <a:buFont typeface="Wingdings" panose="05000000000000000000" pitchFamily="2" charset="2"/>
              <a:buChar char="Ø"/>
            </a:pPr>
            <a:r>
              <a:rPr lang="en-US" sz="1800" dirty="0"/>
              <a:t> K-Means algorithm </a:t>
            </a:r>
          </a:p>
        </p:txBody>
      </p:sp>
      <p:sp>
        <p:nvSpPr>
          <p:cNvPr id="4" name="Slide Number Placeholder 3">
            <a:extLst>
              <a:ext uri="{FF2B5EF4-FFF2-40B4-BE49-F238E27FC236}">
                <a16:creationId xmlns:a16="http://schemas.microsoft.com/office/drawing/2014/main" id="{C1DC5014-661F-4486-8953-D02EEDBE0D92}"/>
              </a:ext>
            </a:extLst>
          </p:cNvPr>
          <p:cNvSpPr>
            <a:spLocks noGrp="1"/>
          </p:cNvSpPr>
          <p:nvPr>
            <p:ph type="sldNum" sz="quarter" idx="12"/>
          </p:nvPr>
        </p:nvSpPr>
        <p:spPr/>
        <p:txBody>
          <a:bodyPr/>
          <a:lstStyle/>
          <a:p>
            <a:fld id="{2A013F82-EE5E-44EE-A61D-E31C6657F26F}" type="slidenum">
              <a:rPr lang="en-US" smtClean="0"/>
              <a:t>7</a:t>
            </a:fld>
            <a:endParaRPr lang="en-US"/>
          </a:p>
        </p:txBody>
      </p:sp>
    </p:spTree>
    <p:extLst>
      <p:ext uri="{BB962C8B-B14F-4D97-AF65-F5344CB8AC3E}">
        <p14:creationId xmlns:p14="http://schemas.microsoft.com/office/powerpoint/2010/main" val="424008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A073-EAEF-492C-B154-547D5943465B}"/>
              </a:ext>
            </a:extLst>
          </p:cNvPr>
          <p:cNvSpPr>
            <a:spLocks noGrp="1"/>
          </p:cNvSpPr>
          <p:nvPr>
            <p:ph type="title"/>
          </p:nvPr>
        </p:nvSpPr>
        <p:spPr/>
        <p:txBody>
          <a:bodyPr/>
          <a:lstStyle/>
          <a:p>
            <a:pPr algn="ctr"/>
            <a:r>
              <a:rPr lang="en-IN" dirty="0"/>
              <a:t>Your Approach (2)</a:t>
            </a:r>
          </a:p>
        </p:txBody>
      </p:sp>
      <p:sp>
        <p:nvSpPr>
          <p:cNvPr id="3" name="Content Placeholder 2">
            <a:extLst>
              <a:ext uri="{FF2B5EF4-FFF2-40B4-BE49-F238E27FC236}">
                <a16:creationId xmlns:a16="http://schemas.microsoft.com/office/drawing/2014/main" id="{4047135D-4495-4A63-9699-56190651EA9C}"/>
              </a:ext>
            </a:extLst>
          </p:cNvPr>
          <p:cNvSpPr>
            <a:spLocks noGrp="1"/>
          </p:cNvSpPr>
          <p:nvPr>
            <p:ph idx="1"/>
          </p:nvPr>
        </p:nvSpPr>
        <p:spPr>
          <a:xfrm>
            <a:off x="1154654" y="2603500"/>
            <a:ext cx="10033171" cy="3849836"/>
          </a:xfrm>
        </p:spPr>
        <p:txBody>
          <a:bodyPr>
            <a:normAutofit/>
          </a:bodyPr>
          <a:lstStyle/>
          <a:p>
            <a:r>
              <a:rPr lang="en-US" dirty="0"/>
              <a:t>We want to help customers to know what is the average fare for the trip as per location and time using </a:t>
            </a:r>
          </a:p>
          <a:p>
            <a:pPr lvl="2">
              <a:buFont typeface="Wingdings" panose="05000000000000000000" pitchFamily="2" charset="2"/>
              <a:buChar char="Ø"/>
            </a:pPr>
            <a:r>
              <a:rPr lang="en-US" sz="1800" dirty="0"/>
              <a:t>Linear regression </a:t>
            </a:r>
          </a:p>
          <a:p>
            <a:pPr lvl="2">
              <a:buFont typeface="Wingdings" panose="05000000000000000000" pitchFamily="2" charset="2"/>
              <a:buChar char="Ø"/>
            </a:pPr>
            <a:r>
              <a:rPr lang="en-US" sz="1800" dirty="0"/>
              <a:t>Lasso regression</a:t>
            </a:r>
          </a:p>
          <a:p>
            <a:pPr lvl="2">
              <a:buFont typeface="Wingdings" panose="05000000000000000000" pitchFamily="2" charset="2"/>
              <a:buChar char="Ø"/>
            </a:pPr>
            <a:r>
              <a:rPr lang="en-US" sz="1800" dirty="0"/>
              <a:t>Decision Tree regression</a:t>
            </a:r>
          </a:p>
          <a:p>
            <a:pPr lvl="2">
              <a:buFont typeface="Wingdings" panose="05000000000000000000" pitchFamily="2" charset="2"/>
              <a:buChar char="Ø"/>
            </a:pPr>
            <a:r>
              <a:rPr lang="en-US" sz="1800" dirty="0"/>
              <a:t>Random Forest regressio</a:t>
            </a:r>
            <a:r>
              <a:rPr lang="en-US" sz="2000" dirty="0"/>
              <a:t>n</a:t>
            </a:r>
          </a:p>
          <a:p>
            <a:pPr lvl="2">
              <a:buFont typeface="Wingdings" panose="05000000000000000000" pitchFamily="2" charset="2"/>
              <a:buChar char="Ø"/>
            </a:pPr>
            <a:r>
              <a:rPr lang="en-US" sz="2000" dirty="0"/>
              <a:t>XGBoost regressor</a:t>
            </a: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1AB17176-9D86-404D-A742-C6BC4D7C7407}"/>
              </a:ext>
            </a:extLst>
          </p:cNvPr>
          <p:cNvSpPr>
            <a:spLocks noGrp="1"/>
          </p:cNvSpPr>
          <p:nvPr>
            <p:ph type="sldNum" sz="quarter" idx="12"/>
          </p:nvPr>
        </p:nvSpPr>
        <p:spPr/>
        <p:txBody>
          <a:bodyPr/>
          <a:lstStyle/>
          <a:p>
            <a:fld id="{2A013F82-EE5E-44EE-A61D-E31C6657F26F}" type="slidenum">
              <a:rPr lang="en-US" smtClean="0"/>
              <a:t>8</a:t>
            </a:fld>
            <a:endParaRPr lang="en-US"/>
          </a:p>
        </p:txBody>
      </p:sp>
    </p:spTree>
    <p:extLst>
      <p:ext uri="{BB962C8B-B14F-4D97-AF65-F5344CB8AC3E}">
        <p14:creationId xmlns:p14="http://schemas.microsoft.com/office/powerpoint/2010/main" val="162565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75F2-A6D3-4AE8-90F9-DDFFEE6240FD}"/>
              </a:ext>
            </a:extLst>
          </p:cNvPr>
          <p:cNvSpPr>
            <a:spLocks noGrp="1"/>
          </p:cNvSpPr>
          <p:nvPr>
            <p:ph type="title"/>
          </p:nvPr>
        </p:nvSpPr>
        <p:spPr/>
        <p:txBody>
          <a:bodyPr/>
          <a:lstStyle/>
          <a:p>
            <a:pPr algn="ctr"/>
            <a:r>
              <a:rPr lang="en-IN" dirty="0"/>
              <a:t>Final Results</a:t>
            </a:r>
          </a:p>
        </p:txBody>
      </p:sp>
      <p:sp>
        <p:nvSpPr>
          <p:cNvPr id="9" name="Slide Number Placeholder 8">
            <a:extLst>
              <a:ext uri="{FF2B5EF4-FFF2-40B4-BE49-F238E27FC236}">
                <a16:creationId xmlns:a16="http://schemas.microsoft.com/office/drawing/2014/main" id="{E51D187E-02EA-4565-8D2A-917283C0254E}"/>
              </a:ext>
            </a:extLst>
          </p:cNvPr>
          <p:cNvSpPr>
            <a:spLocks noGrp="1"/>
          </p:cNvSpPr>
          <p:nvPr>
            <p:ph type="sldNum" sz="quarter" idx="12"/>
          </p:nvPr>
        </p:nvSpPr>
        <p:spPr/>
        <p:txBody>
          <a:bodyPr/>
          <a:lstStyle/>
          <a:p>
            <a:fld id="{2A013F82-EE5E-44EE-A61D-E31C6657F26F}" type="slidenum">
              <a:rPr lang="en-US" smtClean="0"/>
              <a:pPr/>
              <a:t>9</a:t>
            </a:fld>
            <a:endParaRPr lang="en-US"/>
          </a:p>
        </p:txBody>
      </p:sp>
      <p:pic>
        <p:nvPicPr>
          <p:cNvPr id="10" name="Picture 9">
            <a:extLst>
              <a:ext uri="{FF2B5EF4-FFF2-40B4-BE49-F238E27FC236}">
                <a16:creationId xmlns:a16="http://schemas.microsoft.com/office/drawing/2014/main" id="{0C124E12-73AA-4672-AB28-C51B78324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920" y="2564904"/>
            <a:ext cx="4127267" cy="2845448"/>
          </a:xfrm>
          <a:prstGeom prst="rect">
            <a:avLst/>
          </a:prstGeom>
        </p:spPr>
      </p:pic>
      <p:pic>
        <p:nvPicPr>
          <p:cNvPr id="13" name="Picture 12">
            <a:extLst>
              <a:ext uri="{FF2B5EF4-FFF2-40B4-BE49-F238E27FC236}">
                <a16:creationId xmlns:a16="http://schemas.microsoft.com/office/drawing/2014/main" id="{6EC6574A-A06B-4A56-B987-6495984DC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28" y="2564904"/>
            <a:ext cx="3312368" cy="3933056"/>
          </a:xfrm>
          <a:prstGeom prst="rect">
            <a:avLst/>
          </a:prstGeom>
        </p:spPr>
      </p:pic>
      <p:sp>
        <p:nvSpPr>
          <p:cNvPr id="15" name="TextBox 14">
            <a:extLst>
              <a:ext uri="{FF2B5EF4-FFF2-40B4-BE49-F238E27FC236}">
                <a16:creationId xmlns:a16="http://schemas.microsoft.com/office/drawing/2014/main" id="{6797B963-0E0E-4A63-8162-816670449177}"/>
              </a:ext>
            </a:extLst>
          </p:cNvPr>
          <p:cNvSpPr txBox="1"/>
          <p:nvPr/>
        </p:nvSpPr>
        <p:spPr>
          <a:xfrm>
            <a:off x="909836" y="2564904"/>
            <a:ext cx="3312368" cy="2862322"/>
          </a:xfrm>
          <a:prstGeom prst="rect">
            <a:avLst/>
          </a:prstGeom>
          <a:noFill/>
        </p:spPr>
        <p:txBody>
          <a:bodyPr wrap="square" rtlCol="0">
            <a:spAutoFit/>
          </a:bodyPr>
          <a:lstStyle/>
          <a:p>
            <a:r>
              <a:rPr lang="en-US" dirty="0"/>
              <a:t>In the first graph, we have imported features with the Lasso model and checked correlation.</a:t>
            </a:r>
          </a:p>
          <a:p>
            <a:pPr algn="just"/>
            <a:endParaRPr lang="en-US" dirty="0"/>
          </a:p>
          <a:p>
            <a:r>
              <a:rPr lang="en-US" dirty="0"/>
              <a:t>In the second graph, we performed permutation feature importance with an importance score.</a:t>
            </a:r>
          </a:p>
          <a:p>
            <a:pPr algn="just"/>
            <a:endParaRPr lang="en-IN" dirty="0"/>
          </a:p>
        </p:txBody>
      </p:sp>
    </p:spTree>
    <p:extLst>
      <p:ext uri="{BB962C8B-B14F-4D97-AF65-F5344CB8AC3E}">
        <p14:creationId xmlns:p14="http://schemas.microsoft.com/office/powerpoint/2010/main" val="1773013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3311</TotalTime>
  <Words>897</Words>
  <Application>Microsoft Office PowerPoint</Application>
  <PresentationFormat>Custom</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Corbel</vt:lpstr>
      <vt:lpstr>Wingdings</vt:lpstr>
      <vt:lpstr>Wingdings 3</vt:lpstr>
      <vt:lpstr>Ion Boardroom</vt:lpstr>
      <vt:lpstr>School of Engineering and Applied Science Ahmedabad University</vt:lpstr>
      <vt:lpstr>Group Details </vt:lpstr>
      <vt:lpstr>Introduction</vt:lpstr>
      <vt:lpstr>Problem Statement</vt:lpstr>
      <vt:lpstr>GANTT Chart</vt:lpstr>
      <vt:lpstr>Existing body of work</vt:lpstr>
      <vt:lpstr>Your Approach</vt:lpstr>
      <vt:lpstr>Your Approach (2)</vt:lpstr>
      <vt:lpstr>Final Results</vt:lpstr>
      <vt:lpstr>Final Results(2)</vt:lpstr>
      <vt:lpstr>Final Results(3)</vt:lpstr>
      <vt:lpstr>Conclusion </vt:lpstr>
      <vt:lpstr>Role of each group members in the project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Engineering and Applied Science Ahmedabad University </dc:title>
  <dc:creator>om</dc:creator>
  <cp:lastModifiedBy>Rahul Parmar</cp:lastModifiedBy>
  <cp:revision>73</cp:revision>
  <dcterms:created xsi:type="dcterms:W3CDTF">2021-04-08T06:50:58Z</dcterms:created>
  <dcterms:modified xsi:type="dcterms:W3CDTF">2021-04-11T07:08:41Z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