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6" r:id="rId7"/>
    <p:sldId id="268" r:id="rId8"/>
    <p:sldId id="267" r:id="rId9"/>
    <p:sldId id="269" r:id="rId10"/>
    <p:sldId id="271" r:id="rId11"/>
    <p:sldId id="270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A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8" autoAdjust="0"/>
    <p:restoredTop sz="86877" autoAdjust="0"/>
  </p:normalViewPr>
  <p:slideViewPr>
    <p:cSldViewPr snapToGrid="0">
      <p:cViewPr varScale="1">
        <p:scale>
          <a:sx n="140" d="100"/>
          <a:sy n="140" d="100"/>
        </p:scale>
        <p:origin x="118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FC3AE-0E78-4304-A112-2B3C20ABC9A0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AC1D6-260A-4710-B14D-B961D3F7EB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903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Service: port 9090</a:t>
            </a:r>
          </a:p>
          <a:p>
            <a:r>
              <a:rPr lang="en-GB" dirty="0"/>
              <a:t>Webapp: tomcat 8080 /</a:t>
            </a:r>
            <a:r>
              <a:rPr lang="en-GB" dirty="0" err="1"/>
              <a:t>mscmi_geneinfo_webapp</a:t>
            </a:r>
            <a:r>
              <a:rPr lang="en-GB" dirty="0"/>
              <a:t>/</a:t>
            </a:r>
          </a:p>
          <a:p>
            <a:r>
              <a:rPr lang="en-GB" dirty="0" err="1"/>
              <a:t>Reactapp</a:t>
            </a:r>
            <a:r>
              <a:rPr lang="en-GB" dirty="0"/>
              <a:t>: 3000</a:t>
            </a:r>
          </a:p>
          <a:p>
            <a:r>
              <a:rPr lang="en-GB" dirty="0" err="1"/>
              <a:t>MySql</a:t>
            </a:r>
            <a:r>
              <a:rPr lang="en-GB" dirty="0"/>
              <a:t> database 3306 (DB </a:t>
            </a:r>
            <a:r>
              <a:rPr lang="en-GB" dirty="0" err="1"/>
              <a:t>geninfo</a:t>
            </a:r>
            <a:r>
              <a:rPr lang="en-GB" dirty="0"/>
              <a:t>)</a:t>
            </a:r>
          </a:p>
          <a:p>
            <a:r>
              <a:rPr lang="en-GB" dirty="0" err="1"/>
              <a:t>Dataloader</a:t>
            </a:r>
            <a:r>
              <a:rPr lang="en-GB" dirty="0"/>
              <a:t> -&gt; to input data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AC1D6-260A-4710-B14D-B961D3F7EBF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77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929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903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171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752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4029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493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8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313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956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790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665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643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tp://ftp.ncbi.nlm.nih.gov/gene/DATA/gene_info.gz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9031FE-4875-349C-00D3-BA6DA84A6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839" y="5384691"/>
            <a:ext cx="10766323" cy="736976"/>
          </a:xfrm>
        </p:spPr>
        <p:txBody>
          <a:bodyPr>
            <a:normAutofit/>
          </a:bodyPr>
          <a:lstStyle/>
          <a:p>
            <a:r>
              <a:rPr lang="de-CH" sz="2500" b="1" dirty="0">
                <a:solidFill>
                  <a:srgbClr val="FFFFFF"/>
                </a:solidFill>
              </a:rPr>
              <a:t>Nico Heiniger  |  Gabriel Massaro  |  Rinson Mankudiyil  |  Hsaine El Ali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57F539-A806-01A1-E114-B3A766ACB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0536" y="482702"/>
            <a:ext cx="6090927" cy="27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DB523D8-B0EC-A2A0-46D9-EA3539BC773C}"/>
              </a:ext>
            </a:extLst>
          </p:cNvPr>
          <p:cNvSpPr txBox="1"/>
          <p:nvPr/>
        </p:nvSpPr>
        <p:spPr>
          <a:xfrm>
            <a:off x="1273278" y="3193164"/>
            <a:ext cx="9645445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i="0" dirty="0">
                <a:solidFill>
                  <a:srgbClr val="4FA4C0"/>
                </a:solidFill>
                <a:effectLst/>
                <a:latin typeface="Bahnschrift SemiBold Condensed" panose="020B0502040204020203" pitchFamily="34" charset="0"/>
              </a:rPr>
              <a:t>The best GENE database in the world!</a:t>
            </a:r>
          </a:p>
        </p:txBody>
      </p:sp>
    </p:spTree>
    <p:extLst>
      <p:ext uri="{BB962C8B-B14F-4D97-AF65-F5344CB8AC3E}">
        <p14:creationId xmlns:p14="http://schemas.microsoft.com/office/powerpoint/2010/main" val="2747151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3"/>
            <a:ext cx="10297375" cy="4158542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Google-like search API Endpoint “/</a:t>
            </a:r>
            <a:r>
              <a:rPr lang="en-GB" sz="2400" i="1" dirty="0"/>
              <a:t>search</a:t>
            </a:r>
            <a:r>
              <a:rPr lang="en-GB" sz="2400" dirty="0"/>
              <a:t>”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ALTER TABLE 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allgenes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 ADD FULLTEXT(`description`);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SELECT * FROM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allgenes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WHERE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allgenes.gene_id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intSearchQuery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A31515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OR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allgenes.symbol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: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searchQuery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OR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MATCH(`description`) AGAINST(: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searchQuery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IN BOOLEAN MODE)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A31515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2400" dirty="0"/>
              <a:t>Problem: Performance still not optimal (~ 20-30sec per query) when used with count query (pagination)</a:t>
            </a:r>
          </a:p>
          <a:p>
            <a:endParaRPr lang="en-GB" sz="2200" dirty="0"/>
          </a:p>
          <a:p>
            <a:pPr lvl="1"/>
            <a:endParaRPr lang="en-GB" sz="2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4687685-1861-CB49-97C4-A6D0B79A0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253" r="76201" b="46759"/>
          <a:stretch/>
        </p:blipFill>
        <p:spPr>
          <a:xfrm>
            <a:off x="7000566" y="170639"/>
            <a:ext cx="4017237" cy="63572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820E6ED-8FBE-C9F0-0E5B-89F2771AA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566" y="806361"/>
            <a:ext cx="4718549" cy="29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59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Swagger</a:t>
            </a:r>
            <a:endParaRPr lang="en-GB" sz="2200" dirty="0"/>
          </a:p>
          <a:p>
            <a:pPr lvl="1"/>
            <a:endParaRPr lang="en-GB" sz="2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3087F5-1618-DB4B-1B3E-BBF44B179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217" y="2472504"/>
            <a:ext cx="9071510" cy="342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85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rmAutofit/>
          </a:bodyPr>
          <a:lstStyle/>
          <a:p>
            <a:r>
              <a:rPr lang="en-GB" sz="2200" dirty="0"/>
              <a:t>Implementation React </a:t>
            </a:r>
            <a:r>
              <a:rPr lang="en-GB" sz="2200" dirty="0" err="1"/>
              <a:t>aPP</a:t>
            </a:r>
            <a:endParaRPr lang="en-GB" sz="2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Gene overview as list view</a:t>
            </a:r>
          </a:p>
          <a:p>
            <a:r>
              <a:rPr lang="en-GB" sz="2400" i="1" dirty="0"/>
              <a:t>Infinite scroll</a:t>
            </a:r>
            <a:r>
              <a:rPr lang="en-GB" sz="2400" dirty="0"/>
              <a:t> for performance reasons (lazy loading)</a:t>
            </a:r>
          </a:p>
          <a:p>
            <a:r>
              <a:rPr lang="en-GB" sz="2400" dirty="0"/>
              <a:t>Responsive design (optimized for mobile devices)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E2DE4A-340D-6EFB-506C-67207E64A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323553"/>
            <a:ext cx="6227064" cy="421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2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35171F-53AA-F3BB-AF7C-7AD01221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1205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86A7A-2B44-B8FC-42B7-78F16035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Conclusion of team </a:t>
            </a:r>
            <a:r>
              <a:rPr lang="en-GB" dirty="0" err="1">
                <a:latin typeface="+mn-lt"/>
              </a:rPr>
              <a:t>GENE</a:t>
            </a:r>
            <a:r>
              <a:rPr lang="en-GB" cap="none" dirty="0" err="1">
                <a:latin typeface="+mn-lt"/>
              </a:rPr>
              <a:t>ius</a:t>
            </a:r>
            <a:endParaRPr lang="en-GB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4EE8E4-153F-AECE-1F7A-36FA7F5D3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Highlights:</a:t>
            </a:r>
          </a:p>
          <a:p>
            <a:pPr lvl="1"/>
            <a:r>
              <a:rPr lang="en-GB" dirty="0"/>
              <a:t>Custom Styling of the Webapp</a:t>
            </a:r>
          </a:p>
          <a:p>
            <a:pPr lvl="1"/>
            <a:r>
              <a:rPr lang="en-GB" dirty="0"/>
              <a:t>Pagination</a:t>
            </a:r>
          </a:p>
          <a:p>
            <a:pPr lvl="1"/>
            <a:r>
              <a:rPr lang="en-GB" dirty="0"/>
              <a:t>React Webapp optimized for mobile devices</a:t>
            </a:r>
          </a:p>
          <a:p>
            <a:r>
              <a:rPr lang="en-GB" dirty="0"/>
              <a:t>Outlook:</a:t>
            </a:r>
          </a:p>
          <a:p>
            <a:pPr lvl="1"/>
            <a:r>
              <a:rPr lang="en-GB" dirty="0"/>
              <a:t>Planned to do a sprint planning every 2 weeks for continuous releases</a:t>
            </a:r>
          </a:p>
          <a:p>
            <a:pPr lvl="1"/>
            <a:r>
              <a:rPr lang="en-GB" dirty="0"/>
              <a:t>Improve Performance of description search</a:t>
            </a:r>
          </a:p>
          <a:p>
            <a:pPr lvl="1"/>
            <a:r>
              <a:rPr lang="en-GB" dirty="0"/>
              <a:t>Integrate more genes from other data sources</a:t>
            </a:r>
          </a:p>
        </p:txBody>
      </p:sp>
    </p:spTree>
    <p:extLst>
      <p:ext uri="{BB962C8B-B14F-4D97-AF65-F5344CB8AC3E}">
        <p14:creationId xmlns:p14="http://schemas.microsoft.com/office/powerpoint/2010/main" val="275908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E4F43-289A-D403-B61B-F4B614B7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F792FF-684C-115B-57DF-586B97E6D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08562"/>
          </a:xfrm>
        </p:spPr>
        <p:txBody>
          <a:bodyPr>
            <a:normAutofit/>
          </a:bodyPr>
          <a:lstStyle/>
          <a:p>
            <a:r>
              <a:rPr lang="en-GB" sz="2400" dirty="0"/>
              <a:t>Data overview</a:t>
            </a:r>
          </a:p>
          <a:p>
            <a:r>
              <a:rPr lang="en-GB" sz="2400" dirty="0"/>
              <a:t>System landscape</a:t>
            </a:r>
          </a:p>
          <a:p>
            <a:r>
              <a:rPr lang="en-GB" sz="2400" dirty="0"/>
              <a:t>Implementation</a:t>
            </a:r>
          </a:p>
          <a:p>
            <a:pPr lvl="1"/>
            <a:r>
              <a:rPr lang="en-GB" sz="2000" dirty="0"/>
              <a:t>Gene Service (API)</a:t>
            </a:r>
          </a:p>
          <a:p>
            <a:pPr lvl="1"/>
            <a:r>
              <a:rPr lang="en-GB" sz="2000" dirty="0"/>
              <a:t>Gene Webapp (Java </a:t>
            </a:r>
            <a:r>
              <a:rPr lang="en-GB" sz="2000" dirty="0" err="1"/>
              <a:t>PrimeFaces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Gene </a:t>
            </a:r>
            <a:r>
              <a:rPr lang="en-GB" sz="2000" dirty="0" err="1"/>
              <a:t>Reactapp</a:t>
            </a:r>
            <a:r>
              <a:rPr lang="en-GB" sz="2000" dirty="0"/>
              <a:t> (React.JS Webapp)</a:t>
            </a:r>
          </a:p>
          <a:p>
            <a:r>
              <a:rPr lang="en-GB" sz="2400" dirty="0"/>
              <a:t>Demo</a:t>
            </a:r>
          </a:p>
          <a:p>
            <a:r>
              <a:rPr lang="en-GB" sz="2400" dirty="0"/>
              <a:t>Outlook</a:t>
            </a:r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3724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5865F-0648-AF90-111D-5F85DF11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855920" cy="1188720"/>
          </a:xfrm>
        </p:spPr>
        <p:txBody>
          <a:bodyPr>
            <a:norm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8B613B-E895-6B8C-8781-898E04AF7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855920" cy="326320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de-CH" dirty="0"/>
              <a:t>Gene </a:t>
            </a:r>
            <a:r>
              <a:rPr lang="de-CH" dirty="0" err="1"/>
              <a:t>data</a:t>
            </a:r>
            <a:r>
              <a:rPr lang="de-CH" dirty="0"/>
              <a:t> (~</a:t>
            </a:r>
            <a:r>
              <a:rPr lang="de-CH" b="1" dirty="0"/>
              <a:t>36.5M</a:t>
            </a:r>
            <a:r>
              <a:rPr lang="de-CH" dirty="0"/>
              <a:t> </a:t>
            </a:r>
            <a:r>
              <a:rPr lang="de-CH" dirty="0" err="1"/>
              <a:t>records</a:t>
            </a:r>
            <a:r>
              <a:rPr lang="de-CH" dirty="0"/>
              <a:t>, ~</a:t>
            </a:r>
            <a:r>
              <a:rPr lang="de-CH" b="1" dirty="0"/>
              <a:t>5GB</a:t>
            </a:r>
            <a:r>
              <a:rPr lang="de-CH" dirty="0"/>
              <a:t>) </a:t>
            </a:r>
            <a:r>
              <a:rPr lang="de-CH" dirty="0" err="1"/>
              <a:t>downloaded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here</a:t>
            </a:r>
            <a:r>
              <a:rPr lang="de-CH" dirty="0"/>
              <a:t>: </a:t>
            </a:r>
            <a:r>
              <a:rPr lang="de-CH" sz="1700" dirty="0">
                <a:hlinkClick r:id="rId2"/>
              </a:rPr>
              <a:t>ftp://ftp.ncbi.nlm.nih.gov/gene/DATA/gene_info.gz</a:t>
            </a:r>
            <a:r>
              <a:rPr lang="de-CH" sz="1700" dirty="0"/>
              <a:t> </a:t>
            </a:r>
          </a:p>
          <a:p>
            <a:pPr>
              <a:lnSpc>
                <a:spcPct val="90000"/>
              </a:lnSpc>
            </a:pPr>
            <a:endParaRPr lang="de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68607B-A599-45B7-F36A-B7732DB9D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11" y="1293275"/>
            <a:ext cx="4540468" cy="427939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8F09D84-D80B-B811-FF52-5E0BBAB84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08" y="3891341"/>
            <a:ext cx="4684356" cy="275659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DA8BC56-67A1-24FD-36E7-721BDCA5DCB6}"/>
              </a:ext>
            </a:extLst>
          </p:cNvPr>
          <p:cNvSpPr txBox="1"/>
          <p:nvPr/>
        </p:nvSpPr>
        <p:spPr>
          <a:xfrm>
            <a:off x="3038166" y="3659657"/>
            <a:ext cx="1376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Gene types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264F720-7897-80D8-EA2F-6D23FEA64D25}"/>
              </a:ext>
            </a:extLst>
          </p:cNvPr>
          <p:cNvSpPr txBox="1"/>
          <p:nvPr/>
        </p:nvSpPr>
        <p:spPr>
          <a:xfrm>
            <a:off x="7553762" y="5893308"/>
            <a:ext cx="222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MySQL  -  ERD</a:t>
            </a:r>
          </a:p>
        </p:txBody>
      </p:sp>
    </p:spTree>
    <p:extLst>
      <p:ext uri="{BB962C8B-B14F-4D97-AF65-F5344CB8AC3E}">
        <p14:creationId xmlns:p14="http://schemas.microsoft.com/office/powerpoint/2010/main" val="307215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E6281-EB94-0184-AD45-0A929B37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</a:t>
            </a:r>
            <a:r>
              <a:rPr lang="en-GB" dirty="0" err="1"/>
              <a:t>landscapE</a:t>
            </a:r>
            <a:endParaRPr lang="en-GB" dirty="0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C304A7A1-A416-D1C2-9890-8338A37B6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38" y="2779892"/>
            <a:ext cx="7731125" cy="2819041"/>
          </a:xfrm>
        </p:spPr>
      </p:pic>
    </p:spTree>
    <p:extLst>
      <p:ext uri="{BB962C8B-B14F-4D97-AF65-F5344CB8AC3E}">
        <p14:creationId xmlns:p14="http://schemas.microsoft.com/office/powerpoint/2010/main" val="277305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– Basic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Basic functionality working:</a:t>
            </a:r>
          </a:p>
          <a:p>
            <a:pPr lvl="1"/>
            <a:r>
              <a:rPr lang="en-GB" sz="2400" dirty="0"/>
              <a:t>Searching by ID, symbol and description</a:t>
            </a:r>
          </a:p>
          <a:p>
            <a:pPr lvl="1"/>
            <a:r>
              <a:rPr lang="en-GB" sz="2400" dirty="0"/>
              <a:t>Webapp calling API to retrieve data</a:t>
            </a:r>
          </a:p>
          <a:p>
            <a:pPr lvl="1"/>
            <a:r>
              <a:rPr lang="en-GB" sz="2400" dirty="0"/>
              <a:t>Displaying Gene results in table</a:t>
            </a:r>
          </a:p>
          <a:p>
            <a:pPr lvl="1"/>
            <a:r>
              <a:rPr lang="en-GB" sz="2400" dirty="0"/>
              <a:t>Logging in the API (</a:t>
            </a:r>
            <a:r>
              <a:rPr lang="en-GB" sz="2400" dirty="0" err="1"/>
              <a:t>Logback</a:t>
            </a:r>
            <a:r>
              <a:rPr lang="en-GB" sz="2400" dirty="0"/>
              <a:t>) with </a:t>
            </a:r>
            <a:r>
              <a:rPr lang="en-GB" sz="2400" i="1" dirty="0" err="1"/>
              <a:t>RollingFileAppender</a:t>
            </a:r>
            <a:endParaRPr lang="en-GB" sz="2400" i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9C4454-498C-1A3B-6209-B98FA0B4F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365" y="4565469"/>
            <a:ext cx="1562193" cy="84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rmAutofit/>
          </a:bodyPr>
          <a:lstStyle/>
          <a:p>
            <a:r>
              <a:rPr lang="en-GB" sz="1800" dirty="0"/>
              <a:t>Implementation – Additional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Added custom styling with Bootstrap 5</a:t>
            </a:r>
            <a:r>
              <a:rPr lang="en-GB" sz="2000" dirty="0"/>
              <a:t>: </a:t>
            </a:r>
          </a:p>
          <a:p>
            <a:pPr marL="228600" lvl="1" indent="0">
              <a:buNone/>
            </a:pPr>
            <a:r>
              <a:rPr lang="en-US" sz="2000" dirty="0"/>
              <a:t>HTML, CSS, and JS             UI-framework for creating responsive, mobile-first websites</a:t>
            </a:r>
            <a:endParaRPr lang="en-GB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Bootstrap 5 is Here! | Data Crayon">
            <a:extLst>
              <a:ext uri="{FF2B5EF4-FFF2-40B4-BE49-F238E27FC236}">
                <a16:creationId xmlns:a16="http://schemas.microsoft.com/office/drawing/2014/main" id="{0CF22EBA-0A7B-3AC4-7C4A-C92FED7E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985" y="5368414"/>
            <a:ext cx="2164464" cy="121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A51D97A-304B-9405-0565-49E4CF837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023" y="1302314"/>
            <a:ext cx="5045106" cy="425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rmAutofit/>
          </a:bodyPr>
          <a:lstStyle/>
          <a:p>
            <a:r>
              <a:rPr lang="en-GB" sz="1800" dirty="0"/>
              <a:t>Implementation – Additional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886322" cy="3263206"/>
          </a:xfrm>
        </p:spPr>
        <p:txBody>
          <a:bodyPr>
            <a:normAutofit/>
          </a:bodyPr>
          <a:lstStyle/>
          <a:p>
            <a:r>
              <a:rPr lang="de-CH" sz="2400" dirty="0" err="1"/>
              <a:t>Added</a:t>
            </a:r>
            <a:r>
              <a:rPr lang="de-CH" sz="2400" dirty="0"/>
              <a:t> </a:t>
            </a:r>
            <a:r>
              <a:rPr lang="de-CH" sz="2400" dirty="0" err="1"/>
              <a:t>new</a:t>
            </a:r>
            <a:r>
              <a:rPr lang="de-CH" sz="2400" dirty="0"/>
              <a:t> </a:t>
            </a:r>
            <a:r>
              <a:rPr lang="de-CH" sz="2400" dirty="0" err="1"/>
              <a:t>column</a:t>
            </a:r>
            <a:r>
              <a:rPr lang="de-CH" sz="2400" dirty="0"/>
              <a:t> «</a:t>
            </a:r>
            <a:r>
              <a:rPr lang="de-CH" sz="2400" dirty="0" err="1"/>
              <a:t>TaxId</a:t>
            </a:r>
            <a:r>
              <a:rPr lang="de-CH" sz="2400" dirty="0"/>
              <a:t>»</a:t>
            </a:r>
          </a:p>
          <a:p>
            <a:r>
              <a:rPr lang="de-CH" sz="2400" dirty="0"/>
              <a:t>Extended Gene </a:t>
            </a:r>
            <a:r>
              <a:rPr lang="de-CH" sz="2400" dirty="0" err="1"/>
              <a:t>model</a:t>
            </a:r>
            <a:r>
              <a:rPr lang="de-CH" sz="2400" dirty="0"/>
              <a:t> </a:t>
            </a:r>
            <a:r>
              <a:rPr lang="de-CH" sz="2400" dirty="0" err="1"/>
              <a:t>class</a:t>
            </a:r>
            <a:r>
              <a:rPr lang="de-CH" sz="2400" dirty="0"/>
              <a:t> in API and in </a:t>
            </a:r>
            <a:r>
              <a:rPr lang="de-CH" sz="2400" dirty="0" err="1"/>
              <a:t>the</a:t>
            </a:r>
            <a:r>
              <a:rPr lang="de-CH" sz="2400" dirty="0"/>
              <a:t> Webapp </a:t>
            </a:r>
            <a:r>
              <a:rPr lang="de-CH" sz="2400" dirty="0" err="1"/>
              <a:t>with</a:t>
            </a:r>
            <a:r>
              <a:rPr lang="de-CH" sz="2400" dirty="0"/>
              <a:t> additional </a:t>
            </a:r>
            <a:r>
              <a:rPr lang="de-CH" sz="2400" i="1" dirty="0" err="1"/>
              <a:t>taxId</a:t>
            </a:r>
            <a:r>
              <a:rPr lang="de-CH" sz="2400" dirty="0"/>
              <a:t> </a:t>
            </a:r>
            <a:r>
              <a:rPr lang="de-CH" sz="2400" dirty="0" err="1"/>
              <a:t>field</a:t>
            </a:r>
            <a:endParaRPr lang="en-GB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ABC5AA-742D-2E0B-2EEA-FE9214886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13" t="31404" r="61162"/>
          <a:stretch/>
        </p:blipFill>
        <p:spPr>
          <a:xfrm>
            <a:off x="6938554" y="575802"/>
            <a:ext cx="2005569" cy="570639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DC26D4B-8AF2-B66D-CAD7-8E0606B37117}"/>
              </a:ext>
            </a:extLst>
          </p:cNvPr>
          <p:cNvSpPr/>
          <p:nvPr/>
        </p:nvSpPr>
        <p:spPr>
          <a:xfrm>
            <a:off x="7162378" y="1317649"/>
            <a:ext cx="1455174" cy="353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589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Added Pagination</a:t>
            </a:r>
          </a:p>
          <a:p>
            <a:pPr lvl="1"/>
            <a:r>
              <a:rPr lang="en-GB" sz="2000" i="1" dirty="0"/>
              <a:t>server- and </a:t>
            </a:r>
            <a:r>
              <a:rPr lang="en-GB" sz="2000" i="1" dirty="0" err="1"/>
              <a:t>clientside</a:t>
            </a:r>
            <a:r>
              <a:rPr lang="en-GB" sz="2000" dirty="0"/>
              <a:t> to improve performance and readability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113613E-4B86-C856-5F54-9B0DCB034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267" y="5059277"/>
            <a:ext cx="10403489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http://localhost:9090/geneservice/bysymbol?symbol=dnab&amp;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offset=0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&amp;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pageSize=10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</a:rPr>
              <a:t> </a:t>
            </a:r>
            <a:endParaRPr kumimoji="0" lang="de-DE" altLang="de-DE" b="0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115926-3211-C185-03F2-140DA7FBB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86" t="85472" r="11319"/>
          <a:stretch/>
        </p:blipFill>
        <p:spPr>
          <a:xfrm>
            <a:off x="5730240" y="2714435"/>
            <a:ext cx="5521007" cy="864788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0B0632D7-BCA9-F680-609E-591C88E1C25E}"/>
              </a:ext>
            </a:extLst>
          </p:cNvPr>
          <p:cNvSpPr/>
          <p:nvPr/>
        </p:nvSpPr>
        <p:spPr>
          <a:xfrm>
            <a:off x="7658767" y="2969848"/>
            <a:ext cx="1707302" cy="353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965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Added Error Handling</a:t>
            </a:r>
          </a:p>
          <a:p>
            <a:pPr lvl="1"/>
            <a:r>
              <a:rPr lang="en-GB" sz="2200" dirty="0"/>
              <a:t>Health Check Endpoint in the API</a:t>
            </a:r>
          </a:p>
          <a:p>
            <a:pPr lvl="1"/>
            <a:endParaRPr lang="en-GB" sz="22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A8B18E2-338F-F766-994C-0909FD78B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931" y="6100941"/>
            <a:ext cx="10010754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http://localhost:9090/geneservice/health-check     --&gt;  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„OK“  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or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ERROR</a:t>
            </a:r>
            <a:endParaRPr kumimoji="0" lang="de-DE" altLang="de-DE" b="0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5D2AD2-0C35-3F97-0524-36B14464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081" y="2153412"/>
            <a:ext cx="6793163" cy="286904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9B2E01D-B2B3-07AE-C10C-2EC94E993C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" t="54538" r="76804" b="37364"/>
          <a:stretch/>
        </p:blipFill>
        <p:spPr>
          <a:xfrm>
            <a:off x="1289051" y="3899662"/>
            <a:ext cx="2352567" cy="31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54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414</Words>
  <Application>Microsoft Office PowerPoint</Application>
  <PresentationFormat>Breitbild</PresentationFormat>
  <Paragraphs>69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Bahnschrift SemiBold Condensed</vt:lpstr>
      <vt:lpstr>Calibri</vt:lpstr>
      <vt:lpstr>Consolas</vt:lpstr>
      <vt:lpstr>Courier New</vt:lpstr>
      <vt:lpstr>Gill Sans MT</vt:lpstr>
      <vt:lpstr>Paket</vt:lpstr>
      <vt:lpstr>PowerPoint-Präsentation</vt:lpstr>
      <vt:lpstr>Agenda</vt:lpstr>
      <vt:lpstr>Data</vt:lpstr>
      <vt:lpstr>System landscapE</vt:lpstr>
      <vt:lpstr>Implementation – Basic Features</vt:lpstr>
      <vt:lpstr>Implementation – Additional Features</vt:lpstr>
      <vt:lpstr>Implementation – Additional Features</vt:lpstr>
      <vt:lpstr>Implementation – Additional Features</vt:lpstr>
      <vt:lpstr>Implementation – Additional Features</vt:lpstr>
      <vt:lpstr>Implementation – Additional Features</vt:lpstr>
      <vt:lpstr>Implementation – Additional Features</vt:lpstr>
      <vt:lpstr>Implementation React aPP</vt:lpstr>
      <vt:lpstr>Demo</vt:lpstr>
      <vt:lpstr>Conclusion of team GENEius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Gabriel Massaro</dc:creator>
  <cp:lastModifiedBy>Gabriel Massaro</cp:lastModifiedBy>
  <cp:revision>16</cp:revision>
  <dcterms:created xsi:type="dcterms:W3CDTF">2022-06-21T12:22:17Z</dcterms:created>
  <dcterms:modified xsi:type="dcterms:W3CDTF">2022-06-24T10:54:32Z</dcterms:modified>
</cp:coreProperties>
</file>