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7" r:id="rId9"/>
    <p:sldId id="269" r:id="rId10"/>
    <p:sldId id="270" r:id="rId11"/>
    <p:sldId id="27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FC3AE-0E78-4304-A112-2B3C20ABC9A0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C1D6-260A-4710-B14D-B961D3F7E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0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Service: port 9090</a:t>
            </a:r>
          </a:p>
          <a:p>
            <a:r>
              <a:rPr lang="en-GB" dirty="0"/>
              <a:t>Webapp: tomcat 8080 /</a:t>
            </a:r>
            <a:r>
              <a:rPr lang="en-GB" dirty="0" err="1"/>
              <a:t>mscmi_geneinfo_webapp</a:t>
            </a:r>
            <a:r>
              <a:rPr lang="en-GB" dirty="0"/>
              <a:t>/</a:t>
            </a:r>
          </a:p>
          <a:p>
            <a:r>
              <a:rPr lang="en-GB" dirty="0" err="1"/>
              <a:t>Reactapp</a:t>
            </a:r>
            <a:r>
              <a:rPr lang="en-GB" dirty="0"/>
              <a:t>: 3000</a:t>
            </a:r>
          </a:p>
          <a:p>
            <a:r>
              <a:rPr lang="en-GB" dirty="0" err="1"/>
              <a:t>MySql</a:t>
            </a:r>
            <a:r>
              <a:rPr lang="en-GB" dirty="0"/>
              <a:t> database 3306 (DB </a:t>
            </a:r>
            <a:r>
              <a:rPr lang="en-GB" dirty="0" err="1"/>
              <a:t>geninfo</a:t>
            </a:r>
            <a:r>
              <a:rPr lang="en-GB" dirty="0"/>
              <a:t>)</a:t>
            </a:r>
          </a:p>
          <a:p>
            <a:r>
              <a:rPr lang="en-GB" dirty="0" err="1"/>
              <a:t>Dataloader</a:t>
            </a:r>
            <a:r>
              <a:rPr lang="en-GB" dirty="0"/>
              <a:t> -&gt; to input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AC1D6-260A-4710-B14D-B961D3F7EB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2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0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171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52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029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493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13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95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9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6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B5EF8B-A242-40CB-8BE3-4227DBB3ED79}" type="datetimeFigureOut">
              <a:rPr lang="de-CH" smtClean="0"/>
              <a:t>21.06.2022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53365-47C3-4DE0-BAC2-1E909515BE6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643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tp://ftp.ncbi.nlm.nih.gov/gene/DATA/gene_info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031FE-4875-349C-00D3-BA6DA84A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9" y="5384691"/>
            <a:ext cx="10766323" cy="736976"/>
          </a:xfrm>
        </p:spPr>
        <p:txBody>
          <a:bodyPr>
            <a:normAutofit/>
          </a:bodyPr>
          <a:lstStyle/>
          <a:p>
            <a:r>
              <a:rPr lang="de-CH" sz="2500" b="1" dirty="0">
                <a:solidFill>
                  <a:srgbClr val="FFFFFF"/>
                </a:solidFill>
              </a:rPr>
              <a:t>Nico Heiniger  |  Rinson Mankudiyil  |  Hsaine El Ali  |  Gabriel Massaro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57F539-A806-01A1-E114-B3A766A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0537" y="490777"/>
            <a:ext cx="6090927" cy="271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B523D8-B0EC-A2A0-46D9-EA3539BC773C}"/>
              </a:ext>
            </a:extLst>
          </p:cNvPr>
          <p:cNvSpPr txBox="1"/>
          <p:nvPr/>
        </p:nvSpPr>
        <p:spPr>
          <a:xfrm>
            <a:off x="1273278" y="3193164"/>
            <a:ext cx="9645445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i="0" dirty="0">
                <a:solidFill>
                  <a:srgbClr val="4FA4C0"/>
                </a:solidFill>
                <a:effectLst/>
                <a:latin typeface="Bahnschrift SemiBold Condensed" panose="020B0502040204020203" pitchFamily="34" charset="0"/>
              </a:rPr>
              <a:t>The best GENE database in the world!</a:t>
            </a:r>
          </a:p>
        </p:txBody>
      </p:sp>
    </p:spTree>
    <p:extLst>
      <p:ext uri="{BB962C8B-B14F-4D97-AF65-F5344CB8AC3E}">
        <p14:creationId xmlns:p14="http://schemas.microsoft.com/office/powerpoint/2010/main" val="274715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Swagger</a:t>
            </a:r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3087F5-1618-DB4B-1B3E-BBF44B17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17" y="2472504"/>
            <a:ext cx="9071510" cy="34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5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3"/>
            <a:ext cx="10297375" cy="3969233"/>
          </a:xfrm>
        </p:spPr>
        <p:txBody>
          <a:bodyPr>
            <a:normAutofit/>
          </a:bodyPr>
          <a:lstStyle/>
          <a:p>
            <a:r>
              <a:rPr lang="en-GB" sz="2400" dirty="0"/>
              <a:t>Google-like search API Endpoint “/</a:t>
            </a:r>
            <a:r>
              <a:rPr lang="en-GB" sz="2400" i="1" dirty="0"/>
              <a:t>search</a:t>
            </a:r>
            <a:r>
              <a:rPr lang="en-GB" sz="2400" dirty="0"/>
              <a:t>”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 *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WHERE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allgenes.gene_id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allgenes.symbol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	OR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MATCH(`description`) AGAINST(: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searchQuery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IN BOOLEAN MODE)</a:t>
            </a:r>
          </a:p>
          <a:p>
            <a:pPr marL="0" indent="0">
              <a:buNone/>
            </a:pPr>
            <a:endParaRPr lang="en-US" dirty="0">
              <a:solidFill>
                <a:srgbClr val="A3151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400" dirty="0"/>
              <a:t>Problem: Performance still not good (~ 10-20sec per query) when used with count query (pagination)</a:t>
            </a:r>
          </a:p>
          <a:p>
            <a:endParaRPr lang="en-GB" sz="2200" dirty="0"/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687685-1861-CB49-97C4-A6D0B79A0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53" r="76201" b="46759"/>
          <a:stretch/>
        </p:blipFill>
        <p:spPr>
          <a:xfrm>
            <a:off x="7000566" y="170639"/>
            <a:ext cx="4017237" cy="6357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820E6ED-8FBE-C9F0-0E5B-89F2771A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6" y="806361"/>
            <a:ext cx="4718549" cy="301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2200" dirty="0"/>
              <a:t>Implementation React </a:t>
            </a:r>
            <a:r>
              <a:rPr lang="en-GB" sz="2200" dirty="0" err="1"/>
              <a:t>aPP</a:t>
            </a:r>
            <a:endParaRPr lang="en-GB" sz="2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Gene overview as list view</a:t>
            </a:r>
          </a:p>
          <a:p>
            <a:r>
              <a:rPr lang="en-GB" sz="2400" i="1" dirty="0"/>
              <a:t>Infinite scroll</a:t>
            </a:r>
            <a:r>
              <a:rPr lang="en-GB" sz="2400" dirty="0"/>
              <a:t> for performance reasons (lazy loading)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E2DE4A-340D-6EFB-506C-67207E6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323553"/>
            <a:ext cx="6227064" cy="42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35171F-53AA-F3BB-AF7C-7AD0122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1205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86A7A-2B44-B8FC-42B7-78F1603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Why you should choose </a:t>
            </a:r>
            <a:r>
              <a:rPr lang="en-GB" dirty="0" err="1">
                <a:latin typeface="+mn-lt"/>
              </a:rPr>
              <a:t>GENE</a:t>
            </a:r>
            <a:r>
              <a:rPr lang="en-GB" cap="none" dirty="0" err="1">
                <a:latin typeface="+mn-lt"/>
              </a:rPr>
              <a:t>ius</a:t>
            </a:r>
            <a:endParaRPr lang="en-GB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EE8E4-153F-AECE-1F7A-36FA7F5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we are genius - seriously ;)</a:t>
            </a:r>
          </a:p>
          <a:p>
            <a:r>
              <a:rPr lang="en-GB" dirty="0"/>
              <a:t>Outlook</a:t>
            </a:r>
          </a:p>
          <a:p>
            <a:r>
              <a:rPr lang="en-GB" dirty="0"/>
              <a:t>Highlights</a:t>
            </a:r>
          </a:p>
          <a:p>
            <a:r>
              <a:rPr lang="en-GB" dirty="0"/>
              <a:t>Pros and Cons</a:t>
            </a:r>
          </a:p>
          <a:p>
            <a:r>
              <a:rPr lang="en-GB" dirty="0"/>
              <a:t>What went well, what didn’t go </a:t>
            </a:r>
            <a:r>
              <a:rPr lang="en-GB"/>
              <a:t>as planned</a:t>
            </a:r>
            <a:endParaRPr lang="en-GB" dirty="0"/>
          </a:p>
          <a:p>
            <a:r>
              <a:rPr lang="en-GB" dirty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2759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4F43-289A-D403-B61B-F4B614B7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792FF-684C-115B-57DF-586B97E6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8562"/>
          </a:xfrm>
        </p:spPr>
        <p:txBody>
          <a:bodyPr>
            <a:normAutofit/>
          </a:bodyPr>
          <a:lstStyle/>
          <a:p>
            <a:r>
              <a:rPr lang="en-GB" sz="2400" dirty="0"/>
              <a:t>Data overview</a:t>
            </a:r>
          </a:p>
          <a:p>
            <a:r>
              <a:rPr lang="en-GB" sz="2400" dirty="0"/>
              <a:t>System landscape</a:t>
            </a:r>
          </a:p>
          <a:p>
            <a:r>
              <a:rPr lang="en-GB" sz="2400" dirty="0"/>
              <a:t>Implementation</a:t>
            </a:r>
          </a:p>
          <a:p>
            <a:pPr lvl="1"/>
            <a:r>
              <a:rPr lang="en-GB" sz="2000" dirty="0"/>
              <a:t>Gene Service (API)</a:t>
            </a:r>
          </a:p>
          <a:p>
            <a:pPr lvl="1"/>
            <a:r>
              <a:rPr lang="en-GB" sz="2000" dirty="0"/>
              <a:t>Gene Webapp (Java </a:t>
            </a:r>
            <a:r>
              <a:rPr lang="en-GB" sz="2000" dirty="0" err="1"/>
              <a:t>PrimeFaces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Gene </a:t>
            </a:r>
            <a:r>
              <a:rPr lang="en-GB" sz="2000" dirty="0" err="1"/>
              <a:t>Reactapp</a:t>
            </a:r>
            <a:r>
              <a:rPr lang="en-GB" sz="2000" dirty="0"/>
              <a:t> (React.JS Webapp)</a:t>
            </a:r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Outlook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2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865F-0648-AF90-111D-5F85DF11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855920" cy="1188720"/>
          </a:xfrm>
        </p:spPr>
        <p:txBody>
          <a:bodyPr>
            <a:norm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B613B-E895-6B8C-8781-898E04AF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855920" cy="32632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dirty="0"/>
              <a:t>Gene </a:t>
            </a:r>
            <a:r>
              <a:rPr lang="de-CH" dirty="0" err="1"/>
              <a:t>data</a:t>
            </a:r>
            <a:r>
              <a:rPr lang="de-CH" dirty="0"/>
              <a:t> (~</a:t>
            </a:r>
            <a:r>
              <a:rPr lang="de-CH" b="1" dirty="0"/>
              <a:t>36.5M</a:t>
            </a:r>
            <a:r>
              <a:rPr lang="de-CH" dirty="0"/>
              <a:t> </a:t>
            </a:r>
            <a:r>
              <a:rPr lang="de-CH" dirty="0" err="1"/>
              <a:t>records</a:t>
            </a:r>
            <a:r>
              <a:rPr lang="de-CH" dirty="0"/>
              <a:t>, ~</a:t>
            </a:r>
            <a:r>
              <a:rPr lang="de-CH" b="1" dirty="0"/>
              <a:t>5GB</a:t>
            </a:r>
            <a:r>
              <a:rPr lang="de-CH" dirty="0"/>
              <a:t>) </a:t>
            </a:r>
            <a:r>
              <a:rPr lang="de-CH" dirty="0" err="1"/>
              <a:t>downloaded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: </a:t>
            </a:r>
            <a:r>
              <a:rPr lang="de-CH" sz="1700" dirty="0">
                <a:hlinkClick r:id="rId2"/>
              </a:rPr>
              <a:t>ftp://ftp.ncbi.nlm.nih.gov/gene/DATA/gene_info.gz</a:t>
            </a:r>
            <a:r>
              <a:rPr lang="de-CH" sz="1700" dirty="0"/>
              <a:t> </a:t>
            </a:r>
          </a:p>
          <a:p>
            <a:pPr>
              <a:lnSpc>
                <a:spcPct val="90000"/>
              </a:lnSpc>
            </a:pP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68607B-A599-45B7-F36A-B7732DB9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1" y="1293275"/>
            <a:ext cx="4540468" cy="42793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8F09D84-D80B-B811-FF52-5E0BBAB8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08" y="3891341"/>
            <a:ext cx="4684356" cy="27565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A8BC56-67A1-24FD-36E7-721BDCA5DCB6}"/>
              </a:ext>
            </a:extLst>
          </p:cNvPr>
          <p:cNvSpPr txBox="1"/>
          <p:nvPr/>
        </p:nvSpPr>
        <p:spPr>
          <a:xfrm>
            <a:off x="3038166" y="3659657"/>
            <a:ext cx="137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 types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64F720-7897-80D8-EA2F-6D23FEA64D25}"/>
              </a:ext>
            </a:extLst>
          </p:cNvPr>
          <p:cNvSpPr txBox="1"/>
          <p:nvPr/>
        </p:nvSpPr>
        <p:spPr>
          <a:xfrm>
            <a:off x="7553762" y="5893308"/>
            <a:ext cx="2220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MySQL  -  ERD</a:t>
            </a:r>
          </a:p>
        </p:txBody>
      </p:sp>
    </p:spTree>
    <p:extLst>
      <p:ext uri="{BB962C8B-B14F-4D97-AF65-F5344CB8AC3E}">
        <p14:creationId xmlns:p14="http://schemas.microsoft.com/office/powerpoint/2010/main" val="307215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E6281-EB94-0184-AD45-0A929B37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landscape (Rinson)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304A7A1-A416-D1C2-9890-8338A37B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779892"/>
            <a:ext cx="7731125" cy="2819041"/>
          </a:xfrm>
        </p:spPr>
      </p:pic>
    </p:spTree>
    <p:extLst>
      <p:ext uri="{BB962C8B-B14F-4D97-AF65-F5344CB8AC3E}">
        <p14:creationId xmlns:p14="http://schemas.microsoft.com/office/powerpoint/2010/main" val="27730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Basic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Basic functionality working:</a:t>
            </a:r>
          </a:p>
          <a:p>
            <a:pPr lvl="1"/>
            <a:r>
              <a:rPr lang="en-GB" sz="2400" dirty="0"/>
              <a:t>Searching by ID, symbol and description</a:t>
            </a:r>
          </a:p>
          <a:p>
            <a:pPr lvl="1"/>
            <a:r>
              <a:rPr lang="en-GB" sz="2400" dirty="0"/>
              <a:t>Webapp calling API</a:t>
            </a:r>
          </a:p>
          <a:p>
            <a:pPr lvl="1"/>
            <a:r>
              <a:rPr lang="en-GB" sz="2400" dirty="0"/>
              <a:t>Displaying Gene results in table</a:t>
            </a:r>
          </a:p>
        </p:txBody>
      </p:sp>
    </p:spTree>
    <p:extLst>
      <p:ext uri="{BB962C8B-B14F-4D97-AF65-F5344CB8AC3E}">
        <p14:creationId xmlns:p14="http://schemas.microsoft.com/office/powerpoint/2010/main" val="25886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custom styling with Bootstrap 5</a:t>
            </a:r>
            <a:r>
              <a:rPr lang="en-GB" sz="2000" dirty="0"/>
              <a:t>: </a:t>
            </a:r>
          </a:p>
          <a:p>
            <a:pPr marL="228600" lvl="1" indent="0">
              <a:buNone/>
            </a:pPr>
            <a:r>
              <a:rPr lang="en-US" sz="2000" dirty="0"/>
              <a:t>HTML, CSS, and JS             UI-framework for creating responsive, mobile-first websites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18149"/>
            <a:ext cx="6227064" cy="3829643"/>
          </a:xfrm>
          <a:prstGeom prst="rect">
            <a:avLst/>
          </a:prstGeom>
        </p:spPr>
      </p:pic>
      <p:pic>
        <p:nvPicPr>
          <p:cNvPr id="1029" name="Picture 5" descr="Bootstrap 5 is Here! | Data Crayon">
            <a:extLst>
              <a:ext uri="{FF2B5EF4-FFF2-40B4-BE49-F238E27FC236}">
                <a16:creationId xmlns:a16="http://schemas.microsoft.com/office/drawing/2014/main" id="{0CF22EBA-0A7B-3AC4-7C4A-C92FED7E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85" y="5368414"/>
            <a:ext cx="2164464" cy="12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rmAutofit/>
          </a:bodyPr>
          <a:lstStyle/>
          <a:p>
            <a:r>
              <a:rPr lang="en-GB" sz="1800" dirty="0"/>
              <a:t>Implementation – Additional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de-CH" sz="2400" dirty="0" err="1"/>
              <a:t>Added</a:t>
            </a:r>
            <a:r>
              <a:rPr lang="de-CH" sz="2400" dirty="0"/>
              <a:t> </a:t>
            </a:r>
            <a:r>
              <a:rPr lang="de-CH" sz="2400" dirty="0" err="1"/>
              <a:t>new</a:t>
            </a:r>
            <a:r>
              <a:rPr lang="de-CH" sz="2400" dirty="0"/>
              <a:t> </a:t>
            </a:r>
            <a:r>
              <a:rPr lang="de-CH" sz="2400" dirty="0" err="1"/>
              <a:t>column</a:t>
            </a:r>
            <a:r>
              <a:rPr lang="de-CH" sz="2400" dirty="0"/>
              <a:t> «</a:t>
            </a:r>
            <a:r>
              <a:rPr lang="de-CH" sz="2400" dirty="0" err="1"/>
              <a:t>TaxId</a:t>
            </a:r>
            <a:r>
              <a:rPr lang="de-CH" sz="2400" dirty="0"/>
              <a:t>»</a:t>
            </a:r>
          </a:p>
          <a:p>
            <a:r>
              <a:rPr lang="de-CH" sz="2400" dirty="0"/>
              <a:t>Extended Model </a:t>
            </a:r>
            <a:r>
              <a:rPr lang="de-CH" sz="2400" dirty="0" err="1"/>
              <a:t>class</a:t>
            </a:r>
            <a:r>
              <a:rPr lang="de-CH" sz="2400" dirty="0"/>
              <a:t> in API and in </a:t>
            </a:r>
            <a:r>
              <a:rPr lang="de-CH" sz="2400" dirty="0" err="1"/>
              <a:t>the</a:t>
            </a:r>
            <a:r>
              <a:rPr lang="de-CH" sz="2400" dirty="0"/>
              <a:t> Webapp </a:t>
            </a:r>
            <a:r>
              <a:rPr lang="de-CH" sz="2400" dirty="0" err="1"/>
              <a:t>with</a:t>
            </a:r>
            <a:r>
              <a:rPr lang="de-CH" sz="2400" dirty="0"/>
              <a:t> additional </a:t>
            </a:r>
            <a:r>
              <a:rPr lang="de-CH" sz="2400" i="1" dirty="0" err="1"/>
              <a:t>taxId</a:t>
            </a:r>
            <a:r>
              <a:rPr lang="de-CH" sz="2400" dirty="0"/>
              <a:t> </a:t>
            </a:r>
            <a:r>
              <a:rPr lang="de-CH" sz="2400" dirty="0" err="1"/>
              <a:t>field</a:t>
            </a:r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2" t="23002" r="55247" b="4339"/>
          <a:stretch/>
        </p:blipFill>
        <p:spPr>
          <a:xfrm>
            <a:off x="6381135" y="798334"/>
            <a:ext cx="2477729" cy="570079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3FCD070-415D-2A8D-83B6-FC683F0DADA2}"/>
              </a:ext>
            </a:extLst>
          </p:cNvPr>
          <p:cNvSpPr/>
          <p:nvPr/>
        </p:nvSpPr>
        <p:spPr>
          <a:xfrm>
            <a:off x="6892412" y="1896736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58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Pagination</a:t>
            </a:r>
          </a:p>
          <a:p>
            <a:pPr lvl="1"/>
            <a:r>
              <a:rPr lang="en-GB" sz="2000" i="1" dirty="0"/>
              <a:t>server- and </a:t>
            </a:r>
            <a:r>
              <a:rPr lang="en-GB" sz="2000" i="1" dirty="0" err="1"/>
              <a:t>clientside</a:t>
            </a:r>
            <a:r>
              <a:rPr lang="en-GB" sz="2000" dirty="0"/>
              <a:t> to improve performance and readability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3E50FB-9094-3739-5A03-51FBFC6F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43" t="69175" r="15000" b="1068"/>
          <a:stretch/>
        </p:blipFill>
        <p:spPr>
          <a:xfrm>
            <a:off x="4495551" y="2469604"/>
            <a:ext cx="7597099" cy="191879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113613E-4B86-C856-5F54-9B0DCB034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67" y="5059277"/>
            <a:ext cx="1040348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http://localhost:9090/geneservice/bysymbol?symbol=dnab&amp;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offset=0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&amp;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pageSize=10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6B2549A-72AC-D28B-53C5-9C20D62491A6}"/>
              </a:ext>
            </a:extLst>
          </p:cNvPr>
          <p:cNvSpPr/>
          <p:nvPr/>
        </p:nvSpPr>
        <p:spPr>
          <a:xfrm>
            <a:off x="7698659" y="3656710"/>
            <a:ext cx="1455174" cy="353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6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8EECC-D69B-3BBB-CD69-F2FC31C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523946" cy="1188720"/>
          </a:xfrm>
        </p:spPr>
        <p:txBody>
          <a:bodyPr>
            <a:noAutofit/>
          </a:bodyPr>
          <a:lstStyle/>
          <a:p>
            <a:r>
              <a:rPr lang="en-GB" sz="1800" dirty="0"/>
              <a:t>Implementation – Additional Features</a:t>
            </a:r>
            <a:endParaRPr lang="en-GB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FA557-7EF8-9398-50C6-5CB2F5D4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523946" cy="3263206"/>
          </a:xfrm>
        </p:spPr>
        <p:txBody>
          <a:bodyPr>
            <a:normAutofit/>
          </a:bodyPr>
          <a:lstStyle/>
          <a:p>
            <a:r>
              <a:rPr lang="en-GB" sz="2400" dirty="0"/>
              <a:t>Added Error Handling</a:t>
            </a:r>
          </a:p>
          <a:p>
            <a:pPr lvl="1"/>
            <a:r>
              <a:rPr lang="en-GB" sz="2200" dirty="0"/>
              <a:t>Health Check Endpoint in the API</a:t>
            </a:r>
          </a:p>
          <a:p>
            <a:pPr lvl="1"/>
            <a:endParaRPr lang="en-GB" sz="2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9B55A1-250E-A22E-A82D-7BD47E9F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09" y="2603940"/>
            <a:ext cx="7403225" cy="328936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A8B18E2-338F-F766-994C-0909FD78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31" y="6100941"/>
            <a:ext cx="1001075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</a:rPr>
              <a:t>http://localhost:9090/geneservice/health-check     --&gt;   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„OK“  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or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ERROR</a:t>
            </a:r>
            <a:endParaRPr kumimoji="0" lang="de-DE" altLang="de-DE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5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7</TotalTime>
  <Words>371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 Condensed</vt:lpstr>
      <vt:lpstr>Calibri</vt:lpstr>
      <vt:lpstr>Consolas</vt:lpstr>
      <vt:lpstr>Courier New</vt:lpstr>
      <vt:lpstr>Gill Sans MT</vt:lpstr>
      <vt:lpstr>Paket</vt:lpstr>
      <vt:lpstr>PowerPoint Presentation</vt:lpstr>
      <vt:lpstr>Agenda</vt:lpstr>
      <vt:lpstr>Data</vt:lpstr>
      <vt:lpstr>System landscape (Rinson)</vt:lpstr>
      <vt:lpstr>Implementation – Basic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– Additional Features</vt:lpstr>
      <vt:lpstr>Implementation React aPP</vt:lpstr>
      <vt:lpstr>Demo</vt:lpstr>
      <vt:lpstr>Why you should choose GENEius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Gabriel Massaro</dc:creator>
  <cp:lastModifiedBy>Rinson Mankudiyil</cp:lastModifiedBy>
  <cp:revision>7</cp:revision>
  <dcterms:created xsi:type="dcterms:W3CDTF">2022-06-21T12:22:17Z</dcterms:created>
  <dcterms:modified xsi:type="dcterms:W3CDTF">2022-06-21T19:58:43Z</dcterms:modified>
</cp:coreProperties>
</file>