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322" r:id="rId5"/>
    <p:sldId id="323" r:id="rId6"/>
    <p:sldId id="324" r:id="rId7"/>
    <p:sldId id="341" r:id="rId8"/>
    <p:sldId id="342" r:id="rId9"/>
    <p:sldId id="327" r:id="rId10"/>
    <p:sldId id="328" r:id="rId11"/>
    <p:sldId id="325" r:id="rId12"/>
    <p:sldId id="326" r:id="rId13"/>
    <p:sldId id="329" r:id="rId14"/>
    <p:sldId id="331" r:id="rId15"/>
    <p:sldId id="332" r:id="rId16"/>
    <p:sldId id="333" r:id="rId17"/>
    <p:sldId id="334" r:id="rId18"/>
    <p:sldId id="335" r:id="rId19"/>
    <p:sldId id="336" r:id="rId20"/>
    <p:sldId id="337" r:id="rId21"/>
    <p:sldId id="338" r:id="rId22"/>
    <p:sldId id="339" r:id="rId23"/>
    <p:sldId id="340" r:id="rId24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C9BA4"/>
    <a:srgbClr val="EE6816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38" autoAdjust="0"/>
    <p:restoredTop sz="94628" autoAdjust="0"/>
  </p:normalViewPr>
  <p:slideViewPr>
    <p:cSldViewPr>
      <p:cViewPr varScale="1">
        <p:scale>
          <a:sx n="108" d="100"/>
          <a:sy n="108" d="100"/>
        </p:scale>
        <p:origin x="570" y="9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">
            <a:extLst>
              <a:ext uri="{FF2B5EF4-FFF2-40B4-BE49-F238E27FC236}">
                <a16:creationId xmlns:a16="http://schemas.microsoft.com/office/drawing/2014/main" id="{7BA7FE55-4275-406B-B88D-7E1B03E50F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62432" y="2283718"/>
            <a:ext cx="6200308" cy="57606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D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EIGEN VALUES</a:t>
            </a:r>
          </a:p>
          <a:p>
            <a:pPr>
              <a:lnSpc>
                <a:spcPct val="150000"/>
              </a:lnSpc>
            </a:pPr>
            <a:r>
              <a:rPr lang="en-ID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EIGEN VECTORS</a:t>
            </a:r>
            <a:endParaRPr lang="ko-KR" alt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857D12B-030A-4308-9317-3BA1559F69A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460BBF27-1426-459F-8A5E-EB901B6AAADE}"/>
              </a:ext>
            </a:extLst>
          </p:cNvPr>
          <p:cNvSpPr txBox="1">
            <a:spLocks/>
          </p:cNvSpPr>
          <p:nvPr/>
        </p:nvSpPr>
        <p:spPr>
          <a:xfrm>
            <a:off x="3779912" y="2583095"/>
            <a:ext cx="1022207" cy="276687"/>
          </a:xfrm>
          <a:prstGeom prst="rect">
            <a:avLst/>
          </a:prstGeom>
        </p:spPr>
        <p:txBody>
          <a:bodyPr lIns="108000" anchor="ctr"/>
          <a:lstStyle>
            <a:lvl1pPr marL="0" indent="0" algn="l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4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800" b="1" dirty="0">
                <a:solidFill>
                  <a:srgbClr val="EE6816"/>
                </a:solidFill>
                <a:latin typeface="Segoe Script" panose="030B0504020000000003" pitchFamily="66" charset="0"/>
              </a:rPr>
              <a:t>and</a:t>
            </a:r>
            <a:endParaRPr lang="ko-KR" altLang="en-US" sz="2800" b="1" dirty="0">
              <a:solidFill>
                <a:srgbClr val="EE6816"/>
              </a:solidFill>
              <a:latin typeface="Segoe Script" panose="030B05040200000000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16" grpId="0"/>
      <p:bldP spid="16" grpId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B9DCF4-E1C5-42EA-AE8B-22E6E734581B}"/>
              </a:ext>
            </a:extLst>
          </p:cNvPr>
          <p:cNvSpPr txBox="1"/>
          <p:nvPr/>
        </p:nvSpPr>
        <p:spPr>
          <a:xfrm>
            <a:off x="2462935" y="407154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9BA4"/>
                </a:solidFill>
                <a:cs typeface="Arial" pitchFamily="34" charset="0"/>
              </a:rPr>
              <a:t>Eigenvalues</a:t>
            </a:r>
          </a:p>
          <a:p>
            <a:endParaRPr lang="en-US" altLang="ko-KR" sz="3200" b="1" dirty="0">
              <a:solidFill>
                <a:srgbClr val="2C9BA4"/>
              </a:solidFill>
              <a:cs typeface="Arial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E67248-DFB5-4D13-A9CA-66656C44B103}"/>
              </a:ext>
            </a:extLst>
          </p:cNvPr>
          <p:cNvSpPr txBox="1">
            <a:spLocks/>
          </p:cNvSpPr>
          <p:nvPr/>
        </p:nvSpPr>
        <p:spPr>
          <a:xfrm>
            <a:off x="4932040" y="509821"/>
            <a:ext cx="1649778" cy="5847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- Example </a:t>
            </a:r>
            <a:endParaRPr lang="en-ID" sz="2400" b="1" dirty="0"/>
          </a:p>
        </p:txBody>
      </p:sp>
      <p:pic>
        <p:nvPicPr>
          <p:cNvPr id="8" name="Content Placeholder 14">
            <a:extLst>
              <a:ext uri="{FF2B5EF4-FFF2-40B4-BE49-F238E27FC236}">
                <a16:creationId xmlns:a16="http://schemas.microsoft.com/office/drawing/2014/main" id="{6510E3F6-3DBE-463D-9D3C-C9A819457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025833"/>
            <a:ext cx="7886837" cy="3830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A114A9-C38C-440C-AA2E-C000C84503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0469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471D22-736C-4502-8029-C1491FB11068}"/>
              </a:ext>
            </a:extLst>
          </p:cNvPr>
          <p:cNvSpPr txBox="1"/>
          <p:nvPr/>
        </p:nvSpPr>
        <p:spPr>
          <a:xfrm>
            <a:off x="515816" y="339502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EE6816"/>
                </a:solidFill>
                <a:cs typeface="Arial" pitchFamily="34" charset="0"/>
              </a:rPr>
              <a:t>Eigenvectors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7232F7F-7D24-4C7D-B910-46642590B82A}"/>
              </a:ext>
            </a:extLst>
          </p:cNvPr>
          <p:cNvSpPr txBox="1">
            <a:spLocks/>
          </p:cNvSpPr>
          <p:nvPr/>
        </p:nvSpPr>
        <p:spPr>
          <a:xfrm>
            <a:off x="539552" y="831945"/>
            <a:ext cx="7488832" cy="231586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/>
              <a:t>After knowing how to find eigenvalues, next is to learn how to find eigenvectors. The eigenvectors of the matrix 𝐴 associated with an eigenvalue 𝜆 are nonzero vectors 𝒙 that satisfy the equation</a:t>
            </a:r>
          </a:p>
          <a:p>
            <a:pPr marL="0" indent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/>
              <a:t>𝐴𝒙 = 𝜆𝒙</a:t>
            </a:r>
          </a:p>
          <a:p>
            <a:pPr marL="0" indent="0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/>
              <a:t>In other words, the eigenvectors associated with 𝜆 are vectors in the solution space 𝐴 − 𝜆𝐼 𝒙 = 𝟎. This solution space is called the eigenspace of the matrix 𝐴 which is related to 𝜆.</a:t>
            </a:r>
            <a:endParaRPr lang="en-ID" sz="16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3178C53-0A57-42DB-8BA1-3DDC9CDE7F5F}"/>
              </a:ext>
            </a:extLst>
          </p:cNvPr>
          <p:cNvSpPr txBox="1">
            <a:spLocks/>
          </p:cNvSpPr>
          <p:nvPr/>
        </p:nvSpPr>
        <p:spPr>
          <a:xfrm>
            <a:off x="2843808" y="402799"/>
            <a:ext cx="1649778" cy="5847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- Example </a:t>
            </a:r>
            <a:endParaRPr lang="en-ID" sz="24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9FCBFBE-FFA1-44F1-A422-525B03FC2A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9387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  <p:bldP spid="9" grpId="0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354E8A6-0031-454A-ABBB-B820D45D2452}"/>
              </a:ext>
            </a:extLst>
          </p:cNvPr>
          <p:cNvSpPr/>
          <p:nvPr/>
        </p:nvSpPr>
        <p:spPr>
          <a:xfrm>
            <a:off x="107504" y="883260"/>
            <a:ext cx="8928992" cy="42807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A104B-4C3C-4F97-8A21-82511E6FAB72}"/>
              </a:ext>
            </a:extLst>
          </p:cNvPr>
          <p:cNvSpPr txBox="1">
            <a:spLocks/>
          </p:cNvSpPr>
          <p:nvPr/>
        </p:nvSpPr>
        <p:spPr>
          <a:xfrm>
            <a:off x="755576" y="1115803"/>
            <a:ext cx="6309320" cy="59694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Determine the bases for the eigenspace of the matrix</a:t>
            </a:r>
            <a:endParaRPr lang="en-ID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1F4C87-7FED-4757-B0C0-6E80DA851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0073" y="1450278"/>
            <a:ext cx="1377423" cy="65876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9F7570-B8B4-4F1B-80B2-49A45DA885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307"/>
          <a:stretch/>
        </p:blipFill>
        <p:spPr>
          <a:xfrm>
            <a:off x="1033101" y="2283719"/>
            <a:ext cx="5051067" cy="17630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4D2673-C8C3-4945-874C-F560B36B506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2A2B6F-D953-AD38-398D-4508C681431E}"/>
              </a:ext>
            </a:extLst>
          </p:cNvPr>
          <p:cNvSpPr txBox="1"/>
          <p:nvPr/>
        </p:nvSpPr>
        <p:spPr>
          <a:xfrm>
            <a:off x="539552" y="170272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EE6816"/>
                </a:solidFill>
                <a:cs typeface="Arial" pitchFamily="34" charset="0"/>
              </a:rPr>
              <a:t>Eigenvectors</a:t>
            </a:r>
          </a:p>
        </p:txBody>
      </p:sp>
    </p:spTree>
    <p:extLst>
      <p:ext uri="{BB962C8B-B14F-4D97-AF65-F5344CB8AC3E}">
        <p14:creationId xmlns:p14="http://schemas.microsoft.com/office/powerpoint/2010/main" val="2717942029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3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471D22-736C-4502-8029-C1491FB11068}"/>
              </a:ext>
            </a:extLst>
          </p:cNvPr>
          <p:cNvSpPr txBox="1"/>
          <p:nvPr/>
        </p:nvSpPr>
        <p:spPr>
          <a:xfrm>
            <a:off x="51581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accent6">
                    <a:lumMod val="40000"/>
                    <a:lumOff val="60000"/>
                  </a:schemeClr>
                </a:solidFill>
                <a:cs typeface="Arial" pitchFamily="34" charset="0"/>
              </a:rPr>
              <a:t>Vektor Eigen</a:t>
            </a:r>
            <a:endParaRPr lang="en-US" altLang="ko-KR" sz="2800" b="1" dirty="0">
              <a:solidFill>
                <a:srgbClr val="EE6816"/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54E8A6-0031-454A-ABBB-B820D45D2452}"/>
              </a:ext>
            </a:extLst>
          </p:cNvPr>
          <p:cNvSpPr/>
          <p:nvPr/>
        </p:nvSpPr>
        <p:spPr>
          <a:xfrm>
            <a:off x="107504" y="862722"/>
            <a:ext cx="8928992" cy="42807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A104B-4C3C-4F97-8A21-82511E6FAB72}"/>
              </a:ext>
            </a:extLst>
          </p:cNvPr>
          <p:cNvSpPr txBox="1">
            <a:spLocks/>
          </p:cNvSpPr>
          <p:nvPr/>
        </p:nvSpPr>
        <p:spPr>
          <a:xfrm>
            <a:off x="782960" y="1110712"/>
            <a:ext cx="7605464" cy="29011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/>
              <a:t>So, the eigenvalues of 𝐴 are:</a:t>
            </a:r>
          </a:p>
          <a:p>
            <a:pPr marL="0" indent="0" algn="ctr">
              <a:buNone/>
            </a:pPr>
            <a:r>
              <a:rPr lang="en-US" sz="1600" dirty="0"/>
              <a:t>𝜆 = 1 &amp; 𝜆 = 2</a:t>
            </a:r>
          </a:p>
          <a:p>
            <a:pPr marL="0" indent="0">
              <a:buNone/>
            </a:pPr>
            <a:r>
              <a:rPr lang="en-US" sz="1600" dirty="0"/>
              <a:t>Based on the definition,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is an eigenvector of the matrix 𝐴 associated with 𝜆 if and only if 𝐴𝒙 = 𝜆𝒙.</a:t>
            </a:r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46B826E-8D19-4314-A593-933BEC2F1554}"/>
              </a:ext>
            </a:extLst>
          </p:cNvPr>
          <p:cNvSpPr txBox="1">
            <a:spLocks/>
          </p:cNvSpPr>
          <p:nvPr/>
        </p:nvSpPr>
        <p:spPr>
          <a:xfrm>
            <a:off x="2733745" y="330791"/>
            <a:ext cx="1649778" cy="5847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- Contoh </a:t>
            </a:r>
            <a:endParaRPr lang="en-ID" sz="24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F7DE11-394E-48DD-A7F9-BB89D49B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2067694"/>
            <a:ext cx="793934" cy="7200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FD9531-42C9-4BA4-954B-5629C0B918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7127205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471D22-736C-4502-8029-C1491FB11068}"/>
              </a:ext>
            </a:extLst>
          </p:cNvPr>
          <p:cNvSpPr txBox="1"/>
          <p:nvPr/>
        </p:nvSpPr>
        <p:spPr>
          <a:xfrm>
            <a:off x="51581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accent6">
                    <a:lumMod val="40000"/>
                    <a:lumOff val="60000"/>
                  </a:schemeClr>
                </a:solidFill>
                <a:cs typeface="Arial" pitchFamily="34" charset="0"/>
              </a:rPr>
              <a:t>Vektor Eigen</a:t>
            </a:r>
            <a:endParaRPr lang="en-US" altLang="ko-KR" sz="2800" b="1" dirty="0">
              <a:solidFill>
                <a:srgbClr val="EE6816"/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54E8A6-0031-454A-ABBB-B820D45D2452}"/>
              </a:ext>
            </a:extLst>
          </p:cNvPr>
          <p:cNvSpPr/>
          <p:nvPr/>
        </p:nvSpPr>
        <p:spPr>
          <a:xfrm>
            <a:off x="107504" y="862722"/>
            <a:ext cx="8928992" cy="42807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A104B-4C3C-4F97-8A21-82511E6FAB72}"/>
              </a:ext>
            </a:extLst>
          </p:cNvPr>
          <p:cNvSpPr txBox="1">
            <a:spLocks/>
          </p:cNvSpPr>
          <p:nvPr/>
        </p:nvSpPr>
        <p:spPr>
          <a:xfrm>
            <a:off x="638944" y="915566"/>
            <a:ext cx="7821488" cy="290119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Arial (Body)"/>
              </a:rPr>
              <a:t>This means that 𝒙 is said to be an eigenvector of the matrix 𝐴 if and only if 𝒙 is a nontrivial solution of the equation 𝐴 − 𝜆𝐼 𝒙 = 𝟎, namely: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600" dirty="0">
              <a:latin typeface="Arial (Body)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600" dirty="0">
              <a:latin typeface="Arial (Body)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600" dirty="0">
              <a:latin typeface="Arial (Body)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600" dirty="0">
              <a:latin typeface="Arial (Body)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600" dirty="0">
              <a:latin typeface="Arial (Body)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US" sz="1600" dirty="0">
              <a:latin typeface="Arial (Body)"/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Arial (Body)"/>
              </a:rPr>
              <a:t>Because from the results obtained, there is no information about 𝑥2, then 𝑥2 can be considered as a parameter; let's say 𝑥2 = 𝑡. And, let's also say that 𝑥3 = 𝑠, then: 𝑥1 = −𝑠, 𝑥2 = 𝑡, 𝑥3 = 𝑠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>
                <a:latin typeface="Arial (Body)"/>
              </a:rPr>
              <a:t>so, the eigenvectors of 𝐴 associated with 𝜆 = 2 are nonzero vectors of the form</a:t>
            </a:r>
            <a:endParaRPr lang="en-ID" sz="1600" dirty="0">
              <a:solidFill>
                <a:schemeClr val="tx1"/>
              </a:solidFill>
              <a:latin typeface="Arial (Body)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46B826E-8D19-4314-A593-933BEC2F1554}"/>
              </a:ext>
            </a:extLst>
          </p:cNvPr>
          <p:cNvSpPr txBox="1">
            <a:spLocks/>
          </p:cNvSpPr>
          <p:nvPr/>
        </p:nvSpPr>
        <p:spPr>
          <a:xfrm>
            <a:off x="2733745" y="330791"/>
            <a:ext cx="1649778" cy="5847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- Contoh </a:t>
            </a:r>
            <a:endParaRPr lang="en-ID" sz="2400" b="1" dirty="0"/>
          </a:p>
        </p:txBody>
      </p:sp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E3E93AED-1841-47D4-9785-0F3DCF4E0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366" y="1512508"/>
            <a:ext cx="4824536" cy="20374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061580-3E0A-4DCB-A6C6-234FA2868E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53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471D22-736C-4502-8029-C1491FB11068}"/>
              </a:ext>
            </a:extLst>
          </p:cNvPr>
          <p:cNvSpPr txBox="1"/>
          <p:nvPr/>
        </p:nvSpPr>
        <p:spPr>
          <a:xfrm>
            <a:off x="51581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accent6">
                    <a:lumMod val="40000"/>
                    <a:lumOff val="60000"/>
                  </a:schemeClr>
                </a:solidFill>
                <a:cs typeface="Arial" pitchFamily="34" charset="0"/>
              </a:rPr>
              <a:t>Vektor Eigen</a:t>
            </a:r>
            <a:endParaRPr lang="en-US" altLang="ko-KR" sz="2800" b="1" dirty="0">
              <a:solidFill>
                <a:srgbClr val="EE6816"/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54E8A6-0031-454A-ABBB-B820D45D2452}"/>
              </a:ext>
            </a:extLst>
          </p:cNvPr>
          <p:cNvSpPr/>
          <p:nvPr/>
        </p:nvSpPr>
        <p:spPr>
          <a:xfrm>
            <a:off x="107504" y="862722"/>
            <a:ext cx="8928992" cy="42807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A104B-4C3C-4F97-8A21-82511E6FAB72}"/>
              </a:ext>
            </a:extLst>
          </p:cNvPr>
          <p:cNvSpPr txBox="1">
            <a:spLocks/>
          </p:cNvSpPr>
          <p:nvPr/>
        </p:nvSpPr>
        <p:spPr>
          <a:xfrm>
            <a:off x="638944" y="2622880"/>
            <a:ext cx="7821488" cy="1605054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/>
              <a:t>linearly independent, these vectors form a basis for the eigenspace associated with 𝜆 = 2.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/>
              <a:t>If 𝜆 = 1, then we get</a:t>
            </a:r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46B826E-8D19-4314-A593-933BEC2F1554}"/>
              </a:ext>
            </a:extLst>
          </p:cNvPr>
          <p:cNvSpPr txBox="1">
            <a:spLocks/>
          </p:cNvSpPr>
          <p:nvPr/>
        </p:nvSpPr>
        <p:spPr>
          <a:xfrm>
            <a:off x="2733745" y="330791"/>
            <a:ext cx="1649778" cy="5847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- Contoh </a:t>
            </a:r>
            <a:endParaRPr lang="en-ID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F0927F-3DAF-4CA6-AC93-2B2F16E7BF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117518"/>
            <a:ext cx="5750025" cy="14542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4FA46E-EAA4-40FE-AF61-08D18C081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688" y="3658906"/>
            <a:ext cx="2481640" cy="7341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C0580A-12D3-4EA5-848C-4B30921BF7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952389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471D22-736C-4502-8029-C1491FB11068}"/>
              </a:ext>
            </a:extLst>
          </p:cNvPr>
          <p:cNvSpPr txBox="1"/>
          <p:nvPr/>
        </p:nvSpPr>
        <p:spPr>
          <a:xfrm>
            <a:off x="51581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accent6">
                    <a:lumMod val="40000"/>
                    <a:lumOff val="60000"/>
                  </a:schemeClr>
                </a:solidFill>
                <a:cs typeface="Arial" pitchFamily="34" charset="0"/>
              </a:rPr>
              <a:t>Vektor Eigen</a:t>
            </a:r>
            <a:endParaRPr lang="en-US" altLang="ko-KR" sz="2800" b="1" dirty="0">
              <a:solidFill>
                <a:srgbClr val="EE6816"/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54E8A6-0031-454A-ABBB-B820D45D2452}"/>
              </a:ext>
            </a:extLst>
          </p:cNvPr>
          <p:cNvSpPr/>
          <p:nvPr/>
        </p:nvSpPr>
        <p:spPr>
          <a:xfrm>
            <a:off x="107504" y="862722"/>
            <a:ext cx="8928992" cy="42807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A104B-4C3C-4F97-8A21-82511E6FAB72}"/>
              </a:ext>
            </a:extLst>
          </p:cNvPr>
          <p:cNvSpPr txBox="1">
            <a:spLocks/>
          </p:cNvSpPr>
          <p:nvPr/>
        </p:nvSpPr>
        <p:spPr>
          <a:xfrm>
            <a:off x="323528" y="915566"/>
            <a:ext cx="8482744" cy="32403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D" sz="1600" dirty="0"/>
              <a:t>By using elementary row operations, we get</a:t>
            </a:r>
          </a:p>
          <a:p>
            <a:pPr marL="0" indent="0" algn="ctr">
              <a:buNone/>
            </a:pPr>
            <a:r>
              <a:rPr lang="en-ID" sz="1600" dirty="0"/>
              <a:t>𝑥1+ 2𝑥3 = 0 → 𝑥1 = −2𝑥3</a:t>
            </a:r>
          </a:p>
          <a:p>
            <a:pPr marL="0" indent="0" algn="ctr">
              <a:buNone/>
            </a:pPr>
            <a:r>
              <a:rPr lang="en-ID" sz="1600" dirty="0"/>
              <a:t>𝑥2 − 𝑥3 = 0 → 𝑥2 = 𝑥3</a:t>
            </a:r>
          </a:p>
          <a:p>
            <a:pPr marL="0" indent="0" algn="ctr">
              <a:buNone/>
            </a:pPr>
            <a:r>
              <a:rPr lang="en-ID" sz="1600" dirty="0"/>
              <a:t>Let 𝑥3 = 𝑠, then</a:t>
            </a:r>
          </a:p>
          <a:p>
            <a:pPr marL="0" indent="0" algn="ctr">
              <a:buNone/>
            </a:pPr>
            <a:r>
              <a:rPr lang="en-ID" sz="1600" dirty="0"/>
              <a:t>𝑥1 = −2𝑠, 𝑥2 = 𝑠, 𝑥3 = 𝑠</a:t>
            </a:r>
          </a:p>
          <a:p>
            <a:pPr marL="0" indent="0">
              <a:buNone/>
            </a:pPr>
            <a:r>
              <a:rPr lang="en-ID" sz="1600" dirty="0"/>
              <a:t>so, the eigenvectors of 𝐴 associated with 𝜆 = 1 are nonzero vectors</a:t>
            </a:r>
          </a:p>
          <a:p>
            <a:pPr marL="0" indent="0">
              <a:buNone/>
            </a:pPr>
            <a:r>
              <a:rPr lang="en-ID" sz="1600" dirty="0"/>
              <a:t>shaped</a:t>
            </a:r>
          </a:p>
          <a:p>
            <a:pPr marL="0" indent="0">
              <a:buNone/>
            </a:pPr>
            <a:endParaRPr lang="en-ID" sz="1600" dirty="0"/>
          </a:p>
          <a:p>
            <a:pPr marL="0" indent="0">
              <a:buNone/>
            </a:pPr>
            <a:endParaRPr lang="en-ID" sz="1600" dirty="0"/>
          </a:p>
          <a:p>
            <a:pPr marL="0" indent="0">
              <a:buNone/>
            </a:pPr>
            <a:r>
              <a:rPr lang="en-ID" sz="1600" dirty="0"/>
              <a:t>Because they are linearly independent, the above vectors form a basis related to 𝜆 = 1.</a:t>
            </a:r>
          </a:p>
          <a:p>
            <a:pPr marL="0" indent="0">
              <a:buNone/>
            </a:pPr>
            <a:endParaRPr lang="en-ID" sz="1600" dirty="0"/>
          </a:p>
          <a:p>
            <a:pPr marL="0" indent="0">
              <a:buNone/>
            </a:pPr>
            <a:r>
              <a:rPr lang="en-ID" sz="1600" dirty="0"/>
              <a:t>To determine the eigenvectors corresponding to the eigenvalues (𝜆), you must</a:t>
            </a:r>
          </a:p>
          <a:p>
            <a:pPr marL="0" indent="0">
              <a:buNone/>
            </a:pPr>
            <a:r>
              <a:rPr lang="en-ID" sz="1600" dirty="0"/>
              <a:t>First determine the bases for the eigenspace.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46B826E-8D19-4314-A593-933BEC2F1554}"/>
              </a:ext>
            </a:extLst>
          </p:cNvPr>
          <p:cNvSpPr txBox="1">
            <a:spLocks/>
          </p:cNvSpPr>
          <p:nvPr/>
        </p:nvSpPr>
        <p:spPr>
          <a:xfrm>
            <a:off x="2733745" y="330791"/>
            <a:ext cx="1649778" cy="5847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/>
              <a:t>- Contoh </a:t>
            </a:r>
            <a:endParaRPr lang="en-ID" sz="24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5E20253-FBD5-4E0E-8D83-08455EF3AF8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197" t="-1447" b="54770"/>
          <a:stretch/>
        </p:blipFill>
        <p:spPr>
          <a:xfrm>
            <a:off x="1914648" y="2715766"/>
            <a:ext cx="2468875" cy="7920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D593616-96B2-4A1E-AD78-F6F38D5B720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956" t="56436" r="19347"/>
          <a:stretch/>
        </p:blipFill>
        <p:spPr>
          <a:xfrm>
            <a:off x="5652120" y="2715766"/>
            <a:ext cx="495199" cy="7920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7FC79B7-D62C-4405-8B5C-A490303C7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35956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471D22-736C-4502-8029-C1491FB11068}"/>
              </a:ext>
            </a:extLst>
          </p:cNvPr>
          <p:cNvSpPr txBox="1"/>
          <p:nvPr/>
        </p:nvSpPr>
        <p:spPr>
          <a:xfrm>
            <a:off x="51581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accent6">
                    <a:lumMod val="40000"/>
                    <a:lumOff val="60000"/>
                  </a:schemeClr>
                </a:solidFill>
                <a:cs typeface="Arial" pitchFamily="34" charset="0"/>
              </a:rPr>
              <a:t>Vektor Eigen</a:t>
            </a:r>
            <a:endParaRPr lang="en-US" altLang="ko-KR" sz="2800" b="1" dirty="0">
              <a:solidFill>
                <a:srgbClr val="EE6816"/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54E8A6-0031-454A-ABBB-B820D45D2452}"/>
              </a:ext>
            </a:extLst>
          </p:cNvPr>
          <p:cNvSpPr/>
          <p:nvPr/>
        </p:nvSpPr>
        <p:spPr>
          <a:xfrm>
            <a:off x="107504" y="862722"/>
            <a:ext cx="8928992" cy="42807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A104B-4C3C-4F97-8A21-82511E6FAB72}"/>
              </a:ext>
            </a:extLst>
          </p:cNvPr>
          <p:cNvSpPr txBox="1">
            <a:spLocks/>
          </p:cNvSpPr>
          <p:nvPr/>
        </p:nvSpPr>
        <p:spPr>
          <a:xfrm>
            <a:off x="323528" y="915566"/>
            <a:ext cx="8482744" cy="324036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/>
              <a:t>Look again at the example above. For the eigenvector of 𝐴 associated with 𝜆 = 2</a:t>
            </a:r>
          </a:p>
          <a:p>
            <a:pPr marL="0" indent="0" algn="just">
              <a:buNone/>
            </a:pPr>
            <a:r>
              <a:rPr lang="en-US" sz="1600" dirty="0"/>
              <a:t>are nonzero vectors of the form</a:t>
            </a:r>
            <a:endParaRPr lang="en-ID" sz="1600" dirty="0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954246-C62E-45CB-BACC-00D07E16D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703" y="1468279"/>
            <a:ext cx="6756609" cy="35671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2D0CEC-1A41-4738-808E-7F216F768C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9511601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471D22-736C-4502-8029-C1491FB11068}"/>
              </a:ext>
            </a:extLst>
          </p:cNvPr>
          <p:cNvSpPr txBox="1"/>
          <p:nvPr/>
        </p:nvSpPr>
        <p:spPr>
          <a:xfrm>
            <a:off x="51581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EE6816"/>
                </a:solidFill>
                <a:cs typeface="Arial" pitchFamily="34" charset="0"/>
              </a:rPr>
              <a:t>Eigenvectors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54E8A6-0031-454A-ABBB-B820D45D2452}"/>
              </a:ext>
            </a:extLst>
          </p:cNvPr>
          <p:cNvSpPr/>
          <p:nvPr/>
        </p:nvSpPr>
        <p:spPr>
          <a:xfrm>
            <a:off x="107504" y="862722"/>
            <a:ext cx="8928992" cy="42807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ACA104B-4C3C-4F97-8A21-82511E6FAB72}"/>
              </a:ext>
            </a:extLst>
          </p:cNvPr>
          <p:cNvSpPr txBox="1">
            <a:spLocks/>
          </p:cNvSpPr>
          <p:nvPr/>
        </p:nvSpPr>
        <p:spPr>
          <a:xfrm>
            <a:off x="408297" y="2355726"/>
            <a:ext cx="8268159" cy="136815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D" sz="1800" b="1">
                <a:solidFill>
                  <a:schemeClr val="tx1"/>
                </a:solidFill>
              </a:rPr>
              <a:t>Contoh: 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ID" sz="1600">
                <a:solidFill>
                  <a:schemeClr val="tx1"/>
                </a:solidFill>
              </a:rPr>
              <a:t>Pada contoh sebelumnya telah ditunjukkan bahwa nilai-nilai eigen dari matriks </a:t>
            </a: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ID" sz="160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ID" sz="160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id-ID" sz="1600">
                <a:solidFill>
                  <a:schemeClr val="tx1"/>
                </a:solidFill>
              </a:rPr>
              <a:t>adalah 𝜆 = 2 dan 𝜆 = 1, sehingga berdasarkan Teorema 3, nilai-nilai eigen dari matriks</a:t>
            </a:r>
            <a:r>
              <a:rPr lang="en-US" sz="1600">
                <a:solidFill>
                  <a:schemeClr val="tx1"/>
                </a:solidFill>
              </a:rPr>
              <a:t> A</a:t>
            </a:r>
            <a:r>
              <a:rPr lang="en-US" sz="1600" baseline="30000">
                <a:solidFill>
                  <a:schemeClr val="tx1"/>
                </a:solidFill>
              </a:rPr>
              <a:t>7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id-ID" sz="1600">
                <a:solidFill>
                  <a:schemeClr val="tx1"/>
                </a:solidFill>
              </a:rPr>
              <a:t>adalah:</a:t>
            </a:r>
            <a:endParaRPr lang="en-US" sz="160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>
                <a:solidFill>
                  <a:schemeClr val="tx1"/>
                </a:solidFill>
              </a:rPr>
              <a:t>		</a:t>
            </a:r>
            <a:r>
              <a:rPr lang="id-ID" sz="1600">
                <a:solidFill>
                  <a:schemeClr val="tx1"/>
                </a:solidFill>
              </a:rPr>
              <a:t>𝜆 = </a:t>
            </a:r>
            <a:r>
              <a:rPr lang="en-US" sz="1600">
                <a:solidFill>
                  <a:schemeClr val="tx1"/>
                </a:solidFill>
              </a:rPr>
              <a:t>2</a:t>
            </a:r>
            <a:r>
              <a:rPr lang="en-US" sz="1600" baseline="30000">
                <a:solidFill>
                  <a:schemeClr val="tx1"/>
                </a:solidFill>
              </a:rPr>
              <a:t>7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id-ID" sz="1600">
                <a:solidFill>
                  <a:schemeClr val="tx1"/>
                </a:solidFill>
              </a:rPr>
              <a:t>= 128</a:t>
            </a:r>
            <a:r>
              <a:rPr lang="en-US" sz="1600">
                <a:solidFill>
                  <a:schemeClr val="tx1"/>
                </a:solidFill>
              </a:rPr>
              <a:t>		dan 		</a:t>
            </a:r>
            <a:r>
              <a:rPr lang="id-ID" sz="1600">
                <a:solidFill>
                  <a:schemeClr val="tx1"/>
                </a:solidFill>
              </a:rPr>
              <a:t>𝜆 =</a:t>
            </a:r>
            <a:r>
              <a:rPr lang="en-US" sz="1600">
                <a:solidFill>
                  <a:schemeClr val="tx1"/>
                </a:solidFill>
              </a:rPr>
              <a:t> 1</a:t>
            </a:r>
            <a:r>
              <a:rPr lang="en-US" sz="1600" baseline="30000">
                <a:solidFill>
                  <a:schemeClr val="tx1"/>
                </a:solidFill>
              </a:rPr>
              <a:t>7</a:t>
            </a:r>
            <a:r>
              <a:rPr lang="id-ID" sz="1600">
                <a:solidFill>
                  <a:schemeClr val="tx1"/>
                </a:solidFill>
              </a:rPr>
              <a:t> = 1</a:t>
            </a:r>
            <a:endParaRPr lang="en-ID" sz="1600">
              <a:solidFill>
                <a:schemeClr val="tx1"/>
              </a:solidFill>
            </a:endParaRPr>
          </a:p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endParaRPr lang="en-ID" sz="1600" dirty="0">
              <a:solidFill>
                <a:schemeClr val="tx1"/>
              </a:solidFill>
            </a:endParaRPr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FDDA4851-CED6-4F1D-9A72-32C7AF5E3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12" y="1122676"/>
            <a:ext cx="8039375" cy="1233050"/>
          </a:xfrm>
          <a:prstGeom prst="rect">
            <a:avLst/>
          </a:prstGeom>
          <a:noFill/>
          <a:ln w="6096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THEOREM 3</a:t>
            </a:r>
          </a:p>
          <a:p>
            <a:pPr lvl="0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latin typeface="Arial" panose="020B0604020202020204" pitchFamily="34" charset="0"/>
              </a:rPr>
              <a:t>If 𝑘 is a positive integer, 𝜆 is the eigenvalue of a matrix 𝐴, and 𝒙 is the eigenvector associated with 𝜆, then 𝜆𝑘 is the eigenvalue of 𝐴𝑘 and 𝒙 is the eigenvector associated with it.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A72DAB-A942-4CA0-88A2-76B6411861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87C3408-E03D-419B-86FB-49770F983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7669" y="3075806"/>
            <a:ext cx="1483310" cy="77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954029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471D22-736C-4502-8029-C1491FB11068}"/>
              </a:ext>
            </a:extLst>
          </p:cNvPr>
          <p:cNvSpPr txBox="1"/>
          <p:nvPr/>
        </p:nvSpPr>
        <p:spPr>
          <a:xfrm>
            <a:off x="51581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accent6">
                    <a:lumMod val="40000"/>
                    <a:lumOff val="60000"/>
                  </a:schemeClr>
                </a:solidFill>
                <a:cs typeface="Arial" pitchFamily="34" charset="0"/>
              </a:rPr>
              <a:t>Vektor Eigen</a:t>
            </a:r>
            <a:endParaRPr lang="en-US" altLang="ko-KR" sz="2800" b="1" dirty="0">
              <a:solidFill>
                <a:srgbClr val="EE6816"/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54E8A6-0031-454A-ABBB-B820D45D2452}"/>
              </a:ext>
            </a:extLst>
          </p:cNvPr>
          <p:cNvSpPr/>
          <p:nvPr/>
        </p:nvSpPr>
        <p:spPr>
          <a:xfrm>
            <a:off x="107504" y="862722"/>
            <a:ext cx="8928992" cy="42807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FDDA4851-CED6-4F1D-9A72-32C7AF5E3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12" y="1122676"/>
            <a:ext cx="8039375" cy="2601202"/>
          </a:xfrm>
          <a:prstGeom prst="rect">
            <a:avLst/>
          </a:prstGeom>
          <a:noFill/>
          <a:ln w="6096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600" dirty="0"/>
              <a:t>In addition, it has also been shown that the eigenvector of 𝐴 is related to 𝜆 = 2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600" dirty="0"/>
              <a:t>are nonzero vectors of the form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1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1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1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600" dirty="0"/>
              <a:t>Then, by Theorem 3, the eigenvectors of the matrix 𝐴 are related to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600" dirty="0"/>
              <a:t>𝜆 = 2 will be equal to the eigenvectors of the matrix A7 associated with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600" dirty="0"/>
              <a:t>𝜆 = 27 = 128. Likewise for 𝜆 = 17 = 1.</a:t>
            </a:r>
            <a:endParaRPr lang="en-ID" sz="16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AB259CF-63B0-4011-9965-AB11FD302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5816" y="1963326"/>
            <a:ext cx="1491717" cy="6804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B6D09D-65B0-410A-9259-39172E4135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30260150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1A30B50-50ED-4E2D-8152-1BF3336EB638}"/>
              </a:ext>
            </a:extLst>
          </p:cNvPr>
          <p:cNvSpPr txBox="1">
            <a:spLocks/>
          </p:cNvSpPr>
          <p:nvPr/>
        </p:nvSpPr>
        <p:spPr>
          <a:xfrm>
            <a:off x="1979712" y="1131590"/>
            <a:ext cx="6840760" cy="244827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/>
              <a:t>If 𝐴 is a matrix 𝑛×𝑛, then a nonzero vector 𝒙 on ℝ𝑛 is called an eigenvector (characteristic vector) of 𝐴 if 𝐴𝒙 is a scalar multiple of 𝒙; explained:</a:t>
            </a:r>
          </a:p>
          <a:p>
            <a:pPr marL="0" indent="0" algn="ctr">
              <a:spcBef>
                <a:spcPts val="400"/>
              </a:spcBef>
              <a:spcAft>
                <a:spcPts val="400"/>
              </a:spcAft>
              <a:buNone/>
            </a:pPr>
            <a:r>
              <a:rPr lang="en-ID" sz="1600" dirty="0"/>
              <a:t>𝐴𝒙=𝜆𝒙 </a:t>
            </a:r>
          </a:p>
          <a:p>
            <a:pPr marL="0" indent="0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/>
              <a:t>for any scalar 𝜆.</a:t>
            </a:r>
          </a:p>
          <a:p>
            <a:pPr marL="0" indent="0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/>
              <a:t>This scalar 𝜆 is called the eigenvalue (characteristic value) of 𝐴, and</a:t>
            </a:r>
          </a:p>
          <a:p>
            <a:pPr marL="0" indent="0" algn="just">
              <a:spcBef>
                <a:spcPts val="400"/>
              </a:spcBef>
              <a:spcAft>
                <a:spcPts val="400"/>
              </a:spcAft>
              <a:buNone/>
            </a:pPr>
            <a:r>
              <a:rPr lang="en-US" sz="1600" dirty="0"/>
              <a:t>𝑥 is called the eigenvector (characteristic vector) of 𝐴 associated with 𝜆. </a:t>
            </a:r>
            <a:r>
              <a:rPr lang="en-ID" sz="1600" dirty="0"/>
              <a:t>	</a:t>
            </a:r>
          </a:p>
          <a:p>
            <a:pPr marL="0" indent="0" algn="just">
              <a:spcBef>
                <a:spcPts val="400"/>
              </a:spcBef>
              <a:spcAft>
                <a:spcPts val="400"/>
              </a:spcAft>
              <a:buFont typeface="Arial" pitchFamily="34" charset="0"/>
              <a:buNone/>
            </a:pPr>
            <a:endParaRPr lang="en-ID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8BEB9F-D509-4D6C-93F0-708525320E13}"/>
              </a:ext>
            </a:extLst>
          </p:cNvPr>
          <p:cNvSpPr txBox="1"/>
          <p:nvPr/>
        </p:nvSpPr>
        <p:spPr>
          <a:xfrm>
            <a:off x="2462935" y="40715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9BA4"/>
                </a:solidFill>
                <a:cs typeface="Arial" pitchFamily="34" charset="0"/>
              </a:rPr>
              <a:t>Eigen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ECFEFD-2341-495C-BD22-C937B6BD98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058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471D22-736C-4502-8029-C1491FB11068}"/>
              </a:ext>
            </a:extLst>
          </p:cNvPr>
          <p:cNvSpPr txBox="1"/>
          <p:nvPr/>
        </p:nvSpPr>
        <p:spPr>
          <a:xfrm>
            <a:off x="515816" y="267494"/>
            <a:ext cx="43204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>
                <a:solidFill>
                  <a:schemeClr val="accent6">
                    <a:lumMod val="40000"/>
                    <a:lumOff val="60000"/>
                  </a:schemeClr>
                </a:solidFill>
                <a:cs typeface="Arial" pitchFamily="34" charset="0"/>
              </a:rPr>
              <a:t>Vektor Eigen</a:t>
            </a:r>
            <a:endParaRPr lang="en-US" altLang="ko-KR" sz="2800" b="1" dirty="0">
              <a:solidFill>
                <a:srgbClr val="EE6816"/>
              </a:solidFill>
              <a:cs typeface="Arial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54E8A6-0031-454A-ABBB-B820D45D2452}"/>
              </a:ext>
            </a:extLst>
          </p:cNvPr>
          <p:cNvSpPr/>
          <p:nvPr/>
        </p:nvSpPr>
        <p:spPr>
          <a:xfrm>
            <a:off x="107504" y="862722"/>
            <a:ext cx="8928992" cy="42807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 Box 1">
            <a:extLst>
              <a:ext uri="{FF2B5EF4-FFF2-40B4-BE49-F238E27FC236}">
                <a16:creationId xmlns:a16="http://schemas.microsoft.com/office/drawing/2014/main" id="{FDDA4851-CED6-4F1D-9A72-32C7AF5E3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12" y="1122676"/>
            <a:ext cx="8039375" cy="2169154"/>
          </a:xfrm>
          <a:prstGeom prst="rect">
            <a:avLst/>
          </a:prstGeom>
          <a:noFill/>
          <a:ln w="6096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600" dirty="0"/>
              <a:t>It has been shown that the eigenvectors of 𝐴 associated with 𝜆 = 1 are nonzero vectors of the form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1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1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US" sz="1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600" dirty="0"/>
              <a:t>Then, by Theorem 3, the eigenvectors of the matrix 𝐴 are related to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1600" dirty="0"/>
              <a:t>𝜆 = 1 will be equal to the eigenvectors of matrix A7 associated with 𝜆=17=1.</a:t>
            </a:r>
            <a:endParaRPr lang="en-ID" sz="16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5B5BE-F946-4C16-B68E-D8D7D7FFA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056" y="1831081"/>
            <a:ext cx="970030" cy="6686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E1A152-BB15-4856-B383-11EE4A4E0E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812475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E72408-3DBB-438B-B712-F2EE0DC01437}"/>
                  </a:ext>
                </a:extLst>
              </p:cNvPr>
              <p:cNvSpPr txBox="1"/>
              <p:nvPr/>
            </p:nvSpPr>
            <p:spPr>
              <a:xfrm>
                <a:off x="899592" y="1131590"/>
                <a:ext cx="7416824" cy="22162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514350" indent="-514350">
                  <a:buAutoNum type="arabicPeriod"/>
                </a:pPr>
                <a:r>
                  <a:rPr lang="en-US" dirty="0"/>
                  <a:t>Find the eigenvalue of A or the value of 𝜆</a:t>
                </a:r>
                <a:endParaRPr lang="en-ID" dirty="0"/>
              </a:p>
              <a:p>
                <a:endParaRPr lang="en-ID" dirty="0"/>
              </a:p>
              <a:p>
                <a:endParaRPr lang="en-ID" dirty="0"/>
              </a:p>
              <a:p>
                <a:pPr marL="342900" indent="-342900">
                  <a:buAutoNum type="arabicPeriod" startAt="2"/>
                </a:pPr>
                <a:r>
                  <a:rPr lang="en-US" dirty="0"/>
                  <a:t>Determine the eigenvalue with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D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ID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      x=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and draw it on a 2-dimensional </a:t>
                </a:r>
              </a:p>
              <a:p>
                <a:endParaRPr lang="en-US" b="0" dirty="0"/>
              </a:p>
              <a:p>
                <a:r>
                  <a:rPr lang="en-US" dirty="0"/>
                  <a:t>3. Look for the use of eigen in decision support systems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9E72408-3DBB-438B-B712-F2EE0DC01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1131590"/>
                <a:ext cx="7416824" cy="2216248"/>
              </a:xfrm>
              <a:prstGeom prst="rect">
                <a:avLst/>
              </a:prstGeom>
              <a:blipFill>
                <a:blip r:embed="rId2"/>
                <a:stretch>
                  <a:fillRect l="-740" t="-1928" b="-3857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9F87D02-6BC9-4BC7-8A81-15DCA9C53AB0}"/>
              </a:ext>
            </a:extLst>
          </p:cNvPr>
          <p:cNvSpPr txBox="1"/>
          <p:nvPr/>
        </p:nvSpPr>
        <p:spPr>
          <a:xfrm>
            <a:off x="2051720" y="267494"/>
            <a:ext cx="56886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800" b="1" dirty="0">
                <a:solidFill>
                  <a:srgbClr val="F2A40D"/>
                </a:solidFill>
                <a:cs typeface="Arial" pitchFamily="34" charset="0"/>
              </a:rPr>
              <a:t>Exercises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801E66-B13B-4538-9E7B-930C8674EB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ACA63D-3901-4595-A3E9-C29351EF8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1143609"/>
            <a:ext cx="1403648" cy="737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28E1BD5-9221-EE44-EB1E-B00254A54DDE}"/>
              </a:ext>
            </a:extLst>
          </p:cNvPr>
          <p:cNvSpPr/>
          <p:nvPr/>
        </p:nvSpPr>
        <p:spPr>
          <a:xfrm>
            <a:off x="3131840" y="2931790"/>
            <a:ext cx="5184576" cy="2035990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8BEB9F-D509-4D6C-93F0-708525320E13}"/>
              </a:ext>
            </a:extLst>
          </p:cNvPr>
          <p:cNvSpPr txBox="1"/>
          <p:nvPr/>
        </p:nvSpPr>
        <p:spPr>
          <a:xfrm>
            <a:off x="2462935" y="40715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9BA4"/>
                </a:solidFill>
                <a:cs typeface="Arial" pitchFamily="34" charset="0"/>
              </a:rPr>
              <a:t>Eigenvalues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BA18556-ACE0-422B-ACAC-F1CD1D9F2BCD}"/>
              </a:ext>
            </a:extLst>
          </p:cNvPr>
          <p:cNvSpPr txBox="1">
            <a:spLocks/>
          </p:cNvSpPr>
          <p:nvPr/>
        </p:nvSpPr>
        <p:spPr>
          <a:xfrm>
            <a:off x="4716016" y="474807"/>
            <a:ext cx="1649778" cy="5847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- example </a:t>
            </a:r>
            <a:endParaRPr lang="en-ID" sz="2400" b="1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D2F8377-547F-42C9-9FE5-3CC3E7766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7" y="1349850"/>
            <a:ext cx="7056785" cy="17030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2C88C6-381D-4906-B13A-88702A9AB7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0E9595-EAA7-F5C3-70D1-248940FD95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9488" y="3795886"/>
            <a:ext cx="2553056" cy="5715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22E2C20-1B4A-69F9-5D4A-2B47DD269505}"/>
              </a:ext>
            </a:extLst>
          </p:cNvPr>
          <p:cNvSpPr txBox="1"/>
          <p:nvPr/>
        </p:nvSpPr>
        <p:spPr>
          <a:xfrm>
            <a:off x="5285674" y="3723878"/>
            <a:ext cx="29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ID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BC6AFF2-1BD7-B083-F37B-1396FBBC73AA}"/>
              </a:ext>
            </a:extLst>
          </p:cNvPr>
          <p:cNvSpPr txBox="1"/>
          <p:nvPr/>
        </p:nvSpPr>
        <p:spPr>
          <a:xfrm>
            <a:off x="5274339" y="3998134"/>
            <a:ext cx="294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  <a:endParaRPr lang="en-ID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E07243-7EE0-938A-D79E-E245554A2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0156" y="3056988"/>
            <a:ext cx="1662011" cy="191492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26F901-E886-80C3-D418-AFB963BA6C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9868" y="41510"/>
            <a:ext cx="2037384" cy="170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026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1CB58C7-8C7B-456C-AD1C-D47FCFCFAAC8}"/>
              </a:ext>
            </a:extLst>
          </p:cNvPr>
          <p:cNvSpPr txBox="1">
            <a:spLocks/>
          </p:cNvSpPr>
          <p:nvPr/>
        </p:nvSpPr>
        <p:spPr>
          <a:xfrm>
            <a:off x="575556" y="1131590"/>
            <a:ext cx="7992888" cy="367240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n-US" sz="1600" dirty="0"/>
              <a:t>To obtain the eigenvalues of a matrix 𝐴 of size 𝑛×𝑛, eq</a:t>
            </a:r>
          </a:p>
          <a:p>
            <a:pPr marL="0" indent="0" algn="just">
              <a:buNone/>
            </a:pPr>
            <a:r>
              <a:rPr lang="en-US" sz="1600" dirty="0"/>
              <a:t>𝐴𝒙=𝜆𝒙 can be rewritten as</a:t>
            </a:r>
          </a:p>
          <a:p>
            <a:pPr marL="0" indent="0" algn="ctr">
              <a:buNone/>
            </a:pPr>
            <a:r>
              <a:rPr lang="en-US" sz="1600" dirty="0"/>
              <a:t>𝐴𝒙=𝜆𝐼𝒙</a:t>
            </a:r>
          </a:p>
          <a:p>
            <a:pPr marL="0" indent="0" algn="ctr">
              <a:buNone/>
            </a:pPr>
            <a:r>
              <a:rPr lang="en-US" sz="1600" dirty="0"/>
              <a:t>𝐴𝒙−𝜆𝐼𝒙=𝟎</a:t>
            </a:r>
          </a:p>
          <a:p>
            <a:pPr marL="0" indent="0" algn="ctr">
              <a:buNone/>
            </a:pPr>
            <a:r>
              <a:rPr lang="en-US" sz="1600" dirty="0"/>
              <a:t>𝐴−𝜆𝐼 𝒙=𝟎</a:t>
            </a:r>
          </a:p>
          <a:p>
            <a:pPr marL="0" indent="0" algn="just">
              <a:buNone/>
            </a:pPr>
            <a:r>
              <a:rPr lang="en-US" sz="1600" dirty="0"/>
              <a:t>For 𝜆 to be an eigenvalue, there must be one nonzero solution to this equation. This equation has a nonzero solution if and only if</a:t>
            </a:r>
          </a:p>
          <a:p>
            <a:pPr marL="0" indent="0" algn="ctr">
              <a:buNone/>
            </a:pPr>
            <a:r>
              <a:rPr lang="en-US" sz="1600" dirty="0"/>
              <a:t>det 𝐴−𝜆𝐼 =0</a:t>
            </a:r>
          </a:p>
          <a:p>
            <a:pPr marL="0" indent="0" algn="just">
              <a:buNone/>
            </a:pPr>
            <a:r>
              <a:rPr lang="en-US" sz="1600" dirty="0"/>
              <a:t>The above equation is called the characteristic equation of the matrix 𝐴;</a:t>
            </a:r>
          </a:p>
          <a:p>
            <a:pPr marL="0" indent="0" algn="just">
              <a:buNone/>
            </a:pPr>
            <a:r>
              <a:rPr lang="en-US" sz="1600" dirty="0"/>
              <a:t>The scalars that satisfy this equation are the eigenvalues of the matrix 𝐴.</a:t>
            </a:r>
          </a:p>
          <a:p>
            <a:pPr marL="0" indent="0" algn="just">
              <a:buNone/>
            </a:pPr>
            <a:r>
              <a:rPr lang="en-US" sz="1600" dirty="0"/>
              <a:t>The characteristic equation above can also be written:</a:t>
            </a:r>
          </a:p>
          <a:p>
            <a:pPr marL="0" indent="0" algn="ctr">
              <a:buNone/>
            </a:pPr>
            <a:r>
              <a:rPr lang="en-US" sz="1600" dirty="0"/>
              <a:t>det 𝜆𝐼−𝐴 =0</a:t>
            </a:r>
            <a:endParaRPr lang="en-ID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B9DCF4-E1C5-42EA-AE8B-22E6E734581B}"/>
              </a:ext>
            </a:extLst>
          </p:cNvPr>
          <p:cNvSpPr txBox="1"/>
          <p:nvPr/>
        </p:nvSpPr>
        <p:spPr>
          <a:xfrm>
            <a:off x="2462935" y="407154"/>
            <a:ext cx="28803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9BA4"/>
                </a:solidFill>
                <a:cs typeface="Arial" pitchFamily="34" charset="0"/>
              </a:rPr>
              <a:t>Eigen values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DD824A-DC88-4EAA-AF12-F3F4BCBC88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108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750545A-4B3E-5878-0428-1BC699C449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8610" y="17935"/>
            <a:ext cx="4972744" cy="681607"/>
          </a:xfrm>
        </p:spPr>
        <p:txBody>
          <a:bodyPr/>
          <a:lstStyle/>
          <a:p>
            <a:r>
              <a:rPr lang="en-ID" sz="2000" b="1" dirty="0"/>
              <a:t>Matrix  Determinant ordo 2x2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B6F11B-29D0-744C-3393-A0661F6DDF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535" b="60929"/>
          <a:stretch/>
        </p:blipFill>
        <p:spPr>
          <a:xfrm>
            <a:off x="539552" y="1059582"/>
            <a:ext cx="4972744" cy="9361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C6A226-0E54-E032-4258-9DFC54DBF62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445227" y="3075806"/>
            <a:ext cx="2695951" cy="8764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18B6C0-42B0-D0FA-36FF-7D845469063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979"/>
          <a:stretch/>
        </p:blipFill>
        <p:spPr>
          <a:xfrm>
            <a:off x="467544" y="2095506"/>
            <a:ext cx="4972744" cy="76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2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30F3835-C965-9678-59C6-6E2706C8F5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D" dirty="0"/>
              <a:t>matrix Determinant 3x3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ADD7CE-FA7B-DB44-438A-9863D9B1DE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403"/>
          <a:stretch/>
        </p:blipFill>
        <p:spPr>
          <a:xfrm>
            <a:off x="467545" y="699542"/>
            <a:ext cx="3400900" cy="167317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B62B37D-FBE6-0BE2-2785-F0A9F0D34E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6567"/>
          <a:stretch/>
        </p:blipFill>
        <p:spPr>
          <a:xfrm>
            <a:off x="370597" y="2397636"/>
            <a:ext cx="3524841" cy="11022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04BA8E-6202-D050-C37E-75667DC948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1371863"/>
            <a:ext cx="4494395" cy="200170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7B98B56-7A2B-00AF-8C2B-88875EB273BF}"/>
              </a:ext>
            </a:extLst>
          </p:cNvPr>
          <p:cNvSpPr/>
          <p:nvPr/>
        </p:nvSpPr>
        <p:spPr>
          <a:xfrm>
            <a:off x="467544" y="3723878"/>
            <a:ext cx="3524841" cy="1008112"/>
          </a:xfrm>
          <a:prstGeom prst="rect">
            <a:avLst/>
          </a:prstGeom>
          <a:solidFill>
            <a:srgbClr val="32AE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uses the </a:t>
            </a:r>
            <a:r>
              <a:rPr lang="en-US" dirty="0" err="1"/>
              <a:t>sarrus</a:t>
            </a:r>
            <a:r>
              <a:rPr lang="en-US" dirty="0"/>
              <a:t> method, try calculating it using the cofactor method 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45303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1">
            <a:extLst>
              <a:ext uri="{FF2B5EF4-FFF2-40B4-BE49-F238E27FC236}">
                <a16:creationId xmlns:a16="http://schemas.microsoft.com/office/drawing/2014/main" id="{D3E7184C-4CDA-4A58-B16A-B2FAC42936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627534"/>
            <a:ext cx="5976664" cy="1131310"/>
          </a:xfrm>
          <a:prstGeom prst="rect">
            <a:avLst/>
          </a:prstGeom>
          <a:noFill/>
          <a:ln w="6096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63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63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63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63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63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63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63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63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63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latinLnBrk="0">
              <a:spcBef>
                <a:spcPts val="400"/>
              </a:spcBef>
              <a:spcAft>
                <a:spcPts val="400"/>
              </a:spcAft>
            </a:pPr>
            <a:r>
              <a:rPr lang="en-US" altLang="en-US" sz="1600" b="1" i="1" dirty="0">
                <a:solidFill>
                  <a:schemeClr val="bg1"/>
                </a:solidFill>
              </a:rPr>
              <a:t>THEOREM 1</a:t>
            </a:r>
          </a:p>
          <a:p>
            <a:pPr lvl="0" latinLnBrk="0">
              <a:spcBef>
                <a:spcPts val="400"/>
              </a:spcBef>
              <a:spcAft>
                <a:spcPts val="400"/>
              </a:spcAft>
            </a:pPr>
            <a:r>
              <a:rPr lang="en-US" altLang="en-US" sz="1600" dirty="0">
                <a:solidFill>
                  <a:schemeClr val="bg1"/>
                </a:solidFill>
              </a:rPr>
              <a:t>If 𝐴 is a triangular matrix (top/bottom) or diagonal matrix, then the eigenvalues of 𝐴 are the entries that lie on the main diagonal of matrix 𝐴.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 Box 1">
            <a:extLst>
              <a:ext uri="{FF2B5EF4-FFF2-40B4-BE49-F238E27FC236}">
                <a16:creationId xmlns:a16="http://schemas.microsoft.com/office/drawing/2014/main" id="{2DD933F0-1CCE-4AC7-AF67-36764951CA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2006095"/>
            <a:ext cx="5976664" cy="1131310"/>
          </a:xfrm>
          <a:prstGeom prst="rect">
            <a:avLst/>
          </a:prstGeom>
          <a:noFill/>
          <a:ln w="6096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63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63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63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63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63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63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63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63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63613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Example:</a:t>
            </a:r>
          </a:p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Determine the eigenvalues of the matrix</a:t>
            </a:r>
          </a:p>
          <a:p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  <a:p>
            <a:endParaRPr lang="en-US" sz="1600" b="1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Based on Theorem 1, the eigenvalues of matrix B</a:t>
            </a:r>
          </a:p>
          <a:p>
            <a:r>
              <a:rPr lang="en-US" sz="1600" b="1" dirty="0">
                <a:solidFill>
                  <a:schemeClr val="bg1">
                    <a:lumMod val="95000"/>
                  </a:schemeClr>
                </a:solidFill>
              </a:rPr>
              <a:t>is 𝜆 = 3/4 , 𝜆 = 2/3 . 𝜆 = −1, 𝜆 = −6</a:t>
            </a:r>
            <a:endParaRPr lang="fi-FI" sz="1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1DD5CC-3B2B-4810-BAE7-5AD2AFD0D5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664" y="2621766"/>
            <a:ext cx="1584176" cy="1030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74FECB-2187-4035-B451-63B0E01B316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22451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DC5FE84E-E75A-4244-9A64-44DD7A529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136" y="1448191"/>
            <a:ext cx="8158312" cy="21316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A5397D-7070-43B9-AEAE-7112180D08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2382027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B9DCF4-E1C5-42EA-AE8B-22E6E734581B}"/>
              </a:ext>
            </a:extLst>
          </p:cNvPr>
          <p:cNvSpPr txBox="1"/>
          <p:nvPr/>
        </p:nvSpPr>
        <p:spPr>
          <a:xfrm>
            <a:off x="2462934" y="407154"/>
            <a:ext cx="41972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C9BA4"/>
                </a:solidFill>
                <a:cs typeface="Arial" pitchFamily="34" charset="0"/>
              </a:rPr>
              <a:t>Eigenvalues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E67248-DFB5-4D13-A9CA-66656C44B103}"/>
              </a:ext>
            </a:extLst>
          </p:cNvPr>
          <p:cNvSpPr txBox="1">
            <a:spLocks/>
          </p:cNvSpPr>
          <p:nvPr/>
        </p:nvSpPr>
        <p:spPr>
          <a:xfrm>
            <a:off x="4716016" y="474807"/>
            <a:ext cx="2088232" cy="584775"/>
          </a:xfrm>
          <a:prstGeom prst="rect">
            <a:avLst/>
          </a:prstGeom>
        </p:spPr>
        <p:txBody>
          <a:bodyPr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/>
              <a:t> - example</a:t>
            </a:r>
            <a:endParaRPr lang="en-ID" sz="2400" b="1" dirty="0"/>
          </a:p>
        </p:txBody>
      </p:sp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602FA443-363C-416B-88E5-60235A51F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927" y="1563638"/>
            <a:ext cx="7124146" cy="28881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9BE68BD-45D2-4C31-8DF0-45397B2A92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283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2687</TotalTime>
  <Words>978</Words>
  <Application>Microsoft Office PowerPoint</Application>
  <PresentationFormat>On-screen Show (16:9)</PresentationFormat>
  <Paragraphs>124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Arial (Body)</vt:lpstr>
      <vt:lpstr>Arial Black</vt:lpstr>
      <vt:lpstr>Cambria Math</vt:lpstr>
      <vt:lpstr>Segoe Script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endah septa sintiya</cp:lastModifiedBy>
  <cp:revision>108</cp:revision>
  <dcterms:created xsi:type="dcterms:W3CDTF">2016-12-05T23:26:54Z</dcterms:created>
  <dcterms:modified xsi:type="dcterms:W3CDTF">2023-11-21T01:32:21Z</dcterms:modified>
</cp:coreProperties>
</file>