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sldIdLst>
    <p:sldId id="302" r:id="rId3"/>
    <p:sldId id="328" r:id="rId4"/>
    <p:sldId id="329" r:id="rId5"/>
    <p:sldId id="303" r:id="rId6"/>
    <p:sldId id="304" r:id="rId7"/>
    <p:sldId id="305" r:id="rId8"/>
    <p:sldId id="306" r:id="rId9"/>
    <p:sldId id="307" r:id="rId10"/>
    <p:sldId id="324" r:id="rId11"/>
    <p:sldId id="327" r:id="rId12"/>
    <p:sldId id="320" r:id="rId13"/>
    <p:sldId id="321" r:id="rId14"/>
    <p:sldId id="322" r:id="rId15"/>
    <p:sldId id="309" r:id="rId16"/>
    <p:sldId id="310" r:id="rId17"/>
    <p:sldId id="311" r:id="rId18"/>
    <p:sldId id="312" r:id="rId19"/>
    <p:sldId id="314" r:id="rId20"/>
    <p:sldId id="315" r:id="rId21"/>
    <p:sldId id="316" r:id="rId22"/>
    <p:sldId id="319" r:id="rId23"/>
    <p:sldId id="317" r:id="rId24"/>
    <p:sldId id="313" r:id="rId25"/>
    <p:sldId id="318" r:id="rId26"/>
    <p:sldId id="330" r:id="rId2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816"/>
    <a:srgbClr val="F2A40D"/>
    <a:srgbClr val="FFFFFF"/>
    <a:srgbClr val="2C9BA4"/>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08" d="100"/>
          <a:sy n="108" d="100"/>
        </p:scale>
        <p:origin x="564" y="9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9.png"/><Relationship Id="rId4" Type="http://schemas.openxmlformats.org/officeDocument/2006/relationships/image" Target="../media/image290.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40.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0.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1">
            <a:extLst>
              <a:ext uri="{FF2B5EF4-FFF2-40B4-BE49-F238E27FC236}">
                <a16:creationId xmlns:a16="http://schemas.microsoft.com/office/drawing/2014/main" id="{D2BBFE25-0D25-49D4-8139-AE867CAFAD45}"/>
              </a:ext>
            </a:extLst>
          </p:cNvPr>
          <p:cNvSpPr txBox="1">
            <a:spLocks/>
          </p:cNvSpPr>
          <p:nvPr/>
        </p:nvSpPr>
        <p:spPr>
          <a:xfrm>
            <a:off x="2416199" y="1203598"/>
            <a:ext cx="6200308" cy="77937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dirty="0">
                <a:latin typeface="Arial Black" panose="020B0A04020102020204" pitchFamily="34" charset="0"/>
              </a:rPr>
              <a:t>Vector Representation</a:t>
            </a:r>
          </a:p>
        </p:txBody>
      </p:sp>
      <p:pic>
        <p:nvPicPr>
          <p:cNvPr id="46" name="Picture 45">
            <a:extLst>
              <a:ext uri="{FF2B5EF4-FFF2-40B4-BE49-F238E27FC236}">
                <a16:creationId xmlns:a16="http://schemas.microsoft.com/office/drawing/2014/main" id="{29A9AA3C-E176-4BC1-A5A4-B2010DA8AD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Placeholder 9">
            <a:extLst>
              <a:ext uri="{FF2B5EF4-FFF2-40B4-BE49-F238E27FC236}">
                <a16:creationId xmlns:a16="http://schemas.microsoft.com/office/drawing/2014/main" id="{320D885C-E6C6-4D1B-8A02-BF8CF98C0EDA}"/>
              </a:ext>
            </a:extLst>
          </p:cNvPr>
          <p:cNvSpPr txBox="1">
            <a:spLocks/>
          </p:cNvSpPr>
          <p:nvPr/>
        </p:nvSpPr>
        <p:spPr>
          <a:xfrm>
            <a:off x="3665798" y="1779662"/>
            <a:ext cx="1022207" cy="276687"/>
          </a:xfrm>
          <a:prstGeom prst="rect">
            <a:avLst/>
          </a:prstGeom>
        </p:spPr>
        <p:txBody>
          <a:bodyPr lIns="108000" anchor="ctr"/>
          <a:lstStyle>
            <a:lvl1pPr marL="0" indent="0" algn="l" defTabSz="914400" rtl="0" eaLnBrk="1" latinLnBrk="1" hangingPunct="1">
              <a:spcBef>
                <a:spcPct val="20000"/>
              </a:spcBef>
              <a:buFont typeface="Arial" pitchFamily="34" charset="0"/>
              <a:buNone/>
              <a:defRPr sz="1400" kern="1200" baseline="0">
                <a:solidFill>
                  <a:schemeClr val="tx1"/>
                </a:solidFill>
                <a:effectLst/>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800" b="1" dirty="0">
                <a:solidFill>
                  <a:schemeClr val="accent5"/>
                </a:solidFill>
                <a:latin typeface="Segoe Script" panose="030B0504020000000003" pitchFamily="66" charset="0"/>
              </a:rPr>
              <a:t>and</a:t>
            </a:r>
            <a:endParaRPr lang="ko-KR" altLang="en-US" sz="2800" b="1" dirty="0">
              <a:solidFill>
                <a:schemeClr val="accent5"/>
              </a:solidFill>
              <a:latin typeface="Segoe Script" panose="030B0504020000000003" pitchFamily="66" charset="0"/>
            </a:endParaRPr>
          </a:p>
        </p:txBody>
      </p:sp>
      <p:sp>
        <p:nvSpPr>
          <p:cNvPr id="48" name="Text Placeholder 1">
            <a:extLst>
              <a:ext uri="{FF2B5EF4-FFF2-40B4-BE49-F238E27FC236}">
                <a16:creationId xmlns:a16="http://schemas.microsoft.com/office/drawing/2014/main" id="{E0C499A5-2A4D-4275-9E21-B047F8627A5E}"/>
              </a:ext>
            </a:extLst>
          </p:cNvPr>
          <p:cNvSpPr txBox="1">
            <a:spLocks/>
          </p:cNvSpPr>
          <p:nvPr/>
        </p:nvSpPr>
        <p:spPr>
          <a:xfrm>
            <a:off x="2416199" y="1872752"/>
            <a:ext cx="6200308" cy="105903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3600" dirty="0">
                <a:latin typeface="Arial Black" panose="020B0A04020102020204" pitchFamily="34" charset="0"/>
              </a:rPr>
              <a:t>Components of a Given Vector</a:t>
            </a:r>
            <a:endParaRPr lang="ko-KR" altLang="en-US" sz="3600" dirty="0">
              <a:latin typeface="Arial Black" panose="020B0A04020102020204" pitchFamily="34" charset="0"/>
            </a:endParaRPr>
          </a:p>
        </p:txBody>
      </p:sp>
    </p:spTree>
    <p:extLst>
      <p:ext uri="{BB962C8B-B14F-4D97-AF65-F5344CB8AC3E}">
        <p14:creationId xmlns:p14="http://schemas.microsoft.com/office/powerpoint/2010/main" val="11007093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7308303" y="0"/>
            <a:ext cx="135969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630612" y="340544"/>
            <a:ext cx="6262596" cy="461665"/>
          </a:xfrm>
          <a:prstGeom prst="rect">
            <a:avLst/>
          </a:prstGeom>
          <a:noFill/>
        </p:spPr>
        <p:txBody>
          <a:bodyPr wrap="square" rtlCol="0">
            <a:spAutoFit/>
          </a:bodyPr>
          <a:lstStyle/>
          <a:p>
            <a:r>
              <a:rPr lang="en-US" altLang="ko-KR" sz="2400" b="1" dirty="0">
                <a:solidFill>
                  <a:srgbClr val="EE6816"/>
                </a:solidFill>
                <a:cs typeface="Arial" pitchFamily="34" charset="0"/>
              </a:rPr>
              <a:t>The size (length) of a vector on a plane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DAFA89B-187A-4BED-9FD8-365A6ADC9456}"/>
                  </a:ext>
                </a:extLst>
              </p:cNvPr>
              <p:cNvSpPr txBox="1"/>
              <p:nvPr/>
            </p:nvSpPr>
            <p:spPr>
              <a:xfrm>
                <a:off x="766452" y="907246"/>
                <a:ext cx="6262597" cy="3584507"/>
              </a:xfrm>
              <a:prstGeom prst="rect">
                <a:avLst/>
              </a:prstGeom>
              <a:noFill/>
            </p:spPr>
            <p:txBody>
              <a:bodyPr wrap="square" rtlCol="0">
                <a:spAutoFit/>
              </a:bodyPr>
              <a:lstStyle/>
              <a:p>
                <a:pPr>
                  <a:lnSpc>
                    <a:spcPct val="150000"/>
                  </a:lnSpc>
                </a:pPr>
                <a:r>
                  <a:rPr lang="en-US" altLang="ko-KR" sz="1600" i="1" dirty="0">
                    <a:solidFill>
                      <a:schemeClr val="tx1">
                        <a:lumMod val="75000"/>
                        <a:lumOff val="25000"/>
                      </a:schemeClr>
                    </a:solidFill>
                    <a:cs typeface="Arial" pitchFamily="34" charset="0"/>
                  </a:rPr>
                  <a:t>If Vector components</a:t>
                </a:r>
                <a14:m>
                  <m:oMath xmlns:m="http://schemas.openxmlformats.org/officeDocument/2006/math">
                    <m:r>
                      <a:rPr lang="en-US" altLang="ko-KR" sz="1600" b="0" i="1"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sz="1600" i="1">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𝑎</m:t>
                        </m:r>
                      </m:e>
                    </m:acc>
                    <m:r>
                      <a:rPr lang="en-US" altLang="ko-KR" sz="1600" b="0" i="1" smtClean="0">
                        <a:solidFill>
                          <a:schemeClr val="tx1">
                            <a:lumMod val="75000"/>
                            <a:lumOff val="25000"/>
                          </a:schemeClr>
                        </a:solidFill>
                        <a:latin typeface="Cambria Math" panose="02040503050406030204" pitchFamily="18" charset="0"/>
                        <a:cs typeface="Arial" pitchFamily="34" charset="0"/>
                      </a:rPr>
                      <m:t> </m:t>
                    </m:r>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smtClean="0">
                            <a:solidFill>
                              <a:schemeClr val="tx1">
                                <a:lumMod val="75000"/>
                                <a:lumOff val="25000"/>
                              </a:schemeClr>
                            </a:solidFill>
                            <a:latin typeface="Cambria Math" panose="02040503050406030204" pitchFamily="18" charset="0"/>
                            <a:cs typeface="Arial" pitchFamily="34" charset="0"/>
                          </a:rPr>
                        </m:ctrlPr>
                      </m:mPr>
                      <m:mr>
                        <m:e>
                          <m:sSub>
                            <m:sSubPr>
                              <m:ctrlPr>
                                <a:rPr lang="en-US" altLang="ko-KR" sz="1600" i="1" smtClean="0">
                                  <a:solidFill>
                                    <a:schemeClr val="tx1">
                                      <a:lumMod val="75000"/>
                                      <a:lumOff val="25000"/>
                                    </a:schemeClr>
                                  </a:solidFill>
                                  <a:latin typeface="Cambria Math" panose="02040503050406030204" pitchFamily="18" charset="0"/>
                                  <a:cs typeface="Arial" pitchFamily="34" charset="0"/>
                                </a:rPr>
                              </m:ctrlPr>
                            </m:sSubPr>
                            <m:e>
                              <m:r>
                                <a:rPr lang="en-US" altLang="ko-KR" sz="1600" b="0" i="1" smtClean="0">
                                  <a:solidFill>
                                    <a:schemeClr val="tx1">
                                      <a:lumMod val="75000"/>
                                      <a:lumOff val="25000"/>
                                    </a:schemeClr>
                                  </a:solidFill>
                                  <a:latin typeface="Cambria Math" panose="02040503050406030204" pitchFamily="18" charset="0"/>
                                  <a:cs typeface="Arial" pitchFamily="34" charset="0"/>
                                </a:rPr>
                                <m:t>𝑎</m:t>
                              </m:r>
                            </m:e>
                            <m:sub>
                              <m:r>
                                <a:rPr lang="en-US" altLang="ko-KR" sz="1600" b="0" i="1" smtClean="0">
                                  <a:solidFill>
                                    <a:schemeClr val="tx1">
                                      <a:lumMod val="75000"/>
                                      <a:lumOff val="25000"/>
                                    </a:schemeClr>
                                  </a:solidFill>
                                  <a:latin typeface="Cambria Math" panose="02040503050406030204" pitchFamily="18" charset="0"/>
                                  <a:cs typeface="Arial" pitchFamily="34" charset="0"/>
                                </a:rPr>
                                <m:t>1</m:t>
                              </m:r>
                            </m:sub>
                          </m:sSub>
                        </m:e>
                      </m:mr>
                      <m:mr>
                        <m:e>
                          <m:sSub>
                            <m:sSubPr>
                              <m:ctrlPr>
                                <a:rPr lang="en-US" altLang="ko-KR" sz="1600" i="1" smtClean="0">
                                  <a:solidFill>
                                    <a:schemeClr val="tx1">
                                      <a:lumMod val="75000"/>
                                      <a:lumOff val="25000"/>
                                    </a:schemeClr>
                                  </a:solidFill>
                                  <a:latin typeface="Cambria Math" panose="02040503050406030204" pitchFamily="18" charset="0"/>
                                  <a:cs typeface="Arial" pitchFamily="34" charset="0"/>
                                </a:rPr>
                              </m:ctrlPr>
                            </m:sSubPr>
                            <m:e>
                              <m:r>
                                <a:rPr lang="en-US" altLang="ko-KR" sz="1600" b="0" i="1" smtClean="0">
                                  <a:solidFill>
                                    <a:schemeClr val="tx1">
                                      <a:lumMod val="75000"/>
                                      <a:lumOff val="25000"/>
                                    </a:schemeClr>
                                  </a:solidFill>
                                  <a:latin typeface="Cambria Math" panose="02040503050406030204" pitchFamily="18" charset="0"/>
                                  <a:cs typeface="Arial" pitchFamily="34" charset="0"/>
                                </a:rPr>
                                <m:t>𝑎</m:t>
                              </m:r>
                            </m:e>
                            <m:sub>
                              <m:r>
                                <a:rPr lang="en-US" altLang="ko-KR" sz="1600" b="0" i="1" smtClean="0">
                                  <a:solidFill>
                                    <a:schemeClr val="tx1">
                                      <a:lumMod val="75000"/>
                                      <a:lumOff val="25000"/>
                                    </a:schemeClr>
                                  </a:solidFill>
                                  <a:latin typeface="Cambria Math" panose="02040503050406030204" pitchFamily="18" charset="0"/>
                                  <a:cs typeface="Arial" pitchFamily="34" charset="0"/>
                                </a:rPr>
                                <m:t>2</m:t>
                              </m:r>
                            </m:sub>
                          </m:sSub>
                        </m:e>
                      </m:mr>
                    </m:m>
                  </m:oMath>
                </a14:m>
                <a:r>
                  <a:rPr lang="en-US" altLang="ko-KR" sz="1600" dirty="0">
                    <a:solidFill>
                      <a:schemeClr val="tx1">
                        <a:lumMod val="75000"/>
                        <a:lumOff val="25000"/>
                      </a:schemeClr>
                    </a:solidFill>
                    <a:cs typeface="Arial" pitchFamily="34" charset="0"/>
                  </a:rPr>
                  <a:t>) , then Length</a:t>
                </a:r>
              </a:p>
              <a:p>
                <a:pPr algn="ctr">
                  <a:lnSpc>
                    <a:spcPct val="150000"/>
                  </a:lnSpc>
                </a:pP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i="1">
                            <a:solidFill>
                              <a:schemeClr val="tx1">
                                <a:lumMod val="75000"/>
                                <a:lumOff val="25000"/>
                              </a:schemeClr>
                            </a:solidFill>
                            <a:latin typeface="Cambria Math" panose="02040503050406030204" pitchFamily="18" charset="0"/>
                            <a:cs typeface="Arial" pitchFamily="34" charset="0"/>
                          </a:rPr>
                          <m:t>𝑎</m:t>
                        </m:r>
                      </m:e>
                    </m:acc>
                    <m:r>
                      <a:rPr lang="en-US" altLang="ko-KR" sz="1600" i="1">
                        <a:solidFill>
                          <a:schemeClr val="tx1">
                            <a:lumMod val="75000"/>
                            <a:lumOff val="25000"/>
                          </a:schemeClr>
                        </a:solidFill>
                        <a:latin typeface="Cambria Math" panose="02040503050406030204" pitchFamily="18" charset="0"/>
                        <a:cs typeface="Arial" pitchFamily="34" charset="0"/>
                      </a:rPr>
                      <m:t> </m:t>
                    </m:r>
                  </m:oMath>
                </a14:m>
                <a:r>
                  <a:rPr lang="en-US" altLang="ko-KR" sz="1600" dirty="0">
                    <a:solidFill>
                      <a:schemeClr val="tx1">
                        <a:lumMod val="75000"/>
                        <a:lumOff val="25000"/>
                      </a:schemeClr>
                    </a:solidFill>
                    <a:cs typeface="Arial" pitchFamily="34" charset="0"/>
                  </a:rPr>
                  <a:t> =</a:t>
                </a:r>
                <a14:m>
                  <m:oMath xmlns:m="http://schemas.openxmlformats.org/officeDocument/2006/math">
                    <m:d>
                      <m:dPr>
                        <m:begChr m:val="|"/>
                        <m:endChr m:val="|"/>
                        <m:ctrlPr>
                          <a:rPr lang="en-US" altLang="ko-KR" sz="1600" i="1" dirty="0" smtClean="0">
                            <a:solidFill>
                              <a:schemeClr val="tx1">
                                <a:lumMod val="75000"/>
                                <a:lumOff val="25000"/>
                              </a:schemeClr>
                            </a:solidFill>
                            <a:latin typeface="Cambria Math" panose="02040503050406030204" pitchFamily="18" charset="0"/>
                            <a:cs typeface="Arial" pitchFamily="34" charset="0"/>
                          </a:rPr>
                        </m:ctrlPr>
                      </m:dPr>
                      <m:e>
                        <m:r>
                          <a:rPr lang="en-US" altLang="ko-KR" sz="1600" i="1">
                            <a:solidFill>
                              <a:schemeClr val="tx1">
                                <a:lumMod val="75000"/>
                                <a:lumOff val="25000"/>
                              </a:schemeClr>
                            </a:solidFill>
                            <a:latin typeface="Cambria Math" panose="02040503050406030204" pitchFamily="18" charset="0"/>
                            <a:cs typeface="Arial" pitchFamily="34" charset="0"/>
                          </a:rPr>
                          <m:t>ā</m:t>
                        </m:r>
                      </m:e>
                    </m:d>
                  </m:oMath>
                </a14:m>
                <a:r>
                  <a:rPr lang="en-US" altLang="ko-KR" sz="1600" dirty="0">
                    <a:solidFill>
                      <a:schemeClr val="tx1">
                        <a:lumMod val="75000"/>
                        <a:lumOff val="25000"/>
                      </a:schemeClr>
                    </a:solidFill>
                    <a:cs typeface="Arial" pitchFamily="34" charset="0"/>
                  </a:rPr>
                  <a:t> = </a:t>
                </a:r>
                <a14:m>
                  <m:oMath xmlns:m="http://schemas.openxmlformats.org/officeDocument/2006/math">
                    <m:rad>
                      <m:radPr>
                        <m:degHide m:val="on"/>
                        <m:ctrlPr>
                          <a:rPr lang="en-US" altLang="ko-KR" sz="1600" i="1" smtClean="0">
                            <a:solidFill>
                              <a:schemeClr val="tx1">
                                <a:lumMod val="75000"/>
                                <a:lumOff val="25000"/>
                              </a:schemeClr>
                            </a:solidFill>
                            <a:latin typeface="Cambria Math" panose="02040503050406030204" pitchFamily="18" charset="0"/>
                            <a:cs typeface="Arial" pitchFamily="34" charset="0"/>
                          </a:rPr>
                        </m:ctrlPr>
                      </m:radPr>
                      <m:deg/>
                      <m:e>
                        <m:sSubSup>
                          <m:sSubSupPr>
                            <m:ctrlPr>
                              <a:rPr lang="en-US" altLang="ko-KR" sz="1600" i="1" smtClean="0">
                                <a:solidFill>
                                  <a:schemeClr val="tx1">
                                    <a:lumMod val="75000"/>
                                    <a:lumOff val="25000"/>
                                  </a:schemeClr>
                                </a:solidFill>
                                <a:latin typeface="Cambria Math" panose="02040503050406030204" pitchFamily="18" charset="0"/>
                                <a:cs typeface="Arial" pitchFamily="34" charset="0"/>
                              </a:rPr>
                            </m:ctrlPr>
                          </m:sSubSupPr>
                          <m:e>
                            <m:r>
                              <a:rPr lang="en-US" altLang="ko-KR" sz="1600" b="0" i="1" smtClean="0">
                                <a:solidFill>
                                  <a:schemeClr val="tx1">
                                    <a:lumMod val="75000"/>
                                    <a:lumOff val="25000"/>
                                  </a:schemeClr>
                                </a:solidFill>
                                <a:latin typeface="Cambria Math" panose="02040503050406030204" pitchFamily="18" charset="0"/>
                                <a:cs typeface="Arial" pitchFamily="34" charset="0"/>
                              </a:rPr>
                              <m:t>𝑎</m:t>
                            </m:r>
                          </m:e>
                          <m:sub>
                            <m:r>
                              <a:rPr lang="en-US" altLang="ko-KR" sz="1600" b="0" i="1" smtClean="0">
                                <a:solidFill>
                                  <a:schemeClr val="tx1">
                                    <a:lumMod val="75000"/>
                                    <a:lumOff val="25000"/>
                                  </a:schemeClr>
                                </a:solidFill>
                                <a:latin typeface="Cambria Math" panose="02040503050406030204" pitchFamily="18" charset="0"/>
                                <a:cs typeface="Arial" pitchFamily="34" charset="0"/>
                              </a:rPr>
                              <m:t>1</m:t>
                            </m:r>
                          </m:sub>
                          <m:sup>
                            <m:r>
                              <a:rPr lang="en-US" altLang="ko-KR" sz="1600" b="0" i="1" smtClean="0">
                                <a:solidFill>
                                  <a:schemeClr val="tx1">
                                    <a:lumMod val="75000"/>
                                    <a:lumOff val="25000"/>
                                  </a:schemeClr>
                                </a:solidFill>
                                <a:latin typeface="Cambria Math" panose="02040503050406030204" pitchFamily="18" charset="0"/>
                                <a:cs typeface="Arial" pitchFamily="34" charset="0"/>
                              </a:rPr>
                              <m:t>2   </m:t>
                            </m:r>
                          </m:sup>
                        </m:sSubSup>
                        <m:sSubSup>
                          <m:sSubSupPr>
                            <m:ctrlPr>
                              <a:rPr lang="en-US" altLang="ko-KR" sz="1600" i="1">
                                <a:solidFill>
                                  <a:schemeClr val="tx1">
                                    <a:lumMod val="75000"/>
                                    <a:lumOff val="25000"/>
                                  </a:schemeClr>
                                </a:solidFill>
                                <a:latin typeface="Cambria Math" panose="02040503050406030204" pitchFamily="18" charset="0"/>
                                <a:cs typeface="Arial" pitchFamily="34" charset="0"/>
                              </a:rPr>
                            </m:ctrlPr>
                          </m:sSubSupPr>
                          <m:e>
                            <m:r>
                              <a:rPr lang="en-US" altLang="ko-KR" sz="1600" b="0" i="1" smtClean="0">
                                <a:solidFill>
                                  <a:schemeClr val="tx1">
                                    <a:lumMod val="75000"/>
                                    <a:lumOff val="25000"/>
                                  </a:schemeClr>
                                </a:solidFill>
                                <a:latin typeface="Cambria Math" panose="02040503050406030204" pitchFamily="18" charset="0"/>
                                <a:cs typeface="Arial" pitchFamily="34" charset="0"/>
                              </a:rPr>
                              <m:t>+ </m:t>
                            </m:r>
                            <m:r>
                              <a:rPr lang="en-US" altLang="ko-KR" sz="1600" i="1">
                                <a:solidFill>
                                  <a:schemeClr val="tx1">
                                    <a:lumMod val="75000"/>
                                    <a:lumOff val="25000"/>
                                  </a:schemeClr>
                                </a:solidFill>
                                <a:latin typeface="Cambria Math" panose="02040503050406030204" pitchFamily="18" charset="0"/>
                                <a:cs typeface="Arial" pitchFamily="34" charset="0"/>
                              </a:rPr>
                              <m:t>𝑎</m:t>
                            </m:r>
                          </m:e>
                          <m:sub>
                            <m:r>
                              <a:rPr lang="en-US" altLang="ko-KR" sz="1600" i="1">
                                <a:solidFill>
                                  <a:schemeClr val="tx1">
                                    <a:lumMod val="75000"/>
                                    <a:lumOff val="25000"/>
                                  </a:schemeClr>
                                </a:solidFill>
                                <a:latin typeface="Cambria Math" panose="02040503050406030204" pitchFamily="18" charset="0"/>
                                <a:cs typeface="Arial" pitchFamily="34" charset="0"/>
                              </a:rPr>
                              <m:t>2</m:t>
                            </m:r>
                          </m:sub>
                          <m:sup>
                            <m:r>
                              <a:rPr lang="en-US" altLang="ko-KR" sz="1600" i="1">
                                <a:solidFill>
                                  <a:schemeClr val="tx1">
                                    <a:lumMod val="75000"/>
                                    <a:lumOff val="25000"/>
                                  </a:schemeClr>
                                </a:solidFill>
                                <a:latin typeface="Cambria Math" panose="02040503050406030204" pitchFamily="18" charset="0"/>
                                <a:cs typeface="Arial" pitchFamily="34" charset="0"/>
                              </a:rPr>
                              <m:t>2</m:t>
                            </m:r>
                          </m:sup>
                        </m:sSubSup>
                      </m:e>
                    </m:rad>
                  </m:oMath>
                </a14:m>
                <a:endParaRPr lang="en-US" altLang="ko-KR" sz="1600" dirty="0">
                  <a:solidFill>
                    <a:schemeClr val="tx1">
                      <a:lumMod val="75000"/>
                      <a:lumOff val="25000"/>
                    </a:schemeClr>
                  </a:solidFill>
                  <a:cs typeface="Arial" pitchFamily="34" charset="0"/>
                </a:endParaRPr>
              </a:p>
              <a:p>
                <a:pPr>
                  <a:lnSpc>
                    <a:spcPct val="150000"/>
                  </a:lnSpc>
                </a:pPr>
                <a:r>
                  <a:rPr lang="en-US" altLang="ko-KR" sz="1600" dirty="0">
                    <a:solidFill>
                      <a:schemeClr val="tx1">
                        <a:lumMod val="75000"/>
                        <a:lumOff val="25000"/>
                      </a:schemeClr>
                    </a:solidFill>
                    <a:cs typeface="Arial" pitchFamily="34" charset="0"/>
                  </a:rPr>
                  <a:t>Coordinates of points A(2,7), B (-1,3) and C (0,-4). Determine the length of vector AB</a:t>
                </a:r>
              </a:p>
              <a:p>
                <a:pPr>
                  <a:lnSpc>
                    <a:spcPct val="150000"/>
                  </a:lnSpc>
                </a:pPr>
                <a14:m>
                  <m:oMath xmlns:m="http://schemas.openxmlformats.org/officeDocument/2006/math">
                    <m:acc>
                      <m:accPr>
                        <m:chr m:val="̅"/>
                        <m:ctrlPr>
                          <a:rPr lang="en-US" altLang="ko-KR" sz="1600" i="1">
                            <a:solidFill>
                              <a:schemeClr val="tx1">
                                <a:lumMod val="75000"/>
                                <a:lumOff val="25000"/>
                              </a:schemeClr>
                            </a:solidFill>
                            <a:latin typeface="Cambria Math" panose="02040503050406030204" pitchFamily="18" charset="0"/>
                            <a:cs typeface="Arial" pitchFamily="34" charset="0"/>
                          </a:rPr>
                        </m:ctrlPr>
                      </m:accPr>
                      <m:e>
                        <m:r>
                          <a:rPr lang="en-US" altLang="ko-KR" sz="1600" i="1">
                            <a:solidFill>
                              <a:schemeClr val="tx1">
                                <a:lumMod val="75000"/>
                                <a:lumOff val="25000"/>
                              </a:schemeClr>
                            </a:solidFill>
                            <a:latin typeface="Cambria Math" panose="02040503050406030204" pitchFamily="18" charset="0"/>
                            <a:cs typeface="Arial" pitchFamily="34" charset="0"/>
                          </a:rPr>
                          <m:t>𝐴𝐵</m:t>
                        </m:r>
                      </m:e>
                    </m:acc>
                  </m:oMath>
                </a14:m>
                <a:r>
                  <a:rPr lang="en-US" altLang="ko-KR" sz="1600" dirty="0">
                    <a:solidFill>
                      <a:schemeClr val="tx1">
                        <a:lumMod val="75000"/>
                        <a:lumOff val="25000"/>
                      </a:schemeClr>
                    </a:solidFill>
                    <a:cs typeface="Arial" pitchFamily="34" charset="0"/>
                  </a:rPr>
                  <a:t>  = </a:t>
                </a:r>
                <a14:m>
                  <m:oMath xmlns:m="http://schemas.openxmlformats.org/officeDocument/2006/math">
                    <m:r>
                      <a:rPr lang="en-US" altLang="ko-KR" sz="1600" b="1" i="1">
                        <a:solidFill>
                          <a:schemeClr val="tx1">
                            <a:lumMod val="75000"/>
                            <a:lumOff val="25000"/>
                          </a:schemeClr>
                        </a:solidFill>
                        <a:latin typeface="Cambria Math" panose="02040503050406030204" pitchFamily="18" charset="0"/>
                        <a:cs typeface="Arial" pitchFamily="34" charset="0"/>
                      </a:rPr>
                      <m:t>𝒃</m:t>
                    </m:r>
                  </m:oMath>
                </a14:m>
                <a:r>
                  <a:rPr lang="en-US" altLang="ko-KR" sz="1600" dirty="0">
                    <a:solidFill>
                      <a:schemeClr val="tx1">
                        <a:lumMod val="75000"/>
                        <a:lumOff val="25000"/>
                      </a:schemeClr>
                    </a:solidFill>
                    <a:cs typeface="Arial" pitchFamily="34" charset="0"/>
                  </a:rPr>
                  <a:t> - </a:t>
                </a:r>
                <a14:m>
                  <m:oMath xmlns:m="http://schemas.openxmlformats.org/officeDocument/2006/math">
                    <m:r>
                      <a:rPr lang="en-US" altLang="ko-KR" sz="1600" b="1" i="1">
                        <a:solidFill>
                          <a:schemeClr val="tx1">
                            <a:lumMod val="75000"/>
                            <a:lumOff val="25000"/>
                          </a:schemeClr>
                        </a:solidFill>
                        <a:latin typeface="Cambria Math" panose="02040503050406030204" pitchFamily="18" charset="0"/>
                        <a:cs typeface="Arial" pitchFamily="34" charset="0"/>
                      </a:rPr>
                      <m:t>𝒂</m:t>
                    </m:r>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i="1">
                              <a:solidFill>
                                <a:schemeClr val="tx1">
                                  <a:lumMod val="75000"/>
                                  <a:lumOff val="25000"/>
                                </a:schemeClr>
                              </a:solidFill>
                              <a:latin typeface="Cambria Math" panose="02040503050406030204" pitchFamily="18" charset="0"/>
                              <a:cs typeface="Arial" pitchFamily="34" charset="0"/>
                            </a:rPr>
                            <m:t>−</m:t>
                          </m:r>
                          <m:r>
                            <a:rPr lang="en-US" altLang="ko-KR" sz="1600" i="1">
                              <a:solidFill>
                                <a:schemeClr val="tx1">
                                  <a:lumMod val="75000"/>
                                  <a:lumOff val="25000"/>
                                </a:schemeClr>
                              </a:solidFill>
                              <a:latin typeface="Cambria Math" panose="02040503050406030204" pitchFamily="18" charset="0"/>
                              <a:cs typeface="Arial" pitchFamily="34" charset="0"/>
                            </a:rPr>
                            <m:t>1</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3</m:t>
                          </m:r>
                        </m:e>
                      </m:mr>
                    </m:m>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i="1">
                              <a:solidFill>
                                <a:schemeClr val="tx1">
                                  <a:lumMod val="75000"/>
                                  <a:lumOff val="25000"/>
                                </a:schemeClr>
                              </a:solidFill>
                              <a:latin typeface="Cambria Math" panose="02040503050406030204" pitchFamily="18" charset="0"/>
                              <a:cs typeface="Arial" pitchFamily="34" charset="0"/>
                            </a:rPr>
                            <m:t>2</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7</m:t>
                          </m:r>
                        </m:e>
                      </m:mr>
                    </m:m>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i="1">
                              <a:solidFill>
                                <a:schemeClr val="tx1">
                                  <a:lumMod val="75000"/>
                                  <a:lumOff val="25000"/>
                                </a:schemeClr>
                              </a:solidFill>
                              <a:latin typeface="Cambria Math" panose="02040503050406030204" pitchFamily="18" charset="0"/>
                              <a:cs typeface="Arial" pitchFamily="34" charset="0"/>
                            </a:rPr>
                            <m:t>−</m:t>
                          </m:r>
                          <m:r>
                            <a:rPr lang="en-US" altLang="ko-KR" sz="1600" i="1">
                              <a:solidFill>
                                <a:schemeClr val="tx1">
                                  <a:lumMod val="75000"/>
                                  <a:lumOff val="25000"/>
                                </a:schemeClr>
                              </a:solidFill>
                              <a:latin typeface="Cambria Math" panose="02040503050406030204" pitchFamily="18" charset="0"/>
                              <a:cs typeface="Arial" pitchFamily="34" charset="0"/>
                            </a:rPr>
                            <m:t>3</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−4</m:t>
                          </m:r>
                        </m:e>
                      </m:mr>
                    </m:m>
                  </m:oMath>
                </a14:m>
                <a:r>
                  <a:rPr lang="en-US" altLang="ko-KR" sz="1600" dirty="0">
                    <a:solidFill>
                      <a:schemeClr val="tx1">
                        <a:lumMod val="75000"/>
                        <a:lumOff val="25000"/>
                      </a:schemeClr>
                    </a:solidFill>
                    <a:cs typeface="Arial" pitchFamily="34" charset="0"/>
                  </a:rPr>
                  <a:t>) </a:t>
                </a:r>
              </a:p>
              <a:p>
                <a:pPr>
                  <a:lnSpc>
                    <a:spcPct val="150000"/>
                  </a:lnSpc>
                </a:pPr>
                <a14:m>
                  <m:oMath xmlns:m="http://schemas.openxmlformats.org/officeDocument/2006/math">
                    <m:d>
                      <m:dPr>
                        <m:begChr m:val="|"/>
                        <m:endChr m:val="|"/>
                        <m:ctrlPr>
                          <a:rPr lang="en-US" altLang="ko-KR" sz="1600" i="1" dirty="0">
                            <a:solidFill>
                              <a:schemeClr val="tx1">
                                <a:lumMod val="75000"/>
                                <a:lumOff val="25000"/>
                              </a:schemeClr>
                            </a:solidFill>
                            <a:latin typeface="Cambria Math" panose="02040503050406030204" pitchFamily="18" charset="0"/>
                            <a:cs typeface="Arial" pitchFamily="34" charset="0"/>
                          </a:rPr>
                        </m:ctrlPr>
                      </m:dPr>
                      <m:e>
                        <m:r>
                          <a:rPr lang="en-US" altLang="ko-KR" sz="1600" b="0" i="1" dirty="0" smtClean="0">
                            <a:solidFill>
                              <a:schemeClr val="tx1">
                                <a:lumMod val="75000"/>
                                <a:lumOff val="25000"/>
                              </a:schemeClr>
                            </a:solidFill>
                            <a:latin typeface="Cambria Math" panose="02040503050406030204" pitchFamily="18" charset="0"/>
                            <a:cs typeface="Arial" pitchFamily="34" charset="0"/>
                          </a:rPr>
                          <m:t>𝐴𝐵</m:t>
                        </m:r>
                      </m:e>
                    </m:d>
                  </m:oMath>
                </a14:m>
                <a:r>
                  <a:rPr lang="en-US" altLang="ko-KR" sz="1600" dirty="0">
                    <a:solidFill>
                      <a:schemeClr val="tx1">
                        <a:lumMod val="75000"/>
                        <a:lumOff val="25000"/>
                      </a:schemeClr>
                    </a:solidFill>
                    <a:cs typeface="Arial" pitchFamily="34" charset="0"/>
                  </a:rPr>
                  <a:t> = </a:t>
                </a:r>
                <a14:m>
                  <m:oMath xmlns:m="http://schemas.openxmlformats.org/officeDocument/2006/math">
                    <m:rad>
                      <m:radPr>
                        <m:degHide m:val="on"/>
                        <m:ctrlPr>
                          <a:rPr lang="en-US" altLang="ko-KR" sz="1600" i="1">
                            <a:solidFill>
                              <a:schemeClr val="tx1">
                                <a:lumMod val="75000"/>
                                <a:lumOff val="25000"/>
                              </a:schemeClr>
                            </a:solidFill>
                            <a:latin typeface="Cambria Math" panose="02040503050406030204" pitchFamily="18" charset="0"/>
                            <a:cs typeface="Arial" pitchFamily="34" charset="0"/>
                          </a:rPr>
                        </m:ctrlPr>
                      </m:radPr>
                      <m:deg/>
                      <m:e>
                        <m:sSubSup>
                          <m:sSubSupPr>
                            <m:ctrlPr>
                              <a:rPr lang="en-US" altLang="ko-KR" sz="1600" i="1" smtClean="0">
                                <a:solidFill>
                                  <a:schemeClr val="tx1">
                                    <a:lumMod val="75000"/>
                                    <a:lumOff val="25000"/>
                                  </a:schemeClr>
                                </a:solidFill>
                                <a:latin typeface="Cambria Math" panose="02040503050406030204" pitchFamily="18" charset="0"/>
                                <a:cs typeface="Arial" pitchFamily="34" charset="0"/>
                              </a:rPr>
                            </m:ctrlPr>
                          </m:sSubSupPr>
                          <m:e>
                            <m:r>
                              <a:rPr lang="en-US" altLang="ko-KR" sz="1600" b="0" i="1" smtClean="0">
                                <a:solidFill>
                                  <a:schemeClr val="tx1">
                                    <a:lumMod val="75000"/>
                                    <a:lumOff val="25000"/>
                                  </a:schemeClr>
                                </a:solidFill>
                                <a:latin typeface="Cambria Math" panose="02040503050406030204" pitchFamily="18" charset="0"/>
                                <a:cs typeface="Arial" pitchFamily="34" charset="0"/>
                              </a:rPr>
                              <m:t>−3</m:t>
                            </m:r>
                          </m:e>
                          <m:sub/>
                          <m:sup>
                            <m:r>
                              <a:rPr lang="en-US" altLang="ko-KR" sz="1600" i="1">
                                <a:solidFill>
                                  <a:schemeClr val="tx1">
                                    <a:lumMod val="75000"/>
                                    <a:lumOff val="25000"/>
                                  </a:schemeClr>
                                </a:solidFill>
                                <a:latin typeface="Cambria Math" panose="02040503050406030204" pitchFamily="18" charset="0"/>
                                <a:cs typeface="Arial" pitchFamily="34" charset="0"/>
                              </a:rPr>
                              <m:t>2   </m:t>
                            </m:r>
                          </m:sup>
                        </m:sSubSup>
                        <m:sSubSup>
                          <m:sSubSupPr>
                            <m:ctrlPr>
                              <a:rPr lang="en-US" altLang="ko-KR" sz="1600" i="1">
                                <a:solidFill>
                                  <a:schemeClr val="tx1">
                                    <a:lumMod val="75000"/>
                                    <a:lumOff val="25000"/>
                                  </a:schemeClr>
                                </a:solidFill>
                                <a:latin typeface="Cambria Math" panose="02040503050406030204" pitchFamily="18" charset="0"/>
                                <a:cs typeface="Arial" pitchFamily="34" charset="0"/>
                              </a:rPr>
                            </m:ctrlPr>
                          </m:sSubSupPr>
                          <m:e>
                            <m:r>
                              <a:rPr lang="en-US" altLang="ko-KR" sz="1600" i="1">
                                <a:solidFill>
                                  <a:schemeClr val="tx1">
                                    <a:lumMod val="75000"/>
                                    <a:lumOff val="25000"/>
                                  </a:schemeClr>
                                </a:solidFill>
                                <a:latin typeface="Cambria Math" panose="02040503050406030204" pitchFamily="18" charset="0"/>
                                <a:cs typeface="Arial" pitchFamily="34" charset="0"/>
                              </a:rPr>
                              <m:t>+ </m:t>
                            </m:r>
                            <m:r>
                              <a:rPr lang="en-US" altLang="ko-KR" sz="1600" b="0" i="1" smtClean="0">
                                <a:solidFill>
                                  <a:schemeClr val="tx1">
                                    <a:lumMod val="75000"/>
                                    <a:lumOff val="25000"/>
                                  </a:schemeClr>
                                </a:solidFill>
                                <a:latin typeface="Cambria Math" panose="02040503050406030204" pitchFamily="18" charset="0"/>
                                <a:cs typeface="Arial" pitchFamily="34" charset="0"/>
                              </a:rPr>
                              <m:t>(−4</m:t>
                            </m:r>
                          </m:e>
                          <m:sub/>
                          <m:sup>
                            <m:r>
                              <a:rPr lang="en-US" altLang="ko-KR" sz="1600" i="1">
                                <a:solidFill>
                                  <a:schemeClr val="tx1">
                                    <a:lumMod val="75000"/>
                                    <a:lumOff val="25000"/>
                                  </a:schemeClr>
                                </a:solidFill>
                                <a:latin typeface="Cambria Math" panose="02040503050406030204" pitchFamily="18" charset="0"/>
                                <a:cs typeface="Arial" pitchFamily="34" charset="0"/>
                              </a:rPr>
                              <m:t>2</m:t>
                            </m:r>
                          </m:sup>
                        </m:sSubSup>
                      </m:e>
                    </m:rad>
                  </m:oMath>
                </a14:m>
                <a:r>
                  <a:rPr lang="en-US" altLang="ko-KR" sz="1600" dirty="0">
                    <a:solidFill>
                      <a:schemeClr val="tx1">
                        <a:lumMod val="75000"/>
                        <a:lumOff val="25000"/>
                      </a:schemeClr>
                    </a:solidFill>
                    <a:cs typeface="Arial" pitchFamily="34" charset="0"/>
                  </a:rPr>
                  <a:t>) = </a:t>
                </a:r>
                <a14:m>
                  <m:oMath xmlns:m="http://schemas.openxmlformats.org/officeDocument/2006/math">
                    <m:rad>
                      <m:radPr>
                        <m:degHide m:val="on"/>
                        <m:ctrlPr>
                          <a:rPr lang="en-US" altLang="ko-KR" sz="1600" i="1" smtClean="0">
                            <a:solidFill>
                              <a:schemeClr val="tx1">
                                <a:lumMod val="75000"/>
                                <a:lumOff val="25000"/>
                              </a:schemeClr>
                            </a:solidFill>
                            <a:latin typeface="Cambria Math" panose="02040503050406030204" pitchFamily="18" charset="0"/>
                            <a:cs typeface="Arial" pitchFamily="34" charset="0"/>
                          </a:rPr>
                        </m:ctrlPr>
                      </m:radPr>
                      <m:deg/>
                      <m:e>
                        <m:r>
                          <a:rPr lang="en-US" altLang="ko-KR" sz="1600" b="0" i="1" smtClean="0">
                            <a:solidFill>
                              <a:schemeClr val="tx1">
                                <a:lumMod val="75000"/>
                                <a:lumOff val="25000"/>
                              </a:schemeClr>
                            </a:solidFill>
                            <a:latin typeface="Cambria Math" panose="02040503050406030204" pitchFamily="18" charset="0"/>
                            <a:cs typeface="Arial" pitchFamily="34" charset="0"/>
                          </a:rPr>
                          <m:t>9+16 </m:t>
                        </m:r>
                      </m:e>
                    </m:rad>
                  </m:oMath>
                </a14:m>
                <a:r>
                  <a:rPr lang="en-US" altLang="ko-KR" sz="1600" dirty="0">
                    <a:solidFill>
                      <a:schemeClr val="tx1">
                        <a:lumMod val="75000"/>
                        <a:lumOff val="25000"/>
                      </a:schemeClr>
                    </a:solidFill>
                    <a:cs typeface="Arial" pitchFamily="34" charset="0"/>
                  </a:rPr>
                  <a:t> =</a:t>
                </a:r>
                <a14:m>
                  <m:oMath xmlns:m="http://schemas.openxmlformats.org/officeDocument/2006/math">
                    <m:rad>
                      <m:radPr>
                        <m:degHide m:val="on"/>
                        <m:ctrlPr>
                          <a:rPr lang="en-US" altLang="ko-KR" sz="1600" i="1" dirty="0" smtClean="0">
                            <a:solidFill>
                              <a:schemeClr val="tx1">
                                <a:lumMod val="75000"/>
                                <a:lumOff val="25000"/>
                              </a:schemeClr>
                            </a:solidFill>
                            <a:latin typeface="Cambria Math" panose="02040503050406030204" pitchFamily="18" charset="0"/>
                            <a:cs typeface="Arial" pitchFamily="34" charset="0"/>
                          </a:rPr>
                        </m:ctrlPr>
                      </m:radPr>
                      <m:deg/>
                      <m:e>
                        <m:r>
                          <a:rPr lang="en-US" altLang="ko-KR" sz="1600" b="0" i="1" dirty="0" smtClean="0">
                            <a:solidFill>
                              <a:schemeClr val="tx1">
                                <a:lumMod val="75000"/>
                                <a:lumOff val="25000"/>
                              </a:schemeClr>
                            </a:solidFill>
                            <a:latin typeface="Cambria Math" panose="02040503050406030204" pitchFamily="18" charset="0"/>
                            <a:cs typeface="Arial" pitchFamily="34" charset="0"/>
                          </a:rPr>
                          <m:t>25</m:t>
                        </m:r>
                      </m:e>
                    </m:rad>
                  </m:oMath>
                </a14:m>
                <a:r>
                  <a:rPr lang="en-US" altLang="ko-KR" sz="1600" dirty="0">
                    <a:solidFill>
                      <a:schemeClr val="tx1">
                        <a:lumMod val="75000"/>
                        <a:lumOff val="25000"/>
                      </a:schemeClr>
                    </a:solidFill>
                    <a:cs typeface="Arial" pitchFamily="34" charset="0"/>
                  </a:rPr>
                  <a:t>  = 5 (Length of vector AB)</a:t>
                </a:r>
              </a:p>
              <a:p>
                <a:pPr>
                  <a:lnSpc>
                    <a:spcPct val="150000"/>
                  </a:lnSpc>
                </a:pPr>
                <a:endParaRPr lang="en-US" altLang="ko-KR" sz="1600" dirty="0">
                  <a:solidFill>
                    <a:schemeClr val="tx1">
                      <a:lumMod val="75000"/>
                      <a:lumOff val="25000"/>
                    </a:schemeClr>
                  </a:solidFill>
                  <a:cs typeface="Arial" pitchFamily="34" charset="0"/>
                </a:endParaRPr>
              </a:p>
            </p:txBody>
          </p:sp>
        </mc:Choice>
        <mc:Fallback>
          <p:sp>
            <p:nvSpPr>
              <p:cNvPr id="8" name="TextBox 7">
                <a:extLst>
                  <a:ext uri="{FF2B5EF4-FFF2-40B4-BE49-F238E27FC236}">
                    <a16:creationId xmlns:a16="http://schemas.microsoft.com/office/drawing/2014/main" id="{9DAFA89B-187A-4BED-9FD8-365A6ADC9456}"/>
                  </a:ext>
                </a:extLst>
              </p:cNvPr>
              <p:cNvSpPr txBox="1">
                <a:spLocks noRot="1" noChangeAspect="1" noMove="1" noResize="1" noEditPoints="1" noAdjustHandles="1" noChangeArrowheads="1" noChangeShapeType="1" noTextEdit="1"/>
              </p:cNvSpPr>
              <p:nvPr/>
            </p:nvSpPr>
            <p:spPr>
              <a:xfrm>
                <a:off x="766452" y="907246"/>
                <a:ext cx="6262597" cy="3584507"/>
              </a:xfrm>
              <a:prstGeom prst="rect">
                <a:avLst/>
              </a:prstGeom>
              <a:blipFill>
                <a:blip r:embed="rId2"/>
                <a:stretch>
                  <a:fillRect l="-584"/>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5583B7A3-B9B9-4A05-903E-F1C76B18FF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8477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E9CB0-FBEE-7763-FBAF-0DB9DC2611CA}"/>
              </a:ext>
            </a:extLst>
          </p:cNvPr>
          <p:cNvPicPr>
            <a:picLocks noChangeAspect="1"/>
          </p:cNvPicPr>
          <p:nvPr/>
        </p:nvPicPr>
        <p:blipFill>
          <a:blip r:embed="rId2"/>
          <a:stretch>
            <a:fillRect/>
          </a:stretch>
        </p:blipFill>
        <p:spPr>
          <a:xfrm>
            <a:off x="2051720" y="1131590"/>
            <a:ext cx="6173061" cy="3334215"/>
          </a:xfrm>
          <a:prstGeom prst="rect">
            <a:avLst/>
          </a:prstGeom>
        </p:spPr>
      </p:pic>
      <p:sp>
        <p:nvSpPr>
          <p:cNvPr id="6" name="TextBox 5">
            <a:extLst>
              <a:ext uri="{FF2B5EF4-FFF2-40B4-BE49-F238E27FC236}">
                <a16:creationId xmlns:a16="http://schemas.microsoft.com/office/drawing/2014/main" id="{A58F8F3D-9694-B57D-69D0-86207D9F8899}"/>
              </a:ext>
            </a:extLst>
          </p:cNvPr>
          <p:cNvSpPr txBox="1"/>
          <p:nvPr/>
        </p:nvSpPr>
        <p:spPr>
          <a:xfrm>
            <a:off x="2029029" y="555526"/>
            <a:ext cx="4572000" cy="400110"/>
          </a:xfrm>
          <a:prstGeom prst="rect">
            <a:avLst/>
          </a:prstGeom>
          <a:noFill/>
        </p:spPr>
        <p:txBody>
          <a:bodyPr wrap="square">
            <a:spAutoFit/>
          </a:bodyPr>
          <a:lstStyle/>
          <a:p>
            <a:r>
              <a:rPr lang="en-ID" sz="2000" b="1" dirty="0"/>
              <a:t>parallelogram</a:t>
            </a:r>
          </a:p>
        </p:txBody>
      </p:sp>
    </p:spTree>
    <p:extLst>
      <p:ext uri="{BB962C8B-B14F-4D97-AF65-F5344CB8AC3E}">
        <p14:creationId xmlns:p14="http://schemas.microsoft.com/office/powerpoint/2010/main" val="80242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FD7BF-C59E-F6A2-30F5-E9D31F9E8CFC}"/>
              </a:ext>
            </a:extLst>
          </p:cNvPr>
          <p:cNvPicPr>
            <a:picLocks noChangeAspect="1"/>
          </p:cNvPicPr>
          <p:nvPr/>
        </p:nvPicPr>
        <p:blipFill>
          <a:blip r:embed="rId2"/>
          <a:stretch>
            <a:fillRect/>
          </a:stretch>
        </p:blipFill>
        <p:spPr>
          <a:xfrm>
            <a:off x="1763688" y="714116"/>
            <a:ext cx="6411220" cy="3715268"/>
          </a:xfrm>
          <a:prstGeom prst="rect">
            <a:avLst/>
          </a:prstGeom>
        </p:spPr>
      </p:pic>
      <p:sp>
        <p:nvSpPr>
          <p:cNvPr id="6" name="TextBox 5">
            <a:extLst>
              <a:ext uri="{FF2B5EF4-FFF2-40B4-BE49-F238E27FC236}">
                <a16:creationId xmlns:a16="http://schemas.microsoft.com/office/drawing/2014/main" id="{9674C0A6-ABBE-0462-B947-7E58E00AB0C6}"/>
              </a:ext>
            </a:extLst>
          </p:cNvPr>
          <p:cNvSpPr txBox="1"/>
          <p:nvPr/>
        </p:nvSpPr>
        <p:spPr>
          <a:xfrm>
            <a:off x="2051720" y="344784"/>
            <a:ext cx="4572000" cy="400110"/>
          </a:xfrm>
          <a:prstGeom prst="rect">
            <a:avLst/>
          </a:prstGeom>
          <a:noFill/>
        </p:spPr>
        <p:txBody>
          <a:bodyPr wrap="square">
            <a:spAutoFit/>
          </a:bodyPr>
          <a:lstStyle/>
          <a:p>
            <a:r>
              <a:rPr lang="en-ID" sz="2000" b="1" dirty="0"/>
              <a:t>triangle</a:t>
            </a:r>
          </a:p>
        </p:txBody>
      </p:sp>
    </p:spTree>
    <p:extLst>
      <p:ext uri="{BB962C8B-B14F-4D97-AF65-F5344CB8AC3E}">
        <p14:creationId xmlns:p14="http://schemas.microsoft.com/office/powerpoint/2010/main" val="4259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4222F9-2E77-E794-89D6-DE52E006AAA7}"/>
              </a:ext>
            </a:extLst>
          </p:cNvPr>
          <p:cNvPicPr>
            <a:picLocks noChangeAspect="1"/>
          </p:cNvPicPr>
          <p:nvPr/>
        </p:nvPicPr>
        <p:blipFill>
          <a:blip r:embed="rId2"/>
          <a:stretch>
            <a:fillRect/>
          </a:stretch>
        </p:blipFill>
        <p:spPr>
          <a:xfrm>
            <a:off x="2411760" y="915566"/>
            <a:ext cx="5688632" cy="2884097"/>
          </a:xfrm>
          <a:prstGeom prst="rect">
            <a:avLst/>
          </a:prstGeom>
        </p:spPr>
      </p:pic>
      <p:sp>
        <p:nvSpPr>
          <p:cNvPr id="6" name="TextBox 5">
            <a:extLst>
              <a:ext uri="{FF2B5EF4-FFF2-40B4-BE49-F238E27FC236}">
                <a16:creationId xmlns:a16="http://schemas.microsoft.com/office/drawing/2014/main" id="{375A341C-65E6-976F-8E10-95C1C976318B}"/>
              </a:ext>
            </a:extLst>
          </p:cNvPr>
          <p:cNvSpPr txBox="1"/>
          <p:nvPr/>
        </p:nvSpPr>
        <p:spPr>
          <a:xfrm>
            <a:off x="1835696" y="411510"/>
            <a:ext cx="4572000" cy="369332"/>
          </a:xfrm>
          <a:prstGeom prst="rect">
            <a:avLst/>
          </a:prstGeom>
          <a:noFill/>
        </p:spPr>
        <p:txBody>
          <a:bodyPr wrap="square">
            <a:spAutoFit/>
          </a:bodyPr>
          <a:lstStyle/>
          <a:p>
            <a:r>
              <a:rPr lang="en-ID" b="1" dirty="0"/>
              <a:t>polygon</a:t>
            </a:r>
          </a:p>
        </p:txBody>
      </p:sp>
    </p:spTree>
    <p:extLst>
      <p:ext uri="{BB962C8B-B14F-4D97-AF65-F5344CB8AC3E}">
        <p14:creationId xmlns:p14="http://schemas.microsoft.com/office/powerpoint/2010/main" val="229876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80B7A4-970E-4DE3-A65C-CFD56DBA33DD}"/>
                  </a:ext>
                </a:extLst>
              </p:cNvPr>
              <p:cNvSpPr txBox="1"/>
              <p:nvPr/>
            </p:nvSpPr>
            <p:spPr>
              <a:xfrm>
                <a:off x="1783069" y="316948"/>
                <a:ext cx="7109411" cy="584775"/>
              </a:xfrm>
              <a:prstGeom prst="rect">
                <a:avLst/>
              </a:prstGeom>
              <a:noFill/>
            </p:spPr>
            <p:txBody>
              <a:bodyPr wrap="square" rtlCol="0">
                <a:spAutoFit/>
              </a:bodyPr>
              <a:lstStyle/>
              <a:p>
                <a:r>
                  <a:rPr lang="en-US" altLang="ko-KR" sz="3200" b="1" dirty="0">
                    <a:cs typeface="Arial" pitchFamily="34" charset="0"/>
                  </a:rPr>
                  <a:t>Vector Sum </a:t>
                </a:r>
                <a14:m>
                  <m:oMath xmlns:m="http://schemas.openxmlformats.org/officeDocument/2006/math">
                    <m:r>
                      <a:rPr lang="en-US" altLang="ko-KR" sz="3200" b="1" i="0" smtClean="0">
                        <a:solidFill>
                          <a:schemeClr val="tx1"/>
                        </a:solidFill>
                        <a:latin typeface="Cambria Math" panose="02040503050406030204" pitchFamily="18" charset="0"/>
                        <a:cs typeface="Arial" pitchFamily="34" charset="0"/>
                      </a:rPr>
                      <m:t>𝐚</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𝐛</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𝐜</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𝐝</m:t>
                    </m:r>
                    <m:r>
                      <a:rPr lang="en-US" altLang="ko-KR" sz="3200" b="1" i="0" smtClean="0">
                        <a:solidFill>
                          <a:schemeClr val="tx1"/>
                        </a:solidFill>
                        <a:latin typeface="Cambria Math" panose="02040503050406030204" pitchFamily="18" charset="0"/>
                        <a:cs typeface="Arial" pitchFamily="34" charset="0"/>
                      </a:rPr>
                      <m:t>+ . . .</m:t>
                    </m:r>
                  </m:oMath>
                </a14:m>
                <a:endParaRPr lang="en-US" altLang="ko-KR" sz="3200" b="1" dirty="0">
                  <a:solidFill>
                    <a:srgbClr val="EE6816"/>
                  </a:solidFill>
                  <a:cs typeface="Arial" pitchFamily="34" charset="0"/>
                </a:endParaRPr>
              </a:p>
            </p:txBody>
          </p:sp>
        </mc:Choice>
        <mc:Fallback>
          <p:sp>
            <p:nvSpPr>
              <p:cNvPr id="2" name="TextBox 1">
                <a:extLst>
                  <a:ext uri="{FF2B5EF4-FFF2-40B4-BE49-F238E27FC236}">
                    <a16:creationId xmlns:a16="http://schemas.microsoft.com/office/drawing/2014/main" id="{4180B7A4-970E-4DE3-A65C-CFD56DBA33DD}"/>
                  </a:ext>
                </a:extLst>
              </p:cNvPr>
              <p:cNvSpPr txBox="1">
                <a:spLocks noRot="1" noChangeAspect="1" noMove="1" noResize="1" noEditPoints="1" noAdjustHandles="1" noChangeArrowheads="1" noChangeShapeType="1" noTextEdit="1"/>
              </p:cNvSpPr>
              <p:nvPr/>
            </p:nvSpPr>
            <p:spPr>
              <a:xfrm>
                <a:off x="1783069" y="316948"/>
                <a:ext cx="7109411" cy="584775"/>
              </a:xfrm>
              <a:prstGeom prst="rect">
                <a:avLst/>
              </a:prstGeom>
              <a:blipFill>
                <a:blip r:embed="rId2"/>
                <a:stretch>
                  <a:fillRect l="-2142" t="-13542" b="-33333"/>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C7723873-C580-4138-9800-55D1172E9B2C}"/>
              </a:ext>
            </a:extLst>
          </p:cNvPr>
          <p:cNvPicPr>
            <a:picLocks noChangeAspect="1"/>
          </p:cNvPicPr>
          <p:nvPr/>
        </p:nvPicPr>
        <p:blipFill>
          <a:blip r:embed="rId3"/>
          <a:stretch>
            <a:fillRect/>
          </a:stretch>
        </p:blipFill>
        <p:spPr>
          <a:xfrm>
            <a:off x="1763688" y="1530694"/>
            <a:ext cx="2048385" cy="1749549"/>
          </a:xfrm>
          <a:prstGeom prst="rect">
            <a:avLst/>
          </a:prstGeom>
        </p:spPr>
      </p:pic>
      <p:grpSp>
        <p:nvGrpSpPr>
          <p:cNvPr id="12" name="Group 11">
            <a:extLst>
              <a:ext uri="{FF2B5EF4-FFF2-40B4-BE49-F238E27FC236}">
                <a16:creationId xmlns:a16="http://schemas.microsoft.com/office/drawing/2014/main" id="{3CA3080A-57EE-4D4F-B04A-00A78F8A2A9D}"/>
              </a:ext>
            </a:extLst>
          </p:cNvPr>
          <p:cNvGrpSpPr/>
          <p:nvPr/>
        </p:nvGrpSpPr>
        <p:grpSpPr>
          <a:xfrm>
            <a:off x="4401670" y="1408035"/>
            <a:ext cx="3050650" cy="1950049"/>
            <a:chOff x="4401670" y="1182241"/>
            <a:chExt cx="3050650" cy="1950049"/>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D58D50-758F-431F-8956-0AC2AB66843A}"/>
                    </a:ext>
                  </a:extLst>
                </p:cNvPr>
                <p:cNvSpPr txBox="1"/>
                <p:nvPr/>
              </p:nvSpPr>
              <p:spPr>
                <a:xfrm>
                  <a:off x="4401670" y="1182241"/>
                  <a:ext cx="1584176" cy="416524"/>
                </a:xfrm>
                <a:prstGeom prst="rect">
                  <a:avLst/>
                </a:prstGeom>
                <a:noFill/>
              </p:spPr>
              <p:txBody>
                <a:bodyPr wrap="square" rtlCol="0">
                  <a:spAutoFit/>
                </a:bodyPr>
                <a:lstStyle/>
                <a:p>
                  <a:pPr>
                    <a:lnSpc>
                      <a:spcPct val="150000"/>
                    </a:lnSpc>
                  </a:pPr>
                  <a14:m>
                    <m:oMath xmlns:m="http://schemas.openxmlformats.org/officeDocument/2006/math">
                      <m:r>
                        <a:rPr lang="en-US" altLang="ko-KR" sz="1600" b="1" i="0" smtClean="0">
                          <a:solidFill>
                            <a:schemeClr val="tx1">
                              <a:lumMod val="75000"/>
                              <a:lumOff val="25000"/>
                            </a:schemeClr>
                          </a:solidFill>
                          <a:latin typeface="Cambria Math" panose="02040503050406030204" pitchFamily="18" charset="0"/>
                          <a:cs typeface="Arial" pitchFamily="34" charset="0"/>
                        </a:rPr>
                        <m:t>𝐚</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𝐛</m:t>
                      </m:r>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AC</m:t>
                          </m:r>
                        </m:e>
                      </m:acc>
                    </m:oMath>
                  </a14:m>
                  <a:r>
                    <a:rPr lang="en-US" altLang="ko-KR" sz="1600" b="1">
                      <a:solidFill>
                        <a:schemeClr val="tx1">
                          <a:lumMod val="75000"/>
                          <a:lumOff val="25000"/>
                        </a:schemeClr>
                      </a:solidFill>
                      <a:cs typeface="Arial" pitchFamily="34" charset="0"/>
                    </a:rPr>
                    <a:t> </a:t>
                  </a:r>
                </a:p>
              </p:txBody>
            </p:sp>
          </mc:Choice>
          <mc:Fallback xmlns="">
            <p:sp>
              <p:nvSpPr>
                <p:cNvPr id="5" name="TextBox 4">
                  <a:extLst>
                    <a:ext uri="{FF2B5EF4-FFF2-40B4-BE49-F238E27FC236}">
                      <a16:creationId xmlns:a16="http://schemas.microsoft.com/office/drawing/2014/main" id="{4DD58D50-758F-431F-8956-0AC2AB66843A}"/>
                    </a:ext>
                  </a:extLst>
                </p:cNvPr>
                <p:cNvSpPr txBox="1">
                  <a:spLocks noRot="1" noChangeAspect="1" noMove="1" noResize="1" noEditPoints="1" noAdjustHandles="1" noChangeArrowheads="1" noChangeShapeType="1" noTextEdit="1"/>
                </p:cNvSpPr>
                <p:nvPr/>
              </p:nvSpPr>
              <p:spPr>
                <a:xfrm>
                  <a:off x="4401670" y="1182241"/>
                  <a:ext cx="1584176" cy="416524"/>
                </a:xfrm>
                <a:prstGeom prst="rect">
                  <a:avLst/>
                </a:prstGeom>
                <a:blipFill>
                  <a:blip r:embed="rId4"/>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A3C6FA-AA74-46F0-A6AD-3A4FA23DF4FA}"/>
                    </a:ext>
                  </a:extLst>
                </p:cNvPr>
                <p:cNvSpPr txBox="1"/>
                <p:nvPr/>
              </p:nvSpPr>
              <p:spPr>
                <a:xfrm>
                  <a:off x="5004048" y="1563638"/>
                  <a:ext cx="1584176" cy="462563"/>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AC</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𝐜</m:t>
                        </m:r>
                        <m:r>
                          <a:rPr lang="en-US" altLang="ko-KR" sz="1600" b="1" i="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AD</m:t>
                            </m:r>
                          </m:e>
                        </m:acc>
                      </m:oMath>
                    </m:oMathPara>
                  </a14:m>
                  <a:endParaRPr lang="en-US" altLang="ko-KR" sz="1600">
                    <a:solidFill>
                      <a:schemeClr val="tx1">
                        <a:lumMod val="75000"/>
                        <a:lumOff val="25000"/>
                      </a:schemeClr>
                    </a:solidFill>
                    <a:cs typeface="Arial" pitchFamily="34" charset="0"/>
                  </a:endParaRPr>
                </a:p>
              </p:txBody>
            </p:sp>
          </mc:Choice>
          <mc:Fallback xmlns="">
            <p:sp>
              <p:nvSpPr>
                <p:cNvPr id="8" name="TextBox 7">
                  <a:extLst>
                    <a:ext uri="{FF2B5EF4-FFF2-40B4-BE49-F238E27FC236}">
                      <a16:creationId xmlns:a16="http://schemas.microsoft.com/office/drawing/2014/main" id="{FDA3C6FA-AA74-46F0-A6AD-3A4FA23DF4FA}"/>
                    </a:ext>
                  </a:extLst>
                </p:cNvPr>
                <p:cNvSpPr txBox="1">
                  <a:spLocks noRot="1" noChangeAspect="1" noMove="1" noResize="1" noEditPoints="1" noAdjustHandles="1" noChangeArrowheads="1" noChangeShapeType="1" noTextEdit="1"/>
                </p:cNvSpPr>
                <p:nvPr/>
              </p:nvSpPr>
              <p:spPr>
                <a:xfrm>
                  <a:off x="5004048" y="1563638"/>
                  <a:ext cx="1584176" cy="462563"/>
                </a:xfrm>
                <a:prstGeom prst="rect">
                  <a:avLst/>
                </a:prstGeom>
                <a:blipFill>
                  <a:blip r:embed="rId5"/>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91FB59-C8AA-45F2-BEED-83D80036170D}"/>
                    </a:ext>
                  </a:extLst>
                </p:cNvPr>
                <p:cNvSpPr txBox="1"/>
                <p:nvPr/>
              </p:nvSpPr>
              <p:spPr>
                <a:xfrm>
                  <a:off x="4932040" y="1923678"/>
                  <a:ext cx="1584176" cy="416524"/>
                </a:xfrm>
                <a:prstGeom prst="rect">
                  <a:avLst/>
                </a:prstGeom>
                <a:noFill/>
              </p:spPr>
              <p:txBody>
                <a:bodyPr wrap="square" rtlCol="0">
                  <a:spAutoFit/>
                </a:bodyPr>
                <a:lstStyle/>
                <a:p>
                  <a:pPr>
                    <a:lnSpc>
                      <a:spcPct val="150000"/>
                    </a:lnSpc>
                  </a:pPr>
                  <a14:m>
                    <m:oMath xmlns:m="http://schemas.openxmlformats.org/officeDocument/2006/math">
                      <m:r>
                        <a:rPr lang="en-US" altLang="ko-KR" sz="1600" b="1" i="0" smtClean="0">
                          <a:solidFill>
                            <a:schemeClr val="tx1">
                              <a:lumMod val="75000"/>
                              <a:lumOff val="25000"/>
                            </a:schemeClr>
                          </a:solidFill>
                          <a:latin typeface="Cambria Math" panose="02040503050406030204" pitchFamily="18" charset="0"/>
                          <a:cs typeface="Arial" pitchFamily="34" charset="0"/>
                        </a:rPr>
                        <m:t>𝐚</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𝐛</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𝐜</m:t>
                      </m:r>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AD</m:t>
                          </m:r>
                        </m:e>
                      </m:acc>
                    </m:oMath>
                  </a14:m>
                  <a:r>
                    <a:rPr lang="en-US" altLang="ko-KR" sz="1600" b="1">
                      <a:solidFill>
                        <a:schemeClr val="tx1">
                          <a:lumMod val="75000"/>
                          <a:lumOff val="25000"/>
                        </a:schemeClr>
                      </a:solidFill>
                      <a:cs typeface="Arial" pitchFamily="34" charset="0"/>
                    </a:rPr>
                    <a:t> </a:t>
                  </a:r>
                </a:p>
              </p:txBody>
            </p:sp>
          </mc:Choice>
          <mc:Fallback xmlns="">
            <p:sp>
              <p:nvSpPr>
                <p:cNvPr id="9" name="TextBox 8">
                  <a:extLst>
                    <a:ext uri="{FF2B5EF4-FFF2-40B4-BE49-F238E27FC236}">
                      <a16:creationId xmlns:a16="http://schemas.microsoft.com/office/drawing/2014/main" id="{FF91FB59-C8AA-45F2-BEED-83D80036170D}"/>
                    </a:ext>
                  </a:extLst>
                </p:cNvPr>
                <p:cNvSpPr txBox="1">
                  <a:spLocks noRot="1" noChangeAspect="1" noMove="1" noResize="1" noEditPoints="1" noAdjustHandles="1" noChangeArrowheads="1" noChangeShapeType="1" noTextEdit="1"/>
                </p:cNvSpPr>
                <p:nvPr/>
              </p:nvSpPr>
              <p:spPr>
                <a:xfrm>
                  <a:off x="4932040" y="1923678"/>
                  <a:ext cx="1584176" cy="416524"/>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8ECE9A-08E4-43FF-82C6-71D6E38C71B3}"/>
                    </a:ext>
                  </a:extLst>
                </p:cNvPr>
                <p:cNvSpPr txBox="1"/>
                <p:nvPr/>
              </p:nvSpPr>
              <p:spPr>
                <a:xfrm>
                  <a:off x="5868144" y="2340202"/>
                  <a:ext cx="1584176" cy="462563"/>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AD</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𝐝</m:t>
                        </m:r>
                        <m:r>
                          <a:rPr lang="en-US" altLang="ko-KR" sz="1600" b="1" i="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AE</m:t>
                            </m:r>
                          </m:e>
                        </m:acc>
                      </m:oMath>
                    </m:oMathPara>
                  </a14:m>
                  <a:endParaRPr lang="en-US" altLang="ko-KR" sz="1600">
                    <a:solidFill>
                      <a:schemeClr val="tx1">
                        <a:lumMod val="75000"/>
                        <a:lumOff val="25000"/>
                      </a:schemeClr>
                    </a:solidFill>
                    <a:cs typeface="Arial" pitchFamily="34" charset="0"/>
                  </a:endParaRPr>
                </a:p>
              </p:txBody>
            </p:sp>
          </mc:Choice>
          <mc:Fallback xmlns="">
            <p:sp>
              <p:nvSpPr>
                <p:cNvPr id="10" name="TextBox 9">
                  <a:extLst>
                    <a:ext uri="{FF2B5EF4-FFF2-40B4-BE49-F238E27FC236}">
                      <a16:creationId xmlns:a16="http://schemas.microsoft.com/office/drawing/2014/main" id="{618ECE9A-08E4-43FF-82C6-71D6E38C71B3}"/>
                    </a:ext>
                  </a:extLst>
                </p:cNvPr>
                <p:cNvSpPr txBox="1">
                  <a:spLocks noRot="1" noChangeAspect="1" noMove="1" noResize="1" noEditPoints="1" noAdjustHandles="1" noChangeArrowheads="1" noChangeShapeType="1" noTextEdit="1"/>
                </p:cNvSpPr>
                <p:nvPr/>
              </p:nvSpPr>
              <p:spPr>
                <a:xfrm>
                  <a:off x="5868144" y="2340202"/>
                  <a:ext cx="1584176" cy="462563"/>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11D4D-1341-4A9B-860E-2FD8F083FF98}"/>
                    </a:ext>
                  </a:extLst>
                </p:cNvPr>
                <p:cNvSpPr txBox="1"/>
                <p:nvPr/>
              </p:nvSpPr>
              <p:spPr>
                <a:xfrm>
                  <a:off x="5480396" y="2715766"/>
                  <a:ext cx="1899916" cy="416524"/>
                </a:xfrm>
                <a:prstGeom prst="rect">
                  <a:avLst/>
                </a:prstGeom>
                <a:noFill/>
              </p:spPr>
              <p:txBody>
                <a:bodyPr wrap="square" rtlCol="0">
                  <a:spAutoFit/>
                </a:bodyPr>
                <a:lstStyle/>
                <a:p>
                  <a:pPr>
                    <a:lnSpc>
                      <a:spcPct val="150000"/>
                    </a:lnSpc>
                  </a:pPr>
                  <a14:m>
                    <m:oMath xmlns:m="http://schemas.openxmlformats.org/officeDocument/2006/math">
                      <m:r>
                        <a:rPr lang="en-US" altLang="ko-KR" sz="1600" b="1" i="0" smtClean="0">
                          <a:solidFill>
                            <a:schemeClr val="tx1">
                              <a:lumMod val="75000"/>
                              <a:lumOff val="25000"/>
                            </a:schemeClr>
                          </a:solidFill>
                          <a:latin typeface="Cambria Math" panose="02040503050406030204" pitchFamily="18" charset="0"/>
                          <a:cs typeface="Arial" pitchFamily="34" charset="0"/>
                        </a:rPr>
                        <m:t>𝐚</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𝐛</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𝐜</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𝐝</m:t>
                      </m:r>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AE</m:t>
                          </m:r>
                        </m:e>
                      </m:acc>
                    </m:oMath>
                  </a14:m>
                  <a:r>
                    <a:rPr lang="en-US" altLang="ko-KR" sz="1600" b="1">
                      <a:solidFill>
                        <a:schemeClr val="tx1">
                          <a:lumMod val="75000"/>
                          <a:lumOff val="25000"/>
                        </a:schemeClr>
                      </a:solidFill>
                      <a:cs typeface="Arial" pitchFamily="34" charset="0"/>
                    </a:rPr>
                    <a:t> </a:t>
                  </a:r>
                </a:p>
              </p:txBody>
            </p:sp>
          </mc:Choice>
          <mc:Fallback xmlns="">
            <p:sp>
              <p:nvSpPr>
                <p:cNvPr id="11" name="TextBox 10">
                  <a:extLst>
                    <a:ext uri="{FF2B5EF4-FFF2-40B4-BE49-F238E27FC236}">
                      <a16:creationId xmlns:a16="http://schemas.microsoft.com/office/drawing/2014/main" id="{3B011D4D-1341-4A9B-860E-2FD8F083FF98}"/>
                    </a:ext>
                  </a:extLst>
                </p:cNvPr>
                <p:cNvSpPr txBox="1">
                  <a:spLocks noRot="1" noChangeAspect="1" noMove="1" noResize="1" noEditPoints="1" noAdjustHandles="1" noChangeArrowheads="1" noChangeShapeType="1" noTextEdit="1"/>
                </p:cNvSpPr>
                <p:nvPr/>
              </p:nvSpPr>
              <p:spPr>
                <a:xfrm>
                  <a:off x="5480396" y="2715766"/>
                  <a:ext cx="1899916" cy="416524"/>
                </a:xfrm>
                <a:prstGeom prst="rect">
                  <a:avLst/>
                </a:prstGeom>
                <a:blipFill>
                  <a:blip r:embed="rId8"/>
                  <a:stretch>
                    <a:fillRect/>
                  </a:stretch>
                </a:blipFill>
              </p:spPr>
              <p:txBody>
                <a:bodyPr/>
                <a:lstStyle/>
                <a:p>
                  <a:r>
                    <a:rPr lang="en-ID">
                      <a:noFill/>
                    </a:rPr>
                    <a:t> </a:t>
                  </a:r>
                </a:p>
              </p:txBody>
            </p:sp>
          </mc:Fallback>
        </mc:AlternateContent>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2985420-9C38-4FCF-8E77-A4E47D472550}"/>
                  </a:ext>
                </a:extLst>
              </p:cNvPr>
              <p:cNvSpPr txBox="1"/>
              <p:nvPr/>
            </p:nvSpPr>
            <p:spPr>
              <a:xfrm>
                <a:off x="1872749" y="3586607"/>
                <a:ext cx="6875715" cy="785856"/>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The sum of vectors </a:t>
                </a:r>
                <a:r>
                  <a:rPr lang="ko-KR" altLang="en-US" sz="1600" dirty="0">
                    <a:solidFill>
                      <a:schemeClr val="tx1">
                        <a:lumMod val="75000"/>
                        <a:lumOff val="25000"/>
                      </a:schemeClr>
                    </a:solidFill>
                    <a:cs typeface="Arial" pitchFamily="34" charset="0"/>
                  </a:rPr>
                  <a:t>𝐚</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𝐛</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𝐜</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𝐝 </a:t>
                </a:r>
                <a:r>
                  <a:rPr lang="en-US" altLang="ko-KR" sz="1600" dirty="0">
                    <a:solidFill>
                      <a:schemeClr val="tx1">
                        <a:lumMod val="75000"/>
                        <a:lumOff val="25000"/>
                      </a:schemeClr>
                    </a:solidFill>
                    <a:cs typeface="Arial" pitchFamily="34" charset="0"/>
                  </a:rPr>
                  <a:t>produces a single vector connecting the start of the first vector to the end of the last vector, namely a </a:t>
                </a:r>
                <a14:m>
                  <m:oMath xmlns:m="http://schemas.openxmlformats.org/officeDocument/2006/math">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a:solidFill>
                              <a:schemeClr val="tx1">
                                <a:lumMod val="75000"/>
                                <a:lumOff val="25000"/>
                              </a:schemeClr>
                            </a:solidFill>
                            <a:latin typeface="Cambria Math" panose="02040503050406030204" pitchFamily="18" charset="0"/>
                            <a:cs typeface="Arial" pitchFamily="34" charset="0"/>
                          </a:rPr>
                          <m:t>AE</m:t>
                        </m:r>
                      </m:e>
                    </m:acc>
                  </m:oMath>
                </a14:m>
                <a:r>
                  <a:rPr lang="en-US" altLang="ko-KR" sz="1600" dirty="0">
                    <a:solidFill>
                      <a:schemeClr val="tx1">
                        <a:lumMod val="75000"/>
                        <a:lumOff val="25000"/>
                      </a:schemeClr>
                    </a:solidFill>
                    <a:cs typeface="Arial" pitchFamily="34" charset="0"/>
                  </a:rPr>
                  <a:t>. </a:t>
                </a:r>
                <a:endParaRPr lang="en-US" altLang="ko-KR" sz="1600" b="1" dirty="0">
                  <a:solidFill>
                    <a:schemeClr val="tx1">
                      <a:lumMod val="75000"/>
                      <a:lumOff val="25000"/>
                    </a:schemeClr>
                  </a:solidFill>
                  <a:cs typeface="Arial" pitchFamily="34" charset="0"/>
                </a:endParaRPr>
              </a:p>
            </p:txBody>
          </p:sp>
        </mc:Choice>
        <mc:Fallback>
          <p:sp>
            <p:nvSpPr>
              <p:cNvPr id="13" name="TextBox 12">
                <a:extLst>
                  <a:ext uri="{FF2B5EF4-FFF2-40B4-BE49-F238E27FC236}">
                    <a16:creationId xmlns:a16="http://schemas.microsoft.com/office/drawing/2014/main" id="{E2985420-9C38-4FCF-8E77-A4E47D472550}"/>
                  </a:ext>
                </a:extLst>
              </p:cNvPr>
              <p:cNvSpPr txBox="1">
                <a:spLocks noRot="1" noChangeAspect="1" noMove="1" noResize="1" noEditPoints="1" noAdjustHandles="1" noChangeArrowheads="1" noChangeShapeType="1" noTextEdit="1"/>
              </p:cNvSpPr>
              <p:nvPr/>
            </p:nvSpPr>
            <p:spPr>
              <a:xfrm>
                <a:off x="1872749" y="3586607"/>
                <a:ext cx="6875715" cy="785856"/>
              </a:xfrm>
              <a:prstGeom prst="rect">
                <a:avLst/>
              </a:prstGeom>
              <a:blipFill>
                <a:blip r:embed="rId9"/>
                <a:stretch>
                  <a:fillRect l="-443" r="-1152" b="-9302"/>
                </a:stretch>
              </a:blipFill>
            </p:spPr>
            <p:txBody>
              <a:bodyPr/>
              <a:lstStyle/>
              <a:p>
                <a:r>
                  <a:rPr lang="en-ID">
                    <a:noFill/>
                  </a:rPr>
                  <a:t> </a:t>
                </a:r>
              </a:p>
            </p:txBody>
          </p:sp>
        </mc:Fallback>
      </mc:AlternateContent>
      <p:sp>
        <p:nvSpPr>
          <p:cNvPr id="14" name="TextBox 13">
            <a:extLst>
              <a:ext uri="{FF2B5EF4-FFF2-40B4-BE49-F238E27FC236}">
                <a16:creationId xmlns:a16="http://schemas.microsoft.com/office/drawing/2014/main" id="{48940CB2-626C-4264-9B7B-3D1C8A7B1CA8}"/>
              </a:ext>
            </a:extLst>
          </p:cNvPr>
          <p:cNvSpPr txBox="1"/>
          <p:nvPr/>
        </p:nvSpPr>
        <p:spPr>
          <a:xfrm>
            <a:off x="1869928" y="951500"/>
            <a:ext cx="1403107" cy="456535"/>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Example 1</a:t>
            </a:r>
          </a:p>
        </p:txBody>
      </p:sp>
      <p:pic>
        <p:nvPicPr>
          <p:cNvPr id="15" name="Picture 14">
            <a:extLst>
              <a:ext uri="{FF2B5EF4-FFF2-40B4-BE49-F238E27FC236}">
                <a16:creationId xmlns:a16="http://schemas.microsoft.com/office/drawing/2014/main" id="{DE50F20B-1FCA-419A-9D3F-1C0DE9E10F6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7631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80B7A4-970E-4DE3-A65C-CFD56DBA33DD}"/>
                  </a:ext>
                </a:extLst>
              </p:cNvPr>
              <p:cNvSpPr txBox="1"/>
              <p:nvPr/>
            </p:nvSpPr>
            <p:spPr>
              <a:xfrm>
                <a:off x="1783069" y="316948"/>
                <a:ext cx="7109411" cy="584775"/>
              </a:xfrm>
              <a:prstGeom prst="rect">
                <a:avLst/>
              </a:prstGeom>
              <a:noFill/>
            </p:spPr>
            <p:txBody>
              <a:bodyPr wrap="square" rtlCol="0">
                <a:spAutoFit/>
              </a:bodyPr>
              <a:lstStyle/>
              <a:p>
                <a:r>
                  <a:rPr lang="en-US" altLang="ko-KR" sz="3200" b="1" dirty="0" err="1">
                    <a:solidFill>
                      <a:schemeClr val="tx1"/>
                    </a:solidFill>
                    <a:cs typeface="Arial" pitchFamily="34" charset="0"/>
                  </a:rPr>
                  <a:t>Vektor</a:t>
                </a:r>
                <a:r>
                  <a:rPr lang="en-US" altLang="ko-KR" sz="3200" b="1" dirty="0">
                    <a:solidFill>
                      <a:schemeClr val="tx1"/>
                    </a:solidFill>
                    <a:cs typeface="Arial" pitchFamily="34" charset="0"/>
                  </a:rPr>
                  <a:t> Sum </a:t>
                </a:r>
                <a14:m>
                  <m:oMath xmlns:m="http://schemas.openxmlformats.org/officeDocument/2006/math">
                    <m:r>
                      <a:rPr lang="en-US" altLang="ko-KR" sz="3200" b="1" i="0" smtClean="0">
                        <a:solidFill>
                          <a:schemeClr val="tx1"/>
                        </a:solidFill>
                        <a:latin typeface="Cambria Math" panose="02040503050406030204" pitchFamily="18" charset="0"/>
                        <a:cs typeface="Arial" pitchFamily="34" charset="0"/>
                      </a:rPr>
                      <m:t>𝐚</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𝐛</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𝐜</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𝐝</m:t>
                    </m:r>
                    <m:r>
                      <a:rPr lang="en-US" altLang="ko-KR" sz="3200" b="1" i="0" smtClean="0">
                        <a:solidFill>
                          <a:schemeClr val="tx1"/>
                        </a:solidFill>
                        <a:latin typeface="Cambria Math" panose="02040503050406030204" pitchFamily="18" charset="0"/>
                        <a:cs typeface="Arial" pitchFamily="34" charset="0"/>
                      </a:rPr>
                      <m:t>+ . . .</m:t>
                    </m:r>
                  </m:oMath>
                </a14:m>
                <a:endParaRPr lang="en-US" altLang="ko-KR" sz="3200" b="1" dirty="0">
                  <a:solidFill>
                    <a:srgbClr val="EE6816"/>
                  </a:solidFill>
                  <a:cs typeface="Arial" pitchFamily="34" charset="0"/>
                </a:endParaRPr>
              </a:p>
            </p:txBody>
          </p:sp>
        </mc:Choice>
        <mc:Fallback>
          <p:sp>
            <p:nvSpPr>
              <p:cNvPr id="2" name="TextBox 1">
                <a:extLst>
                  <a:ext uri="{FF2B5EF4-FFF2-40B4-BE49-F238E27FC236}">
                    <a16:creationId xmlns:a16="http://schemas.microsoft.com/office/drawing/2014/main" id="{4180B7A4-970E-4DE3-A65C-CFD56DBA33DD}"/>
                  </a:ext>
                </a:extLst>
              </p:cNvPr>
              <p:cNvSpPr txBox="1">
                <a:spLocks noRot="1" noChangeAspect="1" noMove="1" noResize="1" noEditPoints="1" noAdjustHandles="1" noChangeArrowheads="1" noChangeShapeType="1" noTextEdit="1"/>
              </p:cNvSpPr>
              <p:nvPr/>
            </p:nvSpPr>
            <p:spPr>
              <a:xfrm>
                <a:off x="1783069" y="316948"/>
                <a:ext cx="7109411" cy="584775"/>
              </a:xfrm>
              <a:prstGeom prst="rect">
                <a:avLst/>
              </a:prstGeom>
              <a:blipFill>
                <a:blip r:embed="rId2"/>
                <a:stretch>
                  <a:fillRect l="-2142" t="-13542" b="-33333"/>
                </a:stretch>
              </a:blipFill>
            </p:spPr>
            <p:txBody>
              <a:bodyPr/>
              <a:lstStyle/>
              <a:p>
                <a:r>
                  <a:rPr lang="en-ID">
                    <a:noFill/>
                  </a:rPr>
                  <a:t> </a:t>
                </a:r>
              </a:p>
            </p:txBody>
          </p:sp>
        </mc:Fallback>
      </mc:AlternateContent>
      <p:sp>
        <p:nvSpPr>
          <p:cNvPr id="13" name="TextBox 12">
            <a:extLst>
              <a:ext uri="{FF2B5EF4-FFF2-40B4-BE49-F238E27FC236}">
                <a16:creationId xmlns:a16="http://schemas.microsoft.com/office/drawing/2014/main" id="{E2985420-9C38-4FCF-8E77-A4E47D472550}"/>
              </a:ext>
            </a:extLst>
          </p:cNvPr>
          <p:cNvSpPr txBox="1"/>
          <p:nvPr/>
        </p:nvSpPr>
        <p:spPr>
          <a:xfrm>
            <a:off x="1899916" y="1347614"/>
            <a:ext cx="6875715" cy="456535"/>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What about the results of vector addition?</a:t>
            </a:r>
          </a:p>
        </p:txBody>
      </p:sp>
      <p:pic>
        <p:nvPicPr>
          <p:cNvPr id="4" name="Picture 3">
            <a:extLst>
              <a:ext uri="{FF2B5EF4-FFF2-40B4-BE49-F238E27FC236}">
                <a16:creationId xmlns:a16="http://schemas.microsoft.com/office/drawing/2014/main" id="{5AA26B8F-B943-4ECD-9D6F-1C5D98D3B6F1}"/>
              </a:ext>
            </a:extLst>
          </p:cNvPr>
          <p:cNvPicPr>
            <a:picLocks noChangeAspect="1"/>
          </p:cNvPicPr>
          <p:nvPr/>
        </p:nvPicPr>
        <p:blipFill>
          <a:blip r:embed="rId3"/>
          <a:stretch>
            <a:fillRect/>
          </a:stretch>
        </p:blipFill>
        <p:spPr>
          <a:xfrm>
            <a:off x="1925432" y="1951484"/>
            <a:ext cx="2152323" cy="1240532"/>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04B52F-21EA-47B9-83D8-95A90DD7AF43}"/>
                  </a:ext>
                </a:extLst>
              </p:cNvPr>
              <p:cNvSpPr txBox="1"/>
              <p:nvPr/>
            </p:nvSpPr>
            <p:spPr>
              <a:xfrm>
                <a:off x="4548697" y="1948832"/>
                <a:ext cx="3479688" cy="508729"/>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𝐏𝐐</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𝐐𝐑</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𝐑𝐒</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𝐒𝐓</m:t>
                          </m:r>
                        </m:e>
                      </m:acc>
                      <m:r>
                        <a:rPr lang="en-US" altLang="ko-KR" b="1" i="1" smtClean="0">
                          <a:solidFill>
                            <a:schemeClr val="tx1">
                              <a:lumMod val="75000"/>
                              <a:lumOff val="25000"/>
                            </a:schemeClr>
                          </a:solidFill>
                          <a:latin typeface="Cambria Math" panose="02040503050406030204" pitchFamily="18" charset="0"/>
                          <a:cs typeface="Arial" pitchFamily="34" charset="0"/>
                        </a:rPr>
                        <m:t>= . . . . . . . . . .</m:t>
                      </m:r>
                    </m:oMath>
                  </m:oMathPara>
                </a14:m>
                <a:endParaRPr lang="en-US" altLang="ko-KR" b="1" dirty="0">
                  <a:solidFill>
                    <a:schemeClr val="tx1">
                      <a:lumMod val="75000"/>
                      <a:lumOff val="25000"/>
                    </a:schemeClr>
                  </a:solidFill>
                  <a:cs typeface="Arial" pitchFamily="34" charset="0"/>
                </a:endParaRPr>
              </a:p>
            </p:txBody>
          </p:sp>
        </mc:Choice>
        <mc:Fallback xmlns="">
          <p:sp>
            <p:nvSpPr>
              <p:cNvPr id="14" name="TextBox 13">
                <a:extLst>
                  <a:ext uri="{FF2B5EF4-FFF2-40B4-BE49-F238E27FC236}">
                    <a16:creationId xmlns:a16="http://schemas.microsoft.com/office/drawing/2014/main" id="{BE04B52F-21EA-47B9-83D8-95A90DD7AF43}"/>
                  </a:ext>
                </a:extLst>
              </p:cNvPr>
              <p:cNvSpPr txBox="1">
                <a:spLocks noRot="1" noChangeAspect="1" noMove="1" noResize="1" noEditPoints="1" noAdjustHandles="1" noChangeArrowheads="1" noChangeShapeType="1" noTextEdit="1"/>
              </p:cNvSpPr>
              <p:nvPr/>
            </p:nvSpPr>
            <p:spPr>
              <a:xfrm>
                <a:off x="4548697" y="1948832"/>
                <a:ext cx="3479688" cy="508729"/>
              </a:xfrm>
              <a:prstGeom prst="rect">
                <a:avLst/>
              </a:prstGeom>
              <a:blipFill>
                <a:blip r:embed="rId4"/>
                <a:stretch>
                  <a:fillRect/>
                </a:stretch>
              </a:blipFill>
            </p:spPr>
            <p:txBody>
              <a:bodyPr/>
              <a:lstStyle/>
              <a:p>
                <a:r>
                  <a:rPr lang="id-ID">
                    <a:noFill/>
                  </a:rPr>
                  <a:t> </a:t>
                </a:r>
              </a:p>
            </p:txBody>
          </p:sp>
        </mc:Fallback>
      </mc:AlternateContent>
      <p:pic>
        <p:nvPicPr>
          <p:cNvPr id="6" name="Picture 5">
            <a:extLst>
              <a:ext uri="{FF2B5EF4-FFF2-40B4-BE49-F238E27FC236}">
                <a16:creationId xmlns:a16="http://schemas.microsoft.com/office/drawing/2014/main" id="{D4B91B08-9D0E-45D5-B953-2CADE14C35F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4752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80B7A4-970E-4DE3-A65C-CFD56DBA33DD}"/>
                  </a:ext>
                </a:extLst>
              </p:cNvPr>
              <p:cNvSpPr txBox="1"/>
              <p:nvPr/>
            </p:nvSpPr>
            <p:spPr>
              <a:xfrm>
                <a:off x="1783069" y="316948"/>
                <a:ext cx="7109411" cy="584775"/>
              </a:xfrm>
              <a:prstGeom prst="rect">
                <a:avLst/>
              </a:prstGeom>
              <a:noFill/>
            </p:spPr>
            <p:txBody>
              <a:bodyPr wrap="square" rtlCol="0">
                <a:spAutoFit/>
              </a:bodyPr>
              <a:lstStyle/>
              <a:p>
                <a:r>
                  <a:rPr lang="en-US" altLang="ko-KR" sz="3200" b="1" dirty="0">
                    <a:cs typeface="Arial" pitchFamily="34" charset="0"/>
                  </a:rPr>
                  <a:t>Vector Sum </a:t>
                </a:r>
                <a14:m>
                  <m:oMath xmlns:m="http://schemas.openxmlformats.org/officeDocument/2006/math">
                    <m:r>
                      <a:rPr lang="en-US" altLang="ko-KR" sz="3200" b="1" i="0" smtClean="0">
                        <a:solidFill>
                          <a:schemeClr val="tx1"/>
                        </a:solidFill>
                        <a:latin typeface="Cambria Math" panose="02040503050406030204" pitchFamily="18" charset="0"/>
                        <a:cs typeface="Arial" pitchFamily="34" charset="0"/>
                      </a:rPr>
                      <m:t>𝐚</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𝐛</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𝐜</m:t>
                    </m:r>
                    <m:r>
                      <a:rPr lang="en-US" altLang="ko-KR" sz="3200" b="1" i="0" smtClean="0">
                        <a:solidFill>
                          <a:schemeClr val="tx1"/>
                        </a:solidFill>
                        <a:latin typeface="Cambria Math" panose="02040503050406030204" pitchFamily="18" charset="0"/>
                        <a:cs typeface="Arial" pitchFamily="34" charset="0"/>
                      </a:rPr>
                      <m:t>+</m:t>
                    </m:r>
                    <m:r>
                      <a:rPr lang="en-US" altLang="ko-KR" sz="3200" b="1" i="0" smtClean="0">
                        <a:solidFill>
                          <a:schemeClr val="tx1"/>
                        </a:solidFill>
                        <a:latin typeface="Cambria Math" panose="02040503050406030204" pitchFamily="18" charset="0"/>
                        <a:cs typeface="Arial" pitchFamily="34" charset="0"/>
                      </a:rPr>
                      <m:t>𝐝</m:t>
                    </m:r>
                    <m:r>
                      <a:rPr lang="en-US" altLang="ko-KR" sz="3200" b="1" i="0" smtClean="0">
                        <a:solidFill>
                          <a:schemeClr val="tx1"/>
                        </a:solidFill>
                        <a:latin typeface="Cambria Math" panose="02040503050406030204" pitchFamily="18" charset="0"/>
                        <a:cs typeface="Arial" pitchFamily="34" charset="0"/>
                      </a:rPr>
                      <m:t>+ . . .</m:t>
                    </m:r>
                  </m:oMath>
                </a14:m>
                <a:endParaRPr lang="en-US" altLang="ko-KR" sz="3200" b="1" dirty="0">
                  <a:solidFill>
                    <a:srgbClr val="EE6816"/>
                  </a:solidFill>
                  <a:cs typeface="Arial" pitchFamily="34" charset="0"/>
                </a:endParaRPr>
              </a:p>
            </p:txBody>
          </p:sp>
        </mc:Choice>
        <mc:Fallback>
          <p:sp>
            <p:nvSpPr>
              <p:cNvPr id="2" name="TextBox 1">
                <a:extLst>
                  <a:ext uri="{FF2B5EF4-FFF2-40B4-BE49-F238E27FC236}">
                    <a16:creationId xmlns:a16="http://schemas.microsoft.com/office/drawing/2014/main" id="{4180B7A4-970E-4DE3-A65C-CFD56DBA33DD}"/>
                  </a:ext>
                </a:extLst>
              </p:cNvPr>
              <p:cNvSpPr txBox="1">
                <a:spLocks noRot="1" noChangeAspect="1" noMove="1" noResize="1" noEditPoints="1" noAdjustHandles="1" noChangeArrowheads="1" noChangeShapeType="1" noTextEdit="1"/>
              </p:cNvSpPr>
              <p:nvPr/>
            </p:nvSpPr>
            <p:spPr>
              <a:xfrm>
                <a:off x="1783069" y="316948"/>
                <a:ext cx="7109411" cy="584775"/>
              </a:xfrm>
              <a:prstGeom prst="rect">
                <a:avLst/>
              </a:prstGeom>
              <a:blipFill>
                <a:blip r:embed="rId2"/>
                <a:stretch>
                  <a:fillRect l="-2142" t="-13542" b="-33333"/>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2985420-9C38-4FCF-8E77-A4E47D472550}"/>
                  </a:ext>
                </a:extLst>
              </p:cNvPr>
              <p:cNvSpPr txBox="1"/>
              <p:nvPr/>
            </p:nvSpPr>
            <p:spPr>
              <a:xfrm>
                <a:off x="2078970" y="3091843"/>
                <a:ext cx="6453470" cy="416011"/>
              </a:xfrm>
              <a:prstGeom prst="rect">
                <a:avLst/>
              </a:prstGeom>
              <a:noFill/>
            </p:spPr>
            <p:txBody>
              <a:bodyPr wrap="square" rtlCol="0">
                <a:spAutoFit/>
              </a:bodyPr>
              <a:lstStyle/>
              <a:p>
                <a:pPr>
                  <a:lnSpc>
                    <a:spcPct val="150000"/>
                  </a:lnSpc>
                </a:pPr>
                <a:r>
                  <a:rPr lang="en-US" altLang="ko-KR" sz="1600" i="1" dirty="0">
                    <a:solidFill>
                      <a:schemeClr val="tx1">
                        <a:lumMod val="75000"/>
                        <a:lumOff val="25000"/>
                      </a:schemeClr>
                    </a:solidFill>
                    <a:cs typeface="Arial" pitchFamily="34" charset="0"/>
                  </a:rPr>
                  <a:t>Vector sum </a:t>
                </a:r>
                <a:r>
                  <a:rPr lang="en-US" altLang="ko-KR" sz="1600" b="1" i="1" dirty="0">
                    <a:solidFill>
                      <a:schemeClr val="tx1">
                        <a:lumMod val="75000"/>
                        <a:lumOff val="25000"/>
                      </a:schemeClr>
                    </a:solidFill>
                    <a:cs typeface="Arial" pitchFamily="34" charset="0"/>
                  </a:rPr>
                  <a:t>= </a:t>
                </a:r>
                <a14:m>
                  <m:oMath xmlns:m="http://schemas.openxmlformats.org/officeDocument/2006/math">
                    <m:r>
                      <a:rPr lang="en-US" altLang="ko-KR" sz="1600" b="1" i="1" smtClean="0">
                        <a:solidFill>
                          <a:schemeClr val="tx1">
                            <a:lumMod val="75000"/>
                            <a:lumOff val="25000"/>
                          </a:schemeClr>
                        </a:solidFill>
                        <a:latin typeface="Cambria Math" panose="02040503050406030204" pitchFamily="18" charset="0"/>
                        <a:cs typeface="Arial" pitchFamily="34" charset="0"/>
                      </a:rPr>
                      <m:t>𝟎</m:t>
                    </m:r>
                  </m:oMath>
                </a14:m>
                <a:endParaRPr lang="en-US" altLang="ko-KR" sz="1600" b="1" dirty="0">
                  <a:solidFill>
                    <a:schemeClr val="tx1">
                      <a:lumMod val="75000"/>
                      <a:lumOff val="25000"/>
                    </a:schemeClr>
                  </a:solidFill>
                  <a:cs typeface="Arial" pitchFamily="34" charset="0"/>
                </a:endParaRPr>
              </a:p>
            </p:txBody>
          </p:sp>
        </mc:Choice>
        <mc:Fallback>
          <p:sp>
            <p:nvSpPr>
              <p:cNvPr id="13" name="TextBox 12">
                <a:extLst>
                  <a:ext uri="{FF2B5EF4-FFF2-40B4-BE49-F238E27FC236}">
                    <a16:creationId xmlns:a16="http://schemas.microsoft.com/office/drawing/2014/main" id="{E2985420-9C38-4FCF-8E77-A4E47D472550}"/>
                  </a:ext>
                </a:extLst>
              </p:cNvPr>
              <p:cNvSpPr txBox="1">
                <a:spLocks noRot="1" noChangeAspect="1" noMove="1" noResize="1" noEditPoints="1" noAdjustHandles="1" noChangeArrowheads="1" noChangeShapeType="1" noTextEdit="1"/>
              </p:cNvSpPr>
              <p:nvPr/>
            </p:nvSpPr>
            <p:spPr>
              <a:xfrm>
                <a:off x="2078970" y="3091843"/>
                <a:ext cx="6453470" cy="416011"/>
              </a:xfrm>
              <a:prstGeom prst="rect">
                <a:avLst/>
              </a:prstGeom>
              <a:blipFill>
                <a:blip r:embed="rId3"/>
                <a:stretch>
                  <a:fillRect l="-472" b="-19118"/>
                </a:stretch>
              </a:blipFill>
            </p:spPr>
            <p:txBody>
              <a:bodyPr/>
              <a:lstStyle/>
              <a:p>
                <a:r>
                  <a:rPr lang="en-ID">
                    <a:noFill/>
                  </a:rPr>
                  <a:t> </a:t>
                </a:r>
              </a:p>
            </p:txBody>
          </p:sp>
        </mc:Fallback>
      </mc:AlternateContent>
      <p:sp>
        <p:nvSpPr>
          <p:cNvPr id="14" name="TextBox 13">
            <a:extLst>
              <a:ext uri="{FF2B5EF4-FFF2-40B4-BE49-F238E27FC236}">
                <a16:creationId xmlns:a16="http://schemas.microsoft.com/office/drawing/2014/main" id="{48940CB2-626C-4264-9B7B-3D1C8A7B1CA8}"/>
              </a:ext>
            </a:extLst>
          </p:cNvPr>
          <p:cNvSpPr txBox="1"/>
          <p:nvPr/>
        </p:nvSpPr>
        <p:spPr>
          <a:xfrm>
            <a:off x="1869928" y="843558"/>
            <a:ext cx="1403107" cy="456535"/>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Example 2</a:t>
            </a:r>
          </a:p>
        </p:txBody>
      </p:sp>
      <p:pic>
        <p:nvPicPr>
          <p:cNvPr id="4" name="Picture 3">
            <a:extLst>
              <a:ext uri="{FF2B5EF4-FFF2-40B4-BE49-F238E27FC236}">
                <a16:creationId xmlns:a16="http://schemas.microsoft.com/office/drawing/2014/main" id="{B3F9A925-9166-48FC-9776-D30C5C14B67B}"/>
              </a:ext>
            </a:extLst>
          </p:cNvPr>
          <p:cNvPicPr>
            <a:picLocks noChangeAspect="1"/>
          </p:cNvPicPr>
          <p:nvPr/>
        </p:nvPicPr>
        <p:blipFill>
          <a:blip r:embed="rId4"/>
          <a:stretch>
            <a:fillRect/>
          </a:stretch>
        </p:blipFill>
        <p:spPr>
          <a:xfrm>
            <a:off x="2060990" y="1448951"/>
            <a:ext cx="2039491" cy="1542429"/>
          </a:xfrm>
          <a:prstGeom prst="rect">
            <a:avLst/>
          </a:prstGeom>
        </p:spPr>
      </p:pic>
      <p:sp>
        <p:nvSpPr>
          <p:cNvPr id="15" name="TextBox 14">
            <a:extLst>
              <a:ext uri="{FF2B5EF4-FFF2-40B4-BE49-F238E27FC236}">
                <a16:creationId xmlns:a16="http://schemas.microsoft.com/office/drawing/2014/main" id="{D616EE4B-B5A3-4E7C-922A-9038E4762080}"/>
              </a:ext>
            </a:extLst>
          </p:cNvPr>
          <p:cNvSpPr txBox="1"/>
          <p:nvPr/>
        </p:nvSpPr>
        <p:spPr>
          <a:xfrm>
            <a:off x="4283968" y="2206037"/>
            <a:ext cx="4464496" cy="785343"/>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What is the result of adding vectors </a:t>
            </a:r>
            <a:r>
              <a:rPr lang="ko-KR" altLang="en-US" sz="1600" dirty="0">
                <a:solidFill>
                  <a:schemeClr val="tx1">
                    <a:lumMod val="75000"/>
                    <a:lumOff val="25000"/>
                  </a:schemeClr>
                </a:solidFill>
                <a:cs typeface="Arial" pitchFamily="34" charset="0"/>
              </a:rPr>
              <a:t>𝐚</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𝐛</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𝐜</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𝐝</a:t>
            </a:r>
            <a:r>
              <a:rPr lang="en-US" altLang="ko-KR" sz="1600" dirty="0">
                <a:solidFill>
                  <a:schemeClr val="tx1">
                    <a:lumMod val="75000"/>
                    <a:lumOff val="25000"/>
                  </a:schemeClr>
                </a:solidFill>
                <a:cs typeface="Arial" pitchFamily="34" charset="0"/>
              </a:rPr>
              <a:t>, </a:t>
            </a:r>
            <a:r>
              <a:rPr lang="ko-KR" altLang="en-US" sz="1600" dirty="0">
                <a:solidFill>
                  <a:schemeClr val="tx1">
                    <a:lumMod val="75000"/>
                    <a:lumOff val="25000"/>
                  </a:schemeClr>
                </a:solidFill>
                <a:cs typeface="Arial" pitchFamily="34" charset="0"/>
              </a:rPr>
              <a:t>𝐞 </a:t>
            </a:r>
            <a:r>
              <a:rPr lang="en-US" altLang="ko-KR" sz="1600" dirty="0">
                <a:solidFill>
                  <a:schemeClr val="tx1">
                    <a:lumMod val="75000"/>
                    <a:lumOff val="25000"/>
                  </a:schemeClr>
                </a:solidFill>
                <a:cs typeface="Arial" pitchFamily="34" charset="0"/>
              </a:rPr>
              <a:t>in the vector image beside?</a:t>
            </a:r>
          </a:p>
        </p:txBody>
      </p:sp>
      <p:sp>
        <p:nvSpPr>
          <p:cNvPr id="16" name="TextBox 15">
            <a:extLst>
              <a:ext uri="{FF2B5EF4-FFF2-40B4-BE49-F238E27FC236}">
                <a16:creationId xmlns:a16="http://schemas.microsoft.com/office/drawing/2014/main" id="{57821779-B224-4E1C-8177-1DDA43A168B5}"/>
              </a:ext>
            </a:extLst>
          </p:cNvPr>
          <p:cNvSpPr txBox="1"/>
          <p:nvPr/>
        </p:nvSpPr>
        <p:spPr>
          <a:xfrm>
            <a:off x="1869927" y="3651870"/>
            <a:ext cx="1403107" cy="456535"/>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Example 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0AEA5CF-30D8-4FA5-9C77-DE49EFA212EA}"/>
                  </a:ext>
                </a:extLst>
              </p:cNvPr>
              <p:cNvSpPr txBox="1"/>
              <p:nvPr/>
            </p:nvSpPr>
            <p:spPr>
              <a:xfrm>
                <a:off x="2987824" y="4041209"/>
                <a:ext cx="5094896" cy="462563"/>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ko-KR" sz="1600" b="1" i="1" smtClean="0">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𝐀𝐁</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𝐁𝐂</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𝐃𝐂</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𝐀𝐃</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𝐀𝐁</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𝐁𝐂</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𝐂𝐃</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1" i="1">
                              <a:solidFill>
                                <a:schemeClr val="tx1">
                                  <a:lumMod val="75000"/>
                                  <a:lumOff val="25000"/>
                                </a:schemeClr>
                              </a:solidFill>
                              <a:latin typeface="Cambria Math" panose="02040503050406030204" pitchFamily="18" charset="0"/>
                              <a:cs typeface="Arial" pitchFamily="34" charset="0"/>
                            </a:rPr>
                          </m:ctrlPr>
                        </m:accPr>
                        <m:e>
                          <m:r>
                            <a:rPr lang="en-US" altLang="ko-KR" sz="1600" b="1" i="0" smtClean="0">
                              <a:solidFill>
                                <a:schemeClr val="tx1">
                                  <a:lumMod val="75000"/>
                                  <a:lumOff val="25000"/>
                                </a:schemeClr>
                              </a:solidFill>
                              <a:latin typeface="Cambria Math" panose="02040503050406030204" pitchFamily="18" charset="0"/>
                              <a:cs typeface="Arial" pitchFamily="34" charset="0"/>
                            </a:rPr>
                            <m:t>𝐃𝐀</m:t>
                          </m:r>
                        </m:e>
                      </m:acc>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𝟎</m:t>
                      </m:r>
                    </m:oMath>
                  </m:oMathPara>
                </a14:m>
                <a:endParaRPr lang="en-US" altLang="ko-KR" sz="1600" b="1" dirty="0">
                  <a:solidFill>
                    <a:schemeClr val="tx1">
                      <a:lumMod val="75000"/>
                      <a:lumOff val="25000"/>
                    </a:schemeClr>
                  </a:solidFill>
                  <a:cs typeface="Arial" pitchFamily="34" charset="0"/>
                </a:endParaRPr>
              </a:p>
            </p:txBody>
          </p:sp>
        </mc:Choice>
        <mc:Fallback xmlns="">
          <p:sp>
            <p:nvSpPr>
              <p:cNvPr id="17" name="TextBox 16">
                <a:extLst>
                  <a:ext uri="{FF2B5EF4-FFF2-40B4-BE49-F238E27FC236}">
                    <a16:creationId xmlns:a16="http://schemas.microsoft.com/office/drawing/2014/main" id="{80AEA5CF-30D8-4FA5-9C77-DE49EFA212EA}"/>
                  </a:ext>
                </a:extLst>
              </p:cNvPr>
              <p:cNvSpPr txBox="1">
                <a:spLocks noRot="1" noChangeAspect="1" noMove="1" noResize="1" noEditPoints="1" noAdjustHandles="1" noChangeArrowheads="1" noChangeShapeType="1" noTextEdit="1"/>
              </p:cNvSpPr>
              <p:nvPr/>
            </p:nvSpPr>
            <p:spPr>
              <a:xfrm>
                <a:off x="2987824" y="4041209"/>
                <a:ext cx="5094896" cy="462563"/>
              </a:xfrm>
              <a:prstGeom prst="rect">
                <a:avLst/>
              </a:prstGeom>
              <a:blipFill>
                <a:blip r:embed="rId6"/>
                <a:stretch>
                  <a:fillRect/>
                </a:stretch>
              </a:blipFill>
            </p:spPr>
            <p:txBody>
              <a:bodyPr/>
              <a:lstStyle/>
              <a:p>
                <a:r>
                  <a:rPr lang="en-ID">
                    <a:noFill/>
                  </a:rPr>
                  <a:t> </a:t>
                </a:r>
              </a:p>
            </p:txBody>
          </p:sp>
        </mc:Fallback>
      </mc:AlternateContent>
      <p:pic>
        <p:nvPicPr>
          <p:cNvPr id="9" name="Picture 8">
            <a:extLst>
              <a:ext uri="{FF2B5EF4-FFF2-40B4-BE49-F238E27FC236}">
                <a16:creationId xmlns:a16="http://schemas.microsoft.com/office/drawing/2014/main" id="{62B50994-70D1-4756-A9CA-507A7BCE84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0790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1"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par>
                                <p:cTn id="33" presetID="22" presetClass="entr" presetSubtype="4" fill="hold" grpId="1"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1"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80B7A4-970E-4DE3-A65C-CFD56DBA33DD}"/>
              </a:ext>
            </a:extLst>
          </p:cNvPr>
          <p:cNvSpPr txBox="1"/>
          <p:nvPr/>
        </p:nvSpPr>
        <p:spPr>
          <a:xfrm>
            <a:off x="1783069" y="316948"/>
            <a:ext cx="7109411" cy="584775"/>
          </a:xfrm>
          <a:prstGeom prst="rect">
            <a:avLst/>
          </a:prstGeom>
          <a:noFill/>
        </p:spPr>
        <p:txBody>
          <a:bodyPr wrap="square" rtlCol="0">
            <a:spAutoFit/>
          </a:bodyPr>
          <a:lstStyle/>
          <a:p>
            <a:r>
              <a:rPr lang="en-US" altLang="ko-KR" sz="3200" b="1" dirty="0">
                <a:solidFill>
                  <a:srgbClr val="EE6816"/>
                </a:solidFill>
                <a:cs typeface="Arial" pitchFamily="34" charset="0"/>
              </a:rPr>
              <a:t>Vector Sum </a:t>
            </a:r>
            <a:r>
              <a:rPr lang="ko-KR" altLang="en-US" sz="3200" b="1" dirty="0">
                <a:solidFill>
                  <a:srgbClr val="EE6816"/>
                </a:solidFill>
                <a:cs typeface="Arial" pitchFamily="34" charset="0"/>
              </a:rPr>
              <a:t>𝐚</a:t>
            </a:r>
            <a:r>
              <a:rPr lang="en-US" altLang="ko-KR" sz="3200" b="1" dirty="0">
                <a:solidFill>
                  <a:srgbClr val="EE6816"/>
                </a:solidFill>
                <a:cs typeface="Arial" pitchFamily="34" charset="0"/>
              </a:rPr>
              <a:t>+</a:t>
            </a:r>
            <a:r>
              <a:rPr lang="ko-KR" altLang="en-US" sz="3200" b="1" dirty="0">
                <a:solidFill>
                  <a:srgbClr val="EE6816"/>
                </a:solidFill>
                <a:cs typeface="Arial" pitchFamily="34" charset="0"/>
              </a:rPr>
              <a:t>𝐛</a:t>
            </a:r>
            <a:r>
              <a:rPr lang="en-US" altLang="ko-KR" sz="3200" b="1" dirty="0">
                <a:solidFill>
                  <a:srgbClr val="EE6816"/>
                </a:solidFill>
                <a:cs typeface="Arial" pitchFamily="34" charset="0"/>
              </a:rPr>
              <a:t>+</a:t>
            </a:r>
            <a:r>
              <a:rPr lang="ko-KR" altLang="en-US" sz="3200" b="1" dirty="0">
                <a:solidFill>
                  <a:srgbClr val="EE6816"/>
                </a:solidFill>
                <a:cs typeface="Arial" pitchFamily="34" charset="0"/>
              </a:rPr>
              <a:t>𝐜</a:t>
            </a:r>
            <a:r>
              <a:rPr lang="en-US" altLang="ko-KR" sz="3200" b="1" dirty="0">
                <a:solidFill>
                  <a:srgbClr val="EE6816"/>
                </a:solidFill>
                <a:cs typeface="Arial" pitchFamily="34" charset="0"/>
              </a:rPr>
              <a:t>+</a:t>
            </a:r>
            <a:r>
              <a:rPr lang="ko-KR" altLang="en-US" sz="3200" b="1" dirty="0">
                <a:solidFill>
                  <a:srgbClr val="EE6816"/>
                </a:solidFill>
                <a:cs typeface="Arial" pitchFamily="34" charset="0"/>
              </a:rPr>
              <a:t>𝐝</a:t>
            </a:r>
            <a:r>
              <a:rPr lang="en-US" altLang="ko-KR" sz="3200" b="1" dirty="0">
                <a:solidFill>
                  <a:srgbClr val="EE6816"/>
                </a:solidFill>
                <a:cs typeface="Arial" pitchFamily="34" charset="0"/>
              </a:rPr>
              <a:t>+ . . .</a:t>
            </a:r>
          </a:p>
        </p:txBody>
      </p:sp>
      <p:sp>
        <p:nvSpPr>
          <p:cNvPr id="13" name="TextBox 12">
            <a:extLst>
              <a:ext uri="{FF2B5EF4-FFF2-40B4-BE49-F238E27FC236}">
                <a16:creationId xmlns:a16="http://schemas.microsoft.com/office/drawing/2014/main" id="{E2985420-9C38-4FCF-8E77-A4E47D472550}"/>
              </a:ext>
            </a:extLst>
          </p:cNvPr>
          <p:cNvSpPr txBox="1"/>
          <p:nvPr/>
        </p:nvSpPr>
        <p:spPr>
          <a:xfrm>
            <a:off x="1872749" y="1131590"/>
            <a:ext cx="6875715" cy="2632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If the vector diagram is an unclosed image, the end of the last vector is not connected to the first vector, then the resulting vector sum of a single vector is equivalent to connecting the start of the first vector with the end of the last vector.</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If the vector diagram is a closed figure, the end of the last vector is connected to the first vector, then the resulting sum is a vector without magnitude.</a:t>
            </a:r>
          </a:p>
        </p:txBody>
      </p:sp>
      <p:pic>
        <p:nvPicPr>
          <p:cNvPr id="4" name="Picture 3">
            <a:extLst>
              <a:ext uri="{FF2B5EF4-FFF2-40B4-BE49-F238E27FC236}">
                <a16:creationId xmlns:a16="http://schemas.microsoft.com/office/drawing/2014/main" id="{4FC263C6-C21F-43F3-90B2-1D8AB98C5B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8082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9E1D-5368-4042-AD23-3C5E3933273E}"/>
              </a:ext>
            </a:extLst>
          </p:cNvPr>
          <p:cNvSpPr txBox="1"/>
          <p:nvPr/>
        </p:nvSpPr>
        <p:spPr>
          <a:xfrm>
            <a:off x="323528" y="316948"/>
            <a:ext cx="8496944" cy="584775"/>
          </a:xfrm>
          <a:prstGeom prst="rect">
            <a:avLst/>
          </a:prstGeom>
          <a:noFill/>
        </p:spPr>
        <p:txBody>
          <a:bodyPr wrap="square" rtlCol="0">
            <a:spAutoFit/>
          </a:bodyPr>
          <a:lstStyle/>
          <a:p>
            <a:r>
              <a:rPr lang="en-US" altLang="ko-KR" sz="3200" b="1" dirty="0">
                <a:solidFill>
                  <a:srgbClr val="EE6816"/>
                </a:solidFill>
                <a:cs typeface="Arial" pitchFamily="34" charset="0"/>
              </a:rPr>
              <a:t>Components of a Given Vector</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E72408-3DBB-438B-B712-F2EE0DC01437}"/>
                  </a:ext>
                </a:extLst>
              </p:cNvPr>
              <p:cNvSpPr txBox="1"/>
              <p:nvPr/>
            </p:nvSpPr>
            <p:spPr>
              <a:xfrm>
                <a:off x="539552" y="1059582"/>
                <a:ext cx="8064896" cy="785856"/>
              </a:xfrm>
              <a:prstGeom prst="rect">
                <a:avLst/>
              </a:prstGeom>
              <a:noFill/>
            </p:spPr>
            <p:txBody>
              <a:bodyPr wrap="square" rtlCol="0">
                <a:spAutoFit/>
              </a:bodyPr>
              <a:lstStyle/>
              <a:p>
                <a:pPr>
                  <a:lnSpc>
                    <a:spcPct val="150000"/>
                  </a:lnSpc>
                </a:pPr>
                <a:r>
                  <a:rPr lang="en-US" altLang="ko-KR" sz="1600" i="1" dirty="0">
                    <a:solidFill>
                      <a:schemeClr val="tx1">
                        <a:lumMod val="75000"/>
                        <a:lumOff val="25000"/>
                      </a:schemeClr>
                    </a:solidFill>
                    <a:cs typeface="Arial" pitchFamily="34" charset="0"/>
                  </a:rPr>
                  <a:t>ABCD is a quadrilateral, where G and H are the midpoints of DA and BC respectively. Show that </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AB</m:t>
                        </m:r>
                      </m:e>
                    </m:acc>
                    <m:r>
                      <a:rPr lang="en-US" altLang="ko-KR" sz="1600" b="0"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DC</m:t>
                        </m:r>
                      </m:e>
                    </m:acc>
                    <m:r>
                      <a:rPr lang="en-US" altLang="ko-KR" sz="1600" b="0" i="0" smtClean="0">
                        <a:solidFill>
                          <a:schemeClr val="tx1">
                            <a:lumMod val="75000"/>
                            <a:lumOff val="25000"/>
                          </a:schemeClr>
                        </a:solidFill>
                        <a:latin typeface="Cambria Math" panose="02040503050406030204" pitchFamily="18" charset="0"/>
                        <a:cs typeface="Arial" pitchFamily="34" charset="0"/>
                      </a:rPr>
                      <m:t>=2</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GH</m:t>
                        </m:r>
                      </m:e>
                    </m:acc>
                  </m:oMath>
                </a14:m>
                <a:r>
                  <a:rPr lang="en-US" altLang="ko-KR" sz="1600" dirty="0">
                    <a:solidFill>
                      <a:schemeClr val="tx1">
                        <a:lumMod val="75000"/>
                        <a:lumOff val="25000"/>
                      </a:schemeClr>
                    </a:solidFill>
                    <a:cs typeface="Arial" pitchFamily="34" charset="0"/>
                  </a:rPr>
                  <a:t>.</a:t>
                </a:r>
              </a:p>
            </p:txBody>
          </p:sp>
        </mc:Choice>
        <mc:Fallback>
          <p:sp>
            <p:nvSpPr>
              <p:cNvPr id="5" name="TextBox 4">
                <a:extLst>
                  <a:ext uri="{FF2B5EF4-FFF2-40B4-BE49-F238E27FC236}">
                    <a16:creationId xmlns:a16="http://schemas.microsoft.com/office/drawing/2014/main" id="{89E72408-3DBB-438B-B712-F2EE0DC01437}"/>
                  </a:ext>
                </a:extLst>
              </p:cNvPr>
              <p:cNvSpPr txBox="1">
                <a:spLocks noRot="1" noChangeAspect="1" noMove="1" noResize="1" noEditPoints="1" noAdjustHandles="1" noChangeArrowheads="1" noChangeShapeType="1" noTextEdit="1"/>
              </p:cNvSpPr>
              <p:nvPr/>
            </p:nvSpPr>
            <p:spPr>
              <a:xfrm>
                <a:off x="539552" y="1059582"/>
                <a:ext cx="8064896" cy="785856"/>
              </a:xfrm>
              <a:prstGeom prst="rect">
                <a:avLst/>
              </a:prstGeom>
              <a:blipFill>
                <a:blip r:embed="rId2"/>
                <a:stretch>
                  <a:fillRect l="-454" b="-9302"/>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528499E7-D81B-4910-87EF-673BC7F4BAB7}"/>
              </a:ext>
            </a:extLst>
          </p:cNvPr>
          <p:cNvPicPr>
            <a:picLocks noChangeAspect="1"/>
          </p:cNvPicPr>
          <p:nvPr/>
        </p:nvPicPr>
        <p:blipFill>
          <a:blip r:embed="rId3"/>
          <a:stretch>
            <a:fillRect/>
          </a:stretch>
        </p:blipFill>
        <p:spPr>
          <a:xfrm>
            <a:off x="539553" y="1991090"/>
            <a:ext cx="2016223" cy="108471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011C7ED-3943-410D-BDEA-070418166472}"/>
                  </a:ext>
                </a:extLst>
              </p:cNvPr>
              <p:cNvSpPr txBox="1"/>
              <p:nvPr/>
            </p:nvSpPr>
            <p:spPr>
              <a:xfrm>
                <a:off x="2987823" y="1923678"/>
                <a:ext cx="5616623" cy="1156086"/>
              </a:xfrm>
              <a:prstGeom prst="rect">
                <a:avLst/>
              </a:prstGeom>
              <a:noFill/>
            </p:spPr>
            <p:txBody>
              <a:bodyPr wrap="square" rtlCol="0">
                <a:spAutoFit/>
              </a:bodyPr>
              <a:lstStyle/>
              <a:p>
                <a:pPr>
                  <a:lnSpc>
                    <a:spcPct val="150000"/>
                  </a:lnSpc>
                </a:pPr>
                <a:r>
                  <a:rPr lang="en-US" altLang="ko-KR" sz="1600" i="1" dirty="0">
                    <a:solidFill>
                      <a:schemeClr val="tx1">
                        <a:lumMod val="75000"/>
                        <a:lumOff val="25000"/>
                      </a:schemeClr>
                    </a:solidFill>
                    <a:cs typeface="Arial" pitchFamily="34" charset="0"/>
                  </a:rPr>
                  <a:t>We can replace the vector</a:t>
                </a:r>
                <a14:m>
                  <m:oMath xmlns:m="http://schemas.openxmlformats.org/officeDocument/2006/math">
                    <m:r>
                      <a:rPr lang="en-US" altLang="ko-KR" sz="1600" b="0" i="1"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AB</m:t>
                        </m:r>
                      </m:e>
                    </m:acc>
                  </m:oMath>
                </a14:m>
                <a:r>
                  <a:rPr lang="en-US" altLang="ko-KR" sz="1600" dirty="0">
                    <a:solidFill>
                      <a:schemeClr val="tx1">
                        <a:lumMod val="75000"/>
                        <a:lumOff val="25000"/>
                      </a:schemeClr>
                    </a:solidFill>
                    <a:cs typeface="Arial" pitchFamily="34" charset="0"/>
                  </a:rPr>
                  <a:t>with a long series of vectors starting at A and ending at B, so that:</a:t>
                </a:r>
                <a14:m>
                  <m:oMath xmlns:m="http://schemas.openxmlformats.org/officeDocument/2006/math">
                    <m:r>
                      <a:rPr lang="en-US" altLang="ko-KR" sz="1600" b="0" i="0" smtClean="0">
                        <a:solidFill>
                          <a:schemeClr val="tx1">
                            <a:lumMod val="75000"/>
                            <a:lumOff val="25000"/>
                          </a:schemeClr>
                        </a:solidFill>
                        <a:latin typeface="Cambria Math" panose="02040503050406030204" pitchFamily="18" charset="0"/>
                        <a:cs typeface="Arial" pitchFamily="34" charset="0"/>
                      </a:rPr>
                      <m:t> </m:t>
                    </m:r>
                  </m:oMath>
                </a14:m>
                <a:endParaRPr lang="en-US" altLang="ko-KR" sz="1600" b="0" i="0" dirty="0">
                  <a:solidFill>
                    <a:schemeClr val="tx1">
                      <a:lumMod val="75000"/>
                      <a:lumOff val="25000"/>
                    </a:schemeClr>
                  </a:solidFill>
                  <a:latin typeface="Cambria Math" panose="02040503050406030204" pitchFamily="18" charset="0"/>
                  <a:cs typeface="Arial" pitchFamily="34" charset="0"/>
                </a:endParaRPr>
              </a:p>
              <a:p>
                <a:pPr>
                  <a:lnSpc>
                    <a:spcPct val="150000"/>
                  </a:lnSpc>
                </a:pP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𝐴𝐵</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𝐴𝐺</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𝐺𝐻</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𝐻𝐵</m:t>
                        </m:r>
                      </m:e>
                    </m:acc>
                  </m:oMath>
                </a14:m>
                <a:r>
                  <a:rPr lang="en-US" altLang="ko-KR" sz="1600" dirty="0">
                    <a:solidFill>
                      <a:schemeClr val="tx1">
                        <a:lumMod val="75000"/>
                        <a:lumOff val="25000"/>
                      </a:schemeClr>
                    </a:solidFill>
                    <a:cs typeface="Arial" pitchFamily="34" charset="0"/>
                  </a:rPr>
                  <a:t> </a:t>
                </a:r>
              </a:p>
            </p:txBody>
          </p:sp>
        </mc:Choice>
        <mc:Fallback>
          <p:sp>
            <p:nvSpPr>
              <p:cNvPr id="8" name="TextBox 7">
                <a:extLst>
                  <a:ext uri="{FF2B5EF4-FFF2-40B4-BE49-F238E27FC236}">
                    <a16:creationId xmlns:a16="http://schemas.microsoft.com/office/drawing/2014/main" id="{6011C7ED-3943-410D-BDEA-070418166472}"/>
                  </a:ext>
                </a:extLst>
              </p:cNvPr>
              <p:cNvSpPr txBox="1">
                <a:spLocks noRot="1" noChangeAspect="1" noMove="1" noResize="1" noEditPoints="1" noAdjustHandles="1" noChangeArrowheads="1" noChangeShapeType="1" noTextEdit="1"/>
              </p:cNvSpPr>
              <p:nvPr/>
            </p:nvSpPr>
            <p:spPr>
              <a:xfrm>
                <a:off x="2987823" y="1923678"/>
                <a:ext cx="5616623" cy="1156086"/>
              </a:xfrm>
              <a:prstGeom prst="rect">
                <a:avLst/>
              </a:prstGeom>
              <a:blipFill>
                <a:blip r:embed="rId4"/>
                <a:stretch>
                  <a:fillRect l="-543"/>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853A643-D7C2-4D4A-A0E2-75EA15AD2FF6}"/>
                  </a:ext>
                </a:extLst>
              </p:cNvPr>
              <p:cNvSpPr txBox="1"/>
              <p:nvPr/>
            </p:nvSpPr>
            <p:spPr>
              <a:xfrm>
                <a:off x="1134142" y="3855650"/>
                <a:ext cx="6875715" cy="456535"/>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What about the vector</a:t>
                </a:r>
                <a14:m>
                  <m:oMath xmlns:m="http://schemas.openxmlformats.org/officeDocument/2006/math">
                    <m:r>
                      <a:rPr lang="en-US" altLang="ko-KR" b="1" i="0"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𝐃𝐂</m:t>
                        </m:r>
                      </m:e>
                    </m:acc>
                    <m:r>
                      <a:rPr lang="en-US" altLang="ko-KR" b="1" i="1" smtClean="0">
                        <a:solidFill>
                          <a:schemeClr val="tx1">
                            <a:lumMod val="75000"/>
                            <a:lumOff val="25000"/>
                          </a:schemeClr>
                        </a:solidFill>
                        <a:latin typeface="Cambria Math" panose="02040503050406030204" pitchFamily="18" charset="0"/>
                        <a:cs typeface="Arial" pitchFamily="34" charset="0"/>
                      </a:rPr>
                      <m:t>= . . . ?</m:t>
                    </m:r>
                  </m:oMath>
                </a14:m>
                <a:endParaRPr lang="en-US" altLang="ko-KR" b="1" dirty="0">
                  <a:solidFill>
                    <a:schemeClr val="tx1">
                      <a:lumMod val="75000"/>
                      <a:lumOff val="25000"/>
                    </a:schemeClr>
                  </a:solidFill>
                  <a:cs typeface="Arial" pitchFamily="34" charset="0"/>
                </a:endParaRPr>
              </a:p>
            </p:txBody>
          </p:sp>
        </mc:Choice>
        <mc:Fallback>
          <p:sp>
            <p:nvSpPr>
              <p:cNvPr id="9" name="TextBox 8">
                <a:extLst>
                  <a:ext uri="{FF2B5EF4-FFF2-40B4-BE49-F238E27FC236}">
                    <a16:creationId xmlns:a16="http://schemas.microsoft.com/office/drawing/2014/main" id="{C853A643-D7C2-4D4A-A0E2-75EA15AD2FF6}"/>
                  </a:ext>
                </a:extLst>
              </p:cNvPr>
              <p:cNvSpPr txBox="1">
                <a:spLocks noRot="1" noChangeAspect="1" noMove="1" noResize="1" noEditPoints="1" noAdjustHandles="1" noChangeArrowheads="1" noChangeShapeType="1" noTextEdit="1"/>
              </p:cNvSpPr>
              <p:nvPr/>
            </p:nvSpPr>
            <p:spPr>
              <a:xfrm>
                <a:off x="1134142" y="3855650"/>
                <a:ext cx="6875715" cy="456535"/>
              </a:xfrm>
              <a:prstGeom prst="rect">
                <a:avLst/>
              </a:prstGeom>
              <a:blipFill>
                <a:blip r:embed="rId5"/>
                <a:stretch>
                  <a:fillRect l="-709" b="-21333"/>
                </a:stretch>
              </a:blipFill>
            </p:spPr>
            <p:txBody>
              <a:bodyPr/>
              <a:lstStyle/>
              <a:p>
                <a:r>
                  <a:rPr lang="en-ID">
                    <a:noFill/>
                  </a:rPr>
                  <a:t> </a:t>
                </a:r>
              </a:p>
            </p:txBody>
          </p:sp>
        </mc:Fallback>
      </mc:AlternateContent>
      <p:pic>
        <p:nvPicPr>
          <p:cNvPr id="10" name="Picture 9">
            <a:extLst>
              <a:ext uri="{FF2B5EF4-FFF2-40B4-BE49-F238E27FC236}">
                <a16:creationId xmlns:a16="http://schemas.microsoft.com/office/drawing/2014/main" id="{CC1E693B-7431-44C0-9D70-87CBAD3F101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018611"/>
      </p:ext>
    </p:extLst>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9E1D-5368-4042-AD23-3C5E3933273E}"/>
              </a:ext>
            </a:extLst>
          </p:cNvPr>
          <p:cNvSpPr txBox="1"/>
          <p:nvPr/>
        </p:nvSpPr>
        <p:spPr>
          <a:xfrm>
            <a:off x="251520" y="267494"/>
            <a:ext cx="8496944" cy="492443"/>
          </a:xfrm>
          <a:prstGeom prst="rect">
            <a:avLst/>
          </a:prstGeom>
          <a:noFill/>
        </p:spPr>
        <p:txBody>
          <a:bodyPr wrap="square" rtlCol="0">
            <a:spAutoFit/>
          </a:bodyPr>
          <a:lstStyle/>
          <a:p>
            <a:r>
              <a:rPr lang="en-US" altLang="ko-KR" sz="2600" b="1">
                <a:solidFill>
                  <a:srgbClr val="EE6816"/>
                </a:solidFill>
                <a:cs typeface="Arial" pitchFamily="34" charset="0"/>
              </a:rPr>
              <a:t>Components of a </a:t>
            </a:r>
            <a:r>
              <a:rPr lang="en-US" altLang="ko-KR" sz="2600" b="1">
                <a:cs typeface="Arial" pitchFamily="34" charset="0"/>
              </a:rPr>
              <a:t>Vector in Terms of Unit Vectors</a:t>
            </a:r>
            <a:endParaRPr lang="en-US" altLang="ko-KR" sz="2600" b="1" dirty="0">
              <a:solidFill>
                <a:srgbClr val="EE6816"/>
              </a:solidFill>
              <a:cs typeface="Arial"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E72408-3DBB-438B-B712-F2EE0DC01437}"/>
                  </a:ext>
                </a:extLst>
              </p:cNvPr>
              <p:cNvSpPr txBox="1"/>
              <p:nvPr/>
            </p:nvSpPr>
            <p:spPr>
              <a:xfrm>
                <a:off x="539552" y="1059582"/>
                <a:ext cx="8064896" cy="786241"/>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The vector </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b="0" i="0" smtClean="0">
                            <a:solidFill>
                              <a:schemeClr val="tx1">
                                <a:lumMod val="75000"/>
                                <a:lumOff val="25000"/>
                              </a:schemeClr>
                            </a:solidFill>
                            <a:latin typeface="Cambria Math" panose="02040503050406030204" pitchFamily="18" charset="0"/>
                            <a:cs typeface="Arial" pitchFamily="34" charset="0"/>
                          </a:rPr>
                          <m:t>OP</m:t>
                        </m:r>
                      </m:e>
                    </m:acc>
                  </m:oMath>
                </a14:m>
                <a:r>
                  <a:rPr lang="en-US" altLang="ko-KR" sz="1600" dirty="0">
                    <a:solidFill>
                      <a:schemeClr val="tx1">
                        <a:lumMod val="75000"/>
                        <a:lumOff val="25000"/>
                      </a:schemeClr>
                    </a:solidFill>
                    <a:cs typeface="Arial" pitchFamily="34" charset="0"/>
                  </a:rPr>
                  <a:t>is defined by size (</a:t>
                </a:r>
                <a:r>
                  <a:rPr lang="ko-KR" altLang="en-US" sz="1600" dirty="0">
                    <a:solidFill>
                      <a:schemeClr val="tx1">
                        <a:lumMod val="75000"/>
                        <a:lumOff val="25000"/>
                      </a:schemeClr>
                    </a:solidFill>
                    <a:cs typeface="Arial" pitchFamily="34" charset="0"/>
                  </a:rPr>
                  <a:t>𝑟</a:t>
                </a:r>
                <a:r>
                  <a:rPr lang="en-US" altLang="ko-KR" sz="1600" dirty="0">
                    <a:solidFill>
                      <a:schemeClr val="tx1">
                        <a:lumMod val="75000"/>
                        <a:lumOff val="25000"/>
                      </a:schemeClr>
                    </a:solidFill>
                    <a:cs typeface="Arial" pitchFamily="34" charset="0"/>
                  </a:rPr>
                  <a:t>) and direction (</a:t>
                </a:r>
                <a:r>
                  <a:rPr lang="ko-KR" altLang="en-US" sz="1600" dirty="0">
                    <a:solidFill>
                      <a:schemeClr val="tx1">
                        <a:lumMod val="75000"/>
                        <a:lumOff val="25000"/>
                      </a:schemeClr>
                    </a:solidFill>
                    <a:cs typeface="Arial" pitchFamily="34" charset="0"/>
                  </a:rPr>
                  <a:t>𝜃</a:t>
                </a:r>
                <a:r>
                  <a:rPr lang="en-US" altLang="ko-KR" sz="1600" dirty="0">
                    <a:solidFill>
                      <a:schemeClr val="tx1">
                        <a:lumMod val="75000"/>
                        <a:lumOff val="25000"/>
                      </a:schemeClr>
                    </a:solidFill>
                    <a:cs typeface="Arial" pitchFamily="34" charset="0"/>
                  </a:rPr>
                  <a:t>). The vector can be defined with two components in O</a:t>
                </a:r>
                <a:r>
                  <a:rPr lang="ko-KR" altLang="en-US" sz="1600" dirty="0">
                    <a:solidFill>
                      <a:schemeClr val="tx1">
                        <a:lumMod val="75000"/>
                        <a:lumOff val="25000"/>
                      </a:schemeClr>
                    </a:solidFill>
                    <a:cs typeface="Arial" pitchFamily="34" charset="0"/>
                  </a:rPr>
                  <a:t>𝑥 </a:t>
                </a:r>
                <a:r>
                  <a:rPr lang="en-US" altLang="ko-KR" sz="1600" dirty="0">
                    <a:solidFill>
                      <a:schemeClr val="tx1">
                        <a:lumMod val="75000"/>
                        <a:lumOff val="25000"/>
                      </a:schemeClr>
                    </a:solidFill>
                    <a:cs typeface="Arial" pitchFamily="34" charset="0"/>
                  </a:rPr>
                  <a:t>and O</a:t>
                </a:r>
                <a:r>
                  <a:rPr lang="ko-KR" altLang="en-US" sz="1600" dirty="0">
                    <a:solidFill>
                      <a:schemeClr val="tx1">
                        <a:lumMod val="75000"/>
                        <a:lumOff val="25000"/>
                      </a:schemeClr>
                    </a:solidFill>
                    <a:cs typeface="Arial" pitchFamily="34" charset="0"/>
                  </a:rPr>
                  <a:t>𝑦</a:t>
                </a:r>
                <a:r>
                  <a:rPr lang="en-US" altLang="ko-KR" sz="1600" dirty="0">
                    <a:solidFill>
                      <a:schemeClr val="tx1">
                        <a:lumMod val="75000"/>
                        <a:lumOff val="25000"/>
                      </a:schemeClr>
                    </a:solidFill>
                    <a:cs typeface="Arial" pitchFamily="34" charset="0"/>
                  </a:rPr>
                  <a:t>.</a:t>
                </a:r>
              </a:p>
            </p:txBody>
          </p:sp>
        </mc:Choice>
        <mc:Fallback>
          <p:sp>
            <p:nvSpPr>
              <p:cNvPr id="5" name="TextBox 4">
                <a:extLst>
                  <a:ext uri="{FF2B5EF4-FFF2-40B4-BE49-F238E27FC236}">
                    <a16:creationId xmlns:a16="http://schemas.microsoft.com/office/drawing/2014/main" id="{89E72408-3DBB-438B-B712-F2EE0DC01437}"/>
                  </a:ext>
                </a:extLst>
              </p:cNvPr>
              <p:cNvSpPr txBox="1">
                <a:spLocks noRot="1" noChangeAspect="1" noMove="1" noResize="1" noEditPoints="1" noAdjustHandles="1" noChangeArrowheads="1" noChangeShapeType="1" noTextEdit="1"/>
              </p:cNvSpPr>
              <p:nvPr/>
            </p:nvSpPr>
            <p:spPr>
              <a:xfrm>
                <a:off x="539552" y="1059582"/>
                <a:ext cx="8064896" cy="786241"/>
              </a:xfrm>
              <a:prstGeom prst="rect">
                <a:avLst/>
              </a:prstGeom>
              <a:blipFill>
                <a:blip r:embed="rId2"/>
                <a:stretch>
                  <a:fillRect l="-454" b="-9302"/>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011C7ED-3943-410D-BDEA-070418166472}"/>
                  </a:ext>
                </a:extLst>
              </p:cNvPr>
              <p:cNvSpPr txBox="1"/>
              <p:nvPr/>
            </p:nvSpPr>
            <p:spPr>
              <a:xfrm>
                <a:off x="539552" y="3297678"/>
                <a:ext cx="8064896" cy="832792"/>
              </a:xfrm>
              <a:prstGeom prst="rect">
                <a:avLst/>
              </a:prstGeom>
              <a:noFill/>
            </p:spPr>
            <p:txBody>
              <a:bodyPr wrap="square" rtlCol="0">
                <a:spAutoFit/>
              </a:bodyPr>
              <a:lstStyle/>
              <a:p>
                <a:pPr>
                  <a:lnSpc>
                    <a:spcPct val="150000"/>
                  </a:lnSpc>
                </a:pP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a:solidFill>
                              <a:schemeClr val="tx1">
                                <a:lumMod val="75000"/>
                                <a:lumOff val="25000"/>
                              </a:schemeClr>
                            </a:solidFill>
                            <a:latin typeface="Cambria Math" panose="02040503050406030204" pitchFamily="18" charset="0"/>
                            <a:cs typeface="Arial" pitchFamily="34" charset="0"/>
                          </a:rPr>
                          <m:t>OP</m:t>
                        </m:r>
                      </m:e>
                    </m:acc>
                  </m:oMath>
                </a14:m>
                <a:r>
                  <a:rPr lang="en-US" altLang="ko-KR" sz="1600" dirty="0">
                    <a:solidFill>
                      <a:schemeClr val="tx1">
                        <a:lumMod val="75000"/>
                        <a:lumOff val="25000"/>
                      </a:schemeClr>
                    </a:solidFill>
                    <a:cs typeface="Arial" pitchFamily="34" charset="0"/>
                  </a:rPr>
                  <a:t>is equivalent to vector </a:t>
                </a:r>
                <a:r>
                  <a:rPr lang="ko-KR" altLang="en-US" sz="1600" dirty="0">
                    <a:solidFill>
                      <a:schemeClr val="tx1">
                        <a:lumMod val="75000"/>
                        <a:lumOff val="25000"/>
                      </a:schemeClr>
                    </a:solidFill>
                    <a:cs typeface="Arial" pitchFamily="34" charset="0"/>
                  </a:rPr>
                  <a:t>𝐚 </a:t>
                </a:r>
                <a:r>
                  <a:rPr lang="en-US" altLang="ko-KR" sz="1600" dirty="0">
                    <a:solidFill>
                      <a:schemeClr val="tx1">
                        <a:lumMod val="75000"/>
                        <a:lumOff val="25000"/>
                      </a:schemeClr>
                    </a:solidFill>
                    <a:cs typeface="Arial" pitchFamily="34" charset="0"/>
                  </a:rPr>
                  <a:t>on O</a:t>
                </a:r>
                <a:r>
                  <a:rPr lang="ko-KR" altLang="en-US" sz="1600" dirty="0">
                    <a:solidFill>
                      <a:schemeClr val="tx1">
                        <a:lumMod val="75000"/>
                        <a:lumOff val="25000"/>
                      </a:schemeClr>
                    </a:solidFill>
                    <a:cs typeface="Arial" pitchFamily="34" charset="0"/>
                  </a:rPr>
                  <a:t>𝑥 </a:t>
                </a:r>
                <a:r>
                  <a:rPr lang="en-US" altLang="ko-KR" sz="1600" dirty="0">
                    <a:solidFill>
                      <a:schemeClr val="tx1">
                        <a:lumMod val="75000"/>
                        <a:lumOff val="25000"/>
                      </a:schemeClr>
                    </a:solidFill>
                    <a:cs typeface="Arial" pitchFamily="34" charset="0"/>
                  </a:rPr>
                  <a:t>+ vector </a:t>
                </a:r>
                <a:r>
                  <a:rPr lang="ko-KR" altLang="en-US" sz="1600" dirty="0">
                    <a:solidFill>
                      <a:schemeClr val="tx1">
                        <a:lumMod val="75000"/>
                        <a:lumOff val="25000"/>
                      </a:schemeClr>
                    </a:solidFill>
                    <a:cs typeface="Arial" pitchFamily="34" charset="0"/>
                  </a:rPr>
                  <a:t>𝐛 </a:t>
                </a:r>
                <a:r>
                  <a:rPr lang="en-US" altLang="ko-KR" sz="1600" dirty="0">
                    <a:solidFill>
                      <a:schemeClr val="tx1">
                        <a:lumMod val="75000"/>
                        <a:lumOff val="25000"/>
                      </a:schemeClr>
                    </a:solidFill>
                    <a:cs typeface="Arial" pitchFamily="34" charset="0"/>
                  </a:rPr>
                  <a:t>on O</a:t>
                </a:r>
                <a:r>
                  <a:rPr lang="ko-KR" altLang="en-US" sz="1600" dirty="0">
                    <a:solidFill>
                      <a:schemeClr val="tx1">
                        <a:lumMod val="75000"/>
                        <a:lumOff val="25000"/>
                      </a:schemeClr>
                    </a:solidFill>
                    <a:cs typeface="Arial" pitchFamily="34" charset="0"/>
                  </a:rPr>
                  <a:t>𝑦</a:t>
                </a:r>
                <a:r>
                  <a:rPr lang="en-US" altLang="ko-KR" sz="1600" dirty="0">
                    <a:solidFill>
                      <a:schemeClr val="tx1">
                        <a:lumMod val="75000"/>
                        <a:lumOff val="25000"/>
                      </a:schemeClr>
                    </a:solidFill>
                    <a:cs typeface="Arial" pitchFamily="34" charset="0"/>
                  </a:rPr>
                  <a:t>, therefore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sz="1600">
                              <a:solidFill>
                                <a:schemeClr val="tx1">
                                  <a:lumMod val="75000"/>
                                  <a:lumOff val="25000"/>
                                </a:schemeClr>
                              </a:solidFill>
                              <a:latin typeface="Cambria Math" panose="02040503050406030204" pitchFamily="18" charset="0"/>
                              <a:cs typeface="Arial" pitchFamily="34" charset="0"/>
                            </a:rPr>
                            <m:t>OP</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r>
                        <a:rPr lang="ko-KR" altLang="en-US" sz="1600" i="1">
                          <a:solidFill>
                            <a:schemeClr val="tx1">
                              <a:lumMod val="75000"/>
                              <a:lumOff val="25000"/>
                            </a:schemeClr>
                          </a:solidFill>
                          <a:latin typeface="Cambria Math" panose="02040503050406030204" pitchFamily="18" charset="0"/>
                          <a:cs typeface="Arial" pitchFamily="34" charset="0"/>
                        </a:rPr>
                        <m:t>𝑎</m:t>
                      </m:r>
                      <m:r>
                        <a:rPr lang="ko-KR" altLang="en-US" sz="1600" i="1">
                          <a:solidFill>
                            <a:schemeClr val="tx1">
                              <a:lumMod val="75000"/>
                              <a:lumOff val="25000"/>
                            </a:schemeClr>
                          </a:solidFill>
                          <a:latin typeface="Cambria Math" panose="02040503050406030204" pitchFamily="18" charset="0"/>
                          <a:cs typeface="Arial" pitchFamily="34" charset="0"/>
                        </a:rPr>
                        <m:t> (</m:t>
                      </m:r>
                      <m:r>
                        <a:rPr lang="en-US" altLang="ko-KR" sz="1600" i="1">
                          <a:solidFill>
                            <a:schemeClr val="tx1">
                              <a:lumMod val="75000"/>
                              <a:lumOff val="25000"/>
                            </a:schemeClr>
                          </a:solidFill>
                          <a:latin typeface="Cambria Math" panose="02040503050406030204" pitchFamily="18" charset="0"/>
                          <a:cs typeface="Arial" pitchFamily="34" charset="0"/>
                        </a:rPr>
                        <m:t>𝑎𝑙𝑜𝑛𝑔</m:t>
                      </m:r>
                      <m:r>
                        <a:rPr lang="en-US" altLang="ko-KR" sz="1600" i="1">
                          <a:solidFill>
                            <a:schemeClr val="tx1">
                              <a:lumMod val="75000"/>
                              <a:lumOff val="25000"/>
                            </a:schemeClr>
                          </a:solidFill>
                          <a:latin typeface="Cambria Math" panose="02040503050406030204" pitchFamily="18" charset="0"/>
                          <a:cs typeface="Arial" pitchFamily="34" charset="0"/>
                        </a:rPr>
                        <m:t> </m:t>
                      </m:r>
                      <m:r>
                        <a:rPr lang="en-US" altLang="ko-KR" sz="1600" i="1">
                          <a:solidFill>
                            <a:schemeClr val="tx1">
                              <a:lumMod val="75000"/>
                              <a:lumOff val="25000"/>
                            </a:schemeClr>
                          </a:solidFill>
                          <a:latin typeface="Cambria Math" panose="02040503050406030204" pitchFamily="18" charset="0"/>
                          <a:cs typeface="Arial" pitchFamily="34" charset="0"/>
                        </a:rPr>
                        <m:t>𝑂𝑥</m:t>
                      </m:r>
                      <m:r>
                        <a:rPr lang="en-US" altLang="ko-KR" sz="1600" i="1">
                          <a:solidFill>
                            <a:schemeClr val="tx1">
                              <a:lumMod val="75000"/>
                              <a:lumOff val="25000"/>
                            </a:schemeClr>
                          </a:solidFill>
                          <a:latin typeface="Cambria Math" panose="02040503050406030204" pitchFamily="18" charset="0"/>
                          <a:cs typeface="Arial" pitchFamily="34" charset="0"/>
                        </a:rPr>
                        <m:t>)+</m:t>
                      </m:r>
                      <m:r>
                        <a:rPr lang="ko-KR" altLang="en-US" sz="1600" i="1">
                          <a:solidFill>
                            <a:schemeClr val="tx1">
                              <a:lumMod val="75000"/>
                              <a:lumOff val="25000"/>
                            </a:schemeClr>
                          </a:solidFill>
                          <a:latin typeface="Cambria Math" panose="02040503050406030204" pitchFamily="18" charset="0"/>
                          <a:cs typeface="Arial" pitchFamily="34" charset="0"/>
                        </a:rPr>
                        <m:t>𝑏</m:t>
                      </m:r>
                      <m:r>
                        <a:rPr lang="en-US" altLang="ko-KR" sz="1600" i="1">
                          <a:solidFill>
                            <a:schemeClr val="tx1">
                              <a:lumMod val="75000"/>
                              <a:lumOff val="25000"/>
                            </a:schemeClr>
                          </a:solidFill>
                          <a:latin typeface="Cambria Math" panose="02040503050406030204" pitchFamily="18" charset="0"/>
                          <a:cs typeface="Arial" pitchFamily="34" charset="0"/>
                        </a:rPr>
                        <m:t>(</m:t>
                      </m:r>
                      <m:r>
                        <a:rPr lang="en-US" altLang="ko-KR" sz="1600" i="1">
                          <a:solidFill>
                            <a:schemeClr val="tx1">
                              <a:lumMod val="75000"/>
                              <a:lumOff val="25000"/>
                            </a:schemeClr>
                          </a:solidFill>
                          <a:latin typeface="Cambria Math" panose="02040503050406030204" pitchFamily="18" charset="0"/>
                          <a:cs typeface="Arial" pitchFamily="34" charset="0"/>
                        </a:rPr>
                        <m:t>𝑎𝑙𝑜𝑛𝑔</m:t>
                      </m:r>
                      <m:r>
                        <a:rPr lang="en-US" altLang="ko-KR" sz="1600" i="1">
                          <a:solidFill>
                            <a:schemeClr val="tx1">
                              <a:lumMod val="75000"/>
                              <a:lumOff val="25000"/>
                            </a:schemeClr>
                          </a:solidFill>
                          <a:latin typeface="Cambria Math" panose="02040503050406030204" pitchFamily="18" charset="0"/>
                          <a:cs typeface="Arial" pitchFamily="34" charset="0"/>
                        </a:rPr>
                        <m:t> </m:t>
                      </m:r>
                      <m:r>
                        <a:rPr lang="en-US" altLang="ko-KR" sz="1600" i="1">
                          <a:solidFill>
                            <a:schemeClr val="tx1">
                              <a:lumMod val="75000"/>
                              <a:lumOff val="25000"/>
                            </a:schemeClr>
                          </a:solidFill>
                          <a:latin typeface="Cambria Math" panose="02040503050406030204" pitchFamily="18" charset="0"/>
                          <a:cs typeface="Arial" pitchFamily="34" charset="0"/>
                        </a:rPr>
                        <m:t>𝑂𝑦</m:t>
                      </m:r>
                      <m:r>
                        <a:rPr lang="en-US" altLang="ko-KR" sz="1600" i="1">
                          <a:solidFill>
                            <a:schemeClr val="tx1">
                              <a:lumMod val="75000"/>
                              <a:lumOff val="25000"/>
                            </a:schemeClr>
                          </a:solidFill>
                          <a:latin typeface="Cambria Math" panose="02040503050406030204" pitchFamily="18" charset="0"/>
                          <a:cs typeface="Arial" pitchFamily="34" charset="0"/>
                        </a:rPr>
                        <m:t>)</m:t>
                      </m:r>
                    </m:oMath>
                  </m:oMathPara>
                </a14:m>
                <a:endParaRPr lang="en-US" altLang="ko-KR" sz="1600" b="1" dirty="0">
                  <a:solidFill>
                    <a:schemeClr val="tx1">
                      <a:lumMod val="75000"/>
                      <a:lumOff val="25000"/>
                    </a:schemeClr>
                  </a:solidFill>
                  <a:cs typeface="Arial" pitchFamily="34" charset="0"/>
                </a:endParaRPr>
              </a:p>
            </p:txBody>
          </p:sp>
        </mc:Choice>
        <mc:Fallback>
          <p:sp>
            <p:nvSpPr>
              <p:cNvPr id="8" name="TextBox 7">
                <a:extLst>
                  <a:ext uri="{FF2B5EF4-FFF2-40B4-BE49-F238E27FC236}">
                    <a16:creationId xmlns:a16="http://schemas.microsoft.com/office/drawing/2014/main" id="{6011C7ED-3943-410D-BDEA-070418166472}"/>
                  </a:ext>
                </a:extLst>
              </p:cNvPr>
              <p:cNvSpPr txBox="1">
                <a:spLocks noRot="1" noChangeAspect="1" noMove="1" noResize="1" noEditPoints="1" noAdjustHandles="1" noChangeArrowheads="1" noChangeShapeType="1" noTextEdit="1"/>
              </p:cNvSpPr>
              <p:nvPr/>
            </p:nvSpPr>
            <p:spPr>
              <a:xfrm>
                <a:off x="539552" y="3297678"/>
                <a:ext cx="8064896" cy="832792"/>
              </a:xfrm>
              <a:prstGeom prst="rect">
                <a:avLst/>
              </a:prstGeom>
              <a:blipFill>
                <a:blip r:embed="rId3"/>
                <a:stretch>
                  <a:fillRect/>
                </a:stretch>
              </a:blipFill>
            </p:spPr>
            <p:txBody>
              <a:bodyPr/>
              <a:lstStyle/>
              <a:p>
                <a:r>
                  <a:rPr lang="en-ID">
                    <a:noFill/>
                  </a:rPr>
                  <a:t> </a:t>
                </a:r>
              </a:p>
            </p:txBody>
          </p:sp>
        </mc:Fallback>
      </mc:AlternateContent>
      <p:pic>
        <p:nvPicPr>
          <p:cNvPr id="3" name="Picture 2">
            <a:extLst>
              <a:ext uri="{FF2B5EF4-FFF2-40B4-BE49-F238E27FC236}">
                <a16:creationId xmlns:a16="http://schemas.microsoft.com/office/drawing/2014/main" id="{09A48735-E325-4967-8B6E-E372C4CB33D4}"/>
              </a:ext>
            </a:extLst>
          </p:cNvPr>
          <p:cNvPicPr>
            <a:picLocks noChangeAspect="1"/>
          </p:cNvPicPr>
          <p:nvPr/>
        </p:nvPicPr>
        <p:blipFill>
          <a:blip r:embed="rId4"/>
          <a:stretch>
            <a:fillRect/>
          </a:stretch>
        </p:blipFill>
        <p:spPr>
          <a:xfrm>
            <a:off x="2483768" y="1961922"/>
            <a:ext cx="2376860" cy="1335756"/>
          </a:xfrm>
          <a:prstGeom prst="rect">
            <a:avLst/>
          </a:prstGeom>
        </p:spPr>
      </p:pic>
      <p:pic>
        <p:nvPicPr>
          <p:cNvPr id="11" name="Picture 10">
            <a:extLst>
              <a:ext uri="{FF2B5EF4-FFF2-40B4-BE49-F238E27FC236}">
                <a16:creationId xmlns:a16="http://schemas.microsoft.com/office/drawing/2014/main" id="{A9B56F44-C63E-4B26-BBD7-2097E392064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58795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0774E-C933-60E7-F1B0-D02C80BD7372}"/>
              </a:ext>
            </a:extLst>
          </p:cNvPr>
          <p:cNvPicPr>
            <a:picLocks noChangeAspect="1"/>
          </p:cNvPicPr>
          <p:nvPr/>
        </p:nvPicPr>
        <p:blipFill rotWithShape="1">
          <a:blip r:embed="rId2"/>
          <a:srcRect t="2355"/>
          <a:stretch/>
        </p:blipFill>
        <p:spPr>
          <a:xfrm>
            <a:off x="2627784" y="987574"/>
            <a:ext cx="5500615" cy="2985107"/>
          </a:xfrm>
          <a:prstGeom prst="rect">
            <a:avLst/>
          </a:prstGeom>
        </p:spPr>
      </p:pic>
    </p:spTree>
    <p:extLst>
      <p:ext uri="{BB962C8B-B14F-4D97-AF65-F5344CB8AC3E}">
        <p14:creationId xmlns:p14="http://schemas.microsoft.com/office/powerpoint/2010/main" val="205841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E72408-3DBB-438B-B712-F2EE0DC01437}"/>
              </a:ext>
            </a:extLst>
          </p:cNvPr>
          <p:cNvSpPr txBox="1"/>
          <p:nvPr/>
        </p:nvSpPr>
        <p:spPr>
          <a:xfrm>
            <a:off x="539552" y="1059582"/>
            <a:ext cx="8064896"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If we define </a:t>
            </a:r>
            <a:r>
              <a:rPr lang="ko-KR" altLang="en-US" sz="1600" dirty="0">
                <a:solidFill>
                  <a:schemeClr val="tx1">
                    <a:lumMod val="75000"/>
                    <a:lumOff val="25000"/>
                  </a:schemeClr>
                </a:solidFill>
                <a:cs typeface="Arial" pitchFamily="34" charset="0"/>
              </a:rPr>
              <a:t>𝐢 </a:t>
            </a:r>
            <a:r>
              <a:rPr lang="en-US" altLang="ko-KR" sz="1600" dirty="0">
                <a:solidFill>
                  <a:schemeClr val="tx1">
                    <a:lumMod val="75000"/>
                    <a:lumOff val="25000"/>
                  </a:schemeClr>
                </a:solidFill>
                <a:cs typeface="Arial" pitchFamily="34" charset="0"/>
              </a:rPr>
              <a:t>as a unit vector in the O</a:t>
            </a:r>
            <a:r>
              <a:rPr lang="ko-KR" altLang="en-US" sz="1600" dirty="0">
                <a:solidFill>
                  <a:schemeClr val="tx1">
                    <a:lumMod val="75000"/>
                    <a:lumOff val="25000"/>
                  </a:schemeClr>
                </a:solidFill>
                <a:cs typeface="Arial" pitchFamily="34" charset="0"/>
              </a:rPr>
              <a:t>𝑥 </a:t>
            </a:r>
            <a:r>
              <a:rPr lang="en-US" altLang="ko-KR" sz="1600" dirty="0">
                <a:solidFill>
                  <a:schemeClr val="tx1">
                    <a:lumMod val="75000"/>
                    <a:lumOff val="25000"/>
                  </a:schemeClr>
                </a:solidFill>
                <a:cs typeface="Arial" pitchFamily="34" charset="0"/>
              </a:rPr>
              <a:t>direction, then </a:t>
            </a:r>
            <a:r>
              <a:rPr lang="ko-KR" altLang="en-US" sz="1600" dirty="0">
                <a:solidFill>
                  <a:schemeClr val="tx1">
                    <a:lumMod val="75000"/>
                    <a:lumOff val="25000"/>
                  </a:schemeClr>
                </a:solidFill>
                <a:cs typeface="Arial" pitchFamily="34" charset="0"/>
              </a:rPr>
              <a:t>𝐚</a:t>
            </a:r>
            <a:r>
              <a:rPr lang="en-US" altLang="ko-KR" sz="1600" dirty="0">
                <a:solidFill>
                  <a:schemeClr val="tx1">
                    <a:lumMod val="75000"/>
                    <a:lumOff val="25000"/>
                  </a:schemeClr>
                </a:solidFill>
                <a:cs typeface="Arial" pitchFamily="34" charset="0"/>
              </a:rPr>
              <a:t>=</a:t>
            </a:r>
            <a:r>
              <a:rPr lang="ko-KR" altLang="en-US" sz="1600" dirty="0">
                <a:solidFill>
                  <a:schemeClr val="tx1">
                    <a:lumMod val="75000"/>
                    <a:lumOff val="25000"/>
                  </a:schemeClr>
                </a:solidFill>
                <a:cs typeface="Arial" pitchFamily="34" charset="0"/>
              </a:rPr>
              <a:t>𝒂𝐢</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If we define </a:t>
            </a:r>
            <a:r>
              <a:rPr lang="ko-KR" altLang="en-US" sz="1600" dirty="0">
                <a:solidFill>
                  <a:schemeClr val="tx1">
                    <a:lumMod val="75000"/>
                    <a:lumOff val="25000"/>
                  </a:schemeClr>
                </a:solidFill>
                <a:cs typeface="Arial" pitchFamily="34" charset="0"/>
              </a:rPr>
              <a:t>𝐣 </a:t>
            </a:r>
            <a:r>
              <a:rPr lang="en-US" altLang="ko-KR" sz="1600" dirty="0">
                <a:solidFill>
                  <a:schemeClr val="tx1">
                    <a:lumMod val="75000"/>
                    <a:lumOff val="25000"/>
                  </a:schemeClr>
                </a:solidFill>
                <a:cs typeface="Arial" pitchFamily="34" charset="0"/>
              </a:rPr>
              <a:t>as a unit vector in the Oy direction, then </a:t>
            </a:r>
            <a:r>
              <a:rPr lang="ko-KR" altLang="en-US" sz="1600" dirty="0">
                <a:solidFill>
                  <a:schemeClr val="tx1">
                    <a:lumMod val="75000"/>
                    <a:lumOff val="25000"/>
                  </a:schemeClr>
                </a:solidFill>
                <a:cs typeface="Arial" pitchFamily="34" charset="0"/>
              </a:rPr>
              <a:t>𝐛</a:t>
            </a:r>
            <a:r>
              <a:rPr lang="en-US" altLang="ko-KR" sz="1600" dirty="0">
                <a:solidFill>
                  <a:schemeClr val="tx1">
                    <a:lumMod val="75000"/>
                    <a:lumOff val="25000"/>
                  </a:schemeClr>
                </a:solidFill>
                <a:cs typeface="Arial" pitchFamily="34" charset="0"/>
              </a:rPr>
              <a:t>=</a:t>
            </a:r>
            <a:r>
              <a:rPr lang="ko-KR" altLang="en-US" sz="1600" dirty="0">
                <a:solidFill>
                  <a:schemeClr val="tx1">
                    <a:lumMod val="75000"/>
                    <a:lumOff val="25000"/>
                  </a:schemeClr>
                </a:solidFill>
                <a:cs typeface="Arial" pitchFamily="34" charset="0"/>
              </a:rPr>
              <a:t>𝒃𝐣</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So the OP vector can be written as:</a:t>
            </a:r>
          </a:p>
          <a:p>
            <a:pPr algn="ctr">
              <a:lnSpc>
                <a:spcPct val="150000"/>
              </a:lnSpc>
            </a:pPr>
            <a:r>
              <a:rPr lang="ko-KR" altLang="en-US" sz="1600" dirty="0">
                <a:solidFill>
                  <a:schemeClr val="tx1">
                    <a:lumMod val="75000"/>
                    <a:lumOff val="25000"/>
                  </a:schemeClr>
                </a:solidFill>
                <a:cs typeface="Arial" pitchFamily="34" charset="0"/>
              </a:rPr>
              <a:t>𝐫</a:t>
            </a:r>
            <a:r>
              <a:rPr lang="en-US" altLang="ko-KR" sz="1600" dirty="0">
                <a:solidFill>
                  <a:schemeClr val="tx1">
                    <a:lumMod val="75000"/>
                    <a:lumOff val="25000"/>
                  </a:schemeClr>
                </a:solidFill>
                <a:cs typeface="Arial" pitchFamily="34" charset="0"/>
              </a:rPr>
              <a:t>=</a:t>
            </a:r>
            <a:r>
              <a:rPr lang="ko-KR" altLang="en-US" sz="1600" dirty="0">
                <a:solidFill>
                  <a:schemeClr val="tx1">
                    <a:lumMod val="75000"/>
                    <a:lumOff val="25000"/>
                  </a:schemeClr>
                </a:solidFill>
                <a:cs typeface="Arial" pitchFamily="34" charset="0"/>
              </a:rPr>
              <a:t>𝒂𝐢</a:t>
            </a:r>
            <a:r>
              <a:rPr lang="en-US" altLang="ko-KR" sz="1600" dirty="0">
                <a:solidFill>
                  <a:schemeClr val="tx1">
                    <a:lumMod val="75000"/>
                    <a:lumOff val="25000"/>
                  </a:schemeClr>
                </a:solidFill>
                <a:cs typeface="Arial" pitchFamily="34" charset="0"/>
              </a:rPr>
              <a:t>+</a:t>
            </a:r>
            <a:r>
              <a:rPr lang="ko-KR" altLang="en-US" sz="1600" dirty="0">
                <a:solidFill>
                  <a:schemeClr val="tx1">
                    <a:lumMod val="75000"/>
                    <a:lumOff val="25000"/>
                  </a:schemeClr>
                </a:solidFill>
                <a:cs typeface="Arial" pitchFamily="34" charset="0"/>
              </a:rPr>
              <a:t>𝒃𝐣</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where </a:t>
            </a:r>
            <a:r>
              <a:rPr lang="ko-KR" altLang="en-US" sz="1600" dirty="0">
                <a:solidFill>
                  <a:schemeClr val="tx1">
                    <a:lumMod val="75000"/>
                    <a:lumOff val="25000"/>
                  </a:schemeClr>
                </a:solidFill>
                <a:cs typeface="Arial" pitchFamily="34" charset="0"/>
              </a:rPr>
              <a:t>𝐢 </a:t>
            </a:r>
            <a:r>
              <a:rPr lang="en-US" altLang="ko-KR" sz="1600" dirty="0">
                <a:solidFill>
                  <a:schemeClr val="tx1">
                    <a:lumMod val="75000"/>
                    <a:lumOff val="25000"/>
                  </a:schemeClr>
                </a:solidFill>
                <a:cs typeface="Arial" pitchFamily="34" charset="0"/>
              </a:rPr>
              <a:t>and </a:t>
            </a:r>
            <a:r>
              <a:rPr lang="ko-KR" altLang="en-US" sz="1600" dirty="0">
                <a:solidFill>
                  <a:schemeClr val="tx1">
                    <a:lumMod val="75000"/>
                    <a:lumOff val="25000"/>
                  </a:schemeClr>
                </a:solidFill>
                <a:cs typeface="Arial" pitchFamily="34" charset="0"/>
              </a:rPr>
              <a:t>𝐣 </a:t>
            </a:r>
            <a:r>
              <a:rPr lang="en-US" altLang="ko-KR" sz="1600" dirty="0">
                <a:solidFill>
                  <a:schemeClr val="tx1">
                    <a:lumMod val="75000"/>
                    <a:lumOff val="25000"/>
                  </a:schemeClr>
                </a:solidFill>
                <a:cs typeface="Arial" pitchFamily="34" charset="0"/>
              </a:rPr>
              <a:t>are unit vectors in the O</a:t>
            </a:r>
            <a:r>
              <a:rPr lang="ko-KR" altLang="en-US" sz="1600" dirty="0">
                <a:solidFill>
                  <a:schemeClr val="tx1">
                    <a:lumMod val="75000"/>
                    <a:lumOff val="25000"/>
                  </a:schemeClr>
                </a:solidFill>
                <a:cs typeface="Arial" pitchFamily="34" charset="0"/>
              </a:rPr>
              <a:t>𝑥 </a:t>
            </a:r>
            <a:r>
              <a:rPr lang="en-US" altLang="ko-KR" sz="1600" dirty="0">
                <a:solidFill>
                  <a:schemeClr val="tx1">
                    <a:lumMod val="75000"/>
                    <a:lumOff val="25000"/>
                  </a:schemeClr>
                </a:solidFill>
                <a:cs typeface="Arial" pitchFamily="34" charset="0"/>
              </a:rPr>
              <a:t>and Oy directions.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91A0035-3701-4DC1-AB7D-4FB102804692}"/>
                  </a:ext>
                </a:extLst>
              </p:cNvPr>
              <p:cNvSpPr txBox="1"/>
              <p:nvPr/>
            </p:nvSpPr>
            <p:spPr>
              <a:xfrm>
                <a:off x="539552" y="2933213"/>
                <a:ext cx="8064896" cy="1524007"/>
              </a:xfrm>
              <a:prstGeom prst="rect">
                <a:avLst/>
              </a:prstGeom>
              <a:noFill/>
            </p:spPr>
            <p:txBody>
              <a:bodyPr wrap="square" rtlCol="0">
                <a:spAutoFit/>
              </a:bodyPr>
              <a:lstStyle/>
              <a:p>
                <a:pPr>
                  <a:lnSpc>
                    <a:spcPct val="150000"/>
                  </a:lnSpc>
                </a:pPr>
                <a:r>
                  <a:rPr lang="en-US" altLang="ko-KR" sz="1600" b="1" dirty="0">
                    <a:solidFill>
                      <a:schemeClr val="tx1">
                        <a:lumMod val="75000"/>
                        <a:lumOff val="25000"/>
                      </a:schemeClr>
                    </a:solidFill>
                    <a:cs typeface="Arial" pitchFamily="34" charset="0"/>
                  </a:rPr>
                  <a:t>Example:</a:t>
                </a:r>
              </a:p>
              <a:p>
                <a:pPr>
                  <a:lnSpc>
                    <a:spcPct val="150000"/>
                  </a:lnSpc>
                </a:pPr>
                <a:r>
                  <a:rPr lang="en-US" altLang="ko-KR" sz="1600" dirty="0">
                    <a:solidFill>
                      <a:schemeClr val="tx1">
                        <a:lumMod val="75000"/>
                        <a:lumOff val="25000"/>
                      </a:schemeClr>
                    </a:solidFill>
                    <a:cs typeface="Arial" pitchFamily="34" charset="0"/>
                  </a:rPr>
                  <a:t>If </a:t>
                </a:r>
                <a14:m>
                  <m:oMath xmlns:m="http://schemas.openxmlformats.org/officeDocument/2006/math">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𝟏</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𝟐𝐣</m:t>
                    </m:r>
                  </m:oMath>
                </a14:m>
                <a:r>
                  <a:rPr lang="en-US" altLang="ko-KR" sz="1600" dirty="0">
                    <a:solidFill>
                      <a:schemeClr val="tx1">
                        <a:lumMod val="75000"/>
                        <a:lumOff val="25000"/>
                      </a:schemeClr>
                    </a:solidFill>
                    <a:cs typeface="Arial" pitchFamily="34" charset="0"/>
                  </a:rPr>
                  <a:t> and </a:t>
                </a:r>
                <a14:m>
                  <m:oMath xmlns:m="http://schemas.openxmlformats.org/officeDocument/2006/math">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𝟐</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𝟒𝐢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𝟑𝐣</m:t>
                    </m:r>
                  </m:oMath>
                </a14:m>
                <a:endParaRPr lang="en-US" altLang="ko-KR" sz="1600" b="1" dirty="0">
                  <a:solidFill>
                    <a:schemeClr val="tx1">
                      <a:lumMod val="75000"/>
                      <a:lumOff val="25000"/>
                    </a:schemeClr>
                  </a:solidFill>
                  <a:cs typeface="Arial" pitchFamily="34" charset="0"/>
                </a:endParaRPr>
              </a:p>
              <a:p>
                <a:pPr>
                  <a:lnSpc>
                    <a:spcPct val="150000"/>
                  </a:lnSpc>
                </a:pPr>
                <a14:m>
                  <m:oMath xmlns:m="http://schemas.openxmlformats.org/officeDocument/2006/math">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𝟏</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𝟐</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𝟐𝐣</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𝟒𝐢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𝟑𝐣</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𝟕𝐢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𝟓𝐣</m:t>
                    </m:r>
                  </m:oMath>
                </a14:m>
                <a:r>
                  <a:rPr lang="en-US" altLang="ko-KR" sz="1600" b="1" dirty="0">
                    <a:solidFill>
                      <a:schemeClr val="tx1">
                        <a:lumMod val="75000"/>
                        <a:lumOff val="25000"/>
                      </a:schemeClr>
                    </a:solidFill>
                    <a:cs typeface="Arial" pitchFamily="34" charset="0"/>
                  </a:rPr>
                  <a:t> </a:t>
                </a:r>
              </a:p>
              <a:p>
                <a:pPr>
                  <a:lnSpc>
                    <a:spcPct val="150000"/>
                  </a:lnSpc>
                </a:pPr>
                <a:r>
                  <a:rPr lang="en-US" altLang="ko-KR" sz="1600" b="1" dirty="0">
                    <a:solidFill>
                      <a:schemeClr val="tx1">
                        <a:lumMod val="75000"/>
                        <a:lumOff val="25000"/>
                      </a:schemeClr>
                    </a:solidFill>
                    <a:cs typeface="Arial" pitchFamily="34" charset="0"/>
                  </a:rPr>
                  <a:t> </a:t>
                </a:r>
                <a14:m>
                  <m:oMath xmlns:m="http://schemas.openxmlformats.org/officeDocument/2006/math">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𝟐</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sSub>
                      <m:sSubPr>
                        <m:ctrlPr>
                          <a:rPr lang="en-US" altLang="ko-KR" sz="1600" b="1" i="1" smtClean="0">
                            <a:solidFill>
                              <a:schemeClr val="tx1">
                                <a:lumMod val="75000"/>
                                <a:lumOff val="25000"/>
                              </a:schemeClr>
                            </a:solidFill>
                            <a:latin typeface="Cambria Math" panose="02040503050406030204" pitchFamily="18" charset="0"/>
                            <a:cs typeface="Arial" pitchFamily="34" charset="0"/>
                          </a:rPr>
                        </m:ctrlPr>
                      </m:sSubPr>
                      <m:e>
                        <m:r>
                          <a:rPr lang="en-US" altLang="ko-KR" sz="1600" b="1" i="0" smtClean="0">
                            <a:solidFill>
                              <a:schemeClr val="tx1">
                                <a:lumMod val="75000"/>
                                <a:lumOff val="25000"/>
                              </a:schemeClr>
                            </a:solidFill>
                            <a:latin typeface="Cambria Math" panose="02040503050406030204" pitchFamily="18" charset="0"/>
                            <a:cs typeface="Arial" pitchFamily="34" charset="0"/>
                          </a:rPr>
                          <m:t>𝐳</m:t>
                        </m:r>
                      </m:e>
                      <m:sub>
                        <m:r>
                          <a:rPr lang="en-US" altLang="ko-KR" sz="1600" b="1" i="0" smtClean="0">
                            <a:solidFill>
                              <a:schemeClr val="tx1">
                                <a:lumMod val="75000"/>
                                <a:lumOff val="25000"/>
                              </a:schemeClr>
                            </a:solidFill>
                            <a:latin typeface="Cambria Math" panose="02040503050406030204" pitchFamily="18" charset="0"/>
                            <a:cs typeface="Arial" pitchFamily="34" charset="0"/>
                          </a:rPr>
                          <m:t>𝟏</m:t>
                        </m:r>
                      </m:sub>
                    </m:sSub>
                    <m:r>
                      <a:rPr lang="en-US" altLang="ko-KR" sz="1600" b="1" i="0" smtClean="0">
                        <a:solidFill>
                          <a:schemeClr val="tx1">
                            <a:lumMod val="75000"/>
                            <a:lumOff val="25000"/>
                          </a:schemeClr>
                        </a:solidFill>
                        <a:latin typeface="Cambria Math" panose="02040503050406030204" pitchFamily="18" charset="0"/>
                        <a:cs typeface="Arial" pitchFamily="34" charset="0"/>
                      </a:rPr>
                      <m:t>=</m:t>
                    </m:r>
                    <m:d>
                      <m:dPr>
                        <m:ctrlPr>
                          <a:rPr lang="en-US" altLang="ko-KR" sz="1600" b="1" i="1" smtClean="0">
                            <a:solidFill>
                              <a:schemeClr val="tx1">
                                <a:lumMod val="75000"/>
                                <a:lumOff val="25000"/>
                              </a:schemeClr>
                            </a:solidFill>
                            <a:latin typeface="Cambria Math" panose="02040503050406030204" pitchFamily="18" charset="0"/>
                            <a:cs typeface="Arial" pitchFamily="34" charset="0"/>
                          </a:rPr>
                        </m:ctrlPr>
                      </m:dPr>
                      <m:e>
                        <m:r>
                          <a:rPr lang="en-US" altLang="ko-KR" sz="1600" b="1" i="0" smtClean="0">
                            <a:solidFill>
                              <a:schemeClr val="tx1">
                                <a:lumMod val="75000"/>
                                <a:lumOff val="25000"/>
                              </a:schemeClr>
                            </a:solidFill>
                            <a:latin typeface="Cambria Math" panose="02040503050406030204" pitchFamily="18" charset="0"/>
                            <a:cs typeface="Arial" pitchFamily="34" charset="0"/>
                          </a:rPr>
                          <m:t>𝟒𝐢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𝟑𝐣</m:t>
                        </m:r>
                      </m:e>
                    </m:d>
                    <m:r>
                      <a:rPr lang="en-US" altLang="ko-KR" sz="1600" b="1" i="0" smtClean="0">
                        <a:solidFill>
                          <a:schemeClr val="tx1">
                            <a:lumMod val="75000"/>
                            <a:lumOff val="25000"/>
                          </a:schemeClr>
                        </a:solidFill>
                        <a:latin typeface="Cambria Math" panose="02040503050406030204" pitchFamily="18" charset="0"/>
                        <a:cs typeface="Arial" pitchFamily="34" charset="0"/>
                      </a:rPr>
                      <m:t>−</m:t>
                    </m:r>
                    <m:d>
                      <m:dPr>
                        <m:ctrlPr>
                          <a:rPr lang="en-US" altLang="ko-KR" sz="1600" b="1" i="1" smtClean="0">
                            <a:solidFill>
                              <a:schemeClr val="tx1">
                                <a:lumMod val="75000"/>
                                <a:lumOff val="25000"/>
                              </a:schemeClr>
                            </a:solidFill>
                            <a:latin typeface="Cambria Math" panose="02040503050406030204" pitchFamily="18" charset="0"/>
                            <a:cs typeface="Arial" pitchFamily="34" charset="0"/>
                          </a:rPr>
                        </m:ctrlPr>
                      </m:dPr>
                      <m:e>
                        <m:r>
                          <a:rPr lang="en-US" altLang="ko-KR" sz="1600" b="1" i="0" smtClean="0">
                            <a:solidFill>
                              <a:schemeClr val="tx1">
                                <a:lumMod val="75000"/>
                                <a:lumOff val="25000"/>
                              </a:schemeClr>
                            </a:solidFill>
                            <a:latin typeface="Cambria Math" panose="02040503050406030204" pitchFamily="18" charset="0"/>
                            <a:cs typeface="Arial" pitchFamily="34" charset="0"/>
                          </a:rPr>
                          <m:t>𝟑𝐢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𝟐𝐣</m:t>
                        </m:r>
                      </m:e>
                    </m:d>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𝟒𝐢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𝟑𝐣</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𝟑𝐢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𝟐𝐣</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𝟏𝐢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𝟏𝐣</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𝐢</m:t>
                    </m:r>
                    <m:r>
                      <a:rPr lang="en-US" altLang="ko-KR" sz="1600" b="1" i="0" smtClean="0">
                        <a:solidFill>
                          <a:schemeClr val="tx1">
                            <a:lumMod val="75000"/>
                            <a:lumOff val="25000"/>
                          </a:schemeClr>
                        </a:solidFill>
                        <a:latin typeface="Cambria Math" panose="02040503050406030204" pitchFamily="18" charset="0"/>
                        <a:cs typeface="Arial" pitchFamily="34" charset="0"/>
                      </a:rPr>
                      <m:t>+</m:t>
                    </m:r>
                    <m:r>
                      <a:rPr lang="en-US" altLang="ko-KR" sz="1600" b="1" i="0" smtClean="0">
                        <a:solidFill>
                          <a:schemeClr val="tx1">
                            <a:lumMod val="75000"/>
                            <a:lumOff val="25000"/>
                          </a:schemeClr>
                        </a:solidFill>
                        <a:latin typeface="Cambria Math" panose="02040503050406030204" pitchFamily="18" charset="0"/>
                        <a:cs typeface="Arial" pitchFamily="34" charset="0"/>
                      </a:rPr>
                      <m:t>𝐣</m:t>
                    </m:r>
                  </m:oMath>
                </a14:m>
                <a:endParaRPr lang="en-US" altLang="ko-KR" sz="1600" b="1" dirty="0">
                  <a:solidFill>
                    <a:schemeClr val="tx1">
                      <a:lumMod val="75000"/>
                      <a:lumOff val="25000"/>
                    </a:schemeClr>
                  </a:solidFill>
                  <a:cs typeface="Arial" pitchFamily="34" charset="0"/>
                </a:endParaRPr>
              </a:p>
            </p:txBody>
          </p:sp>
        </mc:Choice>
        <mc:Fallback>
          <p:sp>
            <p:nvSpPr>
              <p:cNvPr id="6" name="TextBox 5">
                <a:extLst>
                  <a:ext uri="{FF2B5EF4-FFF2-40B4-BE49-F238E27FC236}">
                    <a16:creationId xmlns:a16="http://schemas.microsoft.com/office/drawing/2014/main" id="{B91A0035-3701-4DC1-AB7D-4FB102804692}"/>
                  </a:ext>
                </a:extLst>
              </p:cNvPr>
              <p:cNvSpPr txBox="1">
                <a:spLocks noRot="1" noChangeAspect="1" noMove="1" noResize="1" noEditPoints="1" noAdjustHandles="1" noChangeArrowheads="1" noChangeShapeType="1" noTextEdit="1"/>
              </p:cNvSpPr>
              <p:nvPr/>
            </p:nvSpPr>
            <p:spPr>
              <a:xfrm>
                <a:off x="539552" y="2933213"/>
                <a:ext cx="8064896" cy="1524007"/>
              </a:xfrm>
              <a:prstGeom prst="rect">
                <a:avLst/>
              </a:prstGeom>
              <a:blipFill>
                <a:blip r:embed="rId2"/>
                <a:stretch>
                  <a:fillRect l="-454" b="-2000"/>
                </a:stretch>
              </a:blipFill>
            </p:spPr>
            <p:txBody>
              <a:bodyPr/>
              <a:lstStyle/>
              <a:p>
                <a:r>
                  <a:rPr lang="en-ID">
                    <a:noFill/>
                  </a:rPr>
                  <a:t> </a:t>
                </a:r>
              </a:p>
            </p:txBody>
          </p:sp>
        </mc:Fallback>
      </mc:AlternateContent>
      <p:sp>
        <p:nvSpPr>
          <p:cNvPr id="7" name="TextBox 6">
            <a:extLst>
              <a:ext uri="{FF2B5EF4-FFF2-40B4-BE49-F238E27FC236}">
                <a16:creationId xmlns:a16="http://schemas.microsoft.com/office/drawing/2014/main" id="{BA3F5561-DFF5-47A0-B326-8DFF1063DC8D}"/>
              </a:ext>
            </a:extLst>
          </p:cNvPr>
          <p:cNvSpPr txBox="1"/>
          <p:nvPr/>
        </p:nvSpPr>
        <p:spPr>
          <a:xfrm>
            <a:off x="251520" y="267494"/>
            <a:ext cx="8496944" cy="492443"/>
          </a:xfrm>
          <a:prstGeom prst="rect">
            <a:avLst/>
          </a:prstGeom>
          <a:noFill/>
        </p:spPr>
        <p:txBody>
          <a:bodyPr wrap="square" rtlCol="0">
            <a:spAutoFit/>
          </a:bodyPr>
          <a:lstStyle/>
          <a:p>
            <a:r>
              <a:rPr lang="en-US" altLang="ko-KR" sz="2600" b="1">
                <a:solidFill>
                  <a:srgbClr val="EE6816"/>
                </a:solidFill>
                <a:cs typeface="Arial" pitchFamily="34" charset="0"/>
              </a:rPr>
              <a:t>Components of a </a:t>
            </a:r>
            <a:r>
              <a:rPr lang="en-US" altLang="ko-KR" sz="2600" b="1">
                <a:cs typeface="Arial" pitchFamily="34" charset="0"/>
              </a:rPr>
              <a:t>Vector in Terms of Unit Vectors</a:t>
            </a:r>
            <a:endParaRPr lang="en-US" altLang="ko-KR" sz="2600" b="1" dirty="0">
              <a:solidFill>
                <a:srgbClr val="EE6816"/>
              </a:solidFill>
              <a:cs typeface="Arial" pitchFamily="34" charset="0"/>
            </a:endParaRPr>
          </a:p>
        </p:txBody>
      </p:sp>
      <p:pic>
        <p:nvPicPr>
          <p:cNvPr id="9" name="Picture 8">
            <a:extLst>
              <a:ext uri="{FF2B5EF4-FFF2-40B4-BE49-F238E27FC236}">
                <a16:creationId xmlns:a16="http://schemas.microsoft.com/office/drawing/2014/main" id="{D974E006-2165-45DB-9A2E-1EA2E42B3B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8573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112F3E-66DD-5627-77A3-9E55C6136C51}"/>
              </a:ext>
            </a:extLst>
          </p:cNvPr>
          <p:cNvSpPr>
            <a:spLocks noGrp="1"/>
          </p:cNvSpPr>
          <p:nvPr>
            <p:ph type="body" sz="quarter" idx="11"/>
          </p:nvPr>
        </p:nvSpPr>
        <p:spPr/>
        <p:txBody>
          <a:bodyPr/>
          <a:lstStyle/>
          <a:p>
            <a:endParaRPr lang="id-ID"/>
          </a:p>
        </p:txBody>
      </p:sp>
      <p:pic>
        <p:nvPicPr>
          <p:cNvPr id="5" name="Picture 4">
            <a:extLst>
              <a:ext uri="{FF2B5EF4-FFF2-40B4-BE49-F238E27FC236}">
                <a16:creationId xmlns:a16="http://schemas.microsoft.com/office/drawing/2014/main" id="{88BAD8CF-6331-3750-5509-C0CB19506CEE}"/>
              </a:ext>
            </a:extLst>
          </p:cNvPr>
          <p:cNvPicPr>
            <a:picLocks noChangeAspect="1"/>
          </p:cNvPicPr>
          <p:nvPr/>
        </p:nvPicPr>
        <p:blipFill>
          <a:blip r:embed="rId2"/>
          <a:stretch>
            <a:fillRect/>
          </a:stretch>
        </p:blipFill>
        <p:spPr>
          <a:xfrm>
            <a:off x="547687" y="633412"/>
            <a:ext cx="8048625" cy="3876675"/>
          </a:xfrm>
          <a:prstGeom prst="rect">
            <a:avLst/>
          </a:prstGeom>
        </p:spPr>
      </p:pic>
    </p:spTree>
    <p:extLst>
      <p:ext uri="{BB962C8B-B14F-4D97-AF65-F5344CB8AC3E}">
        <p14:creationId xmlns:p14="http://schemas.microsoft.com/office/powerpoint/2010/main" val="4058560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E72408-3DBB-438B-B712-F2EE0DC01437}"/>
                  </a:ext>
                </a:extLst>
              </p:cNvPr>
              <p:cNvSpPr txBox="1"/>
              <p:nvPr/>
            </p:nvSpPr>
            <p:spPr>
              <a:xfrm>
                <a:off x="1079104" y="1347614"/>
                <a:ext cx="8064896" cy="2119426"/>
              </a:xfrm>
              <a:prstGeom prst="rect">
                <a:avLst/>
              </a:prstGeom>
              <a:noFill/>
            </p:spPr>
            <p:txBody>
              <a:bodyPr wrap="square" rtlCol="0">
                <a:spAutoFit/>
              </a:bodyPr>
              <a:lstStyle/>
              <a:p>
                <a:pPr marL="342900" indent="-342900">
                  <a:lnSpc>
                    <a:spcPct val="150000"/>
                  </a:lnSpc>
                  <a:buAutoNum type="arabicPeriod"/>
                </a:pPr>
                <a:r>
                  <a:rPr lang="en-US" altLang="ko-KR" b="1" dirty="0">
                    <a:solidFill>
                      <a:schemeClr val="tx1">
                        <a:lumMod val="75000"/>
                        <a:lumOff val="25000"/>
                      </a:schemeClr>
                    </a:solidFill>
                    <a:cs typeface="Arial" pitchFamily="34" charset="0"/>
                  </a:rPr>
                  <a:t>If </a:t>
                </a:r>
                <a14:m>
                  <m:oMath xmlns:m="http://schemas.openxmlformats.org/officeDocument/2006/math">
                    <m:sSub>
                      <m:sSubPr>
                        <m:ctrlPr>
                          <a:rPr lang="en-US" altLang="ko-KR" b="1" i="1" smtClean="0">
                            <a:solidFill>
                              <a:schemeClr val="tx1">
                                <a:lumMod val="75000"/>
                                <a:lumOff val="25000"/>
                              </a:schemeClr>
                            </a:solidFill>
                            <a:latin typeface="Cambria Math" panose="02040503050406030204" pitchFamily="18" charset="0"/>
                            <a:cs typeface="Arial" pitchFamily="34" charset="0"/>
                          </a:rPr>
                        </m:ctrlPr>
                      </m:sSubPr>
                      <m:e>
                        <m:r>
                          <a:rPr lang="en-US" altLang="ko-KR" b="1" i="0" smtClean="0">
                            <a:solidFill>
                              <a:schemeClr val="tx1">
                                <a:lumMod val="75000"/>
                                <a:lumOff val="25000"/>
                              </a:schemeClr>
                            </a:solidFill>
                            <a:latin typeface="Cambria Math" panose="02040503050406030204" pitchFamily="18" charset="0"/>
                            <a:cs typeface="Arial" pitchFamily="34" charset="0"/>
                          </a:rPr>
                          <m:t>𝐳</m:t>
                        </m:r>
                      </m:e>
                      <m:sub>
                        <m:r>
                          <a:rPr lang="en-US" altLang="ko-KR" b="1" i="0" smtClean="0">
                            <a:solidFill>
                              <a:schemeClr val="tx1">
                                <a:lumMod val="75000"/>
                                <a:lumOff val="25000"/>
                              </a:schemeClr>
                            </a:solidFill>
                            <a:latin typeface="Cambria Math" panose="02040503050406030204" pitchFamily="18" charset="0"/>
                            <a:cs typeface="Arial" pitchFamily="34" charset="0"/>
                          </a:rPr>
                          <m:t>𝟏</m:t>
                        </m:r>
                      </m:sub>
                    </m:sSub>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𝟓𝐢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𝟐𝐣</m:t>
                    </m:r>
                    <m:r>
                      <a:rPr lang="en-US" altLang="ko-KR" b="0" i="0" smtClean="0">
                        <a:solidFill>
                          <a:schemeClr val="tx1">
                            <a:lumMod val="75000"/>
                            <a:lumOff val="25000"/>
                          </a:schemeClr>
                        </a:solidFill>
                        <a:latin typeface="Cambria Math" panose="02040503050406030204" pitchFamily="18" charset="0"/>
                        <a:cs typeface="Arial" pitchFamily="34" charset="0"/>
                      </a:rPr>
                      <m:t>,  </m:t>
                    </m:r>
                    <m:sSub>
                      <m:sSubPr>
                        <m:ctrlPr>
                          <a:rPr lang="en-US" altLang="ko-KR" b="1" i="1" smtClean="0">
                            <a:solidFill>
                              <a:schemeClr val="tx1">
                                <a:lumMod val="75000"/>
                                <a:lumOff val="25000"/>
                              </a:schemeClr>
                            </a:solidFill>
                            <a:latin typeface="Cambria Math" panose="02040503050406030204" pitchFamily="18" charset="0"/>
                            <a:cs typeface="Arial" pitchFamily="34" charset="0"/>
                          </a:rPr>
                        </m:ctrlPr>
                      </m:sSubPr>
                      <m:e>
                        <m:r>
                          <a:rPr lang="en-US" altLang="ko-KR" b="1" i="0" smtClean="0">
                            <a:solidFill>
                              <a:schemeClr val="tx1">
                                <a:lumMod val="75000"/>
                                <a:lumOff val="25000"/>
                              </a:schemeClr>
                            </a:solidFill>
                            <a:latin typeface="Cambria Math" panose="02040503050406030204" pitchFamily="18" charset="0"/>
                            <a:cs typeface="Arial" pitchFamily="34" charset="0"/>
                          </a:rPr>
                          <m:t>𝐳</m:t>
                        </m:r>
                      </m:e>
                      <m:sub>
                        <m:r>
                          <a:rPr lang="en-US" altLang="ko-KR" b="1" i="0" smtClean="0">
                            <a:solidFill>
                              <a:schemeClr val="tx1">
                                <a:lumMod val="75000"/>
                                <a:lumOff val="25000"/>
                              </a:schemeClr>
                            </a:solidFill>
                            <a:latin typeface="Cambria Math" panose="02040503050406030204" pitchFamily="18" charset="0"/>
                            <a:cs typeface="Arial" pitchFamily="34" charset="0"/>
                          </a:rPr>
                          <m:t>𝟐</m:t>
                        </m:r>
                      </m:sub>
                    </m:sSub>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𝟑𝐢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𝟑𝐣</m:t>
                    </m:r>
                  </m:oMath>
                </a14:m>
                <a:r>
                  <a:rPr lang="en-US" altLang="ko-KR" b="1" dirty="0">
                    <a:solidFill>
                      <a:schemeClr val="tx1">
                        <a:lumMod val="75000"/>
                        <a:lumOff val="25000"/>
                      </a:schemeClr>
                    </a:solidFill>
                    <a:cs typeface="Arial" pitchFamily="34" charset="0"/>
                  </a:rPr>
                  <a:t>,  </a:t>
                </a:r>
                <a14:m>
                  <m:oMath xmlns:m="http://schemas.openxmlformats.org/officeDocument/2006/math">
                    <m:sSub>
                      <m:sSubPr>
                        <m:ctrlPr>
                          <a:rPr lang="en-US" altLang="ko-KR" b="1" i="1">
                            <a:solidFill>
                              <a:schemeClr val="tx1">
                                <a:lumMod val="75000"/>
                                <a:lumOff val="25000"/>
                              </a:schemeClr>
                            </a:solidFill>
                            <a:latin typeface="Cambria Math" panose="02040503050406030204" pitchFamily="18" charset="0"/>
                            <a:cs typeface="Arial" pitchFamily="34" charset="0"/>
                          </a:rPr>
                        </m:ctrlPr>
                      </m:sSubPr>
                      <m:e>
                        <m:r>
                          <a:rPr lang="en-US" altLang="ko-KR" b="1">
                            <a:solidFill>
                              <a:schemeClr val="tx1">
                                <a:lumMod val="75000"/>
                                <a:lumOff val="25000"/>
                              </a:schemeClr>
                            </a:solidFill>
                            <a:latin typeface="Cambria Math" panose="02040503050406030204" pitchFamily="18" charset="0"/>
                            <a:cs typeface="Arial" pitchFamily="34" charset="0"/>
                          </a:rPr>
                          <m:t>𝐳</m:t>
                        </m:r>
                      </m:e>
                      <m:sub>
                        <m:r>
                          <a:rPr lang="en-US" altLang="ko-KR" b="1" i="1" smtClean="0">
                            <a:solidFill>
                              <a:schemeClr val="tx1">
                                <a:lumMod val="75000"/>
                                <a:lumOff val="25000"/>
                              </a:schemeClr>
                            </a:solidFill>
                            <a:latin typeface="Cambria Math" panose="02040503050406030204" pitchFamily="18" charset="0"/>
                            <a:cs typeface="Arial" pitchFamily="34" charset="0"/>
                          </a:rPr>
                          <m:t>𝟑</m:t>
                        </m:r>
                      </m:sub>
                    </m:sSub>
                    <m:r>
                      <a:rPr lang="en-US" altLang="ko-KR" b="1">
                        <a:solidFill>
                          <a:schemeClr val="tx1">
                            <a:lumMod val="75000"/>
                            <a:lumOff val="25000"/>
                          </a:schemeClr>
                        </a:solidFill>
                        <a:latin typeface="Cambria Math" panose="02040503050406030204" pitchFamily="18" charset="0"/>
                        <a:cs typeface="Arial" pitchFamily="34" charset="0"/>
                      </a:rPr>
                      <m:t>=</m:t>
                    </m:r>
                    <m:r>
                      <a:rPr lang="en-US" altLang="ko-KR" b="1">
                        <a:solidFill>
                          <a:schemeClr val="tx1">
                            <a:lumMod val="75000"/>
                            <a:lumOff val="25000"/>
                          </a:schemeClr>
                        </a:solidFill>
                        <a:latin typeface="Cambria Math" panose="02040503050406030204" pitchFamily="18" charset="0"/>
                        <a:cs typeface="Arial" pitchFamily="34" charset="0"/>
                      </a:rPr>
                      <m:t>𝟒𝐢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𝟏𝐣</m:t>
                    </m:r>
                  </m:oMath>
                </a14:m>
                <a:r>
                  <a:rPr lang="en-US" altLang="ko-KR" b="1" dirty="0">
                    <a:solidFill>
                      <a:schemeClr val="tx1">
                        <a:lumMod val="75000"/>
                        <a:lumOff val="25000"/>
                      </a:schemeClr>
                    </a:solidFill>
                    <a:cs typeface="Arial" pitchFamily="34" charset="0"/>
                  </a:rPr>
                  <a:t>, determine</a:t>
                </a:r>
              </a:p>
              <a:p>
                <a:pPr>
                  <a:lnSpc>
                    <a:spcPct val="150000"/>
                  </a:lnSpc>
                </a:pPr>
                <a:r>
                  <a:rPr lang="en-US" altLang="ko-KR" b="1" dirty="0">
                    <a:solidFill>
                      <a:schemeClr val="tx1">
                        <a:lumMod val="75000"/>
                        <a:lumOff val="25000"/>
                      </a:schemeClr>
                    </a:solidFill>
                    <a:cs typeface="Arial" pitchFamily="34" charset="0"/>
                  </a:rPr>
                  <a:t>    a)   </a:t>
                </a:r>
                <a14:m>
                  <m:oMath xmlns:m="http://schemas.openxmlformats.org/officeDocument/2006/math">
                    <m:sSub>
                      <m:sSubPr>
                        <m:ctrlPr>
                          <a:rPr lang="en-US" altLang="ko-KR" b="1" i="1" smtClean="0">
                            <a:solidFill>
                              <a:schemeClr val="tx1">
                                <a:lumMod val="75000"/>
                                <a:lumOff val="25000"/>
                              </a:schemeClr>
                            </a:solidFill>
                            <a:latin typeface="Cambria Math" panose="02040503050406030204" pitchFamily="18" charset="0"/>
                            <a:cs typeface="Arial" pitchFamily="34" charset="0"/>
                          </a:rPr>
                        </m:ctrlPr>
                      </m:sSubPr>
                      <m:e>
                        <m:r>
                          <a:rPr lang="en-US" altLang="ko-KR" b="1" i="1" smtClean="0">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𝟏</m:t>
                        </m:r>
                      </m:sub>
                    </m:sSub>
                    <m:r>
                      <a:rPr lang="en-US" altLang="ko-KR" b="1" i="1" smtClean="0">
                        <a:solidFill>
                          <a:schemeClr val="tx1">
                            <a:lumMod val="75000"/>
                            <a:lumOff val="25000"/>
                          </a:schemeClr>
                        </a:solidFill>
                        <a:latin typeface="Cambria Math" panose="02040503050406030204" pitchFamily="18" charset="0"/>
                        <a:cs typeface="Arial" pitchFamily="34" charset="0"/>
                      </a:rPr>
                      <m:t>+</m:t>
                    </m:r>
                    <m:sSub>
                      <m:sSubPr>
                        <m:ctrlPr>
                          <a:rPr lang="en-US" altLang="ko-KR" b="1" i="1">
                            <a:solidFill>
                              <a:schemeClr val="tx1">
                                <a:lumMod val="75000"/>
                                <a:lumOff val="25000"/>
                              </a:schemeClr>
                            </a:solidFill>
                            <a:latin typeface="Cambria Math" panose="02040503050406030204" pitchFamily="18" charset="0"/>
                            <a:cs typeface="Arial" pitchFamily="34" charset="0"/>
                          </a:rPr>
                        </m:ctrlPr>
                      </m:sSubPr>
                      <m:e>
                        <m:r>
                          <a:rPr lang="en-US" altLang="ko-KR" b="1" i="1">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𝟐</m:t>
                        </m:r>
                      </m:sub>
                    </m:sSub>
                    <m:r>
                      <a:rPr lang="en-US" altLang="ko-KR" b="1" i="1" smtClean="0">
                        <a:solidFill>
                          <a:schemeClr val="tx1">
                            <a:lumMod val="75000"/>
                            <a:lumOff val="25000"/>
                          </a:schemeClr>
                        </a:solidFill>
                        <a:latin typeface="Cambria Math" panose="02040503050406030204" pitchFamily="18" charset="0"/>
                        <a:cs typeface="Arial" pitchFamily="34" charset="0"/>
                      </a:rPr>
                      <m:t>+</m:t>
                    </m:r>
                    <m:sSub>
                      <m:sSubPr>
                        <m:ctrlPr>
                          <a:rPr lang="en-US" altLang="ko-KR" b="1" i="1">
                            <a:solidFill>
                              <a:schemeClr val="tx1">
                                <a:lumMod val="75000"/>
                                <a:lumOff val="25000"/>
                              </a:schemeClr>
                            </a:solidFill>
                            <a:latin typeface="Cambria Math" panose="02040503050406030204" pitchFamily="18" charset="0"/>
                            <a:cs typeface="Arial" pitchFamily="34" charset="0"/>
                          </a:rPr>
                        </m:ctrlPr>
                      </m:sSubPr>
                      <m:e>
                        <m:r>
                          <a:rPr lang="en-US" altLang="ko-KR" b="1" i="1">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𝟑</m:t>
                        </m:r>
                      </m:sub>
                    </m:sSub>
                    <m:r>
                      <a:rPr lang="en-US" altLang="ko-KR" b="1" i="1" smtClean="0">
                        <a:solidFill>
                          <a:schemeClr val="tx1">
                            <a:lumMod val="75000"/>
                            <a:lumOff val="25000"/>
                          </a:schemeClr>
                        </a:solidFill>
                        <a:latin typeface="Cambria Math" panose="02040503050406030204" pitchFamily="18" charset="0"/>
                        <a:cs typeface="Arial" pitchFamily="34" charset="0"/>
                      </a:rPr>
                      <m:t>= . . . . . . . . . . .</m:t>
                    </m:r>
                  </m:oMath>
                </a14:m>
                <a:endParaRPr lang="en-US" altLang="ko-KR" b="1" dirty="0">
                  <a:solidFill>
                    <a:schemeClr val="tx1">
                      <a:lumMod val="75000"/>
                      <a:lumOff val="25000"/>
                    </a:schemeClr>
                  </a:solidFill>
                  <a:cs typeface="Arial" pitchFamily="34" charset="0"/>
                </a:endParaRPr>
              </a:p>
              <a:p>
                <a:pPr marL="268288">
                  <a:lnSpc>
                    <a:spcPct val="150000"/>
                  </a:lnSpc>
                </a:pPr>
                <a:r>
                  <a:rPr lang="en-US" altLang="ko-KR" b="1" dirty="0">
                    <a:solidFill>
                      <a:schemeClr val="tx1">
                        <a:lumMod val="75000"/>
                        <a:lumOff val="25000"/>
                      </a:schemeClr>
                    </a:solidFill>
                    <a:cs typeface="Arial" pitchFamily="34" charset="0"/>
                  </a:rPr>
                  <a:t>b)   </a:t>
                </a:r>
                <a14:m>
                  <m:oMath xmlns:m="http://schemas.openxmlformats.org/officeDocument/2006/math">
                    <m:sSub>
                      <m:sSubPr>
                        <m:ctrlPr>
                          <a:rPr lang="en-US" altLang="ko-KR" b="1" i="1" smtClean="0">
                            <a:solidFill>
                              <a:schemeClr val="tx1">
                                <a:lumMod val="75000"/>
                                <a:lumOff val="25000"/>
                              </a:schemeClr>
                            </a:solidFill>
                            <a:latin typeface="Cambria Math" panose="02040503050406030204" pitchFamily="18" charset="0"/>
                            <a:cs typeface="Arial" pitchFamily="34" charset="0"/>
                          </a:rPr>
                        </m:ctrlPr>
                      </m:sSubPr>
                      <m:e>
                        <m:r>
                          <a:rPr lang="en-US" altLang="ko-KR" b="1" i="1" smtClean="0">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𝟏</m:t>
                        </m:r>
                      </m:sub>
                    </m:sSub>
                    <m:r>
                      <a:rPr lang="en-US" altLang="ko-KR" b="1" i="1" smtClean="0">
                        <a:solidFill>
                          <a:schemeClr val="tx1">
                            <a:lumMod val="75000"/>
                            <a:lumOff val="25000"/>
                          </a:schemeClr>
                        </a:solidFill>
                        <a:latin typeface="Cambria Math" panose="02040503050406030204" pitchFamily="18" charset="0"/>
                        <a:cs typeface="Arial" pitchFamily="34" charset="0"/>
                      </a:rPr>
                      <m:t>−</m:t>
                    </m:r>
                    <m:sSub>
                      <m:sSubPr>
                        <m:ctrlPr>
                          <a:rPr lang="en-US" altLang="ko-KR" b="1" i="1">
                            <a:solidFill>
                              <a:schemeClr val="tx1">
                                <a:lumMod val="75000"/>
                                <a:lumOff val="25000"/>
                              </a:schemeClr>
                            </a:solidFill>
                            <a:latin typeface="Cambria Math" panose="02040503050406030204" pitchFamily="18" charset="0"/>
                            <a:cs typeface="Arial" pitchFamily="34" charset="0"/>
                          </a:rPr>
                        </m:ctrlPr>
                      </m:sSubPr>
                      <m:e>
                        <m:r>
                          <a:rPr lang="en-US" altLang="ko-KR" b="1" i="1">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𝟐</m:t>
                        </m:r>
                      </m:sub>
                    </m:sSub>
                    <m:r>
                      <a:rPr lang="en-US" altLang="ko-KR" b="1" i="1" smtClean="0">
                        <a:solidFill>
                          <a:schemeClr val="tx1">
                            <a:lumMod val="75000"/>
                            <a:lumOff val="25000"/>
                          </a:schemeClr>
                        </a:solidFill>
                        <a:latin typeface="Cambria Math" panose="02040503050406030204" pitchFamily="18" charset="0"/>
                        <a:cs typeface="Arial" pitchFamily="34" charset="0"/>
                      </a:rPr>
                      <m:t>−</m:t>
                    </m:r>
                    <m:sSub>
                      <m:sSubPr>
                        <m:ctrlPr>
                          <a:rPr lang="en-US" altLang="ko-KR" b="1" i="1">
                            <a:solidFill>
                              <a:schemeClr val="tx1">
                                <a:lumMod val="75000"/>
                                <a:lumOff val="25000"/>
                              </a:schemeClr>
                            </a:solidFill>
                            <a:latin typeface="Cambria Math" panose="02040503050406030204" pitchFamily="18" charset="0"/>
                            <a:cs typeface="Arial" pitchFamily="34" charset="0"/>
                          </a:rPr>
                        </m:ctrlPr>
                      </m:sSubPr>
                      <m:e>
                        <m:r>
                          <a:rPr lang="en-US" altLang="ko-KR" b="1" i="1">
                            <a:solidFill>
                              <a:schemeClr val="tx1">
                                <a:lumMod val="75000"/>
                                <a:lumOff val="25000"/>
                              </a:schemeClr>
                            </a:solidFill>
                            <a:latin typeface="Cambria Math" panose="02040503050406030204" pitchFamily="18" charset="0"/>
                            <a:cs typeface="Arial" pitchFamily="34" charset="0"/>
                          </a:rPr>
                          <m:t>𝒛</m:t>
                        </m:r>
                      </m:e>
                      <m:sub>
                        <m:r>
                          <a:rPr lang="en-US" altLang="ko-KR" b="1" i="1" smtClean="0">
                            <a:solidFill>
                              <a:schemeClr val="tx1">
                                <a:lumMod val="75000"/>
                                <a:lumOff val="25000"/>
                              </a:schemeClr>
                            </a:solidFill>
                            <a:latin typeface="Cambria Math" panose="02040503050406030204" pitchFamily="18" charset="0"/>
                            <a:cs typeface="Arial" pitchFamily="34" charset="0"/>
                          </a:rPr>
                          <m:t>𝟑</m:t>
                        </m:r>
                      </m:sub>
                    </m:sSub>
                    <m:r>
                      <a:rPr lang="en-US" altLang="ko-KR" b="1" i="1" smtClean="0">
                        <a:solidFill>
                          <a:schemeClr val="tx1">
                            <a:lumMod val="75000"/>
                            <a:lumOff val="25000"/>
                          </a:schemeClr>
                        </a:solidFill>
                        <a:latin typeface="Cambria Math" panose="02040503050406030204" pitchFamily="18" charset="0"/>
                        <a:cs typeface="Arial" pitchFamily="34" charset="0"/>
                      </a:rPr>
                      <m:t>= . . . . . . . . . . .</m:t>
                    </m:r>
                  </m:oMath>
                </a14:m>
                <a:endParaRPr lang="en-US" altLang="ko-KR" b="1" dirty="0">
                  <a:solidFill>
                    <a:schemeClr val="tx1">
                      <a:lumMod val="75000"/>
                      <a:lumOff val="25000"/>
                    </a:schemeClr>
                  </a:solidFill>
                  <a:cs typeface="Arial" pitchFamily="34" charset="0"/>
                </a:endParaRPr>
              </a:p>
              <a:p>
                <a:pPr marL="268288" indent="-268288">
                  <a:lnSpc>
                    <a:spcPct val="150000"/>
                  </a:lnSpc>
                </a:pPr>
                <a:r>
                  <a:rPr lang="en-US" altLang="ko-KR" b="1" dirty="0">
                    <a:solidFill>
                      <a:schemeClr val="tx1">
                        <a:lumMod val="75000"/>
                        <a:lumOff val="25000"/>
                      </a:schemeClr>
                    </a:solidFill>
                    <a:cs typeface="Arial" pitchFamily="34" charset="0"/>
                  </a:rPr>
                  <a:t>2. If </a:t>
                </a:r>
                <a14:m>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𝐎𝐀</m:t>
                        </m:r>
                      </m:e>
                    </m:acc>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𝟒𝐢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𝟑𝐣</m:t>
                    </m:r>
                    <m:r>
                      <a:rPr lang="en-US" altLang="ko-KR" b="1" i="0"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𝐎𝐁</m:t>
                        </m:r>
                      </m:e>
                    </m:acc>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𝟔𝐢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𝟐𝐣</m:t>
                    </m:r>
                    <m:r>
                      <a:rPr lang="en-US" altLang="ko-KR" b="1" i="0"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𝐎𝐂</m:t>
                        </m:r>
                      </m:e>
                    </m:acc>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𝟐𝐢</m:t>
                    </m:r>
                    <m:r>
                      <a:rPr lang="en-US" altLang="ko-KR" b="1" i="0" smtClean="0">
                        <a:solidFill>
                          <a:schemeClr val="tx1">
                            <a:lumMod val="75000"/>
                            <a:lumOff val="25000"/>
                          </a:schemeClr>
                        </a:solidFill>
                        <a:latin typeface="Cambria Math" panose="02040503050406030204" pitchFamily="18" charset="0"/>
                        <a:cs typeface="Arial" pitchFamily="34" charset="0"/>
                      </a:rPr>
                      <m:t>−</m:t>
                    </m:r>
                    <m:r>
                      <a:rPr lang="en-US" altLang="ko-KR" b="1" i="0" smtClean="0">
                        <a:solidFill>
                          <a:schemeClr val="tx1">
                            <a:lumMod val="75000"/>
                            <a:lumOff val="25000"/>
                          </a:schemeClr>
                        </a:solidFill>
                        <a:latin typeface="Cambria Math" panose="02040503050406030204" pitchFamily="18" charset="0"/>
                        <a:cs typeface="Arial" pitchFamily="34" charset="0"/>
                      </a:rPr>
                      <m:t>𝐣</m:t>
                    </m:r>
                  </m:oMath>
                </a14:m>
                <a:r>
                  <a:rPr lang="en-US" altLang="ko-KR" b="1" dirty="0">
                    <a:solidFill>
                      <a:schemeClr val="tx1">
                        <a:lumMod val="75000"/>
                        <a:lumOff val="25000"/>
                      </a:schemeClr>
                    </a:solidFill>
                    <a:cs typeface="Arial" pitchFamily="34" charset="0"/>
                  </a:rPr>
                  <a:t>, </a:t>
                </a:r>
                <a:r>
                  <a:rPr lang="en-US" altLang="ko-KR" dirty="0">
                    <a:solidFill>
                      <a:schemeClr val="tx1">
                        <a:lumMod val="75000"/>
                        <a:lumOff val="25000"/>
                      </a:schemeClr>
                    </a:solidFill>
                    <a:cs typeface="Arial" pitchFamily="34" charset="0"/>
                  </a:rPr>
                  <a:t>determine </a:t>
                </a:r>
                <a14:m>
                  <m:oMath xmlns:m="http://schemas.openxmlformats.org/officeDocument/2006/math">
                    <m:acc>
                      <m:accPr>
                        <m:chr m:val="̅"/>
                        <m:ctrlPr>
                          <a:rPr lang="en-US" altLang="ko-KR"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b="0" i="0" smtClean="0">
                            <a:solidFill>
                              <a:schemeClr val="tx1">
                                <a:lumMod val="75000"/>
                                <a:lumOff val="25000"/>
                              </a:schemeClr>
                            </a:solidFill>
                            <a:latin typeface="Cambria Math" panose="02040503050406030204" pitchFamily="18" charset="0"/>
                            <a:cs typeface="Arial" pitchFamily="34" charset="0"/>
                          </a:rPr>
                          <m:t>AB</m:t>
                        </m:r>
                      </m:e>
                    </m:acc>
                    <m:r>
                      <a:rPr lang="en-US" altLang="ko-KR" b="0" i="0" smtClean="0">
                        <a:solidFill>
                          <a:schemeClr val="tx1">
                            <a:lumMod val="75000"/>
                            <a:lumOff val="25000"/>
                          </a:schemeClr>
                        </a:solidFill>
                        <a:latin typeface="Cambria Math" panose="02040503050406030204" pitchFamily="18" charset="0"/>
                        <a:cs typeface="Arial" pitchFamily="34" charset="0"/>
                      </a:rPr>
                      <m:t>, </m:t>
                    </m:r>
                    <m:acc>
                      <m:accPr>
                        <m:chr m:val="̅"/>
                        <m:ctrlPr>
                          <a:rPr lang="en-US" altLang="ko-KR"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b="0" i="0" smtClean="0">
                            <a:solidFill>
                              <a:schemeClr val="tx1">
                                <a:lumMod val="75000"/>
                                <a:lumOff val="25000"/>
                              </a:schemeClr>
                            </a:solidFill>
                            <a:latin typeface="Cambria Math" panose="02040503050406030204" pitchFamily="18" charset="0"/>
                            <a:cs typeface="Arial" pitchFamily="34" charset="0"/>
                          </a:rPr>
                          <m:t>BC</m:t>
                        </m:r>
                      </m:e>
                    </m:acc>
                  </m:oMath>
                </a14:m>
                <a:r>
                  <a:rPr lang="en-US" altLang="ko-KR" dirty="0">
                    <a:solidFill>
                      <a:schemeClr val="tx1">
                        <a:lumMod val="75000"/>
                        <a:lumOff val="25000"/>
                      </a:schemeClr>
                    </a:solidFill>
                    <a:cs typeface="Arial" pitchFamily="34" charset="0"/>
                  </a:rPr>
                  <a:t> dan </a:t>
                </a:r>
                <a14:m>
                  <m:oMath xmlns:m="http://schemas.openxmlformats.org/officeDocument/2006/math">
                    <m:acc>
                      <m:accPr>
                        <m:chr m:val="̅"/>
                        <m:ctrlPr>
                          <a:rPr lang="en-US" altLang="ko-KR" i="1" smtClean="0">
                            <a:solidFill>
                              <a:schemeClr val="tx1">
                                <a:lumMod val="75000"/>
                                <a:lumOff val="25000"/>
                              </a:schemeClr>
                            </a:solidFill>
                            <a:latin typeface="Cambria Math" panose="02040503050406030204" pitchFamily="18" charset="0"/>
                            <a:cs typeface="Arial" pitchFamily="34" charset="0"/>
                          </a:rPr>
                        </m:ctrlPr>
                      </m:accPr>
                      <m:e>
                        <m:r>
                          <m:rPr>
                            <m:sty m:val="p"/>
                          </m:rPr>
                          <a:rPr lang="en-US" altLang="ko-KR" b="0" i="0" smtClean="0">
                            <a:solidFill>
                              <a:schemeClr val="tx1">
                                <a:lumMod val="75000"/>
                                <a:lumOff val="25000"/>
                              </a:schemeClr>
                            </a:solidFill>
                            <a:latin typeface="Cambria Math" panose="02040503050406030204" pitchFamily="18" charset="0"/>
                            <a:cs typeface="Arial" pitchFamily="34" charset="0"/>
                          </a:rPr>
                          <m:t>CA</m:t>
                        </m:r>
                      </m:e>
                    </m:acc>
                    <m:r>
                      <a:rPr lang="en-US" altLang="ko-KR" b="0" i="0" smtClean="0">
                        <a:solidFill>
                          <a:schemeClr val="tx1">
                            <a:lumMod val="75000"/>
                            <a:lumOff val="25000"/>
                          </a:schemeClr>
                        </a:solidFill>
                        <a:latin typeface="Cambria Math" panose="02040503050406030204" pitchFamily="18" charset="0"/>
                        <a:cs typeface="Arial" pitchFamily="34" charset="0"/>
                      </a:rPr>
                      <m:t>,</m:t>
                    </m:r>
                  </m:oMath>
                </a14:m>
                <a:r>
                  <a:rPr lang="en-US" altLang="ko-KR" dirty="0">
                    <a:solidFill>
                      <a:schemeClr val="tx1">
                        <a:lumMod val="75000"/>
                        <a:lumOff val="25000"/>
                      </a:schemeClr>
                    </a:solidFill>
                    <a:cs typeface="Arial" pitchFamily="34" charset="0"/>
                  </a:rPr>
                  <a:t> and determine the lengths of the sides of triangle </a:t>
                </a:r>
                <a:r>
                  <a:rPr lang="ko-KR" altLang="en-US" dirty="0">
                    <a:solidFill>
                      <a:schemeClr val="tx1">
                        <a:lumMod val="75000"/>
                        <a:lumOff val="25000"/>
                      </a:schemeClr>
                    </a:solidFill>
                    <a:cs typeface="Arial" pitchFamily="34" charset="0"/>
                  </a:rPr>
                  <a:t>𝐀𝐁𝐂</a:t>
                </a:r>
                <a:r>
                  <a:rPr lang="en-US" altLang="ko-KR" dirty="0">
                    <a:solidFill>
                      <a:schemeClr val="tx1">
                        <a:lumMod val="75000"/>
                        <a:lumOff val="25000"/>
                      </a:schemeClr>
                    </a:solidFill>
                    <a:cs typeface="Arial" pitchFamily="34" charset="0"/>
                  </a:rPr>
                  <a:t>.</a:t>
                </a:r>
              </a:p>
            </p:txBody>
          </p:sp>
        </mc:Choice>
        <mc:Fallback>
          <p:sp>
            <p:nvSpPr>
              <p:cNvPr id="5" name="TextBox 4">
                <a:extLst>
                  <a:ext uri="{FF2B5EF4-FFF2-40B4-BE49-F238E27FC236}">
                    <a16:creationId xmlns:a16="http://schemas.microsoft.com/office/drawing/2014/main" id="{89E72408-3DBB-438B-B712-F2EE0DC01437}"/>
                  </a:ext>
                </a:extLst>
              </p:cNvPr>
              <p:cNvSpPr txBox="1">
                <a:spLocks noRot="1" noChangeAspect="1" noMove="1" noResize="1" noEditPoints="1" noAdjustHandles="1" noChangeArrowheads="1" noChangeShapeType="1" noTextEdit="1"/>
              </p:cNvSpPr>
              <p:nvPr/>
            </p:nvSpPr>
            <p:spPr>
              <a:xfrm>
                <a:off x="1079104" y="1347614"/>
                <a:ext cx="8064896" cy="2119426"/>
              </a:xfrm>
              <a:prstGeom prst="rect">
                <a:avLst/>
              </a:prstGeom>
              <a:blipFill>
                <a:blip r:embed="rId2"/>
                <a:stretch>
                  <a:fillRect l="-605" b="-3736"/>
                </a:stretch>
              </a:blipFill>
            </p:spPr>
            <p:txBody>
              <a:bodyPr/>
              <a:lstStyle/>
              <a:p>
                <a:r>
                  <a:rPr lang="en-ID">
                    <a:noFill/>
                  </a:rPr>
                  <a:t> </a:t>
                </a:r>
              </a:p>
            </p:txBody>
          </p:sp>
        </mc:Fallback>
      </mc:AlternateContent>
      <p:sp>
        <p:nvSpPr>
          <p:cNvPr id="7" name="TextBox 6">
            <a:extLst>
              <a:ext uri="{FF2B5EF4-FFF2-40B4-BE49-F238E27FC236}">
                <a16:creationId xmlns:a16="http://schemas.microsoft.com/office/drawing/2014/main" id="{D9F87D02-6BC9-4BC7-8A81-15DCA9C53AB0}"/>
              </a:ext>
            </a:extLst>
          </p:cNvPr>
          <p:cNvSpPr txBox="1"/>
          <p:nvPr/>
        </p:nvSpPr>
        <p:spPr>
          <a:xfrm>
            <a:off x="2051720" y="267494"/>
            <a:ext cx="5688632" cy="830997"/>
          </a:xfrm>
          <a:prstGeom prst="rect">
            <a:avLst/>
          </a:prstGeom>
          <a:noFill/>
        </p:spPr>
        <p:txBody>
          <a:bodyPr wrap="square" rtlCol="0">
            <a:spAutoFit/>
          </a:bodyPr>
          <a:lstStyle/>
          <a:p>
            <a:r>
              <a:rPr lang="en-US" altLang="ko-KR" sz="4800" b="1">
                <a:solidFill>
                  <a:schemeClr val="accent5">
                    <a:lumMod val="75000"/>
                  </a:schemeClr>
                </a:solidFill>
                <a:cs typeface="Arial" pitchFamily="34" charset="0"/>
              </a:rPr>
              <a:t>Latihan</a:t>
            </a:r>
            <a:r>
              <a:rPr lang="en-US" altLang="ko-KR" sz="4800" b="1">
                <a:solidFill>
                  <a:schemeClr val="tx1">
                    <a:lumMod val="75000"/>
                    <a:lumOff val="25000"/>
                  </a:schemeClr>
                </a:solidFill>
                <a:cs typeface="Arial" pitchFamily="34" charset="0"/>
              </a:rPr>
              <a:t> </a:t>
            </a:r>
            <a:r>
              <a:rPr lang="en-US" altLang="ko-KR" sz="4800" b="1">
                <a:solidFill>
                  <a:srgbClr val="F2A40D"/>
                </a:solidFill>
                <a:cs typeface="Arial" pitchFamily="34" charset="0"/>
              </a:rPr>
              <a:t>Soal</a:t>
            </a:r>
            <a:endParaRPr lang="en-US" altLang="ko-KR" sz="4800" b="1" dirty="0">
              <a:solidFill>
                <a:srgbClr val="F2A40D"/>
              </a:solidFill>
              <a:cs typeface="Arial" pitchFamily="34" charset="0"/>
            </a:endParaRPr>
          </a:p>
        </p:txBody>
      </p:sp>
      <p:pic>
        <p:nvPicPr>
          <p:cNvPr id="8" name="Picture 7">
            <a:extLst>
              <a:ext uri="{FF2B5EF4-FFF2-40B4-BE49-F238E27FC236}">
                <a16:creationId xmlns:a16="http://schemas.microsoft.com/office/drawing/2014/main" id="{46801E66-B13B-4538-9E7B-930C8674EB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391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80B7A4-970E-4DE3-A65C-CFD56DBA33DD}"/>
              </a:ext>
            </a:extLst>
          </p:cNvPr>
          <p:cNvSpPr txBox="1"/>
          <p:nvPr/>
        </p:nvSpPr>
        <p:spPr>
          <a:xfrm>
            <a:off x="1783069" y="316948"/>
            <a:ext cx="7109411" cy="584775"/>
          </a:xfrm>
          <a:prstGeom prst="rect">
            <a:avLst/>
          </a:prstGeom>
          <a:noFill/>
        </p:spPr>
        <p:txBody>
          <a:bodyPr wrap="square" rtlCol="0">
            <a:spAutoFit/>
          </a:bodyPr>
          <a:lstStyle/>
          <a:p>
            <a:r>
              <a:rPr lang="en-US" altLang="ko-KR" sz="3200" b="1" dirty="0">
                <a:solidFill>
                  <a:srgbClr val="EE6816"/>
                </a:solidFill>
                <a:cs typeface="Arial" pitchFamily="34" charset="0"/>
              </a:rPr>
              <a:t>3. Vector Sum</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2985420-9C38-4FCF-8E77-A4E47D472550}"/>
                  </a:ext>
                </a:extLst>
              </p:cNvPr>
              <p:cNvSpPr txBox="1"/>
              <p:nvPr/>
            </p:nvSpPr>
            <p:spPr>
              <a:xfrm>
                <a:off x="1907704" y="1131590"/>
                <a:ext cx="7109411" cy="2121671"/>
              </a:xfrm>
              <a:prstGeom prst="rect">
                <a:avLst/>
              </a:prstGeom>
              <a:noFill/>
            </p:spPr>
            <p:txBody>
              <a:bodyPr wrap="square" rtlCol="0">
                <a:spAutoFit/>
              </a:bodyPr>
              <a:lstStyle/>
              <a:p>
                <a:pPr>
                  <a:lnSpc>
                    <a:spcPct val="150000"/>
                  </a:lnSpc>
                </a:pPr>
                <a:r>
                  <a:rPr lang="en-US" altLang="ko-KR" b="1" dirty="0">
                    <a:solidFill>
                      <a:schemeClr val="tx1">
                        <a:lumMod val="75000"/>
                        <a:lumOff val="25000"/>
                      </a:schemeClr>
                    </a:solidFill>
                    <a:cs typeface="Arial" pitchFamily="34" charset="0"/>
                  </a:rPr>
                  <a:t>Determine the result of adding this vector along with its image</a:t>
                </a:r>
              </a:p>
              <a:p>
                <a:pPr marL="342900" indent="-342900">
                  <a:lnSpc>
                    <a:spcPct val="150000"/>
                  </a:lnSpc>
                  <a:buAutoNum type="alphaLcParenR"/>
                </a:pPr>
                <a:r>
                  <a:rPr lang="en-US" altLang="ko-KR" b="1" dirty="0">
                    <a:solidFill>
                      <a:schemeClr val="tx1">
                        <a:lumMod val="75000"/>
                        <a:lumOff val="25000"/>
                      </a:schemeClr>
                    </a:solidFill>
                    <a:cs typeface="Arial" pitchFamily="34" charset="0"/>
                  </a:rPr>
                  <a:t> </a:t>
                </a:r>
                <a14:m>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𝐏𝐐</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𝐐𝐑</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𝐑𝐒</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𝐒𝐓</m:t>
                        </m:r>
                      </m:e>
                    </m:acc>
                    <m:r>
                      <a:rPr lang="en-US" altLang="ko-KR" b="1" i="1" smtClean="0">
                        <a:solidFill>
                          <a:schemeClr val="tx1">
                            <a:lumMod val="75000"/>
                            <a:lumOff val="25000"/>
                          </a:schemeClr>
                        </a:solidFill>
                        <a:latin typeface="Cambria Math" panose="02040503050406030204" pitchFamily="18" charset="0"/>
                        <a:cs typeface="Arial" pitchFamily="34" charset="0"/>
                      </a:rPr>
                      <m:t>= . . .</m:t>
                    </m:r>
                  </m:oMath>
                </a14:m>
                <a:endParaRPr lang="en-US" altLang="ko-KR" b="1" dirty="0">
                  <a:solidFill>
                    <a:schemeClr val="tx1">
                      <a:lumMod val="75000"/>
                      <a:lumOff val="25000"/>
                    </a:schemeClr>
                  </a:solidFill>
                  <a:cs typeface="Arial" pitchFamily="34" charset="0"/>
                </a:endParaRPr>
              </a:p>
              <a:p>
                <a:pPr marL="342900" indent="-342900">
                  <a:lnSpc>
                    <a:spcPct val="150000"/>
                  </a:lnSpc>
                  <a:buAutoNum type="alphaLcParenR"/>
                </a:pPr>
                <a:r>
                  <a:rPr lang="en-US" altLang="ko-KR" b="1" dirty="0">
                    <a:solidFill>
                      <a:schemeClr val="tx1">
                        <a:lumMod val="75000"/>
                        <a:lumOff val="25000"/>
                      </a:schemeClr>
                    </a:solidFill>
                    <a:cs typeface="Arial" pitchFamily="34" charset="0"/>
                  </a:rPr>
                  <a:t> </a:t>
                </a:r>
                <a14:m>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𝐀𝐂</m:t>
                        </m:r>
                      </m:e>
                    </m:acc>
                    <m:r>
                      <a:rPr lang="en-US" altLang="ko-KR" b="1"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𝐂𝐋</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𝐌𝐋</m:t>
                        </m:r>
                      </m:e>
                    </m:acc>
                    <m:r>
                      <a:rPr lang="en-US" altLang="ko-KR" b="1" i="1" smtClean="0">
                        <a:solidFill>
                          <a:schemeClr val="tx1">
                            <a:lumMod val="75000"/>
                            <a:lumOff val="25000"/>
                          </a:schemeClr>
                        </a:solidFill>
                        <a:latin typeface="Cambria Math" panose="02040503050406030204" pitchFamily="18" charset="0"/>
                        <a:cs typeface="Arial" pitchFamily="34" charset="0"/>
                      </a:rPr>
                      <m:t>= . . .</m:t>
                    </m:r>
                  </m:oMath>
                </a14:m>
                <a:endParaRPr lang="en-US" altLang="ko-KR" b="1" dirty="0">
                  <a:solidFill>
                    <a:schemeClr val="tx1">
                      <a:lumMod val="75000"/>
                      <a:lumOff val="25000"/>
                    </a:schemeClr>
                  </a:solidFill>
                  <a:cs typeface="Arial" pitchFamily="34" charset="0"/>
                </a:endParaRPr>
              </a:p>
              <a:p>
                <a:pPr marL="342900" indent="-342900">
                  <a:lnSpc>
                    <a:spcPct val="150000"/>
                  </a:lnSpc>
                  <a:buAutoNum type="alphaLcParenR"/>
                </a:pPr>
                <a:r>
                  <a:rPr lang="en-US" altLang="ko-KR" b="1" dirty="0">
                    <a:solidFill>
                      <a:schemeClr val="tx1">
                        <a:lumMod val="75000"/>
                        <a:lumOff val="25000"/>
                      </a:schemeClr>
                    </a:solidFill>
                    <a:cs typeface="Arial" pitchFamily="34" charset="0"/>
                  </a:rPr>
                  <a:t> </a:t>
                </a:r>
                <a14:m>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𝐆𝐇</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𝐇𝐉</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𝐉𝐊</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𝐊𝐋</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𝐋𝐆</m:t>
                        </m:r>
                      </m:e>
                    </m:acc>
                    <m:r>
                      <a:rPr lang="en-US" altLang="ko-KR" b="1" i="0" smtClean="0">
                        <a:solidFill>
                          <a:schemeClr val="tx1">
                            <a:lumMod val="75000"/>
                            <a:lumOff val="25000"/>
                          </a:schemeClr>
                        </a:solidFill>
                        <a:latin typeface="Cambria Math" panose="02040503050406030204" pitchFamily="18" charset="0"/>
                        <a:cs typeface="Arial" pitchFamily="34" charset="0"/>
                      </a:rPr>
                      <m:t>= . . .</m:t>
                    </m:r>
                  </m:oMath>
                </a14:m>
                <a:endParaRPr lang="en-US" altLang="ko-KR" b="1" dirty="0">
                  <a:solidFill>
                    <a:schemeClr val="tx1">
                      <a:lumMod val="75000"/>
                      <a:lumOff val="25000"/>
                    </a:schemeClr>
                  </a:solidFill>
                  <a:cs typeface="Arial" pitchFamily="34" charset="0"/>
                </a:endParaRPr>
              </a:p>
              <a:p>
                <a:pPr marL="342900" indent="-342900">
                  <a:lnSpc>
                    <a:spcPct val="150000"/>
                  </a:lnSpc>
                  <a:buAutoNum type="alphaLcParenR"/>
                </a:pPr>
                <a:r>
                  <a:rPr lang="en-US" altLang="ko-KR" b="1" dirty="0">
                    <a:solidFill>
                      <a:schemeClr val="tx1">
                        <a:lumMod val="75000"/>
                        <a:lumOff val="25000"/>
                      </a:schemeClr>
                    </a:solidFill>
                    <a:cs typeface="Arial" pitchFamily="34" charset="0"/>
                  </a:rPr>
                  <a:t> </a:t>
                </a:r>
                <a14:m>
                  <m:oMath xmlns:m="http://schemas.openxmlformats.org/officeDocument/2006/math">
                    <m:acc>
                      <m:accPr>
                        <m:chr m:val="̅"/>
                        <m:ctrlPr>
                          <a:rPr lang="en-US" altLang="ko-KR" b="1" i="1" smtClean="0">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𝐀𝐁</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𝐁𝐂</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𝐂𝐃</m:t>
                        </m:r>
                      </m:e>
                    </m:acc>
                    <m:r>
                      <a:rPr lang="en-US" altLang="ko-KR" b="1" i="0"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b="1" i="1">
                            <a:solidFill>
                              <a:schemeClr val="tx1">
                                <a:lumMod val="75000"/>
                                <a:lumOff val="25000"/>
                              </a:schemeClr>
                            </a:solidFill>
                            <a:latin typeface="Cambria Math" panose="02040503050406030204" pitchFamily="18" charset="0"/>
                            <a:cs typeface="Arial" pitchFamily="34" charset="0"/>
                          </a:rPr>
                        </m:ctrlPr>
                      </m:accPr>
                      <m:e>
                        <m:r>
                          <a:rPr lang="en-US" altLang="ko-KR" b="1" i="0" smtClean="0">
                            <a:solidFill>
                              <a:schemeClr val="tx1">
                                <a:lumMod val="75000"/>
                                <a:lumOff val="25000"/>
                              </a:schemeClr>
                            </a:solidFill>
                            <a:latin typeface="Cambria Math" panose="02040503050406030204" pitchFamily="18" charset="0"/>
                            <a:cs typeface="Arial" pitchFamily="34" charset="0"/>
                          </a:rPr>
                          <m:t>𝐃𝐁</m:t>
                        </m:r>
                      </m:e>
                    </m:acc>
                    <m:r>
                      <a:rPr lang="en-US" altLang="ko-KR" b="1" i="0" smtClean="0">
                        <a:solidFill>
                          <a:schemeClr val="tx1">
                            <a:lumMod val="75000"/>
                            <a:lumOff val="25000"/>
                          </a:schemeClr>
                        </a:solidFill>
                        <a:latin typeface="Cambria Math" panose="02040503050406030204" pitchFamily="18" charset="0"/>
                        <a:cs typeface="Arial" pitchFamily="34" charset="0"/>
                      </a:rPr>
                      <m:t>= . . .</m:t>
                    </m:r>
                  </m:oMath>
                </a14:m>
                <a:endParaRPr lang="en-US" altLang="ko-KR" b="1" dirty="0">
                  <a:solidFill>
                    <a:schemeClr val="tx1">
                      <a:lumMod val="75000"/>
                      <a:lumOff val="25000"/>
                    </a:schemeClr>
                  </a:solidFill>
                  <a:cs typeface="Arial" pitchFamily="34" charset="0"/>
                </a:endParaRPr>
              </a:p>
            </p:txBody>
          </p:sp>
        </mc:Choice>
        <mc:Fallback>
          <p:sp>
            <p:nvSpPr>
              <p:cNvPr id="13" name="TextBox 12">
                <a:extLst>
                  <a:ext uri="{FF2B5EF4-FFF2-40B4-BE49-F238E27FC236}">
                    <a16:creationId xmlns:a16="http://schemas.microsoft.com/office/drawing/2014/main" id="{E2985420-9C38-4FCF-8E77-A4E47D472550}"/>
                  </a:ext>
                </a:extLst>
              </p:cNvPr>
              <p:cNvSpPr txBox="1">
                <a:spLocks noRot="1" noChangeAspect="1" noMove="1" noResize="1" noEditPoints="1" noAdjustHandles="1" noChangeArrowheads="1" noChangeShapeType="1" noTextEdit="1"/>
              </p:cNvSpPr>
              <p:nvPr/>
            </p:nvSpPr>
            <p:spPr>
              <a:xfrm>
                <a:off x="1907704" y="1131590"/>
                <a:ext cx="7109411" cy="2121671"/>
              </a:xfrm>
              <a:prstGeom prst="rect">
                <a:avLst/>
              </a:prstGeom>
              <a:blipFill>
                <a:blip r:embed="rId2"/>
                <a:stretch>
                  <a:fillRect l="-772" b="-2874"/>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8FF05B12-A27A-4272-8B7F-16474CB6D1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0309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5883C-5762-3D2E-A105-7FBB5692B47B}"/>
              </a:ext>
            </a:extLst>
          </p:cNvPr>
          <p:cNvPicPr>
            <a:picLocks noChangeAspect="1"/>
          </p:cNvPicPr>
          <p:nvPr/>
        </p:nvPicPr>
        <p:blipFill>
          <a:blip r:embed="rId2"/>
          <a:stretch>
            <a:fillRect/>
          </a:stretch>
        </p:blipFill>
        <p:spPr>
          <a:xfrm>
            <a:off x="1619672" y="843558"/>
            <a:ext cx="7497352" cy="3094932"/>
          </a:xfrm>
          <a:prstGeom prst="rect">
            <a:avLst/>
          </a:prstGeom>
        </p:spPr>
      </p:pic>
    </p:spTree>
    <p:extLst>
      <p:ext uri="{BB962C8B-B14F-4D97-AF65-F5344CB8AC3E}">
        <p14:creationId xmlns:p14="http://schemas.microsoft.com/office/powerpoint/2010/main" val="383623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7A1202-EDAA-8AE5-6A51-D16679E71D90}"/>
              </a:ext>
            </a:extLst>
          </p:cNvPr>
          <p:cNvSpPr txBox="1"/>
          <p:nvPr/>
        </p:nvSpPr>
        <p:spPr>
          <a:xfrm>
            <a:off x="1779125" y="1131590"/>
            <a:ext cx="5814392" cy="369332"/>
          </a:xfrm>
          <a:prstGeom prst="rect">
            <a:avLst/>
          </a:prstGeom>
          <a:noFill/>
        </p:spPr>
        <p:txBody>
          <a:bodyPr wrap="square">
            <a:spAutoFit/>
          </a:bodyPr>
          <a:lstStyle/>
          <a:p>
            <a:r>
              <a:rPr lang="en-ID" dirty="0"/>
              <a:t>http://repository.ut.ac.id/4526/1/PEFI4425-M1.pdf</a:t>
            </a:r>
          </a:p>
        </p:txBody>
      </p:sp>
      <p:sp>
        <p:nvSpPr>
          <p:cNvPr id="4" name="TextBox 3">
            <a:extLst>
              <a:ext uri="{FF2B5EF4-FFF2-40B4-BE49-F238E27FC236}">
                <a16:creationId xmlns:a16="http://schemas.microsoft.com/office/drawing/2014/main" id="{6B37C640-5183-694F-F6EA-8BFC09A64104}"/>
              </a:ext>
            </a:extLst>
          </p:cNvPr>
          <p:cNvSpPr txBox="1"/>
          <p:nvPr/>
        </p:nvSpPr>
        <p:spPr>
          <a:xfrm>
            <a:off x="1783069" y="316948"/>
            <a:ext cx="7109411" cy="584775"/>
          </a:xfrm>
          <a:prstGeom prst="rect">
            <a:avLst/>
          </a:prstGeom>
          <a:noFill/>
        </p:spPr>
        <p:txBody>
          <a:bodyPr wrap="square" rtlCol="0">
            <a:spAutoFit/>
          </a:bodyPr>
          <a:lstStyle/>
          <a:p>
            <a:r>
              <a:rPr lang="en-US" altLang="ko-KR" sz="3200" b="1" dirty="0">
                <a:solidFill>
                  <a:srgbClr val="EE6816"/>
                </a:solidFill>
                <a:cs typeface="Arial" pitchFamily="34" charset="0"/>
              </a:rPr>
              <a:t>reference</a:t>
            </a:r>
          </a:p>
        </p:txBody>
      </p:sp>
    </p:spTree>
    <p:extLst>
      <p:ext uri="{BB962C8B-B14F-4D97-AF65-F5344CB8AC3E}">
        <p14:creationId xmlns:p14="http://schemas.microsoft.com/office/powerpoint/2010/main" val="421039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E1DB8-5181-623D-5E65-B1D4BE2DEB7F}"/>
              </a:ext>
            </a:extLst>
          </p:cNvPr>
          <p:cNvPicPr>
            <a:picLocks noChangeAspect="1"/>
          </p:cNvPicPr>
          <p:nvPr/>
        </p:nvPicPr>
        <p:blipFill>
          <a:blip r:embed="rId2"/>
          <a:stretch>
            <a:fillRect/>
          </a:stretch>
        </p:blipFill>
        <p:spPr>
          <a:xfrm>
            <a:off x="2771800" y="503178"/>
            <a:ext cx="5112568" cy="4137144"/>
          </a:xfrm>
          <a:prstGeom prst="rect">
            <a:avLst/>
          </a:prstGeom>
        </p:spPr>
      </p:pic>
    </p:spTree>
    <p:extLst>
      <p:ext uri="{BB962C8B-B14F-4D97-AF65-F5344CB8AC3E}">
        <p14:creationId xmlns:p14="http://schemas.microsoft.com/office/powerpoint/2010/main" val="38747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91D236-ECB8-45AC-B10C-7ADE0E3509C6}"/>
              </a:ext>
            </a:extLst>
          </p:cNvPr>
          <p:cNvSpPr txBox="1"/>
          <p:nvPr/>
        </p:nvSpPr>
        <p:spPr>
          <a:xfrm>
            <a:off x="647564" y="2211710"/>
            <a:ext cx="7848872" cy="1893339"/>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Vector quantities can be represented graphically with lines, so that:</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The length of the line indicates the size, according to how the vector scale is expressed</a:t>
            </a:r>
          </a:p>
          <a:p>
            <a:pPr marL="285750" indent="-285750">
              <a:lnSpc>
                <a:spcPct val="150000"/>
              </a:lnSpc>
              <a:buFont typeface="Arial" panose="020B0604020202020204" pitchFamily="34" charset="0"/>
              <a:buChar char="•"/>
            </a:pPr>
            <a:r>
              <a:rPr lang="en-US" altLang="ko-KR" sz="1600" dirty="0">
                <a:solidFill>
                  <a:schemeClr val="tx1">
                    <a:lumMod val="75000"/>
                    <a:lumOff val="25000"/>
                  </a:schemeClr>
                </a:solidFill>
                <a:cs typeface="Arial" pitchFamily="34" charset="0"/>
              </a:rPr>
              <a:t>The direction of the line represents the direction in which the vector quantity acts. The direction is indicated by the arrow.</a:t>
            </a:r>
          </a:p>
        </p:txBody>
      </p:sp>
      <p:pic>
        <p:nvPicPr>
          <p:cNvPr id="6" name="Picture 5">
            <a:extLst>
              <a:ext uri="{FF2B5EF4-FFF2-40B4-BE49-F238E27FC236}">
                <a16:creationId xmlns:a16="http://schemas.microsoft.com/office/drawing/2014/main" id="{CC41A414-D3EF-45E5-8B3B-65D9274275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10D0CCA-3F16-DDA7-4E68-DFE67C5735DB}"/>
              </a:ext>
            </a:extLst>
          </p:cNvPr>
          <p:cNvSpPr/>
          <p:nvPr/>
        </p:nvSpPr>
        <p:spPr>
          <a:xfrm>
            <a:off x="755576" y="483518"/>
            <a:ext cx="7128792" cy="1584176"/>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vector can be thought of as an entity that has magnitude and direction, and is used to describe movement or change in space. Therefore, it is important to understand examples of vector problems in mathematics.</a:t>
            </a:r>
            <a:endParaRPr lang="en-ID" dirty="0"/>
          </a:p>
        </p:txBody>
      </p:sp>
    </p:spTree>
    <p:extLst>
      <p:ext uri="{BB962C8B-B14F-4D97-AF65-F5344CB8AC3E}">
        <p14:creationId xmlns:p14="http://schemas.microsoft.com/office/powerpoint/2010/main" val="39127174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B7600E1-4114-43BF-9D88-DA9D87A62BB8}"/>
                  </a:ext>
                </a:extLst>
              </p:cNvPr>
              <p:cNvSpPr txBox="1"/>
              <p:nvPr/>
            </p:nvSpPr>
            <p:spPr>
              <a:xfrm>
                <a:off x="647564" y="740867"/>
                <a:ext cx="7848872" cy="1526315"/>
              </a:xfrm>
              <a:prstGeom prst="rect">
                <a:avLst/>
              </a:prstGeom>
              <a:noFill/>
            </p:spPr>
            <p:txBody>
              <a:bodyPr wrap="square" rtlCol="0">
                <a:spAutoFit/>
              </a:bodyPr>
              <a:lstStyle/>
              <a:p>
                <a:pPr>
                  <a:lnSpc>
                    <a:spcPct val="150000"/>
                  </a:lnSpc>
                </a:pPr>
                <a14:m>
                  <m:oMath xmlns:m="http://schemas.openxmlformats.org/officeDocument/2006/math">
                    <m:r>
                      <a:rPr lang="en-US" sz="1600" i="1" smtClean="0">
                        <a:latin typeface="Cambria Math" panose="02040503050406030204" pitchFamily="18" charset="0"/>
                      </a:rPr>
                      <m:t>𝑉𝑒𝑐𝑡𝑜𝑟</m:t>
                    </m:r>
                    <m:r>
                      <a:rPr lang="en-US" sz="1600" i="1" smtClean="0">
                        <a:latin typeface="Cambria Math" panose="02040503050406030204" pitchFamily="18" charset="0"/>
                      </a:rPr>
                      <m:t> </m:t>
                    </m:r>
                    <m:r>
                      <a:rPr lang="en-US" sz="1600" i="1" smtClean="0">
                        <a:latin typeface="Cambria Math" panose="02040503050406030204" pitchFamily="18" charset="0"/>
                      </a:rPr>
                      <m:t>𝑞𝑢𝑎𝑛𝑡𝑖𝑡𝑦</m:t>
                    </m:r>
                    <m:r>
                      <a:rPr lang="en-US" sz="1600" i="1" smtClean="0">
                        <a:latin typeface="Cambria Math" panose="02040503050406030204" pitchFamily="18" charset="0"/>
                      </a:rPr>
                      <m:t> </m:t>
                    </m:r>
                    <m:r>
                      <a:rPr lang="en-US" sz="1600" i="1" smtClean="0">
                        <a:latin typeface="Cambria Math" panose="02040503050406030204" pitchFamily="18" charset="0"/>
                      </a:rPr>
                      <m:t>𝐴𝐵</m:t>
                    </m:r>
                    <m:r>
                      <a:rPr lang="en-US" sz="1600" i="1" smtClean="0">
                        <a:latin typeface="Cambria Math" panose="02040503050406030204" pitchFamily="18" charset="0"/>
                      </a:rPr>
                      <m:t> </m:t>
                    </m:r>
                    <m:r>
                      <a:rPr lang="en-US" sz="1600" i="1" smtClean="0">
                        <a:latin typeface="Cambria Math" panose="02040503050406030204" pitchFamily="18" charset="0"/>
                      </a:rPr>
                      <m:t>𝑖𝑠</m:t>
                    </m:r>
                    <m:r>
                      <a:rPr lang="en-US" sz="1600" i="1" smtClean="0">
                        <a:latin typeface="Cambria Math" panose="02040503050406030204" pitchFamily="18" charset="0"/>
                      </a:rPr>
                      <m:t> </m:t>
                    </m:r>
                    <m:r>
                      <a:rPr lang="en-US" sz="1600" i="1" smtClean="0">
                        <a:latin typeface="Cambria Math" panose="02040503050406030204" pitchFamily="18" charset="0"/>
                      </a:rPr>
                      <m:t>𝑠𝑦𝑚𝑏𝑜𝑙𝑖𝑧𝑒𝑑</m:t>
                    </m:r>
                    <m:r>
                      <a:rPr lang="en-US" sz="1600" i="1" smtClean="0">
                        <a:latin typeface="Cambria Math" panose="02040503050406030204" pitchFamily="18" charset="0"/>
                      </a:rPr>
                      <m:t> </m:t>
                    </m:r>
                    <m:r>
                      <a:rPr lang="en-US" sz="1600" i="1" smtClean="0">
                        <a:latin typeface="Cambria Math" panose="02040503050406030204" pitchFamily="18" charset="0"/>
                      </a:rPr>
                      <m:t>𝑎𝑠</m:t>
                    </m:r>
                    <m:r>
                      <a:rPr lang="en-US" sz="1600" i="1" smtClean="0">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𝐴𝐵</m:t>
                        </m:r>
                      </m:e>
                    </m:acc>
                  </m:oMath>
                </a14:m>
                <a:r>
                  <a:rPr lang="en-ID" sz="1600" dirty="0"/>
                  <a:t> or </a:t>
                </a:r>
                <a14:m>
                  <m:oMath xmlns:m="http://schemas.openxmlformats.org/officeDocument/2006/math">
                    <m:r>
                      <a:rPr lang="en-US" sz="1600" b="1" i="0" smtClean="0">
                        <a:latin typeface="Cambria Math" panose="02040503050406030204" pitchFamily="18" charset="0"/>
                      </a:rPr>
                      <m:t>𝐚</m:t>
                    </m:r>
                  </m:oMath>
                </a14:m>
                <a:endParaRPr lang="en-ID" sz="1600" b="1" dirty="0"/>
              </a:p>
              <a:p>
                <a:pPr>
                  <a:lnSpc>
                    <a:spcPct val="150000"/>
                  </a:lnSpc>
                </a:pPr>
                <a:r>
                  <a:rPr lang="en-US" sz="1600" dirty="0"/>
                  <a:t>The vector quantity is written</a:t>
                </a:r>
                <a14:m>
                  <m:oMath xmlns:m="http://schemas.openxmlformats.org/officeDocument/2006/math">
                    <m:d>
                      <m:dPr>
                        <m:begChr m:val="|"/>
                        <m:endChr m:val="|"/>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𝐴𝐵</m:t>
                            </m:r>
                          </m:e>
                        </m:acc>
                      </m:e>
                    </m:d>
                  </m:oMath>
                </a14:m>
                <a:r>
                  <a:rPr lang="en-ID" sz="1600" dirty="0"/>
                  <a:t> or </a:t>
                </a:r>
                <a14:m>
                  <m:oMath xmlns:m="http://schemas.openxmlformats.org/officeDocument/2006/math">
                    <m:d>
                      <m:dPr>
                        <m:begChr m:val="|"/>
                        <m:endChr m:val="|"/>
                        <m:ctrlPr>
                          <a:rPr lang="en-US" sz="1600" b="0" i="1" smtClean="0">
                            <a:latin typeface="Cambria Math" panose="02040503050406030204" pitchFamily="18" charset="0"/>
                          </a:rPr>
                        </m:ctrlPr>
                      </m:dPr>
                      <m:e>
                        <m:r>
                          <a:rPr lang="en-US" sz="1600" b="1" i="0" smtClean="0">
                            <a:latin typeface="Cambria Math" panose="02040503050406030204" pitchFamily="18" charset="0"/>
                          </a:rPr>
                          <m:t>𝐚</m:t>
                        </m:r>
                      </m:e>
                    </m:d>
                  </m:oMath>
                </a14:m>
                <a:r>
                  <a:rPr lang="en-ID" sz="1600" dirty="0"/>
                  <a:t>.</a:t>
                </a:r>
              </a:p>
              <a:p>
                <a:pPr>
                  <a:lnSpc>
                    <a:spcPct val="150000"/>
                  </a:lnSpc>
                </a:pPr>
                <a:endParaRPr lang="en-ID" sz="1600" dirty="0"/>
              </a:p>
              <a:p>
                <a:pPr>
                  <a:lnSpc>
                    <a:spcPct val="150000"/>
                  </a:lnSpc>
                </a:pPr>
                <a:r>
                  <a:rPr lang="en-ID" sz="1600" dirty="0"/>
                  <a:t>Note :</a:t>
                </a:r>
                <a14:m>
                  <m:oMath xmlns:m="http://schemas.openxmlformats.org/officeDocument/2006/math">
                    <m:acc>
                      <m:accPr>
                        <m:chr m:val="̅"/>
                        <m:ctrlPr>
                          <a:rPr lang="en-ID" sz="1600" i="1" smtClean="0">
                            <a:latin typeface="Cambria Math" panose="02040503050406030204" pitchFamily="18" charset="0"/>
                          </a:rPr>
                        </m:ctrlPr>
                      </m:accPr>
                      <m:e>
                        <m:r>
                          <a:rPr lang="en-US" sz="1600" b="0" i="1" smtClean="0">
                            <a:latin typeface="Cambria Math" panose="02040503050406030204" pitchFamily="18" charset="0"/>
                          </a:rPr>
                          <m:t>𝐵𝐴</m:t>
                        </m:r>
                      </m:e>
                    </m:acc>
                    <m:r>
                      <a:rPr lang="en-US" sz="1600" b="0" i="1" smtClean="0">
                        <a:latin typeface="Cambria Math" panose="02040503050406030204" pitchFamily="18" charset="0"/>
                      </a:rPr>
                      <m:t>  </m:t>
                    </m:r>
                  </m:oMath>
                </a14:m>
                <a:r>
                  <a:rPr lang="en-US" altLang="ko-KR" sz="1600" dirty="0">
                    <a:solidFill>
                      <a:schemeClr val="tx1">
                        <a:lumMod val="75000"/>
                        <a:lumOff val="25000"/>
                      </a:schemeClr>
                    </a:solidFill>
                    <a:cs typeface="Arial" pitchFamily="34" charset="0"/>
                  </a:rPr>
                  <a:t>represents a vector quantity withSame size but different meaning.</a:t>
                </a:r>
              </a:p>
            </p:txBody>
          </p:sp>
        </mc:Choice>
        <mc:Fallback>
          <p:sp>
            <p:nvSpPr>
              <p:cNvPr id="4" name="TextBox 3">
                <a:extLst>
                  <a:ext uri="{FF2B5EF4-FFF2-40B4-BE49-F238E27FC236}">
                    <a16:creationId xmlns:a16="http://schemas.microsoft.com/office/drawing/2014/main" id="{9B7600E1-4114-43BF-9D88-DA9D87A62BB8}"/>
                  </a:ext>
                </a:extLst>
              </p:cNvPr>
              <p:cNvSpPr txBox="1">
                <a:spLocks noRot="1" noChangeAspect="1" noMove="1" noResize="1" noEditPoints="1" noAdjustHandles="1" noChangeArrowheads="1" noChangeShapeType="1" noTextEdit="1"/>
              </p:cNvSpPr>
              <p:nvPr/>
            </p:nvSpPr>
            <p:spPr>
              <a:xfrm>
                <a:off x="647564" y="740867"/>
                <a:ext cx="7848872" cy="1526315"/>
              </a:xfrm>
              <a:prstGeom prst="rect">
                <a:avLst/>
              </a:prstGeom>
              <a:blipFill>
                <a:blip r:embed="rId2"/>
                <a:stretch>
                  <a:fillRect l="-388" b="-4400"/>
                </a:stretch>
              </a:blipFill>
            </p:spPr>
            <p:txBody>
              <a:bodyPr/>
              <a:lstStyle/>
              <a:p>
                <a:r>
                  <a:rPr lang="en-ID">
                    <a:noFill/>
                  </a:rPr>
                  <a:t> </a:t>
                </a:r>
              </a:p>
            </p:txBody>
          </p:sp>
        </mc:Fallback>
      </mc:AlternateContent>
      <p:pic>
        <p:nvPicPr>
          <p:cNvPr id="3" name="Picture 2">
            <a:extLst>
              <a:ext uri="{FF2B5EF4-FFF2-40B4-BE49-F238E27FC236}">
                <a16:creationId xmlns:a16="http://schemas.microsoft.com/office/drawing/2014/main" id="{B296FB0D-86D6-40F4-A9CB-7E859A3F40DE}"/>
              </a:ext>
            </a:extLst>
          </p:cNvPr>
          <p:cNvPicPr>
            <a:picLocks noChangeAspect="1"/>
          </p:cNvPicPr>
          <p:nvPr/>
        </p:nvPicPr>
        <p:blipFill>
          <a:blip r:embed="rId3"/>
          <a:stretch>
            <a:fillRect/>
          </a:stretch>
        </p:blipFill>
        <p:spPr>
          <a:xfrm>
            <a:off x="6209445" y="891309"/>
            <a:ext cx="1429824" cy="139065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F8F7C87-F167-4248-A85D-DC5CE9AA414C}"/>
                  </a:ext>
                </a:extLst>
              </p:cNvPr>
              <p:cNvSpPr txBox="1"/>
              <p:nvPr/>
            </p:nvSpPr>
            <p:spPr>
              <a:xfrm>
                <a:off x="2259658" y="4252191"/>
                <a:ext cx="5832648" cy="415883"/>
              </a:xfrm>
              <a:prstGeom prst="rect">
                <a:avLst/>
              </a:prstGeom>
              <a:noFill/>
            </p:spPr>
            <p:txBody>
              <a:bodyPr wrap="square" rtlCol="0">
                <a:spAutoFit/>
              </a:bodyPr>
              <a:lstStyle/>
              <a:p>
                <a:pPr>
                  <a:lnSpc>
                    <a:spcPct val="150000"/>
                  </a:lnSpc>
                </a:pPr>
                <a14:m>
                  <m:oMath xmlns:m="http://schemas.openxmlformats.org/officeDocument/2006/math">
                    <m:acc>
                      <m:accPr>
                        <m:chr m:val="̅"/>
                        <m:ctrlPr>
                          <a:rPr lang="en-US" altLang="ko-KR" sz="1600" b="1" i="1" smtClean="0">
                            <a:solidFill>
                              <a:schemeClr val="tx1"/>
                            </a:solidFill>
                            <a:latin typeface="Cambria Math" panose="02040503050406030204" pitchFamily="18" charset="0"/>
                            <a:cs typeface="Arial" pitchFamily="34" charset="0"/>
                          </a:rPr>
                        </m:ctrlPr>
                      </m:accPr>
                      <m:e>
                        <m:r>
                          <a:rPr lang="en-US" altLang="ko-KR" sz="1600" b="1" i="1" smtClean="0">
                            <a:solidFill>
                              <a:schemeClr val="tx1"/>
                            </a:solidFill>
                            <a:latin typeface="Cambria Math" panose="02040503050406030204" pitchFamily="18" charset="0"/>
                            <a:cs typeface="Arial" pitchFamily="34" charset="0"/>
                          </a:rPr>
                          <m:t>𝑨𝑩</m:t>
                        </m:r>
                      </m:e>
                    </m:acc>
                    <m:r>
                      <a:rPr lang="en-US" altLang="ko-KR" sz="1600" b="1" i="1" smtClean="0">
                        <a:solidFill>
                          <a:schemeClr val="tx1"/>
                        </a:solidFill>
                        <a:latin typeface="Cambria Math" panose="02040503050406030204" pitchFamily="18" charset="0"/>
                        <a:cs typeface="Arial" pitchFamily="34" charset="0"/>
                      </a:rPr>
                      <m:t>=</m:t>
                    </m:r>
                    <m:r>
                      <a:rPr lang="en-US" altLang="ko-KR" sz="1600" b="1" i="0" smtClean="0">
                        <a:solidFill>
                          <a:schemeClr val="tx1"/>
                        </a:solidFill>
                        <a:latin typeface="Cambria Math" panose="02040503050406030204" pitchFamily="18" charset="0"/>
                        <a:cs typeface="Arial" pitchFamily="34" charset="0"/>
                      </a:rPr>
                      <m:t>𝐚</m:t>
                    </m:r>
                  </m:oMath>
                </a14:m>
                <a:r>
                  <a:rPr lang="en-US" altLang="ko-KR" sz="1600" b="1">
                    <a:solidFill>
                      <a:schemeClr val="tx1"/>
                    </a:solidFill>
                    <a:cs typeface="Arial" pitchFamily="34" charset="0"/>
                  </a:rPr>
                  <a:t>				</a:t>
                </a:r>
                <a14:m>
                  <m:oMath xmlns:m="http://schemas.openxmlformats.org/officeDocument/2006/math">
                    <m:acc>
                      <m:accPr>
                        <m:chr m:val="̅"/>
                        <m:ctrlPr>
                          <a:rPr lang="en-US" altLang="ko-KR" sz="1600" b="1" i="1" smtClean="0">
                            <a:solidFill>
                              <a:schemeClr val="tx1"/>
                            </a:solidFill>
                            <a:latin typeface="Cambria Math" panose="02040503050406030204" pitchFamily="18" charset="0"/>
                            <a:cs typeface="Arial" pitchFamily="34" charset="0"/>
                          </a:rPr>
                        </m:ctrlPr>
                      </m:accPr>
                      <m:e>
                        <m:r>
                          <a:rPr lang="en-US" altLang="ko-KR" sz="1600" b="1" i="1" smtClean="0">
                            <a:solidFill>
                              <a:schemeClr val="tx1"/>
                            </a:solidFill>
                            <a:latin typeface="Cambria Math" panose="02040503050406030204" pitchFamily="18" charset="0"/>
                            <a:cs typeface="Arial" pitchFamily="34" charset="0"/>
                          </a:rPr>
                          <m:t>𝑩𝑨</m:t>
                        </m:r>
                      </m:e>
                    </m:acc>
                    <m:r>
                      <a:rPr lang="en-US" altLang="ko-KR" sz="1600" b="1" i="1" smtClean="0">
                        <a:solidFill>
                          <a:schemeClr val="tx1"/>
                        </a:solidFill>
                        <a:latin typeface="Cambria Math" panose="02040503050406030204" pitchFamily="18" charset="0"/>
                        <a:cs typeface="Arial" pitchFamily="34" charset="0"/>
                      </a:rPr>
                      <m:t>=−</m:t>
                    </m:r>
                    <m:acc>
                      <m:accPr>
                        <m:chr m:val="̅"/>
                        <m:ctrlPr>
                          <a:rPr lang="en-US" altLang="ko-KR" sz="1600" b="1" i="1">
                            <a:solidFill>
                              <a:schemeClr val="tx1"/>
                            </a:solidFill>
                            <a:latin typeface="Cambria Math" panose="02040503050406030204" pitchFamily="18" charset="0"/>
                            <a:cs typeface="Arial" pitchFamily="34" charset="0"/>
                          </a:rPr>
                        </m:ctrlPr>
                      </m:accPr>
                      <m:e>
                        <m:r>
                          <a:rPr lang="en-US" altLang="ko-KR" sz="1600" b="1" i="1">
                            <a:solidFill>
                              <a:schemeClr val="tx1"/>
                            </a:solidFill>
                            <a:latin typeface="Cambria Math" panose="02040503050406030204" pitchFamily="18" charset="0"/>
                            <a:cs typeface="Arial" pitchFamily="34" charset="0"/>
                          </a:rPr>
                          <m:t>𝑨𝑩</m:t>
                        </m:r>
                      </m:e>
                    </m:acc>
                    <m:r>
                      <a:rPr lang="en-US" altLang="ko-KR" sz="1600" b="1" i="1" smtClean="0">
                        <a:solidFill>
                          <a:schemeClr val="tx1"/>
                        </a:solidFill>
                        <a:latin typeface="Cambria Math" panose="02040503050406030204" pitchFamily="18" charset="0"/>
                        <a:cs typeface="Arial" pitchFamily="34" charset="0"/>
                      </a:rPr>
                      <m:t>=−</m:t>
                    </m:r>
                    <m:r>
                      <a:rPr lang="en-US" altLang="ko-KR" sz="1600" b="1" i="0" smtClean="0">
                        <a:solidFill>
                          <a:schemeClr val="tx1"/>
                        </a:solidFill>
                        <a:latin typeface="Cambria Math" panose="02040503050406030204" pitchFamily="18" charset="0"/>
                        <a:cs typeface="Arial" pitchFamily="34" charset="0"/>
                      </a:rPr>
                      <m:t>𝐚</m:t>
                    </m:r>
                  </m:oMath>
                </a14:m>
                <a:endParaRPr lang="en-US" altLang="ko-KR" sz="1600" b="1">
                  <a:solidFill>
                    <a:schemeClr val="tx1"/>
                  </a:solidFill>
                  <a:cs typeface="Arial" pitchFamily="34" charset="0"/>
                </a:endParaRPr>
              </a:p>
            </p:txBody>
          </p:sp>
        </mc:Choice>
        <mc:Fallback xmlns="">
          <p:sp>
            <p:nvSpPr>
              <p:cNvPr id="5" name="TextBox 4">
                <a:extLst>
                  <a:ext uri="{FF2B5EF4-FFF2-40B4-BE49-F238E27FC236}">
                    <a16:creationId xmlns:a16="http://schemas.microsoft.com/office/drawing/2014/main" id="{0F8F7C87-F167-4248-A85D-DC5CE9AA414C}"/>
                  </a:ext>
                </a:extLst>
              </p:cNvPr>
              <p:cNvSpPr txBox="1">
                <a:spLocks noRot="1" noChangeAspect="1" noMove="1" noResize="1" noEditPoints="1" noAdjustHandles="1" noChangeArrowheads="1" noChangeShapeType="1" noTextEdit="1"/>
              </p:cNvSpPr>
              <p:nvPr/>
            </p:nvSpPr>
            <p:spPr>
              <a:xfrm>
                <a:off x="2259658" y="4252191"/>
                <a:ext cx="5832648" cy="415883"/>
              </a:xfrm>
              <a:prstGeom prst="rect">
                <a:avLst/>
              </a:prstGeom>
              <a:blipFill>
                <a:blip r:embed="rId4"/>
                <a:stretch>
                  <a:fillRect/>
                </a:stretch>
              </a:blipFill>
            </p:spPr>
            <p:txBody>
              <a:bodyPr/>
              <a:lstStyle/>
              <a:p>
                <a:r>
                  <a:rPr lang="en-ID">
                    <a:noFill/>
                  </a:rPr>
                  <a:t> </a:t>
                </a:r>
              </a:p>
            </p:txBody>
          </p:sp>
        </mc:Fallback>
      </mc:AlternateContent>
      <p:grpSp>
        <p:nvGrpSpPr>
          <p:cNvPr id="11" name="Group 10">
            <a:extLst>
              <a:ext uri="{FF2B5EF4-FFF2-40B4-BE49-F238E27FC236}">
                <a16:creationId xmlns:a16="http://schemas.microsoft.com/office/drawing/2014/main" id="{C671FFA1-7A24-479A-BB45-42C35C938B04}"/>
              </a:ext>
            </a:extLst>
          </p:cNvPr>
          <p:cNvGrpSpPr/>
          <p:nvPr/>
        </p:nvGrpSpPr>
        <p:grpSpPr>
          <a:xfrm>
            <a:off x="1691680" y="2852016"/>
            <a:ext cx="2085975" cy="1400175"/>
            <a:chOff x="1971422" y="2990806"/>
            <a:chExt cx="2085975" cy="1400175"/>
          </a:xfrm>
        </p:grpSpPr>
        <p:pic>
          <p:nvPicPr>
            <p:cNvPr id="6" name="Picture 5">
              <a:extLst>
                <a:ext uri="{FF2B5EF4-FFF2-40B4-BE49-F238E27FC236}">
                  <a16:creationId xmlns:a16="http://schemas.microsoft.com/office/drawing/2014/main" id="{F1273051-C096-432A-8D8C-72DF42E1B675}"/>
                </a:ext>
              </a:extLst>
            </p:cNvPr>
            <p:cNvPicPr>
              <a:picLocks noChangeAspect="1"/>
            </p:cNvPicPr>
            <p:nvPr/>
          </p:nvPicPr>
          <p:blipFill>
            <a:blip r:embed="rId5"/>
            <a:stretch>
              <a:fillRect/>
            </a:stretch>
          </p:blipFill>
          <p:spPr>
            <a:xfrm>
              <a:off x="1971422" y="2990806"/>
              <a:ext cx="2085975" cy="1400175"/>
            </a:xfrm>
            <a:prstGeom prst="rect">
              <a:avLst/>
            </a:prstGeom>
          </p:spPr>
        </p:pic>
        <p:sp>
          <p:nvSpPr>
            <p:cNvPr id="9" name="Rectangle 8">
              <a:extLst>
                <a:ext uri="{FF2B5EF4-FFF2-40B4-BE49-F238E27FC236}">
                  <a16:creationId xmlns:a16="http://schemas.microsoft.com/office/drawing/2014/main" id="{4BED1634-471F-4760-AD25-5623BD4F5EF9}"/>
                </a:ext>
              </a:extLst>
            </p:cNvPr>
            <p:cNvSpPr/>
            <p:nvPr/>
          </p:nvSpPr>
          <p:spPr>
            <a:xfrm>
              <a:off x="2627784" y="3981465"/>
              <a:ext cx="720080" cy="235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831E9BEF-65DA-4F7D-BA3E-95F9CCCD8A04}"/>
              </a:ext>
            </a:extLst>
          </p:cNvPr>
          <p:cNvGrpSpPr/>
          <p:nvPr/>
        </p:nvGrpSpPr>
        <p:grpSpPr>
          <a:xfrm>
            <a:off x="5561612" y="2719300"/>
            <a:ext cx="2066925" cy="1390650"/>
            <a:chOff x="5175982" y="2798523"/>
            <a:chExt cx="2066925" cy="1390650"/>
          </a:xfrm>
        </p:grpSpPr>
        <p:pic>
          <p:nvPicPr>
            <p:cNvPr id="8" name="Picture 7">
              <a:extLst>
                <a:ext uri="{FF2B5EF4-FFF2-40B4-BE49-F238E27FC236}">
                  <a16:creationId xmlns:a16="http://schemas.microsoft.com/office/drawing/2014/main" id="{51304E4F-495E-465E-91CD-750DE4EDA561}"/>
                </a:ext>
              </a:extLst>
            </p:cNvPr>
            <p:cNvPicPr>
              <a:picLocks noChangeAspect="1"/>
            </p:cNvPicPr>
            <p:nvPr/>
          </p:nvPicPr>
          <p:blipFill>
            <a:blip r:embed="rId6"/>
            <a:stretch>
              <a:fillRect/>
            </a:stretch>
          </p:blipFill>
          <p:spPr>
            <a:xfrm>
              <a:off x="5175982" y="2798523"/>
              <a:ext cx="2066925" cy="1390650"/>
            </a:xfrm>
            <a:prstGeom prst="rect">
              <a:avLst/>
            </a:prstGeom>
          </p:spPr>
        </p:pic>
        <p:sp>
          <p:nvSpPr>
            <p:cNvPr id="10" name="Rectangle 9">
              <a:extLst>
                <a:ext uri="{FF2B5EF4-FFF2-40B4-BE49-F238E27FC236}">
                  <a16:creationId xmlns:a16="http://schemas.microsoft.com/office/drawing/2014/main" id="{A818C0EB-C15B-471E-9B7D-D751BF799792}"/>
                </a:ext>
              </a:extLst>
            </p:cNvPr>
            <p:cNvSpPr/>
            <p:nvPr/>
          </p:nvSpPr>
          <p:spPr>
            <a:xfrm>
              <a:off x="5673427" y="3789909"/>
              <a:ext cx="1562869" cy="235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2" name="Picture 11">
            <a:extLst>
              <a:ext uri="{FF2B5EF4-FFF2-40B4-BE49-F238E27FC236}">
                <a16:creationId xmlns:a16="http://schemas.microsoft.com/office/drawing/2014/main" id="{84DC22F9-730E-4303-9CEC-AB050E7523F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852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B6D412-4AB3-419E-A7AB-A95B5A51B948}"/>
              </a:ext>
            </a:extLst>
          </p:cNvPr>
          <p:cNvSpPr txBox="1"/>
          <p:nvPr/>
        </p:nvSpPr>
        <p:spPr>
          <a:xfrm>
            <a:off x="6516216" y="266307"/>
            <a:ext cx="2520280" cy="2123658"/>
          </a:xfrm>
          <a:prstGeom prst="rect">
            <a:avLst/>
          </a:prstGeom>
          <a:noFill/>
        </p:spPr>
        <p:txBody>
          <a:bodyPr wrap="square" rtlCol="0">
            <a:spAutoFit/>
          </a:bodyPr>
          <a:lstStyle/>
          <a:p>
            <a:r>
              <a:rPr lang="en-US" altLang="ko-KR" sz="4400" b="1" dirty="0">
                <a:solidFill>
                  <a:srgbClr val="F2A40D"/>
                </a:solidFill>
                <a:cs typeface="Arial" pitchFamily="34" charset="0"/>
              </a:rPr>
              <a:t>Two Same Vectors</a:t>
            </a:r>
          </a:p>
        </p:txBody>
      </p:sp>
      <p:sp>
        <p:nvSpPr>
          <p:cNvPr id="6" name="TextBox 5">
            <a:extLst>
              <a:ext uri="{FF2B5EF4-FFF2-40B4-BE49-F238E27FC236}">
                <a16:creationId xmlns:a16="http://schemas.microsoft.com/office/drawing/2014/main" id="{5EB13A14-7647-4310-969B-888677C379F7}"/>
              </a:ext>
            </a:extLst>
          </p:cNvPr>
          <p:cNvSpPr txBox="1"/>
          <p:nvPr/>
        </p:nvSpPr>
        <p:spPr>
          <a:xfrm>
            <a:off x="761428" y="668725"/>
            <a:ext cx="5688632" cy="2398349"/>
          </a:xfrm>
          <a:prstGeom prst="rect">
            <a:avLst/>
          </a:prstGeom>
          <a:noFill/>
        </p:spPr>
        <p:txBody>
          <a:bodyPr wrap="square" rtlCol="0">
            <a:spAutoFit/>
          </a:bodyPr>
          <a:lstStyle/>
          <a:p>
            <a:pPr>
              <a:lnSpc>
                <a:spcPct val="150000"/>
              </a:lnSpc>
            </a:pPr>
            <a:r>
              <a:rPr lang="en-US" altLang="ko-KR" sz="1700" dirty="0">
                <a:solidFill>
                  <a:schemeClr val="bg1"/>
                </a:solidFill>
                <a:cs typeface="Arial" pitchFamily="34" charset="0"/>
              </a:rPr>
              <a:t>If two vectors, </a:t>
            </a:r>
            <a:r>
              <a:rPr lang="ko-KR" altLang="en-US" sz="1700" dirty="0">
                <a:solidFill>
                  <a:schemeClr val="bg1"/>
                </a:solidFill>
                <a:cs typeface="Arial" pitchFamily="34" charset="0"/>
              </a:rPr>
              <a:t>𝐚 </a:t>
            </a:r>
            <a:r>
              <a:rPr lang="en-US" altLang="ko-KR" sz="1700" dirty="0">
                <a:solidFill>
                  <a:schemeClr val="bg1"/>
                </a:solidFill>
                <a:cs typeface="Arial" pitchFamily="34" charset="0"/>
              </a:rPr>
              <a:t>and </a:t>
            </a:r>
            <a:r>
              <a:rPr lang="ko-KR" altLang="en-US" sz="1700" dirty="0">
                <a:solidFill>
                  <a:schemeClr val="bg1"/>
                </a:solidFill>
                <a:cs typeface="Arial" pitchFamily="34" charset="0"/>
              </a:rPr>
              <a:t>𝐛</a:t>
            </a:r>
            <a:r>
              <a:rPr lang="en-US" altLang="ko-KR" sz="1700" dirty="0">
                <a:solidFill>
                  <a:schemeClr val="bg1"/>
                </a:solidFill>
                <a:cs typeface="Arial" pitchFamily="34" charset="0"/>
              </a:rPr>
              <a:t>, are said to be equal they have the same size and the same direction.</a:t>
            </a:r>
          </a:p>
          <a:p>
            <a:pPr>
              <a:lnSpc>
                <a:spcPct val="150000"/>
              </a:lnSpc>
            </a:pPr>
            <a:r>
              <a:rPr lang="en-US" altLang="ko-KR" sz="1700" dirty="0">
                <a:solidFill>
                  <a:schemeClr val="bg1"/>
                </a:solidFill>
                <a:cs typeface="Arial" pitchFamily="34" charset="0"/>
              </a:rPr>
              <a:t>If </a:t>
            </a:r>
            <a:r>
              <a:rPr lang="ko-KR" altLang="en-US" sz="1700" dirty="0">
                <a:solidFill>
                  <a:schemeClr val="bg1"/>
                </a:solidFill>
                <a:cs typeface="Arial" pitchFamily="34" charset="0"/>
              </a:rPr>
              <a:t>𝐚</a:t>
            </a:r>
            <a:r>
              <a:rPr lang="en-US" altLang="ko-KR" sz="1700" dirty="0">
                <a:solidFill>
                  <a:schemeClr val="bg1"/>
                </a:solidFill>
                <a:cs typeface="Arial" pitchFamily="34" charset="0"/>
              </a:rPr>
              <a:t>=</a:t>
            </a:r>
            <a:r>
              <a:rPr lang="ko-KR" altLang="en-US" sz="1700" dirty="0">
                <a:solidFill>
                  <a:schemeClr val="bg1"/>
                </a:solidFill>
                <a:cs typeface="Arial" pitchFamily="34" charset="0"/>
              </a:rPr>
              <a:t>𝐛</a:t>
            </a:r>
            <a:r>
              <a:rPr lang="en-US" altLang="ko-KR" sz="1700" dirty="0">
                <a:solidFill>
                  <a:schemeClr val="bg1"/>
                </a:solidFill>
                <a:cs typeface="Arial" pitchFamily="34" charset="0"/>
              </a:rPr>
              <a:t>, then</a:t>
            </a:r>
          </a:p>
          <a:p>
            <a:pPr marL="285750" indent="-285750">
              <a:lnSpc>
                <a:spcPct val="150000"/>
              </a:lnSpc>
              <a:buFont typeface="Arial" panose="020B0604020202020204" pitchFamily="34" charset="0"/>
              <a:buChar char="•"/>
            </a:pPr>
            <a:r>
              <a:rPr lang="ko-KR" altLang="en-US" sz="1700" dirty="0">
                <a:solidFill>
                  <a:schemeClr val="bg1"/>
                </a:solidFill>
                <a:cs typeface="Arial" pitchFamily="34" charset="0"/>
              </a:rPr>
              <a:t>𝑎</a:t>
            </a:r>
            <a:r>
              <a:rPr lang="en-US" altLang="ko-KR" sz="1700" dirty="0">
                <a:solidFill>
                  <a:schemeClr val="bg1"/>
                </a:solidFill>
                <a:cs typeface="Arial" pitchFamily="34" charset="0"/>
              </a:rPr>
              <a:t>=</a:t>
            </a:r>
            <a:r>
              <a:rPr lang="ko-KR" altLang="en-US" sz="1700" dirty="0">
                <a:solidFill>
                  <a:schemeClr val="bg1"/>
                </a:solidFill>
                <a:cs typeface="Arial" pitchFamily="34" charset="0"/>
              </a:rPr>
              <a:t>𝑏 </a:t>
            </a:r>
            <a:r>
              <a:rPr lang="en-US" altLang="ko-KR" sz="1700" dirty="0">
                <a:solidFill>
                  <a:schemeClr val="bg1"/>
                </a:solidFill>
                <a:cs typeface="Arial" pitchFamily="34" charset="0"/>
              </a:rPr>
              <a:t>(the same size)</a:t>
            </a:r>
          </a:p>
          <a:p>
            <a:pPr marL="285750" indent="-285750">
              <a:lnSpc>
                <a:spcPct val="150000"/>
              </a:lnSpc>
              <a:buFont typeface="Arial" panose="020B0604020202020204" pitchFamily="34" charset="0"/>
              <a:buChar char="•"/>
            </a:pPr>
            <a:r>
              <a:rPr lang="en-US" altLang="ko-KR" sz="1700" dirty="0">
                <a:solidFill>
                  <a:schemeClr val="bg1"/>
                </a:solidFill>
                <a:cs typeface="Arial" pitchFamily="34" charset="0"/>
              </a:rPr>
              <a:t>Direction </a:t>
            </a:r>
            <a:r>
              <a:rPr lang="ko-KR" altLang="en-US" sz="1700" dirty="0">
                <a:solidFill>
                  <a:schemeClr val="bg1"/>
                </a:solidFill>
                <a:cs typeface="Arial" pitchFamily="34" charset="0"/>
              </a:rPr>
              <a:t>𝐚</a:t>
            </a:r>
            <a:r>
              <a:rPr lang="en-US" altLang="ko-KR" sz="1700" dirty="0">
                <a:solidFill>
                  <a:schemeClr val="bg1"/>
                </a:solidFill>
                <a:cs typeface="Arial" pitchFamily="34" charset="0"/>
              </a:rPr>
              <a:t>= direction </a:t>
            </a:r>
            <a:r>
              <a:rPr lang="ko-KR" altLang="en-US" sz="1700" dirty="0">
                <a:solidFill>
                  <a:schemeClr val="bg1"/>
                </a:solidFill>
                <a:cs typeface="Arial" pitchFamily="34" charset="0"/>
              </a:rPr>
              <a:t>𝐛</a:t>
            </a:r>
            <a:r>
              <a:rPr lang="en-US" altLang="ko-KR" sz="1700" dirty="0">
                <a:solidFill>
                  <a:schemeClr val="bg1"/>
                </a:solidFill>
                <a:cs typeface="Arial" pitchFamily="34" charset="0"/>
              </a:rPr>
              <a:t>, namely two parallel vectors and in the same direction</a:t>
            </a:r>
          </a:p>
        </p:txBody>
      </p:sp>
      <p:sp>
        <p:nvSpPr>
          <p:cNvPr id="4" name="TextBox 3">
            <a:extLst>
              <a:ext uri="{FF2B5EF4-FFF2-40B4-BE49-F238E27FC236}">
                <a16:creationId xmlns:a16="http://schemas.microsoft.com/office/drawing/2014/main" id="{9BFF4985-104E-43BB-8F67-BC433EF9707F}"/>
              </a:ext>
            </a:extLst>
          </p:cNvPr>
          <p:cNvSpPr txBox="1"/>
          <p:nvPr/>
        </p:nvSpPr>
        <p:spPr>
          <a:xfrm>
            <a:off x="395536" y="3275600"/>
            <a:ext cx="6054524" cy="1036181"/>
          </a:xfrm>
          <a:prstGeom prst="rect">
            <a:avLst/>
          </a:prstGeom>
          <a:noFill/>
        </p:spPr>
        <p:txBody>
          <a:bodyPr wrap="square" rtlCol="0">
            <a:spAutoFit/>
          </a:bodyPr>
          <a:lstStyle/>
          <a:p>
            <a:pPr>
              <a:spcBef>
                <a:spcPts val="400"/>
              </a:spcBef>
              <a:spcAft>
                <a:spcPts val="400"/>
              </a:spcAft>
            </a:pPr>
            <a:r>
              <a:rPr lang="en-US" altLang="ko-KR" sz="1600" dirty="0">
                <a:cs typeface="Arial" pitchFamily="34" charset="0"/>
              </a:rPr>
              <a:t>If two vectors </a:t>
            </a:r>
            <a:r>
              <a:rPr lang="ko-KR" altLang="en-US" sz="1600" dirty="0">
                <a:cs typeface="Arial" pitchFamily="34" charset="0"/>
              </a:rPr>
              <a:t>𝐚 </a:t>
            </a:r>
            <a:r>
              <a:rPr lang="en-US" altLang="ko-KR" sz="1600" dirty="0">
                <a:cs typeface="Arial" pitchFamily="34" charset="0"/>
              </a:rPr>
              <a:t>and </a:t>
            </a:r>
            <a:r>
              <a:rPr lang="ko-KR" altLang="en-US" sz="1600" dirty="0">
                <a:cs typeface="Arial" pitchFamily="34" charset="0"/>
              </a:rPr>
              <a:t>𝐛 </a:t>
            </a:r>
            <a:r>
              <a:rPr lang="en-US" altLang="ko-KR" sz="1600" dirty="0">
                <a:cs typeface="Arial" pitchFamily="34" charset="0"/>
              </a:rPr>
              <a:t>have the value </a:t>
            </a:r>
            <a:r>
              <a:rPr lang="ko-KR" altLang="en-US" sz="1600" dirty="0">
                <a:cs typeface="Arial" pitchFamily="34" charset="0"/>
              </a:rPr>
              <a:t>𝐛</a:t>
            </a:r>
            <a:r>
              <a:rPr lang="en-US" altLang="ko-KR" sz="1600" dirty="0">
                <a:cs typeface="Arial" pitchFamily="34" charset="0"/>
              </a:rPr>
              <a:t>=−</a:t>
            </a:r>
            <a:r>
              <a:rPr lang="ko-KR" altLang="en-US" sz="1600" dirty="0">
                <a:cs typeface="Arial" pitchFamily="34" charset="0"/>
              </a:rPr>
              <a:t>𝐚</a:t>
            </a:r>
            <a:r>
              <a:rPr lang="en-US" altLang="ko-KR" sz="1600" dirty="0">
                <a:cs typeface="Arial" pitchFamily="34" charset="0"/>
              </a:rPr>
              <a:t>, what about:</a:t>
            </a:r>
          </a:p>
          <a:p>
            <a:pPr marL="285750" indent="-285750">
              <a:spcBef>
                <a:spcPts val="400"/>
              </a:spcBef>
              <a:spcAft>
                <a:spcPts val="400"/>
              </a:spcAft>
              <a:buFont typeface="Arial" panose="020B0604020202020204" pitchFamily="34" charset="0"/>
              <a:buChar char="•"/>
            </a:pPr>
            <a:r>
              <a:rPr lang="en-US" altLang="ko-KR" sz="1600" dirty="0">
                <a:cs typeface="Arial" pitchFamily="34" charset="0"/>
              </a:rPr>
              <a:t>the size?</a:t>
            </a:r>
          </a:p>
          <a:p>
            <a:pPr marL="285750" indent="-285750">
              <a:spcBef>
                <a:spcPts val="400"/>
              </a:spcBef>
              <a:spcAft>
                <a:spcPts val="400"/>
              </a:spcAft>
              <a:buFont typeface="Arial" panose="020B0604020202020204" pitchFamily="34" charset="0"/>
              <a:buChar char="•"/>
            </a:pPr>
            <a:r>
              <a:rPr lang="en-US" altLang="ko-KR" sz="1600" dirty="0">
                <a:cs typeface="Arial" pitchFamily="34" charset="0"/>
              </a:rPr>
              <a:t>direction?</a:t>
            </a:r>
            <a:endParaRPr lang="en-US" altLang="ko-KR" sz="1600" dirty="0">
              <a:solidFill>
                <a:schemeClr val="tx1"/>
              </a:solidFill>
              <a:cs typeface="Arial" pitchFamily="34" charset="0"/>
            </a:endParaRPr>
          </a:p>
        </p:txBody>
      </p:sp>
      <p:pic>
        <p:nvPicPr>
          <p:cNvPr id="7" name="Picture 6">
            <a:extLst>
              <a:ext uri="{FF2B5EF4-FFF2-40B4-BE49-F238E27FC236}">
                <a16:creationId xmlns:a16="http://schemas.microsoft.com/office/drawing/2014/main" id="{4B30B73E-89FA-48B7-8376-892F80C8C9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0E91272-A82D-E8AF-7E85-DD53ACE2E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651870"/>
            <a:ext cx="2627784" cy="989110"/>
          </a:xfrm>
          <a:prstGeom prst="rect">
            <a:avLst/>
          </a:prstGeom>
        </p:spPr>
      </p:pic>
    </p:spTree>
    <p:extLst>
      <p:ext uri="{BB962C8B-B14F-4D97-AF65-F5344CB8AC3E}">
        <p14:creationId xmlns:p14="http://schemas.microsoft.com/office/powerpoint/2010/main" val="341163256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B35C37-AC5C-49AF-B5EB-4C47C24155FC}"/>
              </a:ext>
            </a:extLst>
          </p:cNvPr>
          <p:cNvSpPr/>
          <p:nvPr/>
        </p:nvSpPr>
        <p:spPr>
          <a:xfrm>
            <a:off x="0" y="1563638"/>
            <a:ext cx="9144000" cy="2520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9C14DBDF-B264-4936-A4C8-62C312FEA0FE}"/>
              </a:ext>
            </a:extLst>
          </p:cNvPr>
          <p:cNvSpPr txBox="1"/>
          <p:nvPr/>
        </p:nvSpPr>
        <p:spPr>
          <a:xfrm>
            <a:off x="1043608" y="411510"/>
            <a:ext cx="7056784" cy="830997"/>
          </a:xfrm>
          <a:prstGeom prst="rect">
            <a:avLst/>
          </a:prstGeom>
          <a:noFill/>
        </p:spPr>
        <p:txBody>
          <a:bodyPr wrap="square" rtlCol="0">
            <a:spAutoFit/>
          </a:bodyPr>
          <a:lstStyle/>
          <a:p>
            <a:pPr algn="ctr"/>
            <a:r>
              <a:rPr lang="en-US" altLang="ko-KR" sz="4800" b="1" dirty="0">
                <a:solidFill>
                  <a:srgbClr val="F2A40D"/>
                </a:solidFill>
                <a:cs typeface="Arial" pitchFamily="34" charset="0"/>
              </a:rPr>
              <a:t>Vector Type</a:t>
            </a:r>
          </a:p>
        </p:txBody>
      </p:sp>
      <p:sp>
        <p:nvSpPr>
          <p:cNvPr id="6" name="TextBox 5">
            <a:extLst>
              <a:ext uri="{FF2B5EF4-FFF2-40B4-BE49-F238E27FC236}">
                <a16:creationId xmlns:a16="http://schemas.microsoft.com/office/drawing/2014/main" id="{5F36AEBA-0D74-496B-A6C6-1E10204252F2}"/>
              </a:ext>
            </a:extLst>
          </p:cNvPr>
          <p:cNvSpPr txBox="1"/>
          <p:nvPr/>
        </p:nvSpPr>
        <p:spPr>
          <a:xfrm>
            <a:off x="683568" y="1822327"/>
            <a:ext cx="5976664" cy="2005934"/>
          </a:xfrm>
          <a:prstGeom prst="rect">
            <a:avLst/>
          </a:prstGeom>
          <a:noFill/>
        </p:spPr>
        <p:txBody>
          <a:bodyPr wrap="square" rtlCol="0">
            <a:spAutoFit/>
          </a:bodyPr>
          <a:lstStyle/>
          <a:p>
            <a:pPr marL="342900" indent="-342900">
              <a:lnSpc>
                <a:spcPct val="150000"/>
              </a:lnSpc>
              <a:buAutoNum type="alphaLcParenR"/>
            </a:pPr>
            <a:r>
              <a:rPr lang="en-US" altLang="ko-KR" sz="1700" b="1" dirty="0">
                <a:solidFill>
                  <a:schemeClr val="bg1"/>
                </a:solidFill>
                <a:cs typeface="Arial" pitchFamily="34" charset="0"/>
              </a:rPr>
              <a:t>Position Vector </a:t>
            </a:r>
            <a:r>
              <a:rPr lang="en-US" altLang="ko-KR" sz="1700" dirty="0">
                <a:solidFill>
                  <a:schemeClr val="bg1"/>
                </a:solidFill>
                <a:cs typeface="Arial" pitchFamily="34" charset="0"/>
              </a:rPr>
              <a:t>represents the position of a point in space relative to specified coordinates.</a:t>
            </a:r>
          </a:p>
          <a:p>
            <a:pPr marL="342900" indent="-342900">
              <a:lnSpc>
                <a:spcPct val="150000"/>
              </a:lnSpc>
              <a:buAutoNum type="alphaLcParenR"/>
            </a:pPr>
            <a:r>
              <a:rPr lang="en-US" altLang="ko-KR" sz="1700" b="1" dirty="0">
                <a:solidFill>
                  <a:schemeClr val="bg1"/>
                </a:solidFill>
                <a:cs typeface="Arial" pitchFamily="34" charset="0"/>
              </a:rPr>
              <a:t>Free vectors </a:t>
            </a:r>
            <a:r>
              <a:rPr lang="en-US" altLang="ko-KR" sz="1700" dirty="0">
                <a:solidFill>
                  <a:schemeClr val="bg1"/>
                </a:solidFill>
                <a:cs typeface="Arial" pitchFamily="34" charset="0"/>
              </a:rPr>
              <a:t>are not restricted in any way. It is determined by its magnitude and direction, it can be depicted as one of a set of parallel lines of equal length.</a:t>
            </a:r>
          </a:p>
        </p:txBody>
      </p:sp>
      <p:pic>
        <p:nvPicPr>
          <p:cNvPr id="7" name="Picture 6">
            <a:extLst>
              <a:ext uri="{FF2B5EF4-FFF2-40B4-BE49-F238E27FC236}">
                <a16:creationId xmlns:a16="http://schemas.microsoft.com/office/drawing/2014/main" id="{1FBD086B-1A99-4407-9F57-FB7475694B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440E4511-6DED-A354-655D-FB83E9F03BB7}"/>
              </a:ext>
            </a:extLst>
          </p:cNvPr>
          <p:cNvPicPr>
            <a:picLocks noChangeAspect="1"/>
          </p:cNvPicPr>
          <p:nvPr/>
        </p:nvPicPr>
        <p:blipFill>
          <a:blip r:embed="rId3"/>
          <a:stretch>
            <a:fillRect/>
          </a:stretch>
        </p:blipFill>
        <p:spPr>
          <a:xfrm>
            <a:off x="6800090" y="739692"/>
            <a:ext cx="2016224" cy="2084086"/>
          </a:xfrm>
          <a:prstGeom prst="rect">
            <a:avLst/>
          </a:prstGeom>
        </p:spPr>
      </p:pic>
      <p:pic>
        <p:nvPicPr>
          <p:cNvPr id="9" name="Picture 8">
            <a:extLst>
              <a:ext uri="{FF2B5EF4-FFF2-40B4-BE49-F238E27FC236}">
                <a16:creationId xmlns:a16="http://schemas.microsoft.com/office/drawing/2014/main" id="{3F38C5C4-CA72-9758-C193-F345C0E9DE46}"/>
              </a:ext>
            </a:extLst>
          </p:cNvPr>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982424" y="2823778"/>
            <a:ext cx="1807840" cy="1510498"/>
          </a:xfrm>
          <a:prstGeom prst="rect">
            <a:avLst/>
          </a:prstGeom>
        </p:spPr>
      </p:pic>
    </p:spTree>
    <p:extLst>
      <p:ext uri="{BB962C8B-B14F-4D97-AF65-F5344CB8AC3E}">
        <p14:creationId xmlns:p14="http://schemas.microsoft.com/office/powerpoint/2010/main" val="13756501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7308303" y="0"/>
            <a:ext cx="135969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607297" y="954731"/>
            <a:ext cx="5688632" cy="461665"/>
          </a:xfrm>
          <a:prstGeom prst="rect">
            <a:avLst/>
          </a:prstGeom>
          <a:noFill/>
        </p:spPr>
        <p:txBody>
          <a:bodyPr wrap="square" rtlCol="0">
            <a:spAutoFit/>
          </a:bodyPr>
          <a:lstStyle/>
          <a:p>
            <a:r>
              <a:rPr lang="en-US" altLang="ko-KR" sz="2400" b="1" dirty="0">
                <a:solidFill>
                  <a:srgbClr val="EE6816"/>
                </a:solidFill>
                <a:cs typeface="Arial" pitchFamily="34" charset="0"/>
              </a:rPr>
              <a:t>Vector Addition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DAFA89B-187A-4BED-9FD8-365A6ADC9456}"/>
                  </a:ext>
                </a:extLst>
              </p:cNvPr>
              <p:cNvSpPr txBox="1"/>
              <p:nvPr/>
            </p:nvSpPr>
            <p:spPr>
              <a:xfrm>
                <a:off x="785219" y="1494309"/>
                <a:ext cx="6262597" cy="786754"/>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The addition of two vectors,</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𝐴𝐵</m:t>
                        </m:r>
                      </m:e>
                    </m:acc>
                  </m:oMath>
                </a14:m>
                <a:r>
                  <a:rPr lang="en-US" altLang="ko-KR" sz="1600" dirty="0">
                    <a:solidFill>
                      <a:schemeClr val="tx1">
                        <a:lumMod val="75000"/>
                        <a:lumOff val="25000"/>
                      </a:schemeClr>
                    </a:solidFill>
                    <a:cs typeface="Arial" pitchFamily="34" charset="0"/>
                  </a:rPr>
                  <a:t> and </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𝐵𝐶</m:t>
                        </m:r>
                      </m:e>
                    </m:acc>
                  </m:oMath>
                </a14:m>
                <a:r>
                  <a:rPr lang="en-US" altLang="ko-KR" sz="1600" dirty="0">
                    <a:solidFill>
                      <a:schemeClr val="tx1">
                        <a:lumMod val="75000"/>
                        <a:lumOff val="25000"/>
                      </a:schemeClr>
                    </a:solidFill>
                    <a:cs typeface="Arial" pitchFamily="34" charset="0"/>
                  </a:rPr>
                  <a:t>,defined as a single or equivalent or resulting vector</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𝐴𝐶</m:t>
                        </m:r>
                      </m:e>
                    </m:acc>
                  </m:oMath>
                </a14:m>
                <a:r>
                  <a:rPr lang="en-US" altLang="ko-KR" sz="1600" dirty="0">
                    <a:solidFill>
                      <a:schemeClr val="tx1">
                        <a:lumMod val="75000"/>
                        <a:lumOff val="25000"/>
                      </a:schemeClr>
                    </a:solidFill>
                    <a:cs typeface="Arial" pitchFamily="34" charset="0"/>
                  </a:rPr>
                  <a:t>.</a:t>
                </a:r>
              </a:p>
            </p:txBody>
          </p:sp>
        </mc:Choice>
        <mc:Fallback>
          <p:sp>
            <p:nvSpPr>
              <p:cNvPr id="8" name="TextBox 7">
                <a:extLst>
                  <a:ext uri="{FF2B5EF4-FFF2-40B4-BE49-F238E27FC236}">
                    <a16:creationId xmlns:a16="http://schemas.microsoft.com/office/drawing/2014/main" id="{9DAFA89B-187A-4BED-9FD8-365A6ADC9456}"/>
                  </a:ext>
                </a:extLst>
              </p:cNvPr>
              <p:cNvSpPr txBox="1">
                <a:spLocks noRot="1" noChangeAspect="1" noMove="1" noResize="1" noEditPoints="1" noAdjustHandles="1" noChangeArrowheads="1" noChangeShapeType="1" noTextEdit="1"/>
              </p:cNvSpPr>
              <p:nvPr/>
            </p:nvSpPr>
            <p:spPr>
              <a:xfrm>
                <a:off x="785219" y="1494309"/>
                <a:ext cx="6262597" cy="786754"/>
              </a:xfrm>
              <a:prstGeom prst="rect">
                <a:avLst/>
              </a:prstGeom>
              <a:blipFill>
                <a:blip r:embed="rId2"/>
                <a:stretch>
                  <a:fillRect l="-584" b="-9302"/>
                </a:stretch>
              </a:blipFill>
            </p:spPr>
            <p:txBody>
              <a:bodyPr/>
              <a:lstStyle/>
              <a:p>
                <a:r>
                  <a:rPr lang="en-ID">
                    <a:noFill/>
                  </a:rPr>
                  <a:t> </a:t>
                </a:r>
              </a:p>
            </p:txBody>
          </p:sp>
        </mc:Fallback>
      </mc:AlternateContent>
      <p:pic>
        <p:nvPicPr>
          <p:cNvPr id="3" name="Picture 2">
            <a:extLst>
              <a:ext uri="{FF2B5EF4-FFF2-40B4-BE49-F238E27FC236}">
                <a16:creationId xmlns:a16="http://schemas.microsoft.com/office/drawing/2014/main" id="{3F5AA362-5DA9-4FE7-B774-78C77BB62283}"/>
              </a:ext>
            </a:extLst>
          </p:cNvPr>
          <p:cNvPicPr>
            <a:picLocks noChangeAspect="1"/>
          </p:cNvPicPr>
          <p:nvPr/>
        </p:nvPicPr>
        <p:blipFill>
          <a:blip r:embed="rId3"/>
          <a:stretch>
            <a:fillRect/>
          </a:stretch>
        </p:blipFill>
        <p:spPr>
          <a:xfrm>
            <a:off x="785219" y="2382829"/>
            <a:ext cx="1966408" cy="1053017"/>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A75C5B1-8672-420E-B744-69AEAB6A5731}"/>
                  </a:ext>
                </a:extLst>
              </p:cNvPr>
              <p:cNvSpPr txBox="1"/>
              <p:nvPr/>
            </p:nvSpPr>
            <p:spPr>
              <a:xfrm>
                <a:off x="3556797" y="2382829"/>
                <a:ext cx="3437231" cy="786241"/>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 </a:t>
                </a:r>
                <a14:m>
                  <m:oMath xmlns:m="http://schemas.openxmlformats.org/officeDocument/2006/math">
                    <m:acc>
                      <m:accPr>
                        <m:chr m:val="̅"/>
                        <m:ctrlPr>
                          <a:rPr lang="en-US" altLang="ko-KR" sz="160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𝐴𝐵</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𝐵𝐶</m:t>
                        </m:r>
                      </m:e>
                    </m:acc>
                    <m:r>
                      <a:rPr lang="en-US" altLang="ko-KR" sz="1600" b="0" i="1" smtClean="0">
                        <a:solidFill>
                          <a:schemeClr val="tx1">
                            <a:lumMod val="75000"/>
                            <a:lumOff val="25000"/>
                          </a:schemeClr>
                        </a:solidFill>
                        <a:latin typeface="Cambria Math" panose="02040503050406030204" pitchFamily="18" charset="0"/>
                        <a:cs typeface="Arial" pitchFamily="34" charset="0"/>
                      </a:rPr>
                      <m:t>=</m:t>
                    </m:r>
                    <m:acc>
                      <m:accPr>
                        <m:chr m:val="̅"/>
                        <m:ctrlPr>
                          <a:rPr lang="en-US" altLang="ko-KR" sz="1600" b="0" i="1" smtClean="0">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𝐴𝐶</m:t>
                        </m:r>
                      </m:e>
                    </m:acc>
                  </m:oMath>
                </a14:m>
                <a:r>
                  <a:rPr lang="en-US" altLang="ko-KR" sz="1600" dirty="0">
                    <a:solidFill>
                      <a:schemeClr val="tx1">
                        <a:lumMod val="75000"/>
                        <a:lumOff val="25000"/>
                      </a:schemeClr>
                    </a:solidFill>
                    <a:cs typeface="Arial" pitchFamily="34" charset="0"/>
                  </a:rPr>
                  <a:t> </a:t>
                </a:r>
              </a:p>
              <a:p>
                <a:pPr>
                  <a:lnSpc>
                    <a:spcPct val="150000"/>
                  </a:lnSpc>
                </a:pPr>
                <a:r>
                  <a:rPr lang="en-US" altLang="ko-KR" sz="1600" dirty="0">
                    <a:solidFill>
                      <a:schemeClr val="tx1">
                        <a:lumMod val="75000"/>
                        <a:lumOff val="25000"/>
                      </a:schemeClr>
                    </a:solidFill>
                    <a:cs typeface="Arial" pitchFamily="34" charset="0"/>
                  </a:rPr>
                  <a:t> or  </a:t>
                </a:r>
                <a14:m>
                  <m:oMath xmlns:m="http://schemas.openxmlformats.org/officeDocument/2006/math">
                    <m:r>
                      <a:rPr lang="en-US" altLang="ko-KR" sz="1600" b="1" i="1" smtClean="0">
                        <a:solidFill>
                          <a:schemeClr val="tx1">
                            <a:lumMod val="75000"/>
                            <a:lumOff val="25000"/>
                          </a:schemeClr>
                        </a:solidFill>
                        <a:latin typeface="Cambria Math" panose="02040503050406030204" pitchFamily="18" charset="0"/>
                        <a:cs typeface="Arial" pitchFamily="34" charset="0"/>
                      </a:rPr>
                      <m:t>𝒂</m:t>
                    </m:r>
                    <m:r>
                      <a:rPr lang="en-US" altLang="ko-KR" sz="1600" b="1" i="1" smtClean="0">
                        <a:solidFill>
                          <a:schemeClr val="tx1">
                            <a:lumMod val="75000"/>
                            <a:lumOff val="25000"/>
                          </a:schemeClr>
                        </a:solidFill>
                        <a:latin typeface="Cambria Math" panose="02040503050406030204" pitchFamily="18" charset="0"/>
                        <a:cs typeface="Arial" pitchFamily="34" charset="0"/>
                      </a:rPr>
                      <m:t>+</m:t>
                    </m:r>
                    <m:r>
                      <a:rPr lang="en-US" altLang="ko-KR" sz="1600" b="1" i="1" smtClean="0">
                        <a:solidFill>
                          <a:schemeClr val="tx1">
                            <a:lumMod val="75000"/>
                            <a:lumOff val="25000"/>
                          </a:schemeClr>
                        </a:solidFill>
                        <a:latin typeface="Cambria Math" panose="02040503050406030204" pitchFamily="18" charset="0"/>
                        <a:cs typeface="Arial" pitchFamily="34" charset="0"/>
                      </a:rPr>
                      <m:t>𝒃</m:t>
                    </m:r>
                    <m:r>
                      <a:rPr lang="en-US" altLang="ko-KR" sz="1600" b="1" i="1" smtClean="0">
                        <a:solidFill>
                          <a:schemeClr val="tx1">
                            <a:lumMod val="75000"/>
                            <a:lumOff val="25000"/>
                          </a:schemeClr>
                        </a:solidFill>
                        <a:latin typeface="Cambria Math" panose="02040503050406030204" pitchFamily="18" charset="0"/>
                        <a:cs typeface="Arial" pitchFamily="34" charset="0"/>
                      </a:rPr>
                      <m:t>=</m:t>
                    </m:r>
                    <m:r>
                      <a:rPr lang="en-US" altLang="ko-KR" sz="1600" b="1" i="1" smtClean="0">
                        <a:solidFill>
                          <a:schemeClr val="tx1">
                            <a:lumMod val="75000"/>
                            <a:lumOff val="25000"/>
                          </a:schemeClr>
                        </a:solidFill>
                        <a:latin typeface="Cambria Math" panose="02040503050406030204" pitchFamily="18" charset="0"/>
                        <a:cs typeface="Arial" pitchFamily="34" charset="0"/>
                      </a:rPr>
                      <m:t>𝒄</m:t>
                    </m:r>
                  </m:oMath>
                </a14:m>
                <a:endParaRPr lang="en-US" altLang="ko-KR" sz="1600" b="1" dirty="0">
                  <a:solidFill>
                    <a:schemeClr val="tx1">
                      <a:lumMod val="75000"/>
                      <a:lumOff val="25000"/>
                    </a:schemeClr>
                  </a:solidFill>
                  <a:cs typeface="Arial" pitchFamily="34" charset="0"/>
                </a:endParaRPr>
              </a:p>
            </p:txBody>
          </p:sp>
        </mc:Choice>
        <mc:Fallback>
          <p:sp>
            <p:nvSpPr>
              <p:cNvPr id="11" name="TextBox 10">
                <a:extLst>
                  <a:ext uri="{FF2B5EF4-FFF2-40B4-BE49-F238E27FC236}">
                    <a16:creationId xmlns:a16="http://schemas.microsoft.com/office/drawing/2014/main" id="{5A75C5B1-8672-420E-B744-69AEAB6A5731}"/>
                  </a:ext>
                </a:extLst>
              </p:cNvPr>
              <p:cNvSpPr txBox="1">
                <a:spLocks noRot="1" noChangeAspect="1" noMove="1" noResize="1" noEditPoints="1" noAdjustHandles="1" noChangeArrowheads="1" noChangeShapeType="1" noTextEdit="1"/>
              </p:cNvSpPr>
              <p:nvPr/>
            </p:nvSpPr>
            <p:spPr>
              <a:xfrm>
                <a:off x="3556797" y="2382829"/>
                <a:ext cx="3437231" cy="786241"/>
              </a:xfrm>
              <a:prstGeom prst="rect">
                <a:avLst/>
              </a:prstGeom>
              <a:blipFill>
                <a:blip r:embed="rId4"/>
                <a:stretch>
                  <a:fillRect b="-9302"/>
                </a:stretch>
              </a:blipFill>
            </p:spPr>
            <p:txBody>
              <a:bodyPr/>
              <a:lstStyle/>
              <a:p>
                <a:r>
                  <a:rPr lang="en-ID">
                    <a:noFill/>
                  </a:rPr>
                  <a:t> </a:t>
                </a:r>
              </a:p>
            </p:txBody>
          </p:sp>
        </mc:Fallback>
      </mc:AlternateContent>
      <p:pic>
        <p:nvPicPr>
          <p:cNvPr id="9" name="Picture 8">
            <a:extLst>
              <a:ext uri="{FF2B5EF4-FFF2-40B4-BE49-F238E27FC236}">
                <a16:creationId xmlns:a16="http://schemas.microsoft.com/office/drawing/2014/main" id="{4381B7AC-906D-490C-9747-2401257F2D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69919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7308303" y="0"/>
            <a:ext cx="135969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607297" y="954731"/>
            <a:ext cx="5688632" cy="461665"/>
          </a:xfrm>
          <a:prstGeom prst="rect">
            <a:avLst/>
          </a:prstGeom>
          <a:noFill/>
        </p:spPr>
        <p:txBody>
          <a:bodyPr wrap="square" rtlCol="0">
            <a:spAutoFit/>
          </a:bodyPr>
          <a:lstStyle/>
          <a:p>
            <a:r>
              <a:rPr lang="en-US" altLang="ko-KR" sz="2400" b="1" dirty="0">
                <a:solidFill>
                  <a:srgbClr val="EE6816"/>
                </a:solidFill>
                <a:cs typeface="Arial" pitchFamily="34" charset="0"/>
              </a:rPr>
              <a:t>Vector Components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DAFA89B-187A-4BED-9FD8-365A6ADC9456}"/>
                  </a:ext>
                </a:extLst>
              </p:cNvPr>
              <p:cNvSpPr txBox="1"/>
              <p:nvPr/>
            </p:nvSpPr>
            <p:spPr>
              <a:xfrm>
                <a:off x="785219" y="1494309"/>
                <a:ext cx="6262597" cy="2510687"/>
              </a:xfrm>
              <a:prstGeom prst="rect">
                <a:avLst/>
              </a:prstGeom>
              <a:noFill/>
            </p:spPr>
            <p:txBody>
              <a:bodyPr wrap="square" rtlCol="0">
                <a:spAutoFit/>
              </a:bodyPr>
              <a:lstStyle/>
              <a:p>
                <a:pPr>
                  <a:lnSpc>
                    <a:spcPct val="150000"/>
                  </a:lnSpc>
                </a:pPr>
                <a:r>
                  <a:rPr lang="en-US" altLang="ko-KR" sz="1600" dirty="0">
                    <a:solidFill>
                      <a:schemeClr val="tx1">
                        <a:lumMod val="75000"/>
                        <a:lumOff val="25000"/>
                      </a:schemeClr>
                    </a:solidFill>
                    <a:cs typeface="Arial" pitchFamily="34" charset="0"/>
                  </a:rPr>
                  <a:t>Coordinates of points A(2,3), B (-1,4), C(0,-4) and D (-3,7)</a:t>
                </a:r>
              </a:p>
              <a:p>
                <a:pPr>
                  <a:lnSpc>
                    <a:spcPct val="150000"/>
                  </a:lnSpc>
                </a:pPr>
                <a:r>
                  <a:rPr lang="en-US" altLang="ko-KR" sz="1600" dirty="0">
                    <a:solidFill>
                      <a:schemeClr val="tx1">
                        <a:lumMod val="75000"/>
                        <a:lumOff val="25000"/>
                      </a:schemeClr>
                    </a:solidFill>
                    <a:cs typeface="Arial" pitchFamily="34" charset="0"/>
                  </a:rPr>
                  <a:t>Define the column vector components:</a:t>
                </a:r>
              </a:p>
              <a:p>
                <a:pPr>
                  <a:lnSpc>
                    <a:spcPct val="150000"/>
                  </a:lnSpc>
                </a:pPr>
                <a:r>
                  <a:rPr lang="en-US" altLang="ko-KR" sz="1600" dirty="0">
                    <a:solidFill>
                      <a:schemeClr val="tx1">
                        <a:lumMod val="75000"/>
                        <a:lumOff val="25000"/>
                      </a:schemeClr>
                    </a:solidFill>
                    <a:cs typeface="Arial" pitchFamily="34" charset="0"/>
                  </a:rPr>
                  <a:t>Answer</a:t>
                </a:r>
                <a:br>
                  <a:rPr lang="en-US" altLang="ko-KR" sz="1600" dirty="0">
                    <a:solidFill>
                      <a:schemeClr val="tx1">
                        <a:lumMod val="75000"/>
                        <a:lumOff val="25000"/>
                      </a:schemeClr>
                    </a:solidFill>
                    <a:cs typeface="Arial" pitchFamily="34" charset="0"/>
                  </a:rPr>
                </a:br>
                <a:r>
                  <a:rPr lang="en-US" altLang="ko-KR" sz="1600" dirty="0">
                    <a:solidFill>
                      <a:schemeClr val="tx1">
                        <a:lumMod val="75000"/>
                        <a:lumOff val="25000"/>
                      </a:schemeClr>
                    </a:solidFill>
                    <a:cs typeface="Arial" pitchFamily="34" charset="0"/>
                  </a:rPr>
                  <a:t>1. </a:t>
                </a:r>
                <a14:m>
                  <m:oMath xmlns:m="http://schemas.openxmlformats.org/officeDocument/2006/math">
                    <m:acc>
                      <m:accPr>
                        <m:chr m:val="̅"/>
                        <m:ctrlPr>
                          <a:rPr lang="en-US" altLang="ko-KR" sz="1600" i="1">
                            <a:solidFill>
                              <a:schemeClr val="tx1">
                                <a:lumMod val="75000"/>
                                <a:lumOff val="25000"/>
                              </a:schemeClr>
                            </a:solidFill>
                            <a:latin typeface="Cambria Math" panose="02040503050406030204" pitchFamily="18" charset="0"/>
                            <a:cs typeface="Arial" pitchFamily="34" charset="0"/>
                          </a:rPr>
                        </m:ctrlPr>
                      </m:accPr>
                      <m:e>
                        <m:r>
                          <a:rPr lang="en-US" altLang="ko-KR" sz="1600" i="1">
                            <a:solidFill>
                              <a:schemeClr val="tx1">
                                <a:lumMod val="75000"/>
                                <a:lumOff val="25000"/>
                              </a:schemeClr>
                            </a:solidFill>
                            <a:latin typeface="Cambria Math" panose="02040503050406030204" pitchFamily="18" charset="0"/>
                            <a:cs typeface="Arial" pitchFamily="34" charset="0"/>
                          </a:rPr>
                          <m:t>𝐴𝐵</m:t>
                        </m:r>
                      </m:e>
                    </m:acc>
                  </m:oMath>
                </a14:m>
                <a:r>
                  <a:rPr lang="en-US" altLang="ko-KR" sz="1600" dirty="0">
                    <a:solidFill>
                      <a:schemeClr val="tx1">
                        <a:lumMod val="75000"/>
                        <a:lumOff val="25000"/>
                      </a:schemeClr>
                    </a:solidFill>
                    <a:cs typeface="Arial" pitchFamily="34" charset="0"/>
                  </a:rPr>
                  <a:t>  = </a:t>
                </a:r>
                <a14:m>
                  <m:oMath xmlns:m="http://schemas.openxmlformats.org/officeDocument/2006/math">
                    <m:r>
                      <a:rPr lang="en-US" altLang="ko-KR" sz="1600" b="1" i="1">
                        <a:solidFill>
                          <a:schemeClr val="tx1">
                            <a:lumMod val="75000"/>
                            <a:lumOff val="25000"/>
                          </a:schemeClr>
                        </a:solidFill>
                        <a:latin typeface="Cambria Math" panose="02040503050406030204" pitchFamily="18" charset="0"/>
                        <a:cs typeface="Arial" pitchFamily="34" charset="0"/>
                      </a:rPr>
                      <m:t>𝒃</m:t>
                    </m:r>
                  </m:oMath>
                </a14:m>
                <a:r>
                  <a:rPr lang="en-US" altLang="ko-KR" sz="1600" dirty="0">
                    <a:solidFill>
                      <a:schemeClr val="tx1">
                        <a:lumMod val="75000"/>
                        <a:lumOff val="25000"/>
                      </a:schemeClr>
                    </a:solidFill>
                    <a:cs typeface="Arial" pitchFamily="34" charset="0"/>
                  </a:rPr>
                  <a:t> - </a:t>
                </a:r>
                <a14:m>
                  <m:oMath xmlns:m="http://schemas.openxmlformats.org/officeDocument/2006/math">
                    <m:r>
                      <a:rPr lang="en-US" altLang="ko-KR" sz="1600" b="1" i="1">
                        <a:solidFill>
                          <a:schemeClr val="tx1">
                            <a:lumMod val="75000"/>
                            <a:lumOff val="25000"/>
                          </a:schemeClr>
                        </a:solidFill>
                        <a:latin typeface="Cambria Math" panose="02040503050406030204" pitchFamily="18" charset="0"/>
                        <a:cs typeface="Arial" pitchFamily="34" charset="0"/>
                      </a:rPr>
                      <m:t>𝒂</m:t>
                    </m:r>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smtClean="0">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b="0" i="1" smtClean="0">
                              <a:solidFill>
                                <a:schemeClr val="tx1">
                                  <a:lumMod val="75000"/>
                                  <a:lumOff val="25000"/>
                                </a:schemeClr>
                              </a:solidFill>
                              <a:latin typeface="Cambria Math" panose="02040503050406030204" pitchFamily="18" charset="0"/>
                              <a:cs typeface="Arial" pitchFamily="34" charset="0"/>
                            </a:rPr>
                            <m:t>−</m:t>
                          </m:r>
                          <m:r>
                            <a:rPr lang="en-US" altLang="ko-KR" sz="1600" b="0" i="1" smtClean="0">
                              <a:solidFill>
                                <a:schemeClr val="tx1">
                                  <a:lumMod val="75000"/>
                                  <a:lumOff val="25000"/>
                                </a:schemeClr>
                              </a:solidFill>
                              <a:latin typeface="Cambria Math" panose="02040503050406030204" pitchFamily="18" charset="0"/>
                              <a:cs typeface="Arial" pitchFamily="34" charset="0"/>
                            </a:rPr>
                            <m:t>1</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4</m:t>
                          </m:r>
                        </m:e>
                      </m:mr>
                    </m:m>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b="0" i="1" smtClean="0">
                              <a:solidFill>
                                <a:schemeClr val="tx1">
                                  <a:lumMod val="75000"/>
                                  <a:lumOff val="25000"/>
                                </a:schemeClr>
                              </a:solidFill>
                              <a:latin typeface="Cambria Math" panose="02040503050406030204" pitchFamily="18" charset="0"/>
                              <a:cs typeface="Arial" pitchFamily="34" charset="0"/>
                            </a:rPr>
                            <m:t>2</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3</m:t>
                          </m:r>
                        </m:e>
                      </m:mr>
                    </m:m>
                  </m:oMath>
                </a14:m>
                <a:r>
                  <a:rPr lang="en-US" altLang="ko-KR" sz="1600" dirty="0">
                    <a:solidFill>
                      <a:schemeClr val="tx1">
                        <a:lumMod val="75000"/>
                        <a:lumOff val="25000"/>
                      </a:schemeClr>
                    </a:solidFill>
                    <a:cs typeface="Arial" pitchFamily="34" charset="0"/>
                  </a:rPr>
                  <a:t>) = (</a:t>
                </a:r>
                <a14:m>
                  <m:oMath xmlns:m="http://schemas.openxmlformats.org/officeDocument/2006/math">
                    <m:m>
                      <m:mPr>
                        <m:mcs>
                          <m:mc>
                            <m:mcPr>
                              <m:count m:val="1"/>
                              <m:mcJc m:val="center"/>
                            </m:mcPr>
                          </m:mc>
                        </m:mcs>
                        <m:ctrlPr>
                          <a:rPr lang="en-US" altLang="ko-KR" sz="1600" i="1" smtClean="0">
                            <a:solidFill>
                              <a:schemeClr val="tx1">
                                <a:lumMod val="75000"/>
                                <a:lumOff val="25000"/>
                              </a:schemeClr>
                            </a:solidFill>
                            <a:latin typeface="Cambria Math" panose="02040503050406030204" pitchFamily="18" charset="0"/>
                            <a:cs typeface="Arial" pitchFamily="34" charset="0"/>
                          </a:rPr>
                        </m:ctrlPr>
                      </m:mPr>
                      <m:mr>
                        <m:e>
                          <m:r>
                            <m:rPr>
                              <m:brk m:alnAt="7"/>
                            </m:rPr>
                            <a:rPr lang="en-US" altLang="ko-KR" sz="1600" b="0" i="1" smtClean="0">
                              <a:solidFill>
                                <a:schemeClr val="tx1">
                                  <a:lumMod val="75000"/>
                                  <a:lumOff val="25000"/>
                                </a:schemeClr>
                              </a:solidFill>
                              <a:latin typeface="Cambria Math" panose="02040503050406030204" pitchFamily="18" charset="0"/>
                              <a:cs typeface="Arial" pitchFamily="34" charset="0"/>
                            </a:rPr>
                            <m:t>−</m:t>
                          </m:r>
                          <m:r>
                            <a:rPr lang="en-US" altLang="ko-KR" sz="1600" b="0" i="1" smtClean="0">
                              <a:solidFill>
                                <a:schemeClr val="tx1">
                                  <a:lumMod val="75000"/>
                                  <a:lumOff val="25000"/>
                                </a:schemeClr>
                              </a:solidFill>
                              <a:latin typeface="Cambria Math" panose="02040503050406030204" pitchFamily="18" charset="0"/>
                              <a:cs typeface="Arial" pitchFamily="34" charset="0"/>
                            </a:rPr>
                            <m:t>3</m:t>
                          </m:r>
                        </m:e>
                      </m:mr>
                      <m:mr>
                        <m:e>
                          <m:r>
                            <a:rPr lang="en-US" altLang="ko-KR" sz="1600" b="0" i="1" smtClean="0">
                              <a:solidFill>
                                <a:schemeClr val="tx1">
                                  <a:lumMod val="75000"/>
                                  <a:lumOff val="25000"/>
                                </a:schemeClr>
                              </a:solidFill>
                              <a:latin typeface="Cambria Math" panose="02040503050406030204" pitchFamily="18" charset="0"/>
                              <a:cs typeface="Arial" pitchFamily="34" charset="0"/>
                            </a:rPr>
                            <m:t>1</m:t>
                          </m:r>
                        </m:e>
                      </m:mr>
                    </m:m>
                  </m:oMath>
                </a14:m>
                <a:r>
                  <a:rPr lang="en-US" altLang="ko-KR" sz="1600" dirty="0">
                    <a:solidFill>
                      <a:schemeClr val="tx1">
                        <a:lumMod val="75000"/>
                        <a:lumOff val="25000"/>
                      </a:schemeClr>
                    </a:solidFill>
                    <a:cs typeface="Arial" pitchFamily="34" charset="0"/>
                  </a:rPr>
                  <a:t>) </a:t>
                </a:r>
              </a:p>
              <a:p>
                <a:pPr>
                  <a:lnSpc>
                    <a:spcPct val="150000"/>
                  </a:lnSpc>
                </a:pPr>
                <a:r>
                  <a:rPr lang="en-US" altLang="ko-KR" sz="1600" dirty="0">
                    <a:solidFill>
                      <a:schemeClr val="tx1">
                        <a:lumMod val="75000"/>
                        <a:lumOff val="25000"/>
                      </a:schemeClr>
                    </a:solidFill>
                    <a:cs typeface="Arial" pitchFamily="34" charset="0"/>
                  </a:rPr>
                  <a:t>2. </a:t>
                </a:r>
                <a14:m>
                  <m:oMath xmlns:m="http://schemas.openxmlformats.org/officeDocument/2006/math">
                    <m:acc>
                      <m:accPr>
                        <m:chr m:val="̅"/>
                        <m:ctrlPr>
                          <a:rPr lang="en-US" altLang="ko-KR" sz="1600" i="1">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𝐵𝐶</m:t>
                        </m:r>
                        <m:r>
                          <a:rPr lang="en-US" altLang="ko-KR" sz="1600" b="0" i="1" smtClean="0">
                            <a:solidFill>
                              <a:schemeClr val="tx1">
                                <a:lumMod val="75000"/>
                                <a:lumOff val="25000"/>
                              </a:schemeClr>
                            </a:solidFill>
                            <a:latin typeface="Cambria Math" panose="02040503050406030204" pitchFamily="18" charset="0"/>
                            <a:cs typeface="Arial" pitchFamily="34" charset="0"/>
                          </a:rPr>
                          <m:t> </m:t>
                        </m:r>
                      </m:e>
                    </m:acc>
                  </m:oMath>
                </a14:m>
                <a:r>
                  <a:rPr lang="en-US" altLang="ko-KR" sz="1600" dirty="0">
                    <a:solidFill>
                      <a:schemeClr val="tx1">
                        <a:lumMod val="75000"/>
                        <a:lumOff val="25000"/>
                      </a:schemeClr>
                    </a:solidFill>
                    <a:cs typeface="Arial" pitchFamily="34" charset="0"/>
                  </a:rPr>
                  <a:t>  =  ??</a:t>
                </a:r>
              </a:p>
              <a:p>
                <a:pPr>
                  <a:lnSpc>
                    <a:spcPct val="150000"/>
                  </a:lnSpc>
                </a:pPr>
                <a:r>
                  <a:rPr lang="en-US" altLang="ko-KR" sz="1600" dirty="0">
                    <a:solidFill>
                      <a:schemeClr val="tx1">
                        <a:lumMod val="75000"/>
                        <a:lumOff val="25000"/>
                      </a:schemeClr>
                    </a:solidFill>
                    <a:cs typeface="Arial" pitchFamily="34" charset="0"/>
                  </a:rPr>
                  <a:t>3. </a:t>
                </a:r>
                <a14:m>
                  <m:oMath xmlns:m="http://schemas.openxmlformats.org/officeDocument/2006/math">
                    <m:acc>
                      <m:accPr>
                        <m:chr m:val="̅"/>
                        <m:ctrlPr>
                          <a:rPr lang="en-US" altLang="ko-KR" sz="1600" i="1">
                            <a:solidFill>
                              <a:schemeClr val="tx1">
                                <a:lumMod val="75000"/>
                                <a:lumOff val="25000"/>
                              </a:schemeClr>
                            </a:solidFill>
                            <a:latin typeface="Cambria Math" panose="02040503050406030204" pitchFamily="18" charset="0"/>
                            <a:cs typeface="Arial" pitchFamily="34" charset="0"/>
                          </a:rPr>
                        </m:ctrlPr>
                      </m:accPr>
                      <m:e>
                        <m:r>
                          <a:rPr lang="en-US" altLang="ko-KR" sz="1600" b="0" i="1" smtClean="0">
                            <a:solidFill>
                              <a:schemeClr val="tx1">
                                <a:lumMod val="75000"/>
                                <a:lumOff val="25000"/>
                              </a:schemeClr>
                            </a:solidFill>
                            <a:latin typeface="Cambria Math" panose="02040503050406030204" pitchFamily="18" charset="0"/>
                            <a:cs typeface="Arial" pitchFamily="34" charset="0"/>
                          </a:rPr>
                          <m:t>𝐷𝐴</m:t>
                        </m:r>
                        <m:r>
                          <a:rPr lang="en-US" altLang="ko-KR" sz="1600" i="1">
                            <a:solidFill>
                              <a:schemeClr val="tx1">
                                <a:lumMod val="75000"/>
                                <a:lumOff val="25000"/>
                              </a:schemeClr>
                            </a:solidFill>
                            <a:latin typeface="Cambria Math" panose="02040503050406030204" pitchFamily="18" charset="0"/>
                            <a:cs typeface="Arial" pitchFamily="34" charset="0"/>
                          </a:rPr>
                          <m:t> </m:t>
                        </m:r>
                      </m:e>
                    </m:acc>
                  </m:oMath>
                </a14:m>
                <a:r>
                  <a:rPr lang="en-US" altLang="ko-KR" sz="1600" dirty="0">
                    <a:solidFill>
                      <a:schemeClr val="tx1">
                        <a:lumMod val="75000"/>
                        <a:lumOff val="25000"/>
                      </a:schemeClr>
                    </a:solidFill>
                    <a:cs typeface="Arial" pitchFamily="34" charset="0"/>
                  </a:rPr>
                  <a:t>  = ??</a:t>
                </a:r>
              </a:p>
            </p:txBody>
          </p:sp>
        </mc:Choice>
        <mc:Fallback>
          <p:sp>
            <p:nvSpPr>
              <p:cNvPr id="8" name="TextBox 7">
                <a:extLst>
                  <a:ext uri="{FF2B5EF4-FFF2-40B4-BE49-F238E27FC236}">
                    <a16:creationId xmlns:a16="http://schemas.microsoft.com/office/drawing/2014/main" id="{9DAFA89B-187A-4BED-9FD8-365A6ADC9456}"/>
                  </a:ext>
                </a:extLst>
              </p:cNvPr>
              <p:cNvSpPr txBox="1">
                <a:spLocks noRot="1" noChangeAspect="1" noMove="1" noResize="1" noEditPoints="1" noAdjustHandles="1" noChangeArrowheads="1" noChangeShapeType="1" noTextEdit="1"/>
              </p:cNvSpPr>
              <p:nvPr/>
            </p:nvSpPr>
            <p:spPr>
              <a:xfrm>
                <a:off x="785219" y="1494309"/>
                <a:ext cx="6262597" cy="2510687"/>
              </a:xfrm>
              <a:prstGeom prst="rect">
                <a:avLst/>
              </a:prstGeom>
              <a:blipFill>
                <a:blip r:embed="rId2"/>
                <a:stretch>
                  <a:fillRect l="-584" b="-2184"/>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5583B7A3-B9B9-4A05-903E-F1C76B18FF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4322" y="84668"/>
            <a:ext cx="712930" cy="71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24007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1179</Words>
  <Application>Microsoft Office PowerPoint</Application>
  <PresentationFormat>On-screen Show (16:9)</PresentationFormat>
  <Paragraphs>94</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Black</vt:lpstr>
      <vt:lpstr>Cambria Math</vt:lpstr>
      <vt:lpstr>Segoe Script</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endah septa sintiya</cp:lastModifiedBy>
  <cp:revision>100</cp:revision>
  <dcterms:created xsi:type="dcterms:W3CDTF">2016-12-05T23:26:54Z</dcterms:created>
  <dcterms:modified xsi:type="dcterms:W3CDTF">2023-10-17T01:06:35Z</dcterms:modified>
</cp:coreProperties>
</file>