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25" r:id="rId5"/>
    <p:sldId id="326" r:id="rId6"/>
    <p:sldId id="327" r:id="rId7"/>
    <p:sldId id="340" r:id="rId8"/>
    <p:sldId id="348" r:id="rId9"/>
    <p:sldId id="349" r:id="rId10"/>
    <p:sldId id="350" r:id="rId11"/>
    <p:sldId id="352" r:id="rId12"/>
    <p:sldId id="353" r:id="rId13"/>
    <p:sldId id="355" r:id="rId14"/>
    <p:sldId id="354" r:id="rId15"/>
    <p:sldId id="341" r:id="rId16"/>
    <p:sldId id="342" r:id="rId17"/>
    <p:sldId id="343" r:id="rId18"/>
    <p:sldId id="344" r:id="rId19"/>
    <p:sldId id="329" r:id="rId20"/>
    <p:sldId id="345" r:id="rId21"/>
    <p:sldId id="356" r:id="rId22"/>
    <p:sldId id="346" r:id="rId23"/>
    <p:sldId id="347" r:id="rId24"/>
    <p:sldId id="33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69" autoAdjust="0"/>
  </p:normalViewPr>
  <p:slideViewPr>
    <p:cSldViewPr snapToGrid="0">
      <p:cViewPr varScale="1">
        <p:scale>
          <a:sx n="61" d="100"/>
          <a:sy n="61" d="100"/>
        </p:scale>
        <p:origin x="1020" y="6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10/16/2023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19454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71937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2615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44375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81396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45178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PREDICTIVE ANALYTICS WITH ENSEMBLE LEARNING</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TIM AJAR KECERDASAN ARTIFICIAL</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F2C84E-8EFD-0C91-D03B-FD275C580268}"/>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3" name="Footer Placeholder 2">
            <a:extLst>
              <a:ext uri="{FF2B5EF4-FFF2-40B4-BE49-F238E27FC236}">
                <a16:creationId xmlns:a16="http://schemas.microsoft.com/office/drawing/2014/main" id="{DD6A7BBD-B6B1-1872-C1DD-C027CD990B74}"/>
              </a:ext>
            </a:extLst>
          </p:cNvPr>
          <p:cNvSpPr>
            <a:spLocks noGrp="1"/>
          </p:cNvSpPr>
          <p:nvPr>
            <p:ph type="ftr" sz="quarter" idx="12"/>
          </p:nvPr>
        </p:nvSpPr>
        <p:spPr/>
        <p:txBody>
          <a:bodyPr/>
          <a:lstStyle/>
          <a:p>
            <a:r>
              <a:rPr lang="en-US"/>
              <a:t>presentation title</a:t>
            </a:r>
            <a:endParaRPr lang="en-US" dirty="0"/>
          </a:p>
        </p:txBody>
      </p:sp>
      <p:pic>
        <p:nvPicPr>
          <p:cNvPr id="5" name="Picture 4">
            <a:extLst>
              <a:ext uri="{FF2B5EF4-FFF2-40B4-BE49-F238E27FC236}">
                <a16:creationId xmlns:a16="http://schemas.microsoft.com/office/drawing/2014/main" id="{5F8D053D-FA1F-096E-501B-C80BC600EBF2}"/>
              </a:ext>
            </a:extLst>
          </p:cNvPr>
          <p:cNvPicPr>
            <a:picLocks noChangeAspect="1"/>
          </p:cNvPicPr>
          <p:nvPr/>
        </p:nvPicPr>
        <p:blipFill>
          <a:blip r:embed="rId2"/>
          <a:stretch>
            <a:fillRect/>
          </a:stretch>
        </p:blipFill>
        <p:spPr>
          <a:xfrm>
            <a:off x="877825" y="391529"/>
            <a:ext cx="4674574" cy="2616366"/>
          </a:xfrm>
          <a:prstGeom prst="rect">
            <a:avLst/>
          </a:prstGeom>
        </p:spPr>
      </p:pic>
      <p:pic>
        <p:nvPicPr>
          <p:cNvPr id="7" name="Picture 6">
            <a:extLst>
              <a:ext uri="{FF2B5EF4-FFF2-40B4-BE49-F238E27FC236}">
                <a16:creationId xmlns:a16="http://schemas.microsoft.com/office/drawing/2014/main" id="{77215A5B-D0C9-BF48-A729-7375BB66E154}"/>
              </a:ext>
            </a:extLst>
          </p:cNvPr>
          <p:cNvPicPr>
            <a:picLocks noChangeAspect="1"/>
          </p:cNvPicPr>
          <p:nvPr/>
        </p:nvPicPr>
        <p:blipFill>
          <a:blip r:embed="rId3"/>
          <a:stretch>
            <a:fillRect/>
          </a:stretch>
        </p:blipFill>
        <p:spPr>
          <a:xfrm>
            <a:off x="877824" y="3218608"/>
            <a:ext cx="4144837" cy="3081596"/>
          </a:xfrm>
          <a:prstGeom prst="rect">
            <a:avLst/>
          </a:prstGeom>
        </p:spPr>
      </p:pic>
      <p:pic>
        <p:nvPicPr>
          <p:cNvPr id="9" name="Picture 8">
            <a:extLst>
              <a:ext uri="{FF2B5EF4-FFF2-40B4-BE49-F238E27FC236}">
                <a16:creationId xmlns:a16="http://schemas.microsoft.com/office/drawing/2014/main" id="{C9C252BC-EF4F-9C94-692A-7E2E06306770}"/>
              </a:ext>
            </a:extLst>
          </p:cNvPr>
          <p:cNvPicPr>
            <a:picLocks noChangeAspect="1"/>
          </p:cNvPicPr>
          <p:nvPr/>
        </p:nvPicPr>
        <p:blipFill>
          <a:blip r:embed="rId4"/>
          <a:stretch>
            <a:fillRect/>
          </a:stretch>
        </p:blipFill>
        <p:spPr>
          <a:xfrm>
            <a:off x="6096000" y="424926"/>
            <a:ext cx="3505689" cy="847843"/>
          </a:xfrm>
          <a:prstGeom prst="rect">
            <a:avLst/>
          </a:prstGeom>
        </p:spPr>
      </p:pic>
      <p:pic>
        <p:nvPicPr>
          <p:cNvPr id="11" name="Picture 10">
            <a:extLst>
              <a:ext uri="{FF2B5EF4-FFF2-40B4-BE49-F238E27FC236}">
                <a16:creationId xmlns:a16="http://schemas.microsoft.com/office/drawing/2014/main" id="{64CEA87A-0EE0-9098-EF0C-3F5DE5F6512C}"/>
              </a:ext>
            </a:extLst>
          </p:cNvPr>
          <p:cNvPicPr>
            <a:picLocks noChangeAspect="1"/>
          </p:cNvPicPr>
          <p:nvPr/>
        </p:nvPicPr>
        <p:blipFill>
          <a:blip r:embed="rId5"/>
          <a:stretch>
            <a:fillRect/>
          </a:stretch>
        </p:blipFill>
        <p:spPr>
          <a:xfrm>
            <a:off x="6096000" y="1546224"/>
            <a:ext cx="5541505" cy="599573"/>
          </a:xfrm>
          <a:prstGeom prst="rect">
            <a:avLst/>
          </a:prstGeom>
        </p:spPr>
      </p:pic>
      <p:pic>
        <p:nvPicPr>
          <p:cNvPr id="13" name="Picture 12">
            <a:extLst>
              <a:ext uri="{FF2B5EF4-FFF2-40B4-BE49-F238E27FC236}">
                <a16:creationId xmlns:a16="http://schemas.microsoft.com/office/drawing/2014/main" id="{7DECB801-918C-2B50-5E61-E4B4E25904CC}"/>
              </a:ext>
            </a:extLst>
          </p:cNvPr>
          <p:cNvPicPr>
            <a:picLocks noChangeAspect="1"/>
          </p:cNvPicPr>
          <p:nvPr/>
        </p:nvPicPr>
        <p:blipFill>
          <a:blip r:embed="rId6"/>
          <a:stretch>
            <a:fillRect/>
          </a:stretch>
        </p:blipFill>
        <p:spPr>
          <a:xfrm>
            <a:off x="6639603" y="2841995"/>
            <a:ext cx="4010585" cy="3772426"/>
          </a:xfrm>
          <a:prstGeom prst="rect">
            <a:avLst/>
          </a:prstGeom>
        </p:spPr>
      </p:pic>
      <p:pic>
        <p:nvPicPr>
          <p:cNvPr id="15" name="Picture 14">
            <a:extLst>
              <a:ext uri="{FF2B5EF4-FFF2-40B4-BE49-F238E27FC236}">
                <a16:creationId xmlns:a16="http://schemas.microsoft.com/office/drawing/2014/main" id="{89B317CA-655B-44E4-0977-1BCC782F9768}"/>
              </a:ext>
            </a:extLst>
          </p:cNvPr>
          <p:cNvPicPr>
            <a:picLocks noChangeAspect="1"/>
          </p:cNvPicPr>
          <p:nvPr/>
        </p:nvPicPr>
        <p:blipFill>
          <a:blip r:embed="rId7"/>
          <a:stretch>
            <a:fillRect/>
          </a:stretch>
        </p:blipFill>
        <p:spPr>
          <a:xfrm>
            <a:off x="6096000" y="2174962"/>
            <a:ext cx="5541505" cy="667033"/>
          </a:xfrm>
          <a:prstGeom prst="rect">
            <a:avLst/>
          </a:prstGeom>
        </p:spPr>
      </p:pic>
    </p:spTree>
    <p:extLst>
      <p:ext uri="{BB962C8B-B14F-4D97-AF65-F5344CB8AC3E}">
        <p14:creationId xmlns:p14="http://schemas.microsoft.com/office/powerpoint/2010/main" val="26546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7C9FB8-6B62-91AC-55D8-C7EACF87759D}"/>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3" name="Footer Placeholder 2">
            <a:extLst>
              <a:ext uri="{FF2B5EF4-FFF2-40B4-BE49-F238E27FC236}">
                <a16:creationId xmlns:a16="http://schemas.microsoft.com/office/drawing/2014/main" id="{77BC43FA-E25C-3868-514A-D0B2657EDB89}"/>
              </a:ext>
            </a:extLst>
          </p:cNvPr>
          <p:cNvSpPr>
            <a:spLocks noGrp="1"/>
          </p:cNvSpPr>
          <p:nvPr>
            <p:ph type="ftr" sz="quarter" idx="12"/>
          </p:nvPr>
        </p:nvSpPr>
        <p:spPr/>
        <p:txBody>
          <a:bodyPr/>
          <a:lstStyle/>
          <a:p>
            <a:r>
              <a:rPr lang="en-US"/>
              <a:t>presentation title</a:t>
            </a:r>
            <a:endParaRPr lang="en-US" dirty="0"/>
          </a:p>
        </p:txBody>
      </p:sp>
      <p:pic>
        <p:nvPicPr>
          <p:cNvPr id="5" name="Picture 4">
            <a:extLst>
              <a:ext uri="{FF2B5EF4-FFF2-40B4-BE49-F238E27FC236}">
                <a16:creationId xmlns:a16="http://schemas.microsoft.com/office/drawing/2014/main" id="{619C930B-AD62-14F7-B723-BE9774838A21}"/>
              </a:ext>
            </a:extLst>
          </p:cNvPr>
          <p:cNvPicPr>
            <a:picLocks noChangeAspect="1"/>
          </p:cNvPicPr>
          <p:nvPr/>
        </p:nvPicPr>
        <p:blipFill>
          <a:blip r:embed="rId2"/>
          <a:stretch>
            <a:fillRect/>
          </a:stretch>
        </p:blipFill>
        <p:spPr>
          <a:xfrm>
            <a:off x="3704891" y="1666629"/>
            <a:ext cx="4782217" cy="3524742"/>
          </a:xfrm>
          <a:prstGeom prst="rect">
            <a:avLst/>
          </a:prstGeom>
        </p:spPr>
      </p:pic>
      <p:sp>
        <p:nvSpPr>
          <p:cNvPr id="6" name="Title 1">
            <a:extLst>
              <a:ext uri="{FF2B5EF4-FFF2-40B4-BE49-F238E27FC236}">
                <a16:creationId xmlns:a16="http://schemas.microsoft.com/office/drawing/2014/main" id="{DAB3BFD2-F101-50EB-5580-BA4DD78C3E54}"/>
              </a:ext>
            </a:extLst>
          </p:cNvPr>
          <p:cNvSpPr txBox="1">
            <a:spLocks/>
          </p:cNvSpPr>
          <p:nvPr/>
        </p:nvSpPr>
        <p:spPr>
          <a:xfrm>
            <a:off x="1295399" y="654048"/>
            <a:ext cx="10058400"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dirty="0"/>
              <a:t>Example: decision tree</a:t>
            </a:r>
            <a:endParaRPr lang="en-ID" dirty="0"/>
          </a:p>
        </p:txBody>
      </p:sp>
      <p:sp>
        <p:nvSpPr>
          <p:cNvPr id="8" name="TextBox 7">
            <a:extLst>
              <a:ext uri="{FF2B5EF4-FFF2-40B4-BE49-F238E27FC236}">
                <a16:creationId xmlns:a16="http://schemas.microsoft.com/office/drawing/2014/main" id="{735CA66A-1922-877B-3573-4A11A1162127}"/>
              </a:ext>
            </a:extLst>
          </p:cNvPr>
          <p:cNvSpPr txBox="1"/>
          <p:nvPr/>
        </p:nvSpPr>
        <p:spPr>
          <a:xfrm>
            <a:off x="5250426" y="6362599"/>
            <a:ext cx="7261122" cy="369332"/>
          </a:xfrm>
          <a:prstGeom prst="rect">
            <a:avLst/>
          </a:prstGeom>
          <a:noFill/>
        </p:spPr>
        <p:txBody>
          <a:bodyPr wrap="square">
            <a:spAutoFit/>
          </a:bodyPr>
          <a:lstStyle/>
          <a:p>
            <a:r>
              <a:rPr lang="en-ID" dirty="0"/>
              <a:t>https://medium.com/@sudhakar.rulz/decision-tree-for-beginners-7cdc319c1470</a:t>
            </a:r>
          </a:p>
        </p:txBody>
      </p:sp>
    </p:spTree>
    <p:extLst>
      <p:ext uri="{BB962C8B-B14F-4D97-AF65-F5344CB8AC3E}">
        <p14:creationId xmlns:p14="http://schemas.microsoft.com/office/powerpoint/2010/main" val="144136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3064-60CF-6E04-646E-26B1E0D47110}"/>
              </a:ext>
            </a:extLst>
          </p:cNvPr>
          <p:cNvSpPr>
            <a:spLocks noGrp="1"/>
          </p:cNvSpPr>
          <p:nvPr>
            <p:ph type="title"/>
          </p:nvPr>
        </p:nvSpPr>
        <p:spPr>
          <a:xfrm>
            <a:off x="828930" y="251451"/>
            <a:ext cx="3709738" cy="914400"/>
          </a:xfrm>
        </p:spPr>
        <p:txBody>
          <a:bodyPr/>
          <a:lstStyle/>
          <a:p>
            <a:r>
              <a:rPr lang="en-US" sz="4000" dirty="0"/>
              <a:t>Building a decision tree classifier</a:t>
            </a:r>
            <a:endParaRPr lang="en-ID" sz="4000" dirty="0"/>
          </a:p>
        </p:txBody>
      </p:sp>
      <p:sp>
        <p:nvSpPr>
          <p:cNvPr id="4" name="Slide Number Placeholder 3">
            <a:extLst>
              <a:ext uri="{FF2B5EF4-FFF2-40B4-BE49-F238E27FC236}">
                <a16:creationId xmlns:a16="http://schemas.microsoft.com/office/drawing/2014/main" id="{3950C65F-AD47-EAA2-A6D5-4970AAC8A5F9}"/>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7D23D888-F5C2-ACBD-64DC-19818F78702D}"/>
              </a:ext>
            </a:extLst>
          </p:cNvPr>
          <p:cNvSpPr>
            <a:spLocks noGrp="1"/>
          </p:cNvSpPr>
          <p:nvPr>
            <p:ph type="ftr" sz="quarter" idx="12"/>
          </p:nvPr>
        </p:nvSpPr>
        <p:spPr/>
        <p:txBody>
          <a:bodyPr/>
          <a:lstStyle/>
          <a:p>
            <a:r>
              <a:rPr lang="en-US"/>
              <a:t>presentation title</a:t>
            </a:r>
            <a:endParaRPr lang="en-US" dirty="0"/>
          </a:p>
        </p:txBody>
      </p:sp>
      <p:sp>
        <p:nvSpPr>
          <p:cNvPr id="8" name="Content Placeholder 7">
            <a:extLst>
              <a:ext uri="{FF2B5EF4-FFF2-40B4-BE49-F238E27FC236}">
                <a16:creationId xmlns:a16="http://schemas.microsoft.com/office/drawing/2014/main" id="{B464B29C-16EC-1E19-07CF-B0A7C44AF429}"/>
              </a:ext>
            </a:extLst>
          </p:cNvPr>
          <p:cNvSpPr>
            <a:spLocks noGrp="1"/>
          </p:cNvSpPr>
          <p:nvPr>
            <p:ph idx="1"/>
          </p:nvPr>
        </p:nvSpPr>
        <p:spPr>
          <a:xfrm>
            <a:off x="828930" y="2802497"/>
            <a:ext cx="3083131" cy="3217304"/>
          </a:xfrm>
        </p:spPr>
        <p:txBody>
          <a:bodyPr/>
          <a:lstStyle/>
          <a:p>
            <a:pPr marL="0" indent="0">
              <a:buNone/>
            </a:pPr>
            <a:r>
              <a:rPr lang="en-US" dirty="0"/>
              <a:t>- Download resource (utility.py dan data_decision_trees.txt)</a:t>
            </a:r>
          </a:p>
          <a:p>
            <a:pPr marL="0" indent="0">
              <a:buNone/>
            </a:pPr>
            <a:r>
              <a:rPr lang="en-US" dirty="0"/>
              <a:t>- Open google </a:t>
            </a:r>
            <a:r>
              <a:rPr lang="en-US" dirty="0" err="1"/>
              <a:t>colab</a:t>
            </a:r>
            <a:endParaRPr lang="en-ID" dirty="0"/>
          </a:p>
        </p:txBody>
      </p:sp>
      <p:pic>
        <p:nvPicPr>
          <p:cNvPr id="10" name="Picture 9">
            <a:extLst>
              <a:ext uri="{FF2B5EF4-FFF2-40B4-BE49-F238E27FC236}">
                <a16:creationId xmlns:a16="http://schemas.microsoft.com/office/drawing/2014/main" id="{B822B253-3B9D-562F-537C-5D4C9014EEA2}"/>
              </a:ext>
            </a:extLst>
          </p:cNvPr>
          <p:cNvPicPr>
            <a:picLocks noChangeAspect="1"/>
          </p:cNvPicPr>
          <p:nvPr/>
        </p:nvPicPr>
        <p:blipFill>
          <a:blip r:embed="rId2"/>
          <a:stretch>
            <a:fillRect/>
          </a:stretch>
        </p:blipFill>
        <p:spPr>
          <a:xfrm>
            <a:off x="4751720" y="582639"/>
            <a:ext cx="6611350" cy="5692721"/>
          </a:xfrm>
          <a:prstGeom prst="rect">
            <a:avLst/>
          </a:prstGeom>
        </p:spPr>
      </p:pic>
    </p:spTree>
    <p:extLst>
      <p:ext uri="{BB962C8B-B14F-4D97-AF65-F5344CB8AC3E}">
        <p14:creationId xmlns:p14="http://schemas.microsoft.com/office/powerpoint/2010/main" val="454646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3064-60CF-6E04-646E-26B1E0D47110}"/>
              </a:ext>
            </a:extLst>
          </p:cNvPr>
          <p:cNvSpPr>
            <a:spLocks noGrp="1"/>
          </p:cNvSpPr>
          <p:nvPr>
            <p:ph type="title"/>
          </p:nvPr>
        </p:nvSpPr>
        <p:spPr>
          <a:xfrm>
            <a:off x="828930" y="251451"/>
            <a:ext cx="3709738" cy="914400"/>
          </a:xfrm>
        </p:spPr>
        <p:txBody>
          <a:bodyPr/>
          <a:lstStyle/>
          <a:p>
            <a:r>
              <a:rPr lang="en-US" sz="4000" dirty="0"/>
              <a:t>Building a decision tree classifier</a:t>
            </a:r>
            <a:endParaRPr lang="en-ID" sz="4000" dirty="0"/>
          </a:p>
        </p:txBody>
      </p:sp>
      <p:sp>
        <p:nvSpPr>
          <p:cNvPr id="4" name="Slide Number Placeholder 3">
            <a:extLst>
              <a:ext uri="{FF2B5EF4-FFF2-40B4-BE49-F238E27FC236}">
                <a16:creationId xmlns:a16="http://schemas.microsoft.com/office/drawing/2014/main" id="{3950C65F-AD47-EAA2-A6D5-4970AAC8A5F9}"/>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7D23D888-F5C2-ACBD-64DC-19818F78702D}"/>
              </a:ext>
            </a:extLst>
          </p:cNvPr>
          <p:cNvSpPr>
            <a:spLocks noGrp="1"/>
          </p:cNvSpPr>
          <p:nvPr>
            <p:ph type="ftr" sz="quarter" idx="12"/>
          </p:nvPr>
        </p:nvSpPr>
        <p:spPr/>
        <p:txBody>
          <a:bodyPr/>
          <a:lstStyle/>
          <a:p>
            <a:r>
              <a:rPr lang="en-US"/>
              <a:t>presentation title</a:t>
            </a:r>
            <a:endParaRPr lang="en-US" dirty="0"/>
          </a:p>
        </p:txBody>
      </p:sp>
      <p:sp>
        <p:nvSpPr>
          <p:cNvPr id="8" name="Content Placeholder 7">
            <a:extLst>
              <a:ext uri="{FF2B5EF4-FFF2-40B4-BE49-F238E27FC236}">
                <a16:creationId xmlns:a16="http://schemas.microsoft.com/office/drawing/2014/main" id="{B464B29C-16EC-1E19-07CF-B0A7C44AF429}"/>
              </a:ext>
            </a:extLst>
          </p:cNvPr>
          <p:cNvSpPr>
            <a:spLocks noGrp="1"/>
          </p:cNvSpPr>
          <p:nvPr>
            <p:ph idx="1"/>
          </p:nvPr>
        </p:nvSpPr>
        <p:spPr>
          <a:xfrm>
            <a:off x="828930" y="2802497"/>
            <a:ext cx="3083131" cy="3217304"/>
          </a:xfrm>
        </p:spPr>
        <p:txBody>
          <a:bodyPr/>
          <a:lstStyle/>
          <a:p>
            <a:pPr marL="0" indent="0">
              <a:buNone/>
            </a:pPr>
            <a:r>
              <a:rPr lang="en-US" dirty="0"/>
              <a:t>- Download resource (utility.py dan data_decision_trees.txt)</a:t>
            </a:r>
          </a:p>
          <a:p>
            <a:pPr marL="0" indent="0">
              <a:buNone/>
            </a:pPr>
            <a:r>
              <a:rPr lang="en-US" dirty="0"/>
              <a:t>- Open google </a:t>
            </a:r>
            <a:r>
              <a:rPr lang="en-US" dirty="0" err="1"/>
              <a:t>colab</a:t>
            </a:r>
            <a:endParaRPr lang="en-ID" dirty="0"/>
          </a:p>
        </p:txBody>
      </p:sp>
      <p:pic>
        <p:nvPicPr>
          <p:cNvPr id="9" name="Picture 8">
            <a:extLst>
              <a:ext uri="{FF2B5EF4-FFF2-40B4-BE49-F238E27FC236}">
                <a16:creationId xmlns:a16="http://schemas.microsoft.com/office/drawing/2014/main" id="{ED6DC15D-77C7-7521-66F6-4D55266809D1}"/>
              </a:ext>
            </a:extLst>
          </p:cNvPr>
          <p:cNvPicPr>
            <a:picLocks noChangeAspect="1"/>
          </p:cNvPicPr>
          <p:nvPr/>
        </p:nvPicPr>
        <p:blipFill>
          <a:blip r:embed="rId2"/>
          <a:stretch>
            <a:fillRect/>
          </a:stretch>
        </p:blipFill>
        <p:spPr>
          <a:xfrm>
            <a:off x="5211100" y="786564"/>
            <a:ext cx="6137682" cy="4902584"/>
          </a:xfrm>
          <a:prstGeom prst="rect">
            <a:avLst/>
          </a:prstGeom>
        </p:spPr>
      </p:pic>
    </p:spTree>
    <p:extLst>
      <p:ext uri="{BB962C8B-B14F-4D97-AF65-F5344CB8AC3E}">
        <p14:creationId xmlns:p14="http://schemas.microsoft.com/office/powerpoint/2010/main" val="157753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3064-60CF-6E04-646E-26B1E0D47110}"/>
              </a:ext>
            </a:extLst>
          </p:cNvPr>
          <p:cNvSpPr>
            <a:spLocks noGrp="1"/>
          </p:cNvSpPr>
          <p:nvPr>
            <p:ph type="title"/>
          </p:nvPr>
        </p:nvSpPr>
        <p:spPr>
          <a:xfrm>
            <a:off x="828930" y="251451"/>
            <a:ext cx="7978186" cy="914400"/>
          </a:xfrm>
        </p:spPr>
        <p:txBody>
          <a:bodyPr/>
          <a:lstStyle/>
          <a:p>
            <a:r>
              <a:rPr lang="en-US" sz="4000" dirty="0"/>
              <a:t>Building a decision tree classifier</a:t>
            </a:r>
            <a:endParaRPr lang="en-ID" sz="4000" dirty="0"/>
          </a:p>
        </p:txBody>
      </p:sp>
      <p:sp>
        <p:nvSpPr>
          <p:cNvPr id="4" name="Slide Number Placeholder 3">
            <a:extLst>
              <a:ext uri="{FF2B5EF4-FFF2-40B4-BE49-F238E27FC236}">
                <a16:creationId xmlns:a16="http://schemas.microsoft.com/office/drawing/2014/main" id="{3950C65F-AD47-EAA2-A6D5-4970AAC8A5F9}"/>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7D23D888-F5C2-ACBD-64DC-19818F78702D}"/>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7F2BEEB4-BC4C-FCBA-06B0-F05E6F76D111}"/>
              </a:ext>
            </a:extLst>
          </p:cNvPr>
          <p:cNvPicPr>
            <a:picLocks noChangeAspect="1"/>
          </p:cNvPicPr>
          <p:nvPr/>
        </p:nvPicPr>
        <p:blipFill>
          <a:blip r:embed="rId2"/>
          <a:stretch>
            <a:fillRect/>
          </a:stretch>
        </p:blipFill>
        <p:spPr>
          <a:xfrm>
            <a:off x="2141725" y="2355520"/>
            <a:ext cx="7908550" cy="2474611"/>
          </a:xfrm>
          <a:prstGeom prst="rect">
            <a:avLst/>
          </a:prstGeom>
        </p:spPr>
      </p:pic>
    </p:spTree>
    <p:extLst>
      <p:ext uri="{BB962C8B-B14F-4D97-AF65-F5344CB8AC3E}">
        <p14:creationId xmlns:p14="http://schemas.microsoft.com/office/powerpoint/2010/main" val="99283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3064-60CF-6E04-646E-26B1E0D47110}"/>
              </a:ext>
            </a:extLst>
          </p:cNvPr>
          <p:cNvSpPr>
            <a:spLocks noGrp="1"/>
          </p:cNvSpPr>
          <p:nvPr>
            <p:ph type="title"/>
          </p:nvPr>
        </p:nvSpPr>
        <p:spPr>
          <a:xfrm>
            <a:off x="828930" y="654047"/>
            <a:ext cx="10984154" cy="511803"/>
          </a:xfrm>
        </p:spPr>
        <p:txBody>
          <a:bodyPr/>
          <a:lstStyle/>
          <a:p>
            <a:r>
              <a:rPr lang="en-US" sz="4000" dirty="0"/>
              <a:t>Building a decision tree classifier</a:t>
            </a:r>
            <a:endParaRPr lang="en-ID" sz="4000" dirty="0"/>
          </a:p>
        </p:txBody>
      </p:sp>
      <p:sp>
        <p:nvSpPr>
          <p:cNvPr id="4" name="Slide Number Placeholder 3">
            <a:extLst>
              <a:ext uri="{FF2B5EF4-FFF2-40B4-BE49-F238E27FC236}">
                <a16:creationId xmlns:a16="http://schemas.microsoft.com/office/drawing/2014/main" id="{3950C65F-AD47-EAA2-A6D5-4970AAC8A5F9}"/>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5" name="Footer Placeholder 4">
            <a:extLst>
              <a:ext uri="{FF2B5EF4-FFF2-40B4-BE49-F238E27FC236}">
                <a16:creationId xmlns:a16="http://schemas.microsoft.com/office/drawing/2014/main" id="{7D23D888-F5C2-ACBD-64DC-19818F78702D}"/>
              </a:ext>
            </a:extLst>
          </p:cNvPr>
          <p:cNvSpPr>
            <a:spLocks noGrp="1"/>
          </p:cNvSpPr>
          <p:nvPr>
            <p:ph type="ftr" sz="quarter" idx="12"/>
          </p:nvPr>
        </p:nvSpPr>
        <p:spPr/>
        <p:txBody>
          <a:bodyPr/>
          <a:lstStyle/>
          <a:p>
            <a:r>
              <a:rPr lang="en-US"/>
              <a:t>presentation title</a:t>
            </a:r>
            <a:endParaRPr lang="en-US" dirty="0"/>
          </a:p>
        </p:txBody>
      </p:sp>
      <p:pic>
        <p:nvPicPr>
          <p:cNvPr id="10" name="Picture 9">
            <a:extLst>
              <a:ext uri="{FF2B5EF4-FFF2-40B4-BE49-F238E27FC236}">
                <a16:creationId xmlns:a16="http://schemas.microsoft.com/office/drawing/2014/main" id="{C96217F8-2448-5FEA-31B1-D1B1975A47E4}"/>
              </a:ext>
            </a:extLst>
          </p:cNvPr>
          <p:cNvPicPr>
            <a:picLocks noChangeAspect="1"/>
          </p:cNvPicPr>
          <p:nvPr/>
        </p:nvPicPr>
        <p:blipFill>
          <a:blip r:embed="rId2"/>
          <a:stretch>
            <a:fillRect/>
          </a:stretch>
        </p:blipFill>
        <p:spPr>
          <a:xfrm>
            <a:off x="1162238" y="1811402"/>
            <a:ext cx="4477375" cy="3562847"/>
          </a:xfrm>
          <a:prstGeom prst="rect">
            <a:avLst/>
          </a:prstGeom>
        </p:spPr>
      </p:pic>
      <p:pic>
        <p:nvPicPr>
          <p:cNvPr id="12" name="Picture 11">
            <a:extLst>
              <a:ext uri="{FF2B5EF4-FFF2-40B4-BE49-F238E27FC236}">
                <a16:creationId xmlns:a16="http://schemas.microsoft.com/office/drawing/2014/main" id="{B91DBFBF-5BAD-9841-729F-D4801EB02B72}"/>
              </a:ext>
            </a:extLst>
          </p:cNvPr>
          <p:cNvPicPr>
            <a:picLocks noChangeAspect="1"/>
          </p:cNvPicPr>
          <p:nvPr/>
        </p:nvPicPr>
        <p:blipFill>
          <a:blip r:embed="rId3"/>
          <a:stretch>
            <a:fillRect/>
          </a:stretch>
        </p:blipFill>
        <p:spPr>
          <a:xfrm>
            <a:off x="6590492" y="1801875"/>
            <a:ext cx="4439270" cy="3572374"/>
          </a:xfrm>
          <a:prstGeom prst="rect">
            <a:avLst/>
          </a:prstGeom>
        </p:spPr>
      </p:pic>
    </p:spTree>
    <p:extLst>
      <p:ext uri="{BB962C8B-B14F-4D97-AF65-F5344CB8AC3E}">
        <p14:creationId xmlns:p14="http://schemas.microsoft.com/office/powerpoint/2010/main" val="296540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sz="3600" dirty="0"/>
              <a:t>Building a decision tree classifier</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16</a:t>
            </a:fld>
            <a:endParaRPr lang="en-US" dirty="0"/>
          </a:p>
        </p:txBody>
      </p:sp>
      <p:pic>
        <p:nvPicPr>
          <p:cNvPr id="9" name="Picture 8">
            <a:extLst>
              <a:ext uri="{FF2B5EF4-FFF2-40B4-BE49-F238E27FC236}">
                <a16:creationId xmlns:a16="http://schemas.microsoft.com/office/drawing/2014/main" id="{FA0E0297-A5AA-AEF0-D668-A2A2A587AFB5}"/>
              </a:ext>
            </a:extLst>
          </p:cNvPr>
          <p:cNvPicPr>
            <a:picLocks noChangeAspect="1"/>
          </p:cNvPicPr>
          <p:nvPr/>
        </p:nvPicPr>
        <p:blipFill>
          <a:blip r:embed="rId2"/>
          <a:stretch>
            <a:fillRect/>
          </a:stretch>
        </p:blipFill>
        <p:spPr>
          <a:xfrm>
            <a:off x="2824774" y="2095549"/>
            <a:ext cx="7534873" cy="2666902"/>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3064-60CF-6E04-646E-26B1E0D47110}"/>
              </a:ext>
            </a:extLst>
          </p:cNvPr>
          <p:cNvSpPr>
            <a:spLocks noGrp="1"/>
          </p:cNvSpPr>
          <p:nvPr>
            <p:ph type="title"/>
          </p:nvPr>
        </p:nvSpPr>
        <p:spPr>
          <a:xfrm>
            <a:off x="828930" y="654047"/>
            <a:ext cx="3815259" cy="3532942"/>
          </a:xfrm>
        </p:spPr>
        <p:txBody>
          <a:bodyPr/>
          <a:lstStyle/>
          <a:p>
            <a:r>
              <a:rPr lang="en-US" sz="4000" dirty="0"/>
              <a:t>Building a decision tree classifier</a:t>
            </a:r>
            <a:endParaRPr lang="en-ID" sz="4000" dirty="0"/>
          </a:p>
        </p:txBody>
      </p:sp>
      <p:sp>
        <p:nvSpPr>
          <p:cNvPr id="4" name="Slide Number Placeholder 3">
            <a:extLst>
              <a:ext uri="{FF2B5EF4-FFF2-40B4-BE49-F238E27FC236}">
                <a16:creationId xmlns:a16="http://schemas.microsoft.com/office/drawing/2014/main" id="{3950C65F-AD47-EAA2-A6D5-4970AAC8A5F9}"/>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7D23D888-F5C2-ACBD-64DC-19818F78702D}"/>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E3DE9667-1882-96E0-D038-C25909FD2562}"/>
              </a:ext>
            </a:extLst>
          </p:cNvPr>
          <p:cNvPicPr>
            <a:picLocks noChangeAspect="1"/>
          </p:cNvPicPr>
          <p:nvPr/>
        </p:nvPicPr>
        <p:blipFill>
          <a:blip r:embed="rId2"/>
          <a:stretch>
            <a:fillRect/>
          </a:stretch>
        </p:blipFill>
        <p:spPr>
          <a:xfrm>
            <a:off x="5037707" y="381645"/>
            <a:ext cx="6079471" cy="6094709"/>
          </a:xfrm>
          <a:prstGeom prst="rect">
            <a:avLst/>
          </a:prstGeom>
        </p:spPr>
      </p:pic>
    </p:spTree>
    <p:extLst>
      <p:ext uri="{BB962C8B-B14F-4D97-AF65-F5344CB8AC3E}">
        <p14:creationId xmlns:p14="http://schemas.microsoft.com/office/powerpoint/2010/main" val="373869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051C-2485-1975-CED4-0C4C450316BC}"/>
              </a:ext>
            </a:extLst>
          </p:cNvPr>
          <p:cNvSpPr>
            <a:spLocks noGrp="1"/>
          </p:cNvSpPr>
          <p:nvPr>
            <p:ph type="title"/>
          </p:nvPr>
        </p:nvSpPr>
        <p:spPr/>
        <p:txBody>
          <a:bodyPr/>
          <a:lstStyle/>
          <a:p>
            <a:r>
              <a:rPr lang="en-US" dirty="0"/>
              <a:t>Ensemble learning</a:t>
            </a:r>
            <a:endParaRPr lang="en-ID" dirty="0"/>
          </a:p>
        </p:txBody>
      </p:sp>
      <p:sp>
        <p:nvSpPr>
          <p:cNvPr id="3" name="Content Placeholder 2">
            <a:extLst>
              <a:ext uri="{FF2B5EF4-FFF2-40B4-BE49-F238E27FC236}">
                <a16:creationId xmlns:a16="http://schemas.microsoft.com/office/drawing/2014/main" id="{9001E0A1-C53F-81C3-97FF-CE43DC2706AE}"/>
              </a:ext>
            </a:extLst>
          </p:cNvPr>
          <p:cNvSpPr>
            <a:spLocks noGrp="1"/>
          </p:cNvSpPr>
          <p:nvPr>
            <p:ph idx="1"/>
          </p:nvPr>
        </p:nvSpPr>
        <p:spPr/>
        <p:txBody>
          <a:bodyPr/>
          <a:lstStyle/>
          <a:p>
            <a:r>
              <a:rPr lang="en-US" dirty="0"/>
              <a:t>Ensemble learning, in general, is a model that makes predictions based on a number of different models. By combining individual models, the ensemble model tends to be more flexible (less bias) and less data-sensitive (less variance).</a:t>
            </a:r>
          </a:p>
          <a:p>
            <a:r>
              <a:rPr lang="en-US" dirty="0"/>
              <a:t>There are two types of Ensemble Method:</a:t>
            </a:r>
          </a:p>
          <a:p>
            <a:pPr marL="496888" indent="0">
              <a:buNone/>
            </a:pPr>
            <a:r>
              <a:rPr lang="en-US" b="1" dirty="0"/>
              <a:t>Bagging:</a:t>
            </a:r>
            <a:r>
              <a:rPr lang="en-US" dirty="0"/>
              <a:t> Training a bunch of individual models in a parallel way. Each model is trained by a random subset of the data</a:t>
            </a:r>
          </a:p>
          <a:p>
            <a:pPr marL="496888" indent="0">
              <a:buNone/>
            </a:pPr>
            <a:r>
              <a:rPr lang="en-US" b="1" dirty="0"/>
              <a:t>Boosting: </a:t>
            </a:r>
            <a:r>
              <a:rPr lang="en-US" dirty="0"/>
              <a:t>Training a bunch of individual models in a sequential way. Each individual model learns from mistakes made by the previous model</a:t>
            </a:r>
          </a:p>
          <a:p>
            <a:pPr marL="0" indent="0">
              <a:buNone/>
            </a:pPr>
            <a:endParaRPr lang="en-ID" dirty="0"/>
          </a:p>
        </p:txBody>
      </p:sp>
      <p:sp>
        <p:nvSpPr>
          <p:cNvPr id="4" name="Slide Number Placeholder 3">
            <a:extLst>
              <a:ext uri="{FF2B5EF4-FFF2-40B4-BE49-F238E27FC236}">
                <a16:creationId xmlns:a16="http://schemas.microsoft.com/office/drawing/2014/main" id="{8854CC67-A9A2-67B1-12B3-92B2F0EAC58F}"/>
              </a:ext>
            </a:extLst>
          </p:cNvPr>
          <p:cNvSpPr>
            <a:spLocks noGrp="1"/>
          </p:cNvSpPr>
          <p:nvPr>
            <p:ph type="sldNum" sz="quarter" idx="11"/>
          </p:nvPr>
        </p:nvSpPr>
        <p:spPr/>
        <p:txBody>
          <a:bodyPr/>
          <a:lstStyle/>
          <a:p>
            <a:fld id="{75DF2D63-3FF5-D547-96B9-BE9CCD1ABA58}" type="slidenum">
              <a:rPr lang="en-US" smtClean="0"/>
              <a:t>18</a:t>
            </a:fld>
            <a:endParaRPr lang="en-US" dirty="0"/>
          </a:p>
        </p:txBody>
      </p:sp>
      <p:sp>
        <p:nvSpPr>
          <p:cNvPr id="5" name="Footer Placeholder 4">
            <a:extLst>
              <a:ext uri="{FF2B5EF4-FFF2-40B4-BE49-F238E27FC236}">
                <a16:creationId xmlns:a16="http://schemas.microsoft.com/office/drawing/2014/main" id="{70A83448-0A71-8A02-2FFA-D4FA016855C7}"/>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72085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997584"/>
            <a:ext cx="5760720" cy="548640"/>
          </a:xfrm>
        </p:spPr>
        <p:txBody>
          <a:bodyPr/>
          <a:lstStyle/>
          <a:p>
            <a:r>
              <a:rPr lang="en-US" sz="4000" dirty="0"/>
              <a:t>RANDOM FOREST?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6874967" y="2541144"/>
            <a:ext cx="4627221" cy="3319272"/>
          </a:xfrm>
        </p:spPr>
        <p:txBody>
          <a:bodyPr/>
          <a:lstStyle/>
          <a:p>
            <a:pPr marL="342900" indent="-342900">
              <a:lnSpc>
                <a:spcPts val="2400"/>
              </a:lnSpc>
              <a:buFont typeface="Arial" panose="020B0604020202020204" pitchFamily="34" charset="0"/>
              <a:buChar char="•"/>
            </a:pPr>
            <a:r>
              <a:rPr lang="en-US" dirty="0"/>
              <a:t>A random forest is an instance of ensemble learning where individual models are constructed using decision trees.</a:t>
            </a:r>
          </a:p>
          <a:p>
            <a:pPr marL="342900" indent="-342900">
              <a:lnSpc>
                <a:spcPts val="2400"/>
              </a:lnSpc>
              <a:buFont typeface="Arial" panose="020B0604020202020204" pitchFamily="34" charset="0"/>
              <a:buChar char="•"/>
            </a:pPr>
            <a:r>
              <a:rPr lang="en-US" dirty="0"/>
              <a:t>Random forests combines the output of multiple decision trees to reach a single result.</a:t>
            </a:r>
          </a:p>
          <a:p>
            <a:pPr marL="342900" indent="-342900">
              <a:lnSpc>
                <a:spcPts val="2400"/>
              </a:lnSpc>
              <a:buFont typeface="Arial" panose="020B0604020202020204" pitchFamily="34" charset="0"/>
              <a:buChar char="•"/>
            </a:pPr>
            <a:endParaRPr lang="en-US" sz="2000" spc="0" dirty="0"/>
          </a:p>
        </p:txBody>
      </p:sp>
      <p:pic>
        <p:nvPicPr>
          <p:cNvPr id="8" name="Picture 7">
            <a:extLst>
              <a:ext uri="{FF2B5EF4-FFF2-40B4-BE49-F238E27FC236}">
                <a16:creationId xmlns:a16="http://schemas.microsoft.com/office/drawing/2014/main" id="{FF6F6322-9103-9EB6-F7BC-FF3B78C91F72}"/>
              </a:ext>
            </a:extLst>
          </p:cNvPr>
          <p:cNvPicPr>
            <a:picLocks noChangeAspect="1"/>
          </p:cNvPicPr>
          <p:nvPr/>
        </p:nvPicPr>
        <p:blipFill>
          <a:blip r:embed="rId2"/>
          <a:stretch>
            <a:fillRect/>
          </a:stretch>
        </p:blipFill>
        <p:spPr>
          <a:xfrm>
            <a:off x="877824" y="2746173"/>
            <a:ext cx="5539943" cy="3836077"/>
          </a:xfrm>
          <a:prstGeom prst="rect">
            <a:avLst/>
          </a:prstGeom>
        </p:spPr>
      </p:pic>
    </p:spTree>
    <p:extLst>
      <p:ext uri="{BB962C8B-B14F-4D97-AF65-F5344CB8AC3E}">
        <p14:creationId xmlns:p14="http://schemas.microsoft.com/office/powerpoint/2010/main" val="319348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654809"/>
            <a:ext cx="5466347" cy="3364992"/>
          </a:xfrm>
        </p:spPr>
        <p:txBody>
          <a:bodyPr/>
          <a:lstStyle/>
          <a:p>
            <a:r>
              <a:rPr lang="en-US" dirty="0"/>
              <a:t>Introduction</a:t>
            </a:r>
          </a:p>
          <a:p>
            <a:r>
              <a:rPr lang="en-US" dirty="0"/>
              <a:t>decision trees classifier</a:t>
            </a:r>
          </a:p>
          <a:p>
            <a:r>
              <a:rPr lang="en-US" dirty="0"/>
              <a:t>Random forest</a:t>
            </a:r>
          </a:p>
          <a:p>
            <a:endParaRPr lang="en-US" dirty="0"/>
          </a:p>
          <a:p>
            <a:endParaRPr lang="en-US" dirty="0"/>
          </a:p>
          <a:p>
            <a:endParaRPr lang="en-US" dirty="0"/>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6508851" y="1673352"/>
            <a:ext cx="4985682" cy="3364992"/>
          </a:xfrm>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3064-60CF-6E04-646E-26B1E0D47110}"/>
              </a:ext>
            </a:extLst>
          </p:cNvPr>
          <p:cNvSpPr>
            <a:spLocks noGrp="1"/>
          </p:cNvSpPr>
          <p:nvPr>
            <p:ph type="title"/>
          </p:nvPr>
        </p:nvSpPr>
        <p:spPr/>
        <p:txBody>
          <a:bodyPr/>
          <a:lstStyle/>
          <a:p>
            <a:r>
              <a:rPr lang="en-US" dirty="0"/>
              <a:t>How it works</a:t>
            </a:r>
            <a:endParaRPr lang="en-ID" dirty="0"/>
          </a:p>
        </p:txBody>
      </p:sp>
      <p:sp>
        <p:nvSpPr>
          <p:cNvPr id="3" name="Content Placeholder 2">
            <a:extLst>
              <a:ext uri="{FF2B5EF4-FFF2-40B4-BE49-F238E27FC236}">
                <a16:creationId xmlns:a16="http://schemas.microsoft.com/office/drawing/2014/main" id="{4945ED5E-AC48-E3A5-89C4-591D2DC51A96}"/>
              </a:ext>
            </a:extLst>
          </p:cNvPr>
          <p:cNvSpPr>
            <a:spLocks noGrp="1"/>
          </p:cNvSpPr>
          <p:nvPr>
            <p:ph idx="1"/>
          </p:nvPr>
        </p:nvSpPr>
        <p:spPr>
          <a:xfrm>
            <a:off x="1295400" y="1524000"/>
            <a:ext cx="9820656" cy="4684489"/>
          </a:xfrm>
        </p:spPr>
        <p:txBody>
          <a:bodyPr/>
          <a:lstStyle/>
          <a:p>
            <a:r>
              <a:rPr lang="en-US" sz="2000" dirty="0"/>
              <a:t>Random forest algorithms have three main hyperparameters includes include node size, the number of trees, and the number of features sampled which need to be set before training. The random forest classifier can be used to solve for regression or classification problems.</a:t>
            </a:r>
          </a:p>
          <a:p>
            <a:r>
              <a:rPr lang="en-US" sz="2000" dirty="0"/>
              <a:t>The random forest algorithm is made up of a collection of decision trees, and each tree in the ensemble is comprised of a data sample drawn from a training set with replacement, called the bootstrap sample. Of that training sample, one-third of it is set aside as test data</a:t>
            </a:r>
          </a:p>
          <a:p>
            <a:r>
              <a:rPr lang="en-US" sz="2000" dirty="0"/>
              <a:t>Another instance of randomness is then injected through feature bagging, adding more diversity to the dataset and reducing the correlation among decision trees. Depending on the type of problem, the determination of the prediction will vary. </a:t>
            </a:r>
          </a:p>
          <a:p>
            <a:r>
              <a:rPr lang="en-US" sz="2000" dirty="0"/>
              <a:t>For a regression task, the individual decision trees will be averaged, and for a classification task, a majority vote—i.e. the most frequent categorical variable—will yield the predicted class.</a:t>
            </a:r>
          </a:p>
          <a:p>
            <a:endParaRPr lang="en-ID" sz="2000" dirty="0"/>
          </a:p>
        </p:txBody>
      </p:sp>
      <p:sp>
        <p:nvSpPr>
          <p:cNvPr id="4" name="Slide Number Placeholder 3">
            <a:extLst>
              <a:ext uri="{FF2B5EF4-FFF2-40B4-BE49-F238E27FC236}">
                <a16:creationId xmlns:a16="http://schemas.microsoft.com/office/drawing/2014/main" id="{3950C65F-AD47-EAA2-A6D5-4970AAC8A5F9}"/>
              </a:ext>
            </a:extLst>
          </p:cNvPr>
          <p:cNvSpPr>
            <a:spLocks noGrp="1"/>
          </p:cNvSpPr>
          <p:nvPr>
            <p:ph type="sldNum" sz="quarter" idx="11"/>
          </p:nvPr>
        </p:nvSpPr>
        <p:spPr/>
        <p:txBody>
          <a:bodyPr/>
          <a:lstStyle/>
          <a:p>
            <a:fld id="{75DF2D63-3FF5-D547-96B9-BE9CCD1ABA58}" type="slidenum">
              <a:rPr lang="en-US" smtClean="0"/>
              <a:t>20</a:t>
            </a:fld>
            <a:endParaRPr lang="en-US" dirty="0"/>
          </a:p>
        </p:txBody>
      </p:sp>
      <p:sp>
        <p:nvSpPr>
          <p:cNvPr id="5" name="Footer Placeholder 4">
            <a:extLst>
              <a:ext uri="{FF2B5EF4-FFF2-40B4-BE49-F238E27FC236}">
                <a16:creationId xmlns:a16="http://schemas.microsoft.com/office/drawing/2014/main" id="{7D23D888-F5C2-ACBD-64DC-19818F78702D}"/>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55887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997584"/>
            <a:ext cx="5760720" cy="548640"/>
          </a:xfrm>
        </p:spPr>
        <p:txBody>
          <a:bodyPr/>
          <a:lstStyle/>
          <a:p>
            <a:r>
              <a:rPr lang="en-US" sz="4000" dirty="0"/>
              <a:t>What are decision trees?</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90291" y="2541144"/>
            <a:ext cx="5760720" cy="3319272"/>
          </a:xfrm>
        </p:spPr>
        <p:txBody>
          <a:bodyPr/>
          <a:lstStyle/>
          <a:p>
            <a:pPr marL="342900" indent="-342900">
              <a:lnSpc>
                <a:spcPts val="2400"/>
              </a:lnSpc>
              <a:buFont typeface="Arial" panose="020B0604020202020204" pitchFamily="34" charset="0"/>
              <a:buChar char="•"/>
            </a:pPr>
            <a:r>
              <a:rPr lang="en-US" dirty="0"/>
              <a:t>Decision trees are machine learning models that are in the form of tree structures. </a:t>
            </a:r>
            <a:endParaRPr lang="en-US" sz="2000" spc="0" dirty="0">
              <a:ea typeface="+mn-lt"/>
              <a:cs typeface="+mn-lt"/>
            </a:endParaRPr>
          </a:p>
          <a:p>
            <a:pPr marL="342900" indent="-342900">
              <a:lnSpc>
                <a:spcPts val="2400"/>
              </a:lnSpc>
              <a:buFont typeface="Arial" panose="020B0604020202020204" pitchFamily="34" charset="0"/>
              <a:buChar char="•"/>
            </a:pPr>
            <a:r>
              <a:rPr lang="en-US" sz="2000" spc="0" dirty="0">
                <a:ea typeface="+mn-lt"/>
                <a:cs typeface="+mn-lt"/>
              </a:rPr>
              <a:t>A decision tree is a way to partition a dataset into distinct branches. </a:t>
            </a:r>
            <a:r>
              <a:rPr lang="en-US" sz="2000" spc="0" dirty="0"/>
              <a:t>The branches or partitions are then traversed to make simple decisions. </a:t>
            </a:r>
          </a:p>
          <a:p>
            <a:pPr marL="342900" indent="-342900">
              <a:lnSpc>
                <a:spcPts val="2400"/>
              </a:lnSpc>
              <a:buFont typeface="Arial" panose="020B0604020202020204" pitchFamily="34" charset="0"/>
              <a:buChar char="•"/>
            </a:pPr>
            <a:r>
              <a:rPr lang="en-US" sz="2000" spc="0" dirty="0"/>
              <a:t>The decision process starts at the root node at the top of the tree. Each node in the tree is a decision rule. Algorithms construct these rules based on the relationship between the input data and the target labels in the training data. The values in the input data are utilized to estimate the value of the output.</a:t>
            </a:r>
          </a:p>
        </p:txBody>
      </p:sp>
      <p:sp>
        <p:nvSpPr>
          <p:cNvPr id="8" name="Picture Placeholder 7">
            <a:extLst>
              <a:ext uri="{FF2B5EF4-FFF2-40B4-BE49-F238E27FC236}">
                <a16:creationId xmlns:a16="http://schemas.microsoft.com/office/drawing/2014/main" id="{6B62E230-D1BA-49C8-3459-372526398CD5}"/>
              </a:ext>
            </a:extLst>
          </p:cNvPr>
          <p:cNvSpPr>
            <a:spLocks noGrp="1"/>
          </p:cNvSpPr>
          <p:nvPr>
            <p:ph type="pic" sz="quarter" idx="13"/>
          </p:nvPr>
        </p:nvSpPr>
        <p:spPr/>
        <p:txBody>
          <a:bodyPr/>
          <a:lstStyle/>
          <a:p>
            <a:endParaRPr lang="en-ID"/>
          </a:p>
        </p:txBody>
      </p:sp>
      <p:pic>
        <p:nvPicPr>
          <p:cNvPr id="10" name="Picture 9">
            <a:extLst>
              <a:ext uri="{FF2B5EF4-FFF2-40B4-BE49-F238E27FC236}">
                <a16:creationId xmlns:a16="http://schemas.microsoft.com/office/drawing/2014/main" id="{46928D84-E908-E80D-D783-636F407158D6}"/>
              </a:ext>
            </a:extLst>
          </p:cNvPr>
          <p:cNvPicPr>
            <a:picLocks noChangeAspect="1"/>
          </p:cNvPicPr>
          <p:nvPr/>
        </p:nvPicPr>
        <p:blipFill>
          <a:blip r:embed="rId3"/>
          <a:stretch>
            <a:fillRect/>
          </a:stretch>
        </p:blipFill>
        <p:spPr>
          <a:xfrm>
            <a:off x="554495" y="2069430"/>
            <a:ext cx="4280935" cy="3561347"/>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3064-60CF-6E04-646E-26B1E0D47110}"/>
              </a:ext>
            </a:extLst>
          </p:cNvPr>
          <p:cNvSpPr>
            <a:spLocks noGrp="1"/>
          </p:cNvSpPr>
          <p:nvPr>
            <p:ph type="title"/>
          </p:nvPr>
        </p:nvSpPr>
        <p:spPr/>
        <p:txBody>
          <a:bodyPr/>
          <a:lstStyle/>
          <a:p>
            <a:r>
              <a:rPr lang="en-US" dirty="0"/>
              <a:t>Entropy</a:t>
            </a:r>
            <a:endParaRPr lang="en-ID" dirty="0"/>
          </a:p>
        </p:txBody>
      </p:sp>
      <p:sp>
        <p:nvSpPr>
          <p:cNvPr id="3" name="Content Placeholder 2">
            <a:extLst>
              <a:ext uri="{FF2B5EF4-FFF2-40B4-BE49-F238E27FC236}">
                <a16:creationId xmlns:a16="http://schemas.microsoft.com/office/drawing/2014/main" id="{4945ED5E-AC48-E3A5-89C4-591D2DC51A96}"/>
              </a:ext>
            </a:extLst>
          </p:cNvPr>
          <p:cNvSpPr>
            <a:spLocks noGrp="1"/>
          </p:cNvSpPr>
          <p:nvPr>
            <p:ph idx="1"/>
          </p:nvPr>
        </p:nvSpPr>
        <p:spPr>
          <a:xfrm>
            <a:off x="1295399" y="3304499"/>
            <a:ext cx="9820656" cy="3192554"/>
          </a:xfrm>
        </p:spPr>
        <p:txBody>
          <a:bodyPr/>
          <a:lstStyle/>
          <a:p>
            <a:endParaRPr lang="en-US" dirty="0"/>
          </a:p>
          <a:p>
            <a:r>
              <a:rPr lang="en-US" dirty="0"/>
              <a:t>Entropy is a concept that stems from information theory, which measures the impurity of the sample values.</a:t>
            </a:r>
          </a:p>
          <a:p>
            <a:r>
              <a:rPr lang="en-US" dirty="0"/>
              <a:t>Entropy values can fall between 0 and 1. If all samples in data set, S, belong to one class, then entropy will equal zero. If half of the samples are classified as one class and the other half are in another class, entropy will be at its highest at 1</a:t>
            </a:r>
          </a:p>
          <a:p>
            <a:r>
              <a:rPr lang="en-US" dirty="0"/>
              <a:t>In order to select the best feature to split on and find the optimal decision tree, the attribute with the smallest amount of entropy should be used.</a:t>
            </a:r>
            <a:endParaRPr lang="en-ID" dirty="0"/>
          </a:p>
        </p:txBody>
      </p:sp>
      <p:sp>
        <p:nvSpPr>
          <p:cNvPr id="4" name="Slide Number Placeholder 3">
            <a:extLst>
              <a:ext uri="{FF2B5EF4-FFF2-40B4-BE49-F238E27FC236}">
                <a16:creationId xmlns:a16="http://schemas.microsoft.com/office/drawing/2014/main" id="{3950C65F-AD47-EAA2-A6D5-4970AAC8A5F9}"/>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5" name="Footer Placeholder 4">
            <a:extLst>
              <a:ext uri="{FF2B5EF4-FFF2-40B4-BE49-F238E27FC236}">
                <a16:creationId xmlns:a16="http://schemas.microsoft.com/office/drawing/2014/main" id="{7D23D888-F5C2-ACBD-64DC-19818F78702D}"/>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C2F5672E-4424-14B3-AE8F-2929BBDA3B02}"/>
              </a:ext>
            </a:extLst>
          </p:cNvPr>
          <p:cNvPicPr>
            <a:picLocks noChangeAspect="1"/>
          </p:cNvPicPr>
          <p:nvPr/>
        </p:nvPicPr>
        <p:blipFill>
          <a:blip r:embed="rId3"/>
          <a:stretch>
            <a:fillRect/>
          </a:stretch>
        </p:blipFill>
        <p:spPr>
          <a:xfrm>
            <a:off x="3487028" y="1602625"/>
            <a:ext cx="5570753" cy="1710043"/>
          </a:xfrm>
          <a:prstGeom prst="rect">
            <a:avLst/>
          </a:prstGeom>
        </p:spPr>
      </p:pic>
      <p:sp>
        <p:nvSpPr>
          <p:cNvPr id="9" name="Title 1">
            <a:extLst>
              <a:ext uri="{FF2B5EF4-FFF2-40B4-BE49-F238E27FC236}">
                <a16:creationId xmlns:a16="http://schemas.microsoft.com/office/drawing/2014/main" id="{5414C4E9-7F86-3BAC-C87C-7B9CBA92084C}"/>
              </a:ext>
            </a:extLst>
          </p:cNvPr>
          <p:cNvSpPr txBox="1">
            <a:spLocks/>
          </p:cNvSpPr>
          <p:nvPr/>
        </p:nvSpPr>
        <p:spPr>
          <a:xfrm>
            <a:off x="1295399" y="654048"/>
            <a:ext cx="10058400"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a:t>Entropy</a:t>
            </a:r>
            <a:endParaRPr lang="en-ID" dirty="0"/>
          </a:p>
        </p:txBody>
      </p:sp>
    </p:spTree>
    <p:extLst>
      <p:ext uri="{BB962C8B-B14F-4D97-AF65-F5344CB8AC3E}">
        <p14:creationId xmlns:p14="http://schemas.microsoft.com/office/powerpoint/2010/main" val="330883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3064-60CF-6E04-646E-26B1E0D47110}"/>
              </a:ext>
            </a:extLst>
          </p:cNvPr>
          <p:cNvSpPr>
            <a:spLocks noGrp="1"/>
          </p:cNvSpPr>
          <p:nvPr>
            <p:ph type="title"/>
          </p:nvPr>
        </p:nvSpPr>
        <p:spPr/>
        <p:txBody>
          <a:bodyPr/>
          <a:lstStyle/>
          <a:p>
            <a:r>
              <a:rPr lang="en-US" dirty="0"/>
              <a:t>Information gain</a:t>
            </a:r>
            <a:endParaRPr lang="en-ID" dirty="0"/>
          </a:p>
        </p:txBody>
      </p:sp>
      <p:sp>
        <p:nvSpPr>
          <p:cNvPr id="3" name="Content Placeholder 2">
            <a:extLst>
              <a:ext uri="{FF2B5EF4-FFF2-40B4-BE49-F238E27FC236}">
                <a16:creationId xmlns:a16="http://schemas.microsoft.com/office/drawing/2014/main" id="{4945ED5E-AC48-E3A5-89C4-591D2DC51A96}"/>
              </a:ext>
            </a:extLst>
          </p:cNvPr>
          <p:cNvSpPr>
            <a:spLocks noGrp="1"/>
          </p:cNvSpPr>
          <p:nvPr>
            <p:ph idx="1"/>
          </p:nvPr>
        </p:nvSpPr>
        <p:spPr>
          <a:xfrm>
            <a:off x="1123095" y="4632155"/>
            <a:ext cx="9820656" cy="1539877"/>
          </a:xfrm>
        </p:spPr>
        <p:txBody>
          <a:bodyPr/>
          <a:lstStyle/>
          <a:p>
            <a:r>
              <a:rPr lang="en-US" dirty="0"/>
              <a:t>Information gain represents the difference in entropy before and after a split on a given attribute. The attribute with the highest information gain will produce the best split as it’s doing the best job at classifying the training data according to its target classification. </a:t>
            </a:r>
            <a:endParaRPr lang="en-ID" dirty="0"/>
          </a:p>
        </p:txBody>
      </p:sp>
      <p:sp>
        <p:nvSpPr>
          <p:cNvPr id="4" name="Slide Number Placeholder 3">
            <a:extLst>
              <a:ext uri="{FF2B5EF4-FFF2-40B4-BE49-F238E27FC236}">
                <a16:creationId xmlns:a16="http://schemas.microsoft.com/office/drawing/2014/main" id="{3950C65F-AD47-EAA2-A6D5-4970AAC8A5F9}"/>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7D23D888-F5C2-ACBD-64DC-19818F78702D}"/>
              </a:ext>
            </a:extLst>
          </p:cNvPr>
          <p:cNvSpPr>
            <a:spLocks noGrp="1"/>
          </p:cNvSpPr>
          <p:nvPr>
            <p:ph type="ftr" sz="quarter" idx="12"/>
          </p:nvPr>
        </p:nvSpPr>
        <p:spPr/>
        <p:txBody>
          <a:bodyPr/>
          <a:lstStyle/>
          <a:p>
            <a:r>
              <a:rPr lang="en-US"/>
              <a:t>presentation title</a:t>
            </a:r>
            <a:endParaRPr lang="en-US" dirty="0"/>
          </a:p>
        </p:txBody>
      </p:sp>
      <p:pic>
        <p:nvPicPr>
          <p:cNvPr id="8" name="Picture 7">
            <a:extLst>
              <a:ext uri="{FF2B5EF4-FFF2-40B4-BE49-F238E27FC236}">
                <a16:creationId xmlns:a16="http://schemas.microsoft.com/office/drawing/2014/main" id="{593F16BF-3970-F32B-8337-E049DEDE71FB}"/>
              </a:ext>
            </a:extLst>
          </p:cNvPr>
          <p:cNvPicPr>
            <a:picLocks noChangeAspect="1"/>
          </p:cNvPicPr>
          <p:nvPr/>
        </p:nvPicPr>
        <p:blipFill>
          <a:blip r:embed="rId3"/>
          <a:stretch>
            <a:fillRect/>
          </a:stretch>
        </p:blipFill>
        <p:spPr>
          <a:xfrm>
            <a:off x="2770655" y="1859688"/>
            <a:ext cx="6525536" cy="2076740"/>
          </a:xfrm>
          <a:prstGeom prst="rect">
            <a:avLst/>
          </a:prstGeom>
        </p:spPr>
      </p:pic>
    </p:spTree>
    <p:extLst>
      <p:ext uri="{BB962C8B-B14F-4D97-AF65-F5344CB8AC3E}">
        <p14:creationId xmlns:p14="http://schemas.microsoft.com/office/powerpoint/2010/main" val="50037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4FC6-E918-9123-E87D-14190ACC103D}"/>
              </a:ext>
            </a:extLst>
          </p:cNvPr>
          <p:cNvSpPr>
            <a:spLocks noGrp="1"/>
          </p:cNvSpPr>
          <p:nvPr>
            <p:ph type="title"/>
          </p:nvPr>
        </p:nvSpPr>
        <p:spPr/>
        <p:txBody>
          <a:bodyPr/>
          <a:lstStyle/>
          <a:p>
            <a:r>
              <a:rPr lang="en-US" sz="1800" dirty="0"/>
              <a:t>Let’s walk through an example to solidify these concepts. Imagine that we have the following arbitrary dataset:</a:t>
            </a:r>
            <a:endParaRPr lang="en-ID" sz="1800" dirty="0"/>
          </a:p>
        </p:txBody>
      </p:sp>
      <p:sp>
        <p:nvSpPr>
          <p:cNvPr id="4" name="Slide Number Placeholder 3">
            <a:extLst>
              <a:ext uri="{FF2B5EF4-FFF2-40B4-BE49-F238E27FC236}">
                <a16:creationId xmlns:a16="http://schemas.microsoft.com/office/drawing/2014/main" id="{AB7D6BB4-66CB-82EB-693D-C6DFA67D1A92}"/>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69F94BAD-7A18-0B33-8A51-AEF26BDDA8E7}"/>
              </a:ext>
            </a:extLst>
          </p:cNvPr>
          <p:cNvSpPr>
            <a:spLocks noGrp="1"/>
          </p:cNvSpPr>
          <p:nvPr>
            <p:ph type="ftr" sz="quarter" idx="12"/>
          </p:nvPr>
        </p:nvSpPr>
        <p:spPr/>
        <p:txBody>
          <a:bodyPr/>
          <a:lstStyle/>
          <a:p>
            <a:r>
              <a:rPr lang="en-US"/>
              <a:t>presentation title</a:t>
            </a:r>
            <a:endParaRPr lang="en-US" dirty="0"/>
          </a:p>
        </p:txBody>
      </p:sp>
      <p:sp>
        <p:nvSpPr>
          <p:cNvPr id="8" name="TextBox 7">
            <a:extLst>
              <a:ext uri="{FF2B5EF4-FFF2-40B4-BE49-F238E27FC236}">
                <a16:creationId xmlns:a16="http://schemas.microsoft.com/office/drawing/2014/main" id="{541E97AB-B20B-8BD8-64B2-867C96E55496}"/>
              </a:ext>
            </a:extLst>
          </p:cNvPr>
          <p:cNvSpPr txBox="1"/>
          <p:nvPr/>
        </p:nvSpPr>
        <p:spPr>
          <a:xfrm>
            <a:off x="9370757" y="1672698"/>
            <a:ext cx="2501695" cy="3416320"/>
          </a:xfrm>
          <a:prstGeom prst="rect">
            <a:avLst/>
          </a:prstGeom>
          <a:noFill/>
        </p:spPr>
        <p:txBody>
          <a:bodyPr wrap="square">
            <a:spAutoFit/>
          </a:bodyPr>
          <a:lstStyle/>
          <a:p>
            <a:r>
              <a:rPr lang="en-US" dirty="0"/>
              <a:t>Questions:</a:t>
            </a:r>
            <a:br>
              <a:rPr lang="en-US" dirty="0"/>
            </a:br>
            <a:r>
              <a:rPr lang="en-US" b="1" dirty="0"/>
              <a:t>how to decide which attribute forms the root node?</a:t>
            </a:r>
            <a:br>
              <a:rPr lang="en-US" dirty="0"/>
            </a:br>
            <a:r>
              <a:rPr lang="en-US" dirty="0"/>
              <a:t>Ans: The attribute which has the highest Information Gain is to be chosen as the root node, Because the higher the Information gain value the better it classifies the training data.</a:t>
            </a:r>
            <a:endParaRPr lang="en-ID" dirty="0"/>
          </a:p>
        </p:txBody>
      </p:sp>
      <p:pic>
        <p:nvPicPr>
          <p:cNvPr id="10" name="Picture 9">
            <a:extLst>
              <a:ext uri="{FF2B5EF4-FFF2-40B4-BE49-F238E27FC236}">
                <a16:creationId xmlns:a16="http://schemas.microsoft.com/office/drawing/2014/main" id="{B30E7F2D-3102-D670-742B-23042FFFC0A3}"/>
              </a:ext>
            </a:extLst>
          </p:cNvPr>
          <p:cNvPicPr>
            <a:picLocks noChangeAspect="1"/>
          </p:cNvPicPr>
          <p:nvPr/>
        </p:nvPicPr>
        <p:blipFill>
          <a:blip r:embed="rId3"/>
          <a:stretch>
            <a:fillRect/>
          </a:stretch>
        </p:blipFill>
        <p:spPr>
          <a:xfrm>
            <a:off x="1295399" y="1421381"/>
            <a:ext cx="7656096" cy="4808478"/>
          </a:xfrm>
          <a:prstGeom prst="rect">
            <a:avLst/>
          </a:prstGeom>
        </p:spPr>
      </p:pic>
    </p:spTree>
    <p:extLst>
      <p:ext uri="{BB962C8B-B14F-4D97-AF65-F5344CB8AC3E}">
        <p14:creationId xmlns:p14="http://schemas.microsoft.com/office/powerpoint/2010/main" val="53912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618B62-E49C-D270-77B4-A8431E6A7D5E}"/>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DE340C27-D206-D653-2E00-6EB54FB80986}"/>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47279FAD-A389-0AC4-6424-6807676868E4}"/>
              </a:ext>
            </a:extLst>
          </p:cNvPr>
          <p:cNvPicPr>
            <a:picLocks noChangeAspect="1"/>
          </p:cNvPicPr>
          <p:nvPr/>
        </p:nvPicPr>
        <p:blipFill>
          <a:blip r:embed="rId2"/>
          <a:stretch>
            <a:fillRect/>
          </a:stretch>
        </p:blipFill>
        <p:spPr>
          <a:xfrm>
            <a:off x="877825" y="951929"/>
            <a:ext cx="5061286" cy="4431232"/>
          </a:xfrm>
          <a:prstGeom prst="rect">
            <a:avLst/>
          </a:prstGeom>
        </p:spPr>
      </p:pic>
      <p:pic>
        <p:nvPicPr>
          <p:cNvPr id="8" name="Picture 7">
            <a:extLst>
              <a:ext uri="{FF2B5EF4-FFF2-40B4-BE49-F238E27FC236}">
                <a16:creationId xmlns:a16="http://schemas.microsoft.com/office/drawing/2014/main" id="{E665AE22-EFB4-D4D5-42A0-557540BA747B}"/>
              </a:ext>
            </a:extLst>
          </p:cNvPr>
          <p:cNvPicPr>
            <a:picLocks noChangeAspect="1"/>
          </p:cNvPicPr>
          <p:nvPr/>
        </p:nvPicPr>
        <p:blipFill>
          <a:blip r:embed="rId3"/>
          <a:stretch>
            <a:fillRect/>
          </a:stretch>
        </p:blipFill>
        <p:spPr>
          <a:xfrm>
            <a:off x="6496888" y="951929"/>
            <a:ext cx="5140617" cy="4160314"/>
          </a:xfrm>
          <a:prstGeom prst="rect">
            <a:avLst/>
          </a:prstGeom>
        </p:spPr>
      </p:pic>
    </p:spTree>
    <p:extLst>
      <p:ext uri="{BB962C8B-B14F-4D97-AF65-F5344CB8AC3E}">
        <p14:creationId xmlns:p14="http://schemas.microsoft.com/office/powerpoint/2010/main" val="111851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714C25-F8A9-D102-7034-9032524AA571}"/>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3" name="Footer Placeholder 2">
            <a:extLst>
              <a:ext uri="{FF2B5EF4-FFF2-40B4-BE49-F238E27FC236}">
                <a16:creationId xmlns:a16="http://schemas.microsoft.com/office/drawing/2014/main" id="{4CB53963-200B-6BAD-5F9F-C2CA0FF26CAE}"/>
              </a:ext>
            </a:extLst>
          </p:cNvPr>
          <p:cNvSpPr>
            <a:spLocks noGrp="1"/>
          </p:cNvSpPr>
          <p:nvPr>
            <p:ph type="ftr" sz="quarter" idx="12"/>
          </p:nvPr>
        </p:nvSpPr>
        <p:spPr/>
        <p:txBody>
          <a:bodyPr/>
          <a:lstStyle/>
          <a:p>
            <a:r>
              <a:rPr lang="en-US"/>
              <a:t>presentation title</a:t>
            </a:r>
            <a:endParaRPr lang="en-US" dirty="0"/>
          </a:p>
        </p:txBody>
      </p:sp>
      <p:pic>
        <p:nvPicPr>
          <p:cNvPr id="5" name="Picture 4">
            <a:extLst>
              <a:ext uri="{FF2B5EF4-FFF2-40B4-BE49-F238E27FC236}">
                <a16:creationId xmlns:a16="http://schemas.microsoft.com/office/drawing/2014/main" id="{13CD9AEB-6AE3-5285-06FC-77661819D37D}"/>
              </a:ext>
            </a:extLst>
          </p:cNvPr>
          <p:cNvPicPr>
            <a:picLocks noChangeAspect="1"/>
          </p:cNvPicPr>
          <p:nvPr/>
        </p:nvPicPr>
        <p:blipFill>
          <a:blip r:embed="rId2"/>
          <a:stretch>
            <a:fillRect/>
          </a:stretch>
        </p:blipFill>
        <p:spPr>
          <a:xfrm>
            <a:off x="2880864" y="654048"/>
            <a:ext cx="6430272" cy="4572638"/>
          </a:xfrm>
          <a:prstGeom prst="rect">
            <a:avLst/>
          </a:prstGeom>
        </p:spPr>
      </p:pic>
      <p:pic>
        <p:nvPicPr>
          <p:cNvPr id="7" name="Picture 6">
            <a:extLst>
              <a:ext uri="{FF2B5EF4-FFF2-40B4-BE49-F238E27FC236}">
                <a16:creationId xmlns:a16="http://schemas.microsoft.com/office/drawing/2014/main" id="{D77E3397-1F72-BF00-2EAA-0BEF8A7D03F3}"/>
              </a:ext>
            </a:extLst>
          </p:cNvPr>
          <p:cNvPicPr>
            <a:picLocks noChangeAspect="1"/>
          </p:cNvPicPr>
          <p:nvPr/>
        </p:nvPicPr>
        <p:blipFill>
          <a:blip r:embed="rId3"/>
          <a:stretch>
            <a:fillRect/>
          </a:stretch>
        </p:blipFill>
        <p:spPr>
          <a:xfrm>
            <a:off x="2985138" y="5624517"/>
            <a:ext cx="3200847" cy="571580"/>
          </a:xfrm>
          <a:prstGeom prst="rect">
            <a:avLst/>
          </a:prstGeom>
        </p:spPr>
      </p:pic>
    </p:spTree>
    <p:extLst>
      <p:ext uri="{BB962C8B-B14F-4D97-AF65-F5344CB8AC3E}">
        <p14:creationId xmlns:p14="http://schemas.microsoft.com/office/powerpoint/2010/main" val="75524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EDF96C-53FF-13A1-095F-F252EF0FF779}"/>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3" name="Footer Placeholder 2">
            <a:extLst>
              <a:ext uri="{FF2B5EF4-FFF2-40B4-BE49-F238E27FC236}">
                <a16:creationId xmlns:a16="http://schemas.microsoft.com/office/drawing/2014/main" id="{B45F85C1-2CC8-6705-01DC-6E660D313FC3}"/>
              </a:ext>
            </a:extLst>
          </p:cNvPr>
          <p:cNvSpPr>
            <a:spLocks noGrp="1"/>
          </p:cNvSpPr>
          <p:nvPr>
            <p:ph type="ftr" sz="quarter" idx="12"/>
          </p:nvPr>
        </p:nvSpPr>
        <p:spPr/>
        <p:txBody>
          <a:bodyPr/>
          <a:lstStyle/>
          <a:p>
            <a:r>
              <a:rPr lang="en-US"/>
              <a:t>presentation title</a:t>
            </a:r>
            <a:endParaRPr lang="en-US" dirty="0"/>
          </a:p>
        </p:txBody>
      </p:sp>
      <p:pic>
        <p:nvPicPr>
          <p:cNvPr id="5" name="Picture 4">
            <a:extLst>
              <a:ext uri="{FF2B5EF4-FFF2-40B4-BE49-F238E27FC236}">
                <a16:creationId xmlns:a16="http://schemas.microsoft.com/office/drawing/2014/main" id="{07145631-2983-B2F8-6032-85E0A2843EC4}"/>
              </a:ext>
            </a:extLst>
          </p:cNvPr>
          <p:cNvPicPr>
            <a:picLocks noChangeAspect="1"/>
          </p:cNvPicPr>
          <p:nvPr/>
        </p:nvPicPr>
        <p:blipFill>
          <a:blip r:embed="rId2"/>
          <a:stretch>
            <a:fillRect/>
          </a:stretch>
        </p:blipFill>
        <p:spPr>
          <a:xfrm>
            <a:off x="877824" y="698380"/>
            <a:ext cx="6325483" cy="1695687"/>
          </a:xfrm>
          <a:prstGeom prst="rect">
            <a:avLst/>
          </a:prstGeom>
        </p:spPr>
      </p:pic>
      <p:pic>
        <p:nvPicPr>
          <p:cNvPr id="7" name="Picture 6">
            <a:extLst>
              <a:ext uri="{FF2B5EF4-FFF2-40B4-BE49-F238E27FC236}">
                <a16:creationId xmlns:a16="http://schemas.microsoft.com/office/drawing/2014/main" id="{8EEAEA6D-F555-F581-2D19-070B279C2A91}"/>
              </a:ext>
            </a:extLst>
          </p:cNvPr>
          <p:cNvPicPr>
            <a:picLocks noChangeAspect="1"/>
          </p:cNvPicPr>
          <p:nvPr/>
        </p:nvPicPr>
        <p:blipFill>
          <a:blip r:embed="rId3"/>
          <a:stretch>
            <a:fillRect/>
          </a:stretch>
        </p:blipFill>
        <p:spPr>
          <a:xfrm>
            <a:off x="7986547" y="659429"/>
            <a:ext cx="2896004" cy="1286054"/>
          </a:xfrm>
          <a:prstGeom prst="rect">
            <a:avLst/>
          </a:prstGeom>
        </p:spPr>
      </p:pic>
      <p:pic>
        <p:nvPicPr>
          <p:cNvPr id="9" name="Picture 8">
            <a:extLst>
              <a:ext uri="{FF2B5EF4-FFF2-40B4-BE49-F238E27FC236}">
                <a16:creationId xmlns:a16="http://schemas.microsoft.com/office/drawing/2014/main" id="{1E7ACDE4-392B-B110-B521-36171F2027D2}"/>
              </a:ext>
            </a:extLst>
          </p:cNvPr>
          <p:cNvPicPr>
            <a:picLocks noChangeAspect="1"/>
          </p:cNvPicPr>
          <p:nvPr/>
        </p:nvPicPr>
        <p:blipFill>
          <a:blip r:embed="rId4"/>
          <a:stretch>
            <a:fillRect/>
          </a:stretch>
        </p:blipFill>
        <p:spPr>
          <a:xfrm>
            <a:off x="3147172" y="3119779"/>
            <a:ext cx="6287377" cy="2553056"/>
          </a:xfrm>
          <a:prstGeom prst="rect">
            <a:avLst/>
          </a:prstGeom>
        </p:spPr>
      </p:pic>
    </p:spTree>
    <p:extLst>
      <p:ext uri="{BB962C8B-B14F-4D97-AF65-F5344CB8AC3E}">
        <p14:creationId xmlns:p14="http://schemas.microsoft.com/office/powerpoint/2010/main" val="1473519891"/>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{797FE151-8E52-4DEC-9DCB-E31C92A5800D}tf67061901_win32</Template>
  <TotalTime>149</TotalTime>
  <Words>808</Words>
  <Application>Microsoft Office PowerPoint</Application>
  <PresentationFormat>Widescreen</PresentationFormat>
  <Paragraphs>87</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Daytona Condensed Light</vt:lpstr>
      <vt:lpstr>Posterama</vt:lpstr>
      <vt:lpstr>Office Theme</vt:lpstr>
      <vt:lpstr>PREDICTIVE ANALYTICS WITH ENSEMBLE LEARNING</vt:lpstr>
      <vt:lpstr>Agenda</vt:lpstr>
      <vt:lpstr>What are decision trees?</vt:lpstr>
      <vt:lpstr>Entropy</vt:lpstr>
      <vt:lpstr>Information gain</vt:lpstr>
      <vt:lpstr>Let’s walk through an example to solidify these concepts. Imagine that we have the following arbitrary dataset:</vt:lpstr>
      <vt:lpstr>PowerPoint Presentation</vt:lpstr>
      <vt:lpstr>PowerPoint Presentation</vt:lpstr>
      <vt:lpstr>PowerPoint Presentation</vt:lpstr>
      <vt:lpstr>PowerPoint Presentation</vt:lpstr>
      <vt:lpstr>PowerPoint Presentation</vt:lpstr>
      <vt:lpstr>Building a decision tree classifier</vt:lpstr>
      <vt:lpstr>Building a decision tree classifier</vt:lpstr>
      <vt:lpstr>Building a decision tree classifier</vt:lpstr>
      <vt:lpstr>Building a decision tree classifier</vt:lpstr>
      <vt:lpstr>Building a decision tree classifier</vt:lpstr>
      <vt:lpstr>Building a decision tree classifier</vt:lpstr>
      <vt:lpstr>Ensemble learning</vt:lpstr>
      <vt:lpstr>RANDOM FOREST?</vt:lpstr>
      <vt:lpstr>How it works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Muhammad Ratsanjani</dc:creator>
  <cp:lastModifiedBy>Candra Bella Vista</cp:lastModifiedBy>
  <cp:revision>18</cp:revision>
  <dcterms:created xsi:type="dcterms:W3CDTF">2023-08-24T07:37:26Z</dcterms:created>
  <dcterms:modified xsi:type="dcterms:W3CDTF">2023-10-16T14:30:36Z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