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</p:sldMasterIdLst>
  <p:sldIdLst>
    <p:sldId id="264" r:id="rId3"/>
    <p:sldId id="302" r:id="rId4"/>
    <p:sldId id="299" r:id="rId5"/>
    <p:sldId id="300" r:id="rId6"/>
    <p:sldId id="301" r:id="rId7"/>
    <p:sldId id="303" r:id="rId8"/>
    <p:sldId id="304" r:id="rId9"/>
    <p:sldId id="306" r:id="rId10"/>
    <p:sldId id="305" r:id="rId11"/>
    <p:sldId id="308" r:id="rId12"/>
    <p:sldId id="307" r:id="rId13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A40D"/>
    <a:srgbClr val="FFFFFF"/>
    <a:srgbClr val="2C9BA4"/>
    <a:srgbClr val="32AEB8"/>
    <a:srgbClr val="EE68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26" autoAdjust="0"/>
    <p:restoredTop sz="94628" autoAdjust="0"/>
  </p:normalViewPr>
  <p:slideViewPr>
    <p:cSldViewPr>
      <p:cViewPr varScale="1">
        <p:scale>
          <a:sx n="90" d="100"/>
          <a:sy n="90" d="100"/>
        </p:scale>
        <p:origin x="882" y="84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428862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reilly.com/library/view/machine-learning-with/9781491989371/ch01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464226" y="2859781"/>
            <a:ext cx="6200308" cy="792865"/>
          </a:xfrm>
        </p:spPr>
        <p:txBody>
          <a:bodyPr/>
          <a:lstStyle/>
          <a:p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Pengenalan</a:t>
            </a:r>
            <a:r>
              <a:rPr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:</a:t>
            </a:r>
          </a:p>
          <a:p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Skalar</a:t>
            </a:r>
            <a:r>
              <a:rPr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dan </a:t>
            </a:r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Besaran</a:t>
            </a:r>
            <a:r>
              <a:rPr lang="en-US" altLang="ko-KR" sz="24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US" altLang="ko-KR" sz="2400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Vektor</a:t>
            </a:r>
            <a:endParaRPr lang="ko-KR" altLang="en-US" sz="2400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68AE119-B563-48DA-AACF-3EC7400319AF}"/>
              </a:ext>
            </a:extLst>
          </p:cNvPr>
          <p:cNvGrpSpPr/>
          <p:nvPr/>
        </p:nvGrpSpPr>
        <p:grpSpPr>
          <a:xfrm>
            <a:off x="2781413" y="4515966"/>
            <a:ext cx="3581173" cy="234020"/>
            <a:chOff x="1393058" y="4411652"/>
            <a:chExt cx="3581173" cy="23402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7DA9CBE-3D19-464E-9A14-856C0D113A0A}"/>
                </a:ext>
              </a:extLst>
            </p:cNvPr>
            <p:cNvSpPr/>
            <p:nvPr/>
          </p:nvSpPr>
          <p:spPr>
            <a:xfrm>
              <a:off x="1393058" y="4415133"/>
              <a:ext cx="3581173" cy="230539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D"/>
            </a:p>
          </p:txBody>
        </p:sp>
        <p:sp>
          <p:nvSpPr>
            <p:cNvPr id="7" name="Text Placeholder 9">
              <a:extLst>
                <a:ext uri="{FF2B5EF4-FFF2-40B4-BE49-F238E27FC236}">
                  <a16:creationId xmlns:a16="http://schemas.microsoft.com/office/drawing/2014/main" id="{DE61F74A-4BFC-4D27-B89D-52C2FE3F5A45}"/>
                </a:ext>
              </a:extLst>
            </p:cNvPr>
            <p:cNvSpPr txBox="1">
              <a:spLocks/>
            </p:cNvSpPr>
            <p:nvPr/>
          </p:nvSpPr>
          <p:spPr>
            <a:xfrm>
              <a:off x="1445756" y="4411652"/>
              <a:ext cx="3528475" cy="233056"/>
            </a:xfrm>
            <a:prstGeom prst="rect">
              <a:avLst/>
            </a:prstGeom>
          </p:spPr>
          <p:txBody>
            <a:bodyPr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ctr"/>
              <a:r>
                <a:rPr lang="id-ID" sz="1200" dirty="0">
                  <a:solidFill>
                    <a:schemeClr val="accent6">
                      <a:lumMod val="20000"/>
                      <a:lumOff val="80000"/>
                    </a:schemeClr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 Black" panose="020B0A04020102020204" pitchFamily="34" charset="0"/>
                </a:rPr>
                <a:t>Jurusan Teknologi Informasi</a:t>
              </a: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E8AA3FFC-2CB2-471A-AE94-8C16F0230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01234267"/>
      </p:ext>
    </p:extLst>
  </p:cSld>
  <p:clrMapOvr>
    <a:masterClrMapping/>
  </p:clrMapOvr>
  <p:transition spd="slow">
    <p:cov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5F1DFE-5A1C-F636-333C-61007144FEF9}"/>
              </a:ext>
            </a:extLst>
          </p:cNvPr>
          <p:cNvSpPr txBox="1"/>
          <p:nvPr/>
        </p:nvSpPr>
        <p:spPr>
          <a:xfrm>
            <a:off x="2339752" y="1563638"/>
            <a:ext cx="60304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dirty="0">
                <a:hlinkClick r:id="rId2"/>
              </a:rPr>
              <a:t>5. Eksplorasi kode Python berikut:</a:t>
            </a:r>
          </a:p>
          <a:p>
            <a:endParaRPr lang="id-ID" dirty="0">
              <a:hlinkClick r:id="rId2"/>
            </a:endParaRPr>
          </a:p>
          <a:p>
            <a:r>
              <a:rPr lang="id-ID" dirty="0">
                <a:hlinkClick r:id="rId2"/>
              </a:rPr>
              <a:t>https://www.oreilly.com/library/view/machine-learning-with/9781491989371/ch01.html</a:t>
            </a:r>
            <a:endParaRPr lang="id-ID" dirty="0"/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265943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E04709-7268-8FD9-D639-BCBE37191132}"/>
              </a:ext>
            </a:extLst>
          </p:cNvPr>
          <p:cNvSpPr txBox="1"/>
          <p:nvPr/>
        </p:nvSpPr>
        <p:spPr>
          <a:xfrm>
            <a:off x="2123728" y="1491630"/>
            <a:ext cx="5688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cs typeface="Arial" pitchFamily="34" charset="0"/>
              </a:rPr>
              <a:t>6. Silahkan review penerapan vektor atau skalar dalam kehidupan sehari-hari.</a:t>
            </a:r>
            <a:br>
              <a:rPr lang="id-ID" altLang="ko-KR" sz="1400" b="1" dirty="0">
                <a:cs typeface="Arial" pitchFamily="34" charset="0"/>
              </a:rPr>
            </a:br>
            <a:endParaRPr lang="en-US" altLang="ko-KR" sz="1400" b="1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4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437BE5-EC8E-936F-F9A2-DD0112868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379168"/>
            <a:ext cx="4824536" cy="238516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B07FDD6-74CD-1B21-09FE-6F319A3FA1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624" r="20566"/>
          <a:stretch/>
        </p:blipFill>
        <p:spPr>
          <a:xfrm>
            <a:off x="6372200" y="1384146"/>
            <a:ext cx="2630335" cy="290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201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07297" y="429477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Besaran </a:t>
            </a:r>
            <a:r>
              <a:rPr lang="en-US" altLang="ko-KR" sz="2400" b="1">
                <a:solidFill>
                  <a:srgbClr val="EE6816"/>
                </a:solidFill>
                <a:cs typeface="Arial" pitchFamily="34" charset="0"/>
              </a:rPr>
              <a:t>Skalar</a:t>
            </a:r>
            <a:endParaRPr lang="en-US" altLang="ko-KR" sz="2400" b="1" dirty="0">
              <a:solidFill>
                <a:srgbClr val="EE6816"/>
              </a:solidFill>
              <a:cs typeface="Arial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AFA89B-187A-4BED-9FD8-365A6ADC9456}"/>
              </a:ext>
            </a:extLst>
          </p:cNvPr>
          <p:cNvSpPr txBox="1"/>
          <p:nvPr/>
        </p:nvSpPr>
        <p:spPr>
          <a:xfrm>
            <a:off x="785220" y="831719"/>
            <a:ext cx="5688632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Besaran yang didefinisikan oleh satu bilangan dengan satuan yang sesuai. Misal panjang, luas, volume, massa, waktu, dll. Setelah satuan dinyatakan, besaran dilambangkan dengan ukuran atau besarannya.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B47B75-40C1-40EB-A375-9628A1DB9D63}"/>
              </a:ext>
            </a:extLst>
          </p:cNvPr>
          <p:cNvSpPr txBox="1"/>
          <p:nvPr/>
        </p:nvSpPr>
        <p:spPr>
          <a:xfrm>
            <a:off x="607297" y="2542133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Besaran </a:t>
            </a:r>
            <a:r>
              <a:rPr lang="en-US" altLang="ko-KR" sz="2400" b="1">
                <a:solidFill>
                  <a:srgbClr val="2C9BA4"/>
                </a:solidFill>
                <a:cs typeface="Arial" pitchFamily="34" charset="0"/>
              </a:rPr>
              <a:t>Vektor</a:t>
            </a:r>
            <a:endParaRPr lang="en-US" altLang="ko-KR" sz="2400" b="1" dirty="0">
              <a:solidFill>
                <a:srgbClr val="2C9BA4"/>
              </a:solidFill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F32383-1AD2-4731-852F-A17F45426FA4}"/>
              </a:ext>
            </a:extLst>
          </p:cNvPr>
          <p:cNvSpPr txBox="1"/>
          <p:nvPr/>
        </p:nvSpPr>
        <p:spPr>
          <a:xfrm>
            <a:off x="785220" y="3055432"/>
            <a:ext cx="5688632" cy="1524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Besaran yang didefinisikan ketika tidak hanya diketahui besarannya (dengan satuan) tetapi juga arah pengoperasiannya. Misal kekuatan, kecepatan, percepatan. Besaran vektor melibatkan arah dan juga besaran.</a:t>
            </a:r>
            <a:endParaRPr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DB570B-C9F5-49C8-ACE1-FCCC2F5E20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1962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6651775" y="0"/>
            <a:ext cx="2016224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/>
              <p:nvPr/>
            </p:nvSpPr>
            <p:spPr>
              <a:xfrm>
                <a:off x="785220" y="831719"/>
                <a:ext cx="5688632" cy="7853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Kecepatan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𝑘𝑚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/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𝑗𝑎𝑚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adalah besaran skalar, tetapi</a:t>
                </a: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Kecepatan ‘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10 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𝑘𝑚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/</m:t>
                    </m:r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𝑗𝑎𝑚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ke utara’ adalah besaran vektor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DAFA89B-187A-4BED-9FD8-365A6ADC94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20" y="831719"/>
                <a:ext cx="5688632" cy="785343"/>
              </a:xfrm>
              <a:prstGeom prst="rect">
                <a:avLst/>
              </a:prstGeom>
              <a:blipFill>
                <a:blip r:embed="rId2"/>
                <a:stretch>
                  <a:fillRect l="-429" b="-9302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F32383-1AD2-4731-852F-A17F45426FA4}"/>
                  </a:ext>
                </a:extLst>
              </p:cNvPr>
              <p:cNvSpPr txBox="1"/>
              <p:nvPr/>
            </p:nvSpPr>
            <p:spPr>
              <a:xfrm>
                <a:off x="2483768" y="2271403"/>
                <a:ext cx="4350124" cy="18933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Gaya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𝐹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yang bekerja di titilk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𝑃</m:t>
                    </m:r>
                  </m:oMath>
                </a14:m>
                <a:r>
                  <a:rPr lang="en-US" altLang="ko-KR" sz="16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 </a:t>
                </a: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merupakan besaran vektor, karena untuk mendefinisikannya harus memberikan :</a:t>
                </a: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Besaran, dan</a:t>
                </a:r>
              </a:p>
              <a:p>
                <a:pPr marL="342900" indent="-342900">
                  <a:lnSpc>
                    <a:spcPct val="150000"/>
                  </a:lnSpc>
                  <a:buAutoNum type="alphaLcParenR"/>
                </a:pPr>
                <a:r>
                  <a:rPr lang="en-US" altLang="ko-KR" sz="160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Arial" pitchFamily="34" charset="0"/>
                  </a:rPr>
                  <a:t>Arah </a:t>
                </a:r>
                <a:endParaRPr lang="en-US" altLang="ko-KR" sz="16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BF32383-1AD2-4731-852F-A17F45426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1403"/>
                <a:ext cx="4350124" cy="1893339"/>
              </a:xfrm>
              <a:prstGeom prst="rect">
                <a:avLst/>
              </a:prstGeom>
              <a:blipFill>
                <a:blip r:embed="rId3"/>
                <a:stretch>
                  <a:fillRect l="-700" b="-3548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862E696D-D515-4ECF-9133-5A2D314B62F8}"/>
              </a:ext>
            </a:extLst>
          </p:cNvPr>
          <p:cNvSpPr txBox="1"/>
          <p:nvPr/>
        </p:nvSpPr>
        <p:spPr>
          <a:xfrm>
            <a:off x="7416316" y="863590"/>
            <a:ext cx="3240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>
                <a:solidFill>
                  <a:srgbClr val="FFFFFF"/>
                </a:solidFill>
                <a:cs typeface="Arial" pitchFamily="34" charset="0"/>
              </a:rPr>
              <a:t>CONTOH</a:t>
            </a:r>
            <a:endParaRPr lang="en-US" altLang="ko-KR" sz="3600" b="1" dirty="0">
              <a:solidFill>
                <a:srgbClr val="FFFFFF"/>
              </a:solidFill>
              <a:cs typeface="Arial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1F31A1-1A40-4DC6-B362-6A162CA2D9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297" y="2369896"/>
            <a:ext cx="2098463" cy="14111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E9135E-5129-438C-930D-39EBB1CDABB1}"/>
              </a:ext>
            </a:extLst>
          </p:cNvPr>
          <p:cNvSpPr txBox="1"/>
          <p:nvPr/>
        </p:nvSpPr>
        <p:spPr>
          <a:xfrm>
            <a:off x="607297" y="429477"/>
            <a:ext cx="158843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 1</a:t>
            </a:r>
            <a:endParaRPr lang="en-US" altLang="ko-KR" sz="2400" b="1" dirty="0">
              <a:solidFill>
                <a:srgbClr val="EE6816"/>
              </a:solidFill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A55ABC-C818-4DA0-BBA5-4B621CA6E295}"/>
              </a:ext>
            </a:extLst>
          </p:cNvPr>
          <p:cNvSpPr txBox="1"/>
          <p:nvPr/>
        </p:nvSpPr>
        <p:spPr>
          <a:xfrm>
            <a:off x="607297" y="1863192"/>
            <a:ext cx="1615986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2400" b="1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Contoh 2</a:t>
            </a:r>
            <a:endParaRPr lang="en-US" altLang="ko-KR" sz="2400" b="1" dirty="0">
              <a:solidFill>
                <a:srgbClr val="EE6816"/>
              </a:solidFill>
              <a:cs typeface="Arial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9954409-49FD-4C59-B322-D0D57645302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034625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3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80B7A4-970E-4DE3-A65C-CFD56DBA33DD}"/>
              </a:ext>
            </a:extLst>
          </p:cNvPr>
          <p:cNvSpPr txBox="1"/>
          <p:nvPr/>
        </p:nvSpPr>
        <p:spPr>
          <a:xfrm>
            <a:off x="2051720" y="267494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solidFill>
                  <a:schemeClr val="accent5">
                    <a:lumMod val="75000"/>
                  </a:schemeClr>
                </a:solidFill>
                <a:cs typeface="Arial" pitchFamily="34" charset="0"/>
              </a:rPr>
              <a:t>Latihan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rgbClr val="F2A40D"/>
                </a:solidFill>
                <a:cs typeface="Arial" pitchFamily="34" charset="0"/>
              </a:rPr>
              <a:t>Soal</a:t>
            </a:r>
            <a:r>
              <a:rPr lang="id-ID" altLang="ko-KR" sz="2400" b="1" dirty="0">
                <a:solidFill>
                  <a:srgbClr val="F2A40D"/>
                </a:solidFill>
                <a:cs typeface="Arial" pitchFamily="34" charset="0"/>
              </a:rPr>
              <a:t> 1</a:t>
            </a:r>
            <a:endParaRPr lang="en-US" altLang="ko-KR" sz="2400" b="1" dirty="0">
              <a:solidFill>
                <a:srgbClr val="F2A40D"/>
              </a:solidFill>
              <a:cs typeface="Arial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662D5F-019C-4DAC-9C0C-D92A6222BFDE}"/>
                  </a:ext>
                </a:extLst>
              </p:cNvPr>
              <p:cNvSpPr txBox="1"/>
              <p:nvPr/>
            </p:nvSpPr>
            <p:spPr>
              <a:xfrm>
                <a:off x="1763688" y="1203598"/>
                <a:ext cx="6840760" cy="17030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1.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Suhu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100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°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itchFamily="34" charset="0"/>
                      </a:rPr>
                      <m:t>𝐶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besaran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. . 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2.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Percepatan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9,8 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𝑚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/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𝑠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Arial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vertikal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ke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bawah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besaran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. . 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3.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Berat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massa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7 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Arial" pitchFamily="34" charset="0"/>
                      </a:rPr>
                      <m:t>𝑘𝑔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adalah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besaran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. . 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4. </a:t>
                </a:r>
                <a:r>
                  <a:rPr lang="en-US" altLang="ko-KR" dirty="0" err="1">
                    <a:solidFill>
                      <a:schemeClr val="tx1"/>
                    </a:solidFill>
                    <a:cs typeface="Arial" pitchFamily="34" charset="0"/>
                  </a:rPr>
                  <a:t>Jumlah</a:t>
                </a:r>
                <a:r>
                  <a:rPr lang="en-US" altLang="ko-KR" dirty="0">
                    <a:solidFill>
                      <a:schemeClr val="tx1"/>
                    </a:solidFill>
                    <a:cs typeface="Arial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£500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adalah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 err="1">
                    <a:solidFill>
                      <a:schemeClr val="tx1"/>
                    </a:solidFill>
                  </a:rPr>
                  <a:t>besaran</a:t>
                </a:r>
                <a:r>
                  <a:rPr lang="en-US" dirty="0">
                    <a:solidFill>
                      <a:schemeClr val="tx1"/>
                    </a:solidFill>
                  </a:rPr>
                  <a:t> . . .</a:t>
                </a:r>
                <a:endParaRPr lang="en-US" altLang="ko-KR" dirty="0">
                  <a:solidFill>
                    <a:schemeClr val="tx1"/>
                  </a:solidFill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2662D5F-019C-4DAC-9C0C-D92A6222B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1203598"/>
                <a:ext cx="6840760" cy="1703030"/>
              </a:xfrm>
              <a:prstGeom prst="rect">
                <a:avLst/>
              </a:prstGeom>
              <a:blipFill>
                <a:blip r:embed="rId2"/>
                <a:stretch>
                  <a:fillRect l="-713" b="-4643"/>
                </a:stretch>
              </a:blipFill>
            </p:spPr>
            <p:txBody>
              <a:bodyPr/>
              <a:lstStyle/>
              <a:p>
                <a:r>
                  <a:rPr lang="en-ID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1494CCE-4CC7-4281-82BE-F30100F11962}"/>
              </a:ext>
            </a:extLst>
          </p:cNvPr>
          <p:cNvSpPr txBox="1"/>
          <p:nvPr/>
        </p:nvSpPr>
        <p:spPr>
          <a:xfrm>
            <a:off x="2071101" y="3500890"/>
            <a:ext cx="5904656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>
                <a:solidFill>
                  <a:schemeClr val="tx1"/>
                </a:solidFill>
                <a:cs typeface="Arial" pitchFamily="34" charset="0"/>
              </a:rPr>
              <a:t>“Setelah melengkapi soal-soal tersebut, diketahui bahwa besaran tidak hanya mencakup </a:t>
            </a:r>
            <a:r>
              <a:rPr lang="en-US" altLang="ko-KR" sz="1600" b="1" i="1">
                <a:solidFill>
                  <a:schemeClr val="tx1"/>
                </a:solidFill>
                <a:cs typeface="Arial" pitchFamily="34" charset="0"/>
              </a:rPr>
              <a:t>ukuran</a:t>
            </a:r>
            <a:r>
              <a:rPr lang="en-US" altLang="ko-KR" sz="1600">
                <a:solidFill>
                  <a:schemeClr val="tx1"/>
                </a:solidFill>
                <a:cs typeface="Arial" pitchFamily="34" charset="0"/>
              </a:rPr>
              <a:t> tetapi juga </a:t>
            </a:r>
            <a:r>
              <a:rPr lang="en-US" altLang="ko-KR" sz="1600" b="1" i="1">
                <a:solidFill>
                  <a:schemeClr val="tx1"/>
                </a:solidFill>
                <a:cs typeface="Arial" pitchFamily="34" charset="0"/>
              </a:rPr>
              <a:t>arah</a:t>
            </a:r>
            <a:r>
              <a:rPr lang="en-US" altLang="ko-KR" sz="1600">
                <a:solidFill>
                  <a:schemeClr val="tx1"/>
                </a:solidFill>
                <a:cs typeface="Arial" pitchFamily="34" charset="0"/>
              </a:rPr>
              <a:t>.”</a:t>
            </a:r>
            <a:endParaRPr lang="en-US" altLang="ko-KR" sz="1600" dirty="0">
              <a:solidFill>
                <a:schemeClr val="tx1"/>
              </a:solidFill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1E46C8-E84E-473C-B3FF-D75717AB33E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4322" y="84668"/>
            <a:ext cx="712930" cy="717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87368288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D6832A-664D-5460-43B2-1C363DD89621}"/>
              </a:ext>
            </a:extLst>
          </p:cNvPr>
          <p:cNvSpPr txBox="1"/>
          <p:nvPr/>
        </p:nvSpPr>
        <p:spPr>
          <a:xfrm>
            <a:off x="1763688" y="33950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Avenir"/>
              </a:rPr>
              <a:t>Create a vector with Python and </a:t>
            </a:r>
            <a:r>
              <a:rPr lang="en-US" b="1" i="0" dirty="0" err="1">
                <a:solidFill>
                  <a:srgbClr val="222222"/>
                </a:solidFill>
                <a:effectLst/>
                <a:latin typeface="Avenir"/>
              </a:rPr>
              <a:t>Numpy</a:t>
            </a:r>
            <a:endParaRPr lang="en-US" b="1" i="0" dirty="0">
              <a:solidFill>
                <a:srgbClr val="222222"/>
              </a:solidFill>
              <a:effectLst/>
              <a:latin typeface="Avenir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0E2340-82B9-D505-8891-672DE51C1C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133475"/>
            <a:ext cx="5960889" cy="3327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195DA6C-43F2-28E3-FA29-FA59FB3149AA}"/>
              </a:ext>
            </a:extLst>
          </p:cNvPr>
          <p:cNvSpPr txBox="1"/>
          <p:nvPr/>
        </p:nvSpPr>
        <p:spPr>
          <a:xfrm>
            <a:off x="1796100" y="22945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solidFill>
                  <a:srgbClr val="F2A40D"/>
                </a:solidFill>
                <a:cs typeface="Arial" pitchFamily="34" charset="0"/>
              </a:rPr>
              <a:t>2)Silahkan jalankan kode berikut dan jelaskan hasil outputnya</a:t>
            </a:r>
            <a:endParaRPr lang="en-US" altLang="ko-KR" sz="1400" b="1" dirty="0">
              <a:solidFill>
                <a:srgbClr val="F2A40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1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321E4A-9D82-8FDF-28C6-73F88DED4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160" y="627534"/>
            <a:ext cx="4577680" cy="35604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BC2CDD3-2DA9-0F36-65C5-95F784A86BA0}"/>
              </a:ext>
            </a:extLst>
          </p:cNvPr>
          <p:cNvSpPr txBox="1"/>
          <p:nvPr/>
        </p:nvSpPr>
        <p:spPr>
          <a:xfrm>
            <a:off x="1835696" y="195486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solidFill>
                  <a:srgbClr val="F2A40D"/>
                </a:solidFill>
                <a:cs typeface="Arial" pitchFamily="34" charset="0"/>
              </a:rPr>
              <a:t>3.Silahkan jalankan kode berikut dan jelaskan hasil outputnya</a:t>
            </a:r>
            <a:endParaRPr lang="en-US" altLang="ko-KR" sz="1400" b="1" dirty="0">
              <a:solidFill>
                <a:srgbClr val="F2A40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36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4DB4E8D-F401-0C18-AE29-99F9DC26CC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36" y="498267"/>
            <a:ext cx="4507701" cy="464060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A9B0A5-F812-0D48-AB05-F77C01D42246}"/>
              </a:ext>
            </a:extLst>
          </p:cNvPr>
          <p:cNvSpPr txBox="1"/>
          <p:nvPr/>
        </p:nvSpPr>
        <p:spPr>
          <a:xfrm>
            <a:off x="1727684" y="158592"/>
            <a:ext cx="5688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solidFill>
                  <a:srgbClr val="F2A40D"/>
                </a:solidFill>
                <a:cs typeface="Arial" pitchFamily="34" charset="0"/>
              </a:rPr>
              <a:t>4.Silahkan jalankan kode berikut dan jelaskan hasil outputnya</a:t>
            </a:r>
            <a:endParaRPr lang="en-US" altLang="ko-KR" sz="1400" b="1" dirty="0">
              <a:solidFill>
                <a:srgbClr val="F2A40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9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B7D6AA7-4C0C-A557-90DB-A5F3F49DC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555526"/>
            <a:ext cx="6200875" cy="44954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F9EFE0-047C-6C92-20B0-18C863F5782B}"/>
              </a:ext>
            </a:extLst>
          </p:cNvPr>
          <p:cNvSpPr txBox="1"/>
          <p:nvPr/>
        </p:nvSpPr>
        <p:spPr>
          <a:xfrm>
            <a:off x="1796100" y="22945"/>
            <a:ext cx="5688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d-ID" altLang="ko-KR" sz="1400" b="1" dirty="0">
                <a:solidFill>
                  <a:srgbClr val="F2A40D"/>
                </a:solidFill>
                <a:cs typeface="Arial" pitchFamily="34" charset="0"/>
              </a:rPr>
              <a:t>Tambahkan kode sebelumnya dengan kode ini dan amati hasilnya </a:t>
            </a:r>
            <a:endParaRPr lang="en-US" altLang="ko-KR" sz="1400" b="1" dirty="0">
              <a:solidFill>
                <a:srgbClr val="F2A40D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116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1759</TotalTime>
  <Words>280</Words>
  <Application>Microsoft Office PowerPoint</Application>
  <PresentationFormat>On-screen Show (16:9)</PresentationFormat>
  <Paragraphs>30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Avenir</vt:lpstr>
      <vt:lpstr>Cambria Math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Endah Septa Sintiya</cp:lastModifiedBy>
  <cp:revision>84</cp:revision>
  <dcterms:created xsi:type="dcterms:W3CDTF">2016-12-05T23:26:54Z</dcterms:created>
  <dcterms:modified xsi:type="dcterms:W3CDTF">2022-10-18T04:31:25Z</dcterms:modified>
</cp:coreProperties>
</file>