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66189-C2F2-4D2E-B3ED-CDECA72EB77A}" v="526" dt="2023-10-13T06:41:30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slide" Target="slides/slide17.xml" Id="rId18" /><Relationship Type="http://schemas.openxmlformats.org/officeDocument/2006/relationships/tableStyles" Target="tableStyles.xml" Id="rId26" /><Relationship Type="http://schemas.openxmlformats.org/officeDocument/2006/relationships/slide" Target="slides/slide2.xml" Id="rId3" /><Relationship Type="http://schemas.openxmlformats.org/officeDocument/2006/relationships/slide" Target="slides/slide20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openxmlformats.org/officeDocument/2006/relationships/theme" Target="theme/theme1.xml" Id="rId25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slide" Target="slides/slide19.xml" Id="rId20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viewProps" Target="viewProps.xml" Id="rId24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presProps" Target="presProps.xml" Id="rId23" /><Relationship Type="http://schemas.microsoft.com/office/2015/10/relationships/revisionInfo" Target="revisionInfo.xml" Id="rId28" /><Relationship Type="http://schemas.openxmlformats.org/officeDocument/2006/relationships/slide" Target="slides/slide9.xml" Id="rId10" /><Relationship Type="http://schemas.openxmlformats.org/officeDocument/2006/relationships/slide" Target="slides/slide18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slide" Target="slides/slide21.xml" Id="rId22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grey room full of question marks with an opening going out">
            <a:extLst>
              <a:ext uri="{FF2B5EF4-FFF2-40B4-BE49-F238E27FC236}">
                <a16:creationId xmlns:a16="http://schemas.microsoft.com/office/drawing/2014/main" id="{5F805BD8-8464-DF57-C106-B1FD504281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8" r="20810" b="90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solidFill>
                  <a:schemeClr val="bg1"/>
                </a:solidFill>
                <a:ea typeface="+mj-lt"/>
                <a:cs typeface="+mj-lt"/>
              </a:rPr>
              <a:t>The concept of information system-based decision making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ea typeface="Calibri"/>
                <a:cs typeface="Calibri"/>
              </a:rPr>
              <a:t>We uhhhhhhhhhhh yes wdk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y room full of question marks with an opening going out">
            <a:extLst>
              <a:ext uri="{FF2B5EF4-FFF2-40B4-BE49-F238E27FC236}">
                <a16:creationId xmlns:a16="http://schemas.microsoft.com/office/drawing/2014/main" id="{A1C12FF9-A44E-9437-BC21-9EDD722871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EC52DB-4E86-4D03-3B6B-45F797568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Decision-making factors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EAD38-19BC-7C42-16C5-90B53DC57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Internal state of the organization</a:t>
            </a:r>
            <a:endParaRPr lang="en-US">
              <a:solidFill>
                <a:srgbClr val="FFFFFF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Availability of required information</a:t>
            </a:r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External circumstances of the organization</a:t>
            </a:r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Personality and decision-making skills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355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776D29F-0A2C-4F75-8582-7C7DFCBD1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EA4D0-7406-A0A4-BD80-E8ADDF12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819"/>
            <a:ext cx="4375151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Quantitative Methods in decision making</a:t>
            </a:r>
          </a:p>
        </p:txBody>
      </p:sp>
      <p:pic>
        <p:nvPicPr>
          <p:cNvPr id="9" name="Content Placeholder 8" descr="A grey room full of question marks with an opening going out">
            <a:extLst>
              <a:ext uri="{FF2B5EF4-FFF2-40B4-BE49-F238E27FC236}">
                <a16:creationId xmlns:a16="http://schemas.microsoft.com/office/drawing/2014/main" id="{A7C1BF91-1F9D-F6CC-5F84-799EE965F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219" r="27420" b="-2"/>
          <a:stretch/>
        </p:blipFill>
        <p:spPr>
          <a:xfrm>
            <a:off x="5682343" y="1"/>
            <a:ext cx="6509657" cy="6857999"/>
          </a:xfrm>
          <a:custGeom>
            <a:avLst/>
            <a:gdLst/>
            <a:ahLst/>
            <a:cxnLst/>
            <a:rect l="l" t="t" r="r" b="b"/>
            <a:pathLst>
              <a:path w="650965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0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3" y="528850"/>
                  <a:pt x="335480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2" y="612658"/>
                </a:lnTo>
                <a:cubicBezTo>
                  <a:pt x="358987" y="604728"/>
                  <a:pt x="357230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8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5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509657" y="0"/>
                </a:lnTo>
                <a:lnTo>
                  <a:pt x="650965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0" y="6796804"/>
                </a:lnTo>
                <a:cubicBezTo>
                  <a:pt x="32161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5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7" y="6463490"/>
                </a:cubicBezTo>
                <a:cubicBezTo>
                  <a:pt x="116556" y="6431292"/>
                  <a:pt x="131034" y="6400429"/>
                  <a:pt x="146086" y="6363664"/>
                </a:cubicBezTo>
                <a:cubicBezTo>
                  <a:pt x="142275" y="6350899"/>
                  <a:pt x="131986" y="6331277"/>
                  <a:pt x="131034" y="6311084"/>
                </a:cubicBezTo>
                <a:cubicBezTo>
                  <a:pt x="127795" y="6246121"/>
                  <a:pt x="145513" y="6185351"/>
                  <a:pt x="173518" y="6127247"/>
                </a:cubicBezTo>
                <a:cubicBezTo>
                  <a:pt x="181899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5" y="6056948"/>
                </a:cubicBezTo>
                <a:cubicBezTo>
                  <a:pt x="243432" y="6050282"/>
                  <a:pt x="242863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1" y="5900735"/>
                  <a:pt x="264200" y="5897114"/>
                </a:cubicBezTo>
                <a:cubicBezTo>
                  <a:pt x="268199" y="5891590"/>
                  <a:pt x="274295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8" y="5779191"/>
                  <a:pt x="299823" y="5771953"/>
                  <a:pt x="302870" y="5765474"/>
                </a:cubicBezTo>
                <a:cubicBezTo>
                  <a:pt x="305728" y="5759378"/>
                  <a:pt x="310683" y="5754234"/>
                  <a:pt x="313730" y="5748136"/>
                </a:cubicBezTo>
                <a:cubicBezTo>
                  <a:pt x="321920" y="5731564"/>
                  <a:pt x="329541" y="5714607"/>
                  <a:pt x="338685" y="5695178"/>
                </a:cubicBezTo>
                <a:cubicBezTo>
                  <a:pt x="321541" y="5684320"/>
                  <a:pt x="331257" y="5669647"/>
                  <a:pt x="339447" y="5651360"/>
                </a:cubicBezTo>
                <a:cubicBezTo>
                  <a:pt x="347830" y="5632691"/>
                  <a:pt x="350497" y="5611164"/>
                  <a:pt x="353545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5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2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2" y="4346201"/>
                  <a:pt x="391265" y="4340674"/>
                  <a:pt x="392218" y="4335722"/>
                </a:cubicBezTo>
                <a:cubicBezTo>
                  <a:pt x="401743" y="4281810"/>
                  <a:pt x="387838" y="4231324"/>
                  <a:pt x="369547" y="4181603"/>
                </a:cubicBezTo>
                <a:cubicBezTo>
                  <a:pt x="367643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6" y="4078159"/>
                  <a:pt x="348211" y="4040058"/>
                  <a:pt x="331447" y="4003861"/>
                </a:cubicBezTo>
                <a:cubicBezTo>
                  <a:pt x="314494" y="3967091"/>
                  <a:pt x="300203" y="3932993"/>
                  <a:pt x="317349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3" y="3799258"/>
                  <a:pt x="307443" y="3784397"/>
                </a:cubicBezTo>
                <a:cubicBezTo>
                  <a:pt x="307443" y="3744770"/>
                  <a:pt x="297345" y="3709529"/>
                  <a:pt x="276771" y="3675238"/>
                </a:cubicBezTo>
                <a:cubicBezTo>
                  <a:pt x="268770" y="3661899"/>
                  <a:pt x="274106" y="3641134"/>
                  <a:pt x="272009" y="3623799"/>
                </a:cubicBezTo>
                <a:cubicBezTo>
                  <a:pt x="269533" y="3605509"/>
                  <a:pt x="267247" y="3586653"/>
                  <a:pt x="261720" y="3569124"/>
                </a:cubicBezTo>
                <a:cubicBezTo>
                  <a:pt x="247243" y="3523785"/>
                  <a:pt x="230859" y="3479015"/>
                  <a:pt x="215618" y="3433866"/>
                </a:cubicBezTo>
                <a:cubicBezTo>
                  <a:pt x="203045" y="3396719"/>
                  <a:pt x="212951" y="3360139"/>
                  <a:pt x="218286" y="3323372"/>
                </a:cubicBezTo>
                <a:cubicBezTo>
                  <a:pt x="221715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5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5" y="2966742"/>
                  <a:pt x="144560" y="2940455"/>
                  <a:pt x="128366" y="2910353"/>
                </a:cubicBezTo>
                <a:cubicBezTo>
                  <a:pt x="117318" y="2889587"/>
                  <a:pt x="109126" y="2866918"/>
                  <a:pt x="102268" y="2844248"/>
                </a:cubicBezTo>
                <a:cubicBezTo>
                  <a:pt x="93313" y="2813958"/>
                  <a:pt x="87978" y="2782716"/>
                  <a:pt x="79216" y="2752235"/>
                </a:cubicBezTo>
                <a:cubicBezTo>
                  <a:pt x="66072" y="2706131"/>
                  <a:pt x="55785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1" y="2360933"/>
                </a:cubicBezTo>
                <a:cubicBezTo>
                  <a:pt x="28541" y="2356744"/>
                  <a:pt x="36543" y="2344741"/>
                  <a:pt x="37877" y="2335405"/>
                </a:cubicBezTo>
                <a:cubicBezTo>
                  <a:pt x="41877" y="2307402"/>
                  <a:pt x="35971" y="2281683"/>
                  <a:pt x="23017" y="2254633"/>
                </a:cubicBezTo>
                <a:cubicBezTo>
                  <a:pt x="10824" y="2229296"/>
                  <a:pt x="12158" y="2197670"/>
                  <a:pt x="7395" y="2168903"/>
                </a:cubicBezTo>
                <a:cubicBezTo>
                  <a:pt x="5680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4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68" y="1851709"/>
                  <a:pt x="52545" y="1813610"/>
                  <a:pt x="68738" y="1768838"/>
                </a:cubicBezTo>
                <a:cubicBezTo>
                  <a:pt x="85886" y="1721785"/>
                  <a:pt x="112174" y="1676253"/>
                  <a:pt x="104363" y="1623675"/>
                </a:cubicBezTo>
                <a:cubicBezTo>
                  <a:pt x="99601" y="1591859"/>
                  <a:pt x="88551" y="1561189"/>
                  <a:pt x="81882" y="1529563"/>
                </a:cubicBezTo>
                <a:cubicBezTo>
                  <a:pt x="79597" y="1518324"/>
                  <a:pt x="79978" y="1505751"/>
                  <a:pt x="82264" y="1494509"/>
                </a:cubicBezTo>
                <a:cubicBezTo>
                  <a:pt x="92743" y="1440216"/>
                  <a:pt x="94266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6" y="1151600"/>
                </a:cubicBezTo>
                <a:cubicBezTo>
                  <a:pt x="100553" y="1134834"/>
                  <a:pt x="96553" y="1114449"/>
                  <a:pt x="98077" y="1095972"/>
                </a:cubicBezTo>
                <a:cubicBezTo>
                  <a:pt x="99409" y="1078826"/>
                  <a:pt x="99981" y="1061298"/>
                  <a:pt x="104363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3" y="949281"/>
                  <a:pt x="103219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6" y="694576"/>
                </a:cubicBezTo>
                <a:cubicBezTo>
                  <a:pt x="102268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2" y="531310"/>
                  <a:pt x="114080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6" y="340425"/>
                  <a:pt x="88551" y="300800"/>
                  <a:pt x="84930" y="261173"/>
                </a:cubicBezTo>
                <a:cubicBezTo>
                  <a:pt x="84168" y="252600"/>
                  <a:pt x="88933" y="243648"/>
                  <a:pt x="89313" y="234883"/>
                </a:cubicBezTo>
                <a:cubicBezTo>
                  <a:pt x="90266" y="207450"/>
                  <a:pt x="90457" y="180017"/>
                  <a:pt x="91026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8" y="85336"/>
                  <a:pt x="98077" y="66857"/>
                  <a:pt x="83217" y="47806"/>
                </a:cubicBezTo>
                <a:cubicBezTo>
                  <a:pt x="77453" y="40471"/>
                  <a:pt x="73691" y="32636"/>
                  <a:pt x="71206" y="24480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4D41903-2C9D-4F9E-AA1F-6161F8A6F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6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4574B5-C90E-412D-BAB0-B9F483290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97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ey room full of question marks with an opening going out">
            <a:extLst>
              <a:ext uri="{FF2B5EF4-FFF2-40B4-BE49-F238E27FC236}">
                <a16:creationId xmlns:a16="http://schemas.microsoft.com/office/drawing/2014/main" id="{805A33D3-4F03-46CE-CD01-A560E947F3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6B2030-1607-FB0D-3969-A5F4790C3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Operations research concept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C6B30-0382-E6DC-D45F-2629D68F1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is a quantitative approach to decision making that uses scientific methods, mathematical models, and computers</a:t>
            </a:r>
          </a:p>
          <a:p>
            <a:r>
              <a:rPr lang="en-US">
                <a:solidFill>
                  <a:srgbClr val="FFFFFF"/>
                </a:solidFill>
                <a:ea typeface="Calibri"/>
                <a:cs typeface="Calibri"/>
              </a:rPr>
              <a:t>7 main charactheristics</a:t>
            </a:r>
          </a:p>
          <a:p>
            <a:pPr lvl="1"/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Focused on decision making</a:t>
            </a:r>
          </a:p>
          <a:p>
            <a:pPr lvl="1"/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Use of scientific methods</a:t>
            </a:r>
          </a:p>
          <a:p>
            <a:pPr lvl="1"/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Use of mathematical models</a:t>
            </a:r>
            <a:endParaRPr lang="en-US">
              <a:solidFill>
                <a:srgbClr val="FFFFFF"/>
              </a:solidFill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Economic effectiveness</a:t>
            </a:r>
            <a:endParaRPr lang="en-US">
              <a:solidFill>
                <a:srgbClr val="FFFFFF"/>
              </a:solidFill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Computer dependent</a:t>
            </a:r>
          </a:p>
          <a:p>
            <a:pPr lvl="1"/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Team approach</a:t>
            </a:r>
          </a:p>
          <a:p>
            <a:pPr lvl="1"/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System organization</a:t>
            </a:r>
            <a:endParaRPr lang="en-US">
              <a:solidFill>
                <a:srgbClr val="FFFFFF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84883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y room full of question marks with an opening going out">
            <a:extLst>
              <a:ext uri="{FF2B5EF4-FFF2-40B4-BE49-F238E27FC236}">
                <a16:creationId xmlns:a16="http://schemas.microsoft.com/office/drawing/2014/main" id="{66A05B1E-5C4B-65AD-460F-2A884CD40B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7C6602-EB87-6A27-EEB2-70276FAC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Operations research model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CDF9C-C6EC-B695-655A-D2357A17B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The operations research model is a simplification of reality used to understand and solve problems</a:t>
            </a:r>
          </a:p>
          <a:p>
            <a:r>
              <a:rPr lang="en-US">
                <a:solidFill>
                  <a:srgbClr val="FFFFFF"/>
                </a:solidFill>
                <a:ea typeface="Calibri"/>
                <a:cs typeface="Calibri"/>
              </a:rPr>
              <a:t>Operation Research Model:</a:t>
            </a:r>
          </a:p>
          <a:p>
            <a:pPr lvl="1"/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Linear programming</a:t>
            </a:r>
            <a:endParaRPr lang="en-US">
              <a:solidFill>
                <a:srgbClr val="FFFFFF"/>
              </a:solidFill>
              <a:ea typeface="Calibri"/>
              <a:cs typeface="Calibri"/>
            </a:endParaRPr>
          </a:p>
          <a:p>
            <a:pPr lvl="1"/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Queuing theory</a:t>
            </a:r>
            <a:endParaRPr lang="en-US">
              <a:solidFill>
                <a:srgbClr val="FFFFFF"/>
              </a:solidFill>
            </a:endParaRPr>
          </a:p>
          <a:p>
            <a:pPr lvl="1"/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Network analysis</a:t>
            </a:r>
            <a:endParaRPr lang="en-US">
              <a:solidFill>
                <a:srgbClr val="FFFFFF"/>
              </a:solidFill>
            </a:endParaRPr>
          </a:p>
          <a:p>
            <a:pPr lvl="1"/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Game theory</a:t>
            </a:r>
            <a:endParaRPr lang="en-US">
              <a:solidFill>
                <a:srgbClr val="FFFFFF"/>
              </a:solidFill>
            </a:endParaRPr>
          </a:p>
          <a:p>
            <a:pPr lvl="1"/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Markov chain model</a:t>
            </a:r>
            <a:endParaRPr lang="en-US">
              <a:solidFill>
                <a:srgbClr val="FFFFFF"/>
              </a:solidFill>
            </a:endParaRPr>
          </a:p>
          <a:p>
            <a:pPr lvl="1"/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Dynamic programs</a:t>
            </a:r>
            <a:endParaRPr lang="en-US">
              <a:solidFill>
                <a:srgbClr val="FFFFFF"/>
              </a:solidFill>
            </a:endParaRPr>
          </a:p>
          <a:p>
            <a:pPr lvl="1"/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Simulation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492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75FFAD0-2409-47F2-980A-2CF4FFC69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!!Rectangle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grey room full of question marks with an opening going out">
            <a:extLst>
              <a:ext uri="{FF2B5EF4-FFF2-40B4-BE49-F238E27FC236}">
                <a16:creationId xmlns:a16="http://schemas.microsoft.com/office/drawing/2014/main" id="{F83C3CC6-362C-7F6E-EA6E-7D58E5BE1D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394ADF-FAE9-F849-EC8E-D66E1AAD2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  <a:ea typeface="+mj-lt"/>
                <a:cs typeface="+mj-lt"/>
              </a:rPr>
              <a:t>Operations research applications</a:t>
            </a:r>
            <a:endParaRPr lang="en-US" sz="60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FC10E-A1EC-FBF5-438D-47CB8944C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solidFill>
                  <a:srgbClr val="FFFFFF"/>
                </a:solidFill>
                <a:ea typeface="+mn-lt"/>
                <a:cs typeface="+mn-lt"/>
              </a:rPr>
              <a:t>Inventory problems</a:t>
            </a:r>
            <a:endParaRPr lang="en-US" sz="1700">
              <a:solidFill>
                <a:srgbClr val="FFFFFF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en-US" sz="1700">
                <a:solidFill>
                  <a:srgbClr val="FFFFFF"/>
                </a:solidFill>
                <a:ea typeface="+mn-lt"/>
                <a:cs typeface="+mn-lt"/>
              </a:rPr>
              <a:t>Allocation problems</a:t>
            </a:r>
            <a:endParaRPr lang="en-US" sz="1700">
              <a:solidFill>
                <a:srgbClr val="FFFFFF"/>
              </a:solidFill>
            </a:endParaRPr>
          </a:p>
          <a:p>
            <a:r>
              <a:rPr lang="en-US" sz="1700">
                <a:solidFill>
                  <a:srgbClr val="FFFFFF"/>
                </a:solidFill>
                <a:ea typeface="+mn-lt"/>
                <a:cs typeface="+mn-lt"/>
              </a:rPr>
              <a:t>Queuing problems</a:t>
            </a:r>
            <a:endParaRPr lang="en-US" sz="1700">
              <a:solidFill>
                <a:srgbClr val="FFFFFF"/>
              </a:solidFill>
            </a:endParaRPr>
          </a:p>
          <a:p>
            <a:r>
              <a:rPr lang="en-US" sz="1700">
                <a:solidFill>
                  <a:srgbClr val="FFFFFF"/>
                </a:solidFill>
                <a:ea typeface="+mn-lt"/>
                <a:cs typeface="+mn-lt"/>
              </a:rPr>
              <a:t>Sequencing issues</a:t>
            </a:r>
            <a:endParaRPr lang="en-US" sz="1700">
              <a:solidFill>
                <a:srgbClr val="FFFFFF"/>
              </a:solidFill>
            </a:endParaRPr>
          </a:p>
          <a:p>
            <a:r>
              <a:rPr lang="en-US" sz="1700">
                <a:solidFill>
                  <a:srgbClr val="FFFFFF"/>
                </a:solidFill>
                <a:ea typeface="+mn-lt"/>
                <a:cs typeface="+mn-lt"/>
              </a:rPr>
              <a:t>Routing problems</a:t>
            </a:r>
            <a:endParaRPr lang="en-US" sz="1700">
              <a:solidFill>
                <a:srgbClr val="FFFFFF"/>
              </a:solidFill>
            </a:endParaRPr>
          </a:p>
          <a:p>
            <a:r>
              <a:rPr lang="en-US" sz="1700">
                <a:solidFill>
                  <a:srgbClr val="FFFFFF"/>
                </a:solidFill>
                <a:ea typeface="+mn-lt"/>
                <a:cs typeface="+mn-lt"/>
              </a:rPr>
              <a:t>Replacement issues</a:t>
            </a:r>
          </a:p>
          <a:p>
            <a:r>
              <a:rPr lang="en-US" sz="1700">
                <a:solidFill>
                  <a:srgbClr val="FFFFFF"/>
                </a:solidFill>
                <a:ea typeface="+mn-lt"/>
                <a:cs typeface="+mn-lt"/>
              </a:rPr>
              <a:t>Competition issues</a:t>
            </a:r>
            <a:endParaRPr lang="en-US" sz="1700">
              <a:solidFill>
                <a:srgbClr val="FFFFFF"/>
              </a:solidFill>
            </a:endParaRPr>
          </a:p>
          <a:p>
            <a:r>
              <a:rPr lang="en-US" sz="1700">
                <a:solidFill>
                  <a:srgbClr val="FFFFFF"/>
                </a:solidFill>
                <a:ea typeface="+mn-lt"/>
                <a:cs typeface="+mn-lt"/>
              </a:rPr>
              <a:t>Search problems</a:t>
            </a:r>
            <a:endParaRPr lang="en-US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727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5FA909-3F24-448C-A8BC-7CF77F62F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8B950-3481-ACDA-90B5-7E3DAABFF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  <a:ea typeface="+mj-lt"/>
                <a:cs typeface="+mj-lt"/>
              </a:rPr>
              <a:t>Decision making process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65FF4-55D1-6B5B-728F-5F25E85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6140449" cy="286228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The decision making process is a series of activities to select the best alternative to solve a problem. There are various decision-making process models that can be used, depending on the complexity of the problem at hand.</a:t>
            </a:r>
            <a:endParaRPr lang="en-US" sz="2400">
              <a:solidFill>
                <a:schemeClr val="bg1">
                  <a:alpha val="80000"/>
                </a:schemeClr>
              </a:solidFill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Picture 4" descr="A grey room full of question marks with an opening going out">
            <a:extLst>
              <a:ext uri="{FF2B5EF4-FFF2-40B4-BE49-F238E27FC236}">
                <a16:creationId xmlns:a16="http://schemas.microsoft.com/office/drawing/2014/main" id="{1D70655F-73E4-2765-FF6A-DEC594BF7A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86" r="36987" b="-2"/>
          <a:stretch/>
        </p:blipFill>
        <p:spPr>
          <a:xfrm>
            <a:off x="7668829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B60959F-9B69-4520-A16E-EA6BECC7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8D5A6E8-CD1B-4796-ABD1-A6F27F6C0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7E12F56-F4EE-4535-8677-C11996E24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5962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y room full of question marks with an opening going out">
            <a:extLst>
              <a:ext uri="{FF2B5EF4-FFF2-40B4-BE49-F238E27FC236}">
                <a16:creationId xmlns:a16="http://schemas.microsoft.com/office/drawing/2014/main" id="{87646C0E-6670-604E-4138-0E37164173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94" b="-1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2ED6C-E551-E197-DC35-A6CAC5F73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anchor="b">
            <a:normAutofit/>
          </a:bodyPr>
          <a:lstStyle/>
          <a:p>
            <a:r>
              <a:rPr lang="en-US" sz="2800">
                <a:ea typeface="+mj-lt"/>
                <a:cs typeface="+mj-lt"/>
              </a:rPr>
              <a:t>Management Decision Type</a:t>
            </a:r>
            <a:endParaRPr lang="en-US" sz="2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71EEE-BE54-A65B-DBBE-78D7835A8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Programmed Decision</a:t>
            </a:r>
          </a:p>
          <a:p>
            <a:r>
              <a:rPr lang="en-US" sz="1700">
                <a:ea typeface="+mn-lt"/>
                <a:cs typeface="+mn-lt"/>
              </a:rPr>
              <a:t>Half/Partially Programmed Decision</a:t>
            </a:r>
          </a:p>
          <a:p>
            <a:r>
              <a:rPr lang="en-US" sz="1700">
                <a:ea typeface="+mn-lt"/>
                <a:cs typeface="+mn-lt"/>
              </a:rPr>
              <a:t>Unprogrammed / Unstructured Decision</a:t>
            </a:r>
            <a:endParaRPr lang="en-US" sz="17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2796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8D6BB-2270-6F2D-6CFE-A0787E2F4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28000"/>
            <a:ext cx="6143626" cy="1400400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sz="3100">
                <a:solidFill>
                  <a:schemeClr val="bg1"/>
                </a:solidFill>
              </a:rPr>
              <a:t>Mechanism, Stage, and Model of Decision Making in an Organization</a:t>
            </a:r>
          </a:p>
        </p:txBody>
      </p:sp>
      <p:pic>
        <p:nvPicPr>
          <p:cNvPr id="5" name="Content Placeholder 4" descr="A grey room full of question marks with an opening going out">
            <a:extLst>
              <a:ext uri="{FF2B5EF4-FFF2-40B4-BE49-F238E27FC236}">
                <a16:creationId xmlns:a16="http://schemas.microsoft.com/office/drawing/2014/main" id="{7647DE19-2DED-D014-A51C-876942C43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968" b="30066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2235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7A24-E8E6-1C79-790A-A94B8A1C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>
                <a:ea typeface="+mj-lt"/>
                <a:cs typeface="+mj-lt"/>
              </a:rPr>
              <a:t>Decision Making Mechanism in an Organization</a:t>
            </a:r>
            <a:endParaRPr lang="en-US" sz="420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B4A19-F89F-72DC-6CE4-57D0B8236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Decision making mechanism is a set of activities that is done in order to solve a problem</a:t>
            </a:r>
            <a:endParaRPr lang="en-US"/>
          </a:p>
          <a:p>
            <a:pPr lvl="1"/>
            <a:r>
              <a:rPr lang="en-US" sz="2000" dirty="0">
                <a:ea typeface="+mn-lt"/>
                <a:cs typeface="+mn-lt"/>
              </a:rPr>
              <a:t>Understanding and Problem Formulation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Collection and analysis of relevant data</a:t>
            </a:r>
            <a:endParaRPr lang="en-US" sz="2000" dirty="0">
              <a:ea typeface="Calibri"/>
              <a:cs typeface="Calibri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Choosing the best alternative</a:t>
            </a:r>
            <a:endParaRPr lang="en-US" sz="2000" dirty="0">
              <a:ea typeface="Calibri"/>
              <a:cs typeface="Calibri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Decision Implementation</a:t>
            </a:r>
            <a:endParaRPr lang="en-US" sz="2000" dirty="0">
              <a:ea typeface="Calibri"/>
              <a:cs typeface="Calibri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Evaluation</a:t>
            </a:r>
            <a:endParaRPr lang="en-US" sz="2000" dirty="0">
              <a:ea typeface="Calibri"/>
              <a:cs typeface="Calibri"/>
            </a:endParaRPr>
          </a:p>
        </p:txBody>
      </p:sp>
      <p:pic>
        <p:nvPicPr>
          <p:cNvPr id="5" name="Picture 4" descr="A grey room full of question marks with an opening going out">
            <a:extLst>
              <a:ext uri="{FF2B5EF4-FFF2-40B4-BE49-F238E27FC236}">
                <a16:creationId xmlns:a16="http://schemas.microsoft.com/office/drawing/2014/main" id="{2D165D6F-D705-57F5-9BAA-BA58BA6276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3" r="25624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80936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6A15A88-001A-4EEF-8984-D87E6435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F75A6-6945-020D-F85D-5880E1933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367673"/>
            <a:ext cx="6124576" cy="26655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200">
                <a:solidFill>
                  <a:schemeClr val="bg1"/>
                </a:solidFill>
              </a:rPr>
              <a:t>Decision Making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46A34-5F1E-7530-242A-0AE1C0281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702" y="4414180"/>
            <a:ext cx="6128274" cy="8845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>
                <a:solidFill>
                  <a:schemeClr val="bg1"/>
                </a:solidFill>
              </a:rPr>
              <a:t>There are 7 stages while making decision</a:t>
            </a:r>
          </a:p>
        </p:txBody>
      </p:sp>
      <p:pic>
        <p:nvPicPr>
          <p:cNvPr id="5" name="Picture 4" descr="A grey room full of question marks with an opening going out">
            <a:extLst>
              <a:ext uri="{FF2B5EF4-FFF2-40B4-BE49-F238E27FC236}">
                <a16:creationId xmlns:a16="http://schemas.microsoft.com/office/drawing/2014/main" id="{7559E9E7-E531-BD06-5C75-0FC4826165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20" r="26181" b="-1"/>
          <a:stretch/>
        </p:blipFill>
        <p:spPr>
          <a:xfrm>
            <a:off x="1" y="10"/>
            <a:ext cx="4551219" cy="6857990"/>
          </a:xfrm>
          <a:custGeom>
            <a:avLst/>
            <a:gdLst/>
            <a:ahLst/>
            <a:cxnLst/>
            <a:rect l="l" t="t" r="r" b="b"/>
            <a:pathLst>
              <a:path w="4551219" h="6858000">
                <a:moveTo>
                  <a:pt x="4194211" y="6564619"/>
                </a:moveTo>
                <a:lnTo>
                  <a:pt x="4194211" y="6564620"/>
                </a:lnTo>
                <a:cubicBezTo>
                  <a:pt x="4204498" y="6575478"/>
                  <a:pt x="4210595" y="6582146"/>
                  <a:pt x="4216690" y="6588625"/>
                </a:cubicBezTo>
                <a:lnTo>
                  <a:pt x="4233312" y="6625224"/>
                </a:lnTo>
                <a:lnTo>
                  <a:pt x="4226218" y="6662539"/>
                </a:lnTo>
                <a:lnTo>
                  <a:pt x="4226217" y="6662540"/>
                </a:lnTo>
                <a:lnTo>
                  <a:pt x="4226216" y="6662543"/>
                </a:lnTo>
                <a:lnTo>
                  <a:pt x="4214767" y="6683026"/>
                </a:lnTo>
                <a:lnTo>
                  <a:pt x="4211619" y="6702975"/>
                </a:lnTo>
                <a:lnTo>
                  <a:pt x="4211619" y="6702976"/>
                </a:lnTo>
                <a:cubicBezTo>
                  <a:pt x="4212024" y="6716168"/>
                  <a:pt x="4217168" y="6729218"/>
                  <a:pt x="4225455" y="6742552"/>
                </a:cubicBezTo>
                <a:lnTo>
                  <a:pt x="4225456" y="6742554"/>
                </a:lnTo>
                <a:lnTo>
                  <a:pt x="4244933" y="6812061"/>
                </a:lnTo>
                <a:lnTo>
                  <a:pt x="4244933" y="6812063"/>
                </a:lnTo>
                <a:lnTo>
                  <a:pt x="4244933" y="6812062"/>
                </a:lnTo>
                <a:lnTo>
                  <a:pt x="4244933" y="6812061"/>
                </a:lnTo>
                <a:lnTo>
                  <a:pt x="4240159" y="6776799"/>
                </a:lnTo>
                <a:lnTo>
                  <a:pt x="4225456" y="6742554"/>
                </a:lnTo>
                <a:lnTo>
                  <a:pt x="4225455" y="6742551"/>
                </a:lnTo>
                <a:lnTo>
                  <a:pt x="4211619" y="6702975"/>
                </a:lnTo>
                <a:lnTo>
                  <a:pt x="4226216" y="6662543"/>
                </a:lnTo>
                <a:lnTo>
                  <a:pt x="4226217" y="6662541"/>
                </a:lnTo>
                <a:lnTo>
                  <a:pt x="4226218" y="6662539"/>
                </a:lnTo>
                <a:lnTo>
                  <a:pt x="4233301" y="6645551"/>
                </a:lnTo>
                <a:lnTo>
                  <a:pt x="4233312" y="6625224"/>
                </a:lnTo>
                <a:lnTo>
                  <a:pt x="4233312" y="6625223"/>
                </a:lnTo>
                <a:cubicBezTo>
                  <a:pt x="4231216" y="6611340"/>
                  <a:pt x="4225168" y="6597577"/>
                  <a:pt x="4216690" y="6588624"/>
                </a:cubicBezTo>
                <a:close/>
                <a:moveTo>
                  <a:pt x="4274532" y="6438980"/>
                </a:moveTo>
                <a:lnTo>
                  <a:pt x="4254602" y="6463839"/>
                </a:lnTo>
                <a:lnTo>
                  <a:pt x="4254600" y="6463848"/>
                </a:lnTo>
                <a:lnTo>
                  <a:pt x="4240803" y="6513011"/>
                </a:lnTo>
                <a:lnTo>
                  <a:pt x="4221998" y="6546193"/>
                </a:lnTo>
                <a:lnTo>
                  <a:pt x="4221998" y="6546194"/>
                </a:lnTo>
                <a:lnTo>
                  <a:pt x="4238336" y="6521803"/>
                </a:lnTo>
                <a:lnTo>
                  <a:pt x="4240803" y="6513011"/>
                </a:lnTo>
                <a:lnTo>
                  <a:pt x="4243614" y="6508051"/>
                </a:lnTo>
                <a:lnTo>
                  <a:pt x="4254600" y="6463848"/>
                </a:lnTo>
                <a:lnTo>
                  <a:pt x="4254602" y="6463840"/>
                </a:lnTo>
                <a:cubicBezTo>
                  <a:pt x="4257553" y="6451649"/>
                  <a:pt x="4265030" y="6444076"/>
                  <a:pt x="4274532" y="6438980"/>
                </a:cubicBezTo>
                <a:close/>
                <a:moveTo>
                  <a:pt x="4360506" y="6365203"/>
                </a:moveTo>
                <a:lnTo>
                  <a:pt x="4359224" y="6387909"/>
                </a:lnTo>
                <a:lnTo>
                  <a:pt x="4357461" y="6391548"/>
                </a:lnTo>
                <a:lnTo>
                  <a:pt x="4349806" y="6407331"/>
                </a:lnTo>
                <a:lnTo>
                  <a:pt x="4349806" y="6407332"/>
                </a:lnTo>
                <a:lnTo>
                  <a:pt x="4357461" y="6391548"/>
                </a:lnTo>
                <a:lnTo>
                  <a:pt x="4359225" y="6387909"/>
                </a:lnTo>
                <a:close/>
                <a:moveTo>
                  <a:pt x="4121437" y="4221390"/>
                </a:moveTo>
                <a:lnTo>
                  <a:pt x="4121437" y="4221391"/>
                </a:lnTo>
                <a:cubicBezTo>
                  <a:pt x="4122199" y="4232060"/>
                  <a:pt x="4122389" y="4243872"/>
                  <a:pt x="4127153" y="4253014"/>
                </a:cubicBezTo>
                <a:cubicBezTo>
                  <a:pt x="4139346" y="4277401"/>
                  <a:pt x="4154966" y="4300070"/>
                  <a:pt x="4166969" y="4324645"/>
                </a:cubicBezTo>
                <a:lnTo>
                  <a:pt x="4175923" y="4363890"/>
                </a:lnTo>
                <a:lnTo>
                  <a:pt x="4175161" y="4482003"/>
                </a:lnTo>
                <a:cubicBezTo>
                  <a:pt x="4172493" y="4546775"/>
                  <a:pt x="4171921" y="4612499"/>
                  <a:pt x="4115151" y="4659173"/>
                </a:cubicBezTo>
                <a:cubicBezTo>
                  <a:pt x="4110579" y="4662985"/>
                  <a:pt x="4107911" y="4671175"/>
                  <a:pt x="4107149" y="4677654"/>
                </a:cubicBezTo>
                <a:cubicBezTo>
                  <a:pt x="4103530" y="4707563"/>
                  <a:pt x="4103148" y="4738234"/>
                  <a:pt x="4097242" y="4767763"/>
                </a:cubicBezTo>
                <a:cubicBezTo>
                  <a:pt x="4094861" y="4779574"/>
                  <a:pt x="4094052" y="4790386"/>
                  <a:pt x="4095933" y="4800482"/>
                </a:cubicBezTo>
                <a:lnTo>
                  <a:pt x="4095933" y="4800483"/>
                </a:lnTo>
                <a:cubicBezTo>
                  <a:pt x="4097814" y="4810580"/>
                  <a:pt x="4102387" y="4819963"/>
                  <a:pt x="4110769" y="4828916"/>
                </a:cubicBezTo>
                <a:lnTo>
                  <a:pt x="4132950" y="4863342"/>
                </a:lnTo>
                <a:lnTo>
                  <a:pt x="4140479" y="4889274"/>
                </a:lnTo>
                <a:lnTo>
                  <a:pt x="4138774" y="4912167"/>
                </a:lnTo>
                <a:cubicBezTo>
                  <a:pt x="4137059" y="4919977"/>
                  <a:pt x="4136702" y="4927121"/>
                  <a:pt x="4137372" y="4933803"/>
                </a:cubicBezTo>
                <a:lnTo>
                  <a:pt x="4137372" y="4933804"/>
                </a:lnTo>
                <a:lnTo>
                  <a:pt x="4142131" y="4952672"/>
                </a:lnTo>
                <a:lnTo>
                  <a:pt x="4144924" y="4957453"/>
                </a:lnTo>
                <a:lnTo>
                  <a:pt x="4146202" y="4961455"/>
                </a:lnTo>
                <a:cubicBezTo>
                  <a:pt x="4150713" y="4970096"/>
                  <a:pt x="4156419" y="4978393"/>
                  <a:pt x="4162206" y="4987037"/>
                </a:cubicBezTo>
                <a:cubicBezTo>
                  <a:pt x="4173445" y="5003801"/>
                  <a:pt x="4187543" y="5022852"/>
                  <a:pt x="4188685" y="5041521"/>
                </a:cubicBezTo>
                <a:cubicBezTo>
                  <a:pt x="4189304" y="5052095"/>
                  <a:pt x="4192222" y="5062299"/>
                  <a:pt x="4195901" y="5072375"/>
                </a:cubicBezTo>
                <a:lnTo>
                  <a:pt x="4201805" y="5087442"/>
                </a:lnTo>
                <a:lnTo>
                  <a:pt x="4214832" y="5133219"/>
                </a:lnTo>
                <a:lnTo>
                  <a:pt x="4214833" y="5133224"/>
                </a:lnTo>
                <a:lnTo>
                  <a:pt x="4208118" y="5166112"/>
                </a:lnTo>
                <a:lnTo>
                  <a:pt x="4208118" y="5166113"/>
                </a:lnTo>
                <a:cubicBezTo>
                  <a:pt x="4207356" y="5167637"/>
                  <a:pt x="4207928" y="5169780"/>
                  <a:pt x="4208809" y="5172090"/>
                </a:cubicBezTo>
                <a:lnTo>
                  <a:pt x="4211356" y="5179067"/>
                </a:lnTo>
                <a:cubicBezTo>
                  <a:pt x="4214976" y="5196594"/>
                  <a:pt x="4215024" y="5213597"/>
                  <a:pt x="4211190" y="5229433"/>
                </a:cubicBezTo>
                <a:lnTo>
                  <a:pt x="4200644" y="5248928"/>
                </a:lnTo>
                <a:lnTo>
                  <a:pt x="4187733" y="5272795"/>
                </a:lnTo>
                <a:cubicBezTo>
                  <a:pt x="4176088" y="5285440"/>
                  <a:pt x="4168382" y="5298594"/>
                  <a:pt x="4163830" y="5312287"/>
                </a:cubicBezTo>
                <a:lnTo>
                  <a:pt x="4162774" y="5321350"/>
                </a:lnTo>
                <a:lnTo>
                  <a:pt x="4160300" y="5326162"/>
                </a:lnTo>
                <a:lnTo>
                  <a:pt x="4158854" y="5355013"/>
                </a:lnTo>
                <a:lnTo>
                  <a:pt x="4158854" y="5355014"/>
                </a:lnTo>
                <a:cubicBezTo>
                  <a:pt x="4159503" y="5364882"/>
                  <a:pt x="4161206" y="5375002"/>
                  <a:pt x="4163730" y="5385384"/>
                </a:cubicBezTo>
                <a:cubicBezTo>
                  <a:pt x="4166969" y="5398721"/>
                  <a:pt x="4169255" y="5412057"/>
                  <a:pt x="4171921" y="5425582"/>
                </a:cubicBezTo>
                <a:cubicBezTo>
                  <a:pt x="4175731" y="5443870"/>
                  <a:pt x="4179733" y="5462351"/>
                  <a:pt x="4183543" y="5480637"/>
                </a:cubicBezTo>
                <a:lnTo>
                  <a:pt x="4188067" y="5507667"/>
                </a:lnTo>
                <a:lnTo>
                  <a:pt x="4177448" y="5531691"/>
                </a:lnTo>
                <a:lnTo>
                  <a:pt x="4177447" y="5531692"/>
                </a:lnTo>
                <a:cubicBezTo>
                  <a:pt x="4170398" y="5537599"/>
                  <a:pt x="4167206" y="5542648"/>
                  <a:pt x="4167302" y="5547577"/>
                </a:cubicBezTo>
                <a:lnTo>
                  <a:pt x="4167302" y="5547578"/>
                </a:lnTo>
                <a:cubicBezTo>
                  <a:pt x="4167397" y="5552507"/>
                  <a:pt x="4170779" y="5557317"/>
                  <a:pt x="4176875" y="5562746"/>
                </a:cubicBezTo>
                <a:cubicBezTo>
                  <a:pt x="4219548" y="5600467"/>
                  <a:pt x="4246219" y="5646189"/>
                  <a:pt x="4248123" y="5704483"/>
                </a:cubicBezTo>
                <a:cubicBezTo>
                  <a:pt x="4248505" y="5716485"/>
                  <a:pt x="4251171" y="5728678"/>
                  <a:pt x="4254029" y="5740488"/>
                </a:cubicBezTo>
                <a:cubicBezTo>
                  <a:pt x="4255744" y="5747728"/>
                  <a:pt x="4257650" y="5756493"/>
                  <a:pt x="4262794" y="5760873"/>
                </a:cubicBezTo>
                <a:cubicBezTo>
                  <a:pt x="4302037" y="5794974"/>
                  <a:pt x="4329280" y="5837457"/>
                  <a:pt x="4351189" y="5883751"/>
                </a:cubicBezTo>
                <a:lnTo>
                  <a:pt x="4351191" y="5883755"/>
                </a:lnTo>
                <a:lnTo>
                  <a:pt x="4369094" y="5935945"/>
                </a:lnTo>
                <a:lnTo>
                  <a:pt x="4369096" y="5935949"/>
                </a:lnTo>
                <a:lnTo>
                  <a:pt x="4365476" y="5993289"/>
                </a:lnTo>
                <a:lnTo>
                  <a:pt x="4365475" y="5993290"/>
                </a:lnTo>
                <a:cubicBezTo>
                  <a:pt x="4364334" y="6004530"/>
                  <a:pt x="4364524" y="6017484"/>
                  <a:pt x="4358999" y="6026439"/>
                </a:cubicBezTo>
                <a:cubicBezTo>
                  <a:pt x="4341662" y="6054824"/>
                  <a:pt x="4322994" y="6082257"/>
                  <a:pt x="4302799" y="6108737"/>
                </a:cubicBezTo>
                <a:cubicBezTo>
                  <a:pt x="4294131" y="6120073"/>
                  <a:pt x="4289178" y="6126883"/>
                  <a:pt x="4289107" y="6133313"/>
                </a:cubicBezTo>
                <a:lnTo>
                  <a:pt x="4289107" y="6133314"/>
                </a:lnTo>
                <a:lnTo>
                  <a:pt x="4292807" y="6143189"/>
                </a:lnTo>
                <a:lnTo>
                  <a:pt x="4304703" y="6155599"/>
                </a:lnTo>
                <a:lnTo>
                  <a:pt x="4304706" y="6155602"/>
                </a:lnTo>
                <a:cubicBezTo>
                  <a:pt x="4326994" y="6175797"/>
                  <a:pt x="4338614" y="6200944"/>
                  <a:pt x="4343376" y="6228756"/>
                </a:cubicBezTo>
                <a:lnTo>
                  <a:pt x="4360713" y="6361539"/>
                </a:lnTo>
                <a:lnTo>
                  <a:pt x="4360713" y="6361538"/>
                </a:lnTo>
                <a:cubicBezTo>
                  <a:pt x="4357093" y="6317150"/>
                  <a:pt x="4350808" y="6272763"/>
                  <a:pt x="4343376" y="6228755"/>
                </a:cubicBezTo>
                <a:cubicBezTo>
                  <a:pt x="4338614" y="6200943"/>
                  <a:pt x="4326994" y="6175796"/>
                  <a:pt x="4304706" y="6155601"/>
                </a:cubicBezTo>
                <a:lnTo>
                  <a:pt x="4304703" y="6155599"/>
                </a:lnTo>
                <a:lnTo>
                  <a:pt x="4289107" y="6133314"/>
                </a:lnTo>
                <a:lnTo>
                  <a:pt x="4302799" y="6108738"/>
                </a:lnTo>
                <a:cubicBezTo>
                  <a:pt x="4322994" y="6082258"/>
                  <a:pt x="4341662" y="6054825"/>
                  <a:pt x="4358999" y="6026440"/>
                </a:cubicBezTo>
                <a:cubicBezTo>
                  <a:pt x="4364524" y="6017485"/>
                  <a:pt x="4364334" y="6004531"/>
                  <a:pt x="4365475" y="5993291"/>
                </a:cubicBezTo>
                <a:lnTo>
                  <a:pt x="4365476" y="5993289"/>
                </a:lnTo>
                <a:lnTo>
                  <a:pt x="4368929" y="5964476"/>
                </a:lnTo>
                <a:lnTo>
                  <a:pt x="4369096" y="5935949"/>
                </a:lnTo>
                <a:lnTo>
                  <a:pt x="4369096" y="5935948"/>
                </a:lnTo>
                <a:lnTo>
                  <a:pt x="4369094" y="5935945"/>
                </a:lnTo>
                <a:lnTo>
                  <a:pt x="4362214" y="5909350"/>
                </a:lnTo>
                <a:lnTo>
                  <a:pt x="4351191" y="5883755"/>
                </a:lnTo>
                <a:lnTo>
                  <a:pt x="4351189" y="5883750"/>
                </a:lnTo>
                <a:cubicBezTo>
                  <a:pt x="4329280" y="5837456"/>
                  <a:pt x="4302037" y="5794973"/>
                  <a:pt x="4262794" y="5760872"/>
                </a:cubicBezTo>
                <a:cubicBezTo>
                  <a:pt x="4257650" y="5756492"/>
                  <a:pt x="4255744" y="5747727"/>
                  <a:pt x="4254029" y="5740487"/>
                </a:cubicBezTo>
                <a:cubicBezTo>
                  <a:pt x="4251171" y="5728677"/>
                  <a:pt x="4248505" y="5716484"/>
                  <a:pt x="4248123" y="5704482"/>
                </a:cubicBezTo>
                <a:cubicBezTo>
                  <a:pt x="4246219" y="5646188"/>
                  <a:pt x="4219548" y="5600466"/>
                  <a:pt x="4176875" y="5562745"/>
                </a:cubicBezTo>
                <a:lnTo>
                  <a:pt x="4167302" y="5547577"/>
                </a:lnTo>
                <a:lnTo>
                  <a:pt x="4177447" y="5531693"/>
                </a:lnTo>
                <a:lnTo>
                  <a:pt x="4177448" y="5531691"/>
                </a:lnTo>
                <a:lnTo>
                  <a:pt x="4185847" y="5520421"/>
                </a:lnTo>
                <a:lnTo>
                  <a:pt x="4188067" y="5507667"/>
                </a:lnTo>
                <a:lnTo>
                  <a:pt x="4188067" y="5507666"/>
                </a:lnTo>
                <a:cubicBezTo>
                  <a:pt x="4188020" y="5498831"/>
                  <a:pt x="4185448" y="5489496"/>
                  <a:pt x="4183543" y="5480636"/>
                </a:cubicBezTo>
                <a:cubicBezTo>
                  <a:pt x="4179733" y="5462350"/>
                  <a:pt x="4175731" y="5443869"/>
                  <a:pt x="4171921" y="5425581"/>
                </a:cubicBezTo>
                <a:cubicBezTo>
                  <a:pt x="4169255" y="5412056"/>
                  <a:pt x="4166969" y="5398720"/>
                  <a:pt x="4163730" y="5385383"/>
                </a:cubicBezTo>
                <a:lnTo>
                  <a:pt x="4158854" y="5355013"/>
                </a:lnTo>
                <a:lnTo>
                  <a:pt x="4162774" y="5321350"/>
                </a:lnTo>
                <a:lnTo>
                  <a:pt x="4187733" y="5272796"/>
                </a:lnTo>
                <a:lnTo>
                  <a:pt x="4200644" y="5248928"/>
                </a:lnTo>
                <a:lnTo>
                  <a:pt x="4211191" y="5229432"/>
                </a:lnTo>
                <a:lnTo>
                  <a:pt x="4211356" y="5179067"/>
                </a:lnTo>
                <a:lnTo>
                  <a:pt x="4211356" y="5179066"/>
                </a:lnTo>
                <a:cubicBezTo>
                  <a:pt x="4210880" y="5176875"/>
                  <a:pt x="4209690" y="5174399"/>
                  <a:pt x="4208809" y="5172089"/>
                </a:cubicBezTo>
                <a:lnTo>
                  <a:pt x="4208118" y="5166113"/>
                </a:lnTo>
                <a:lnTo>
                  <a:pt x="4214833" y="5133224"/>
                </a:lnTo>
                <a:lnTo>
                  <a:pt x="4214833" y="5133223"/>
                </a:lnTo>
                <a:lnTo>
                  <a:pt x="4214832" y="5133219"/>
                </a:lnTo>
                <a:lnTo>
                  <a:pt x="4207690" y="5102460"/>
                </a:lnTo>
                <a:lnTo>
                  <a:pt x="4201805" y="5087442"/>
                </a:lnTo>
                <a:lnTo>
                  <a:pt x="4201799" y="5087422"/>
                </a:lnTo>
                <a:cubicBezTo>
                  <a:pt x="4195713" y="5072410"/>
                  <a:pt x="4189614" y="5057380"/>
                  <a:pt x="4188685" y="5041520"/>
                </a:cubicBezTo>
                <a:cubicBezTo>
                  <a:pt x="4187543" y="5022851"/>
                  <a:pt x="4173445" y="5003800"/>
                  <a:pt x="4162206" y="4987036"/>
                </a:cubicBezTo>
                <a:lnTo>
                  <a:pt x="4144924" y="4957453"/>
                </a:lnTo>
                <a:lnTo>
                  <a:pt x="4137372" y="4933804"/>
                </a:lnTo>
                <a:lnTo>
                  <a:pt x="4138774" y="4912168"/>
                </a:lnTo>
                <a:cubicBezTo>
                  <a:pt x="4140536" y="4904357"/>
                  <a:pt x="4141048" y="4896713"/>
                  <a:pt x="4140479" y="4889275"/>
                </a:cubicBezTo>
                <a:lnTo>
                  <a:pt x="4140479" y="4889274"/>
                </a:lnTo>
                <a:lnTo>
                  <a:pt x="4135701" y="4867613"/>
                </a:lnTo>
                <a:lnTo>
                  <a:pt x="4132950" y="4863342"/>
                </a:lnTo>
                <a:lnTo>
                  <a:pt x="4131200" y="4857316"/>
                </a:lnTo>
                <a:cubicBezTo>
                  <a:pt x="4126057" y="4847213"/>
                  <a:pt x="4119056" y="4837702"/>
                  <a:pt x="4110769" y="4828915"/>
                </a:cubicBezTo>
                <a:lnTo>
                  <a:pt x="4095933" y="4800482"/>
                </a:lnTo>
                <a:lnTo>
                  <a:pt x="4097242" y="4767764"/>
                </a:lnTo>
                <a:cubicBezTo>
                  <a:pt x="4103148" y="4738235"/>
                  <a:pt x="4103530" y="4707564"/>
                  <a:pt x="4107149" y="4677655"/>
                </a:cubicBezTo>
                <a:cubicBezTo>
                  <a:pt x="4107911" y="4671176"/>
                  <a:pt x="4110579" y="4662986"/>
                  <a:pt x="4115151" y="4659174"/>
                </a:cubicBezTo>
                <a:cubicBezTo>
                  <a:pt x="4171921" y="4612500"/>
                  <a:pt x="4172493" y="4546776"/>
                  <a:pt x="4175161" y="4482004"/>
                </a:cubicBezTo>
                <a:cubicBezTo>
                  <a:pt x="4176875" y="4442761"/>
                  <a:pt x="4176875" y="4403325"/>
                  <a:pt x="4175923" y="4363890"/>
                </a:cubicBezTo>
                <a:lnTo>
                  <a:pt x="4175923" y="4363889"/>
                </a:lnTo>
                <a:cubicBezTo>
                  <a:pt x="4175731" y="4350553"/>
                  <a:pt x="4172683" y="4336456"/>
                  <a:pt x="4166969" y="4324644"/>
                </a:cubicBezTo>
                <a:cubicBezTo>
                  <a:pt x="4154966" y="4300069"/>
                  <a:pt x="4139346" y="4277400"/>
                  <a:pt x="4127153" y="4253013"/>
                </a:cubicBezTo>
                <a:close/>
                <a:moveTo>
                  <a:pt x="4190328" y="2836171"/>
                </a:moveTo>
                <a:lnTo>
                  <a:pt x="4181637" y="2848792"/>
                </a:lnTo>
                <a:cubicBezTo>
                  <a:pt x="4176637" y="2865009"/>
                  <a:pt x="4170779" y="2881306"/>
                  <a:pt x="4166033" y="2897784"/>
                </a:cubicBezTo>
                <a:lnTo>
                  <a:pt x="4165004" y="2903549"/>
                </a:lnTo>
                <a:lnTo>
                  <a:pt x="4161730" y="2914327"/>
                </a:lnTo>
                <a:lnTo>
                  <a:pt x="4157099" y="2947858"/>
                </a:lnTo>
                <a:lnTo>
                  <a:pt x="4157098" y="2947861"/>
                </a:lnTo>
                <a:lnTo>
                  <a:pt x="4157098" y="2947862"/>
                </a:lnTo>
                <a:cubicBezTo>
                  <a:pt x="4156729" y="2959156"/>
                  <a:pt x="4157729" y="2970575"/>
                  <a:pt x="4160682" y="2982148"/>
                </a:cubicBezTo>
                <a:lnTo>
                  <a:pt x="4172375" y="3077401"/>
                </a:lnTo>
                <a:lnTo>
                  <a:pt x="4159920" y="3172653"/>
                </a:lnTo>
                <a:cubicBezTo>
                  <a:pt x="4134011" y="3276479"/>
                  <a:pt x="4106579" y="3380304"/>
                  <a:pt x="4112293" y="3489466"/>
                </a:cubicBezTo>
                <a:cubicBezTo>
                  <a:pt x="4113245" y="3507562"/>
                  <a:pt x="4101624" y="3529089"/>
                  <a:pt x="4090194" y="3544712"/>
                </a:cubicBezTo>
                <a:cubicBezTo>
                  <a:pt x="4079336" y="3559667"/>
                  <a:pt x="4073477" y="3566811"/>
                  <a:pt x="4072572" y="3574407"/>
                </a:cubicBezTo>
                <a:lnTo>
                  <a:pt x="4072572" y="3574408"/>
                </a:lnTo>
                <a:cubicBezTo>
                  <a:pt x="4071667" y="3582004"/>
                  <a:pt x="4075716" y="3590053"/>
                  <a:pt x="4084670" y="3606817"/>
                </a:cubicBezTo>
                <a:cubicBezTo>
                  <a:pt x="4089052" y="3614819"/>
                  <a:pt x="4091718" y="3624725"/>
                  <a:pt x="4098196" y="3630632"/>
                </a:cubicBezTo>
                <a:lnTo>
                  <a:pt x="4115925" y="3654415"/>
                </a:lnTo>
                <a:lnTo>
                  <a:pt x="4118836" y="3665923"/>
                </a:lnTo>
                <a:lnTo>
                  <a:pt x="4122437" y="3680163"/>
                </a:lnTo>
                <a:lnTo>
                  <a:pt x="4118389" y="3734836"/>
                </a:lnTo>
                <a:lnTo>
                  <a:pt x="4118389" y="3734837"/>
                </a:lnTo>
                <a:cubicBezTo>
                  <a:pt x="4117437" y="3741315"/>
                  <a:pt x="4116103" y="3749125"/>
                  <a:pt x="4118771" y="3754652"/>
                </a:cubicBezTo>
                <a:lnTo>
                  <a:pt x="4125128" y="3789775"/>
                </a:lnTo>
                <a:lnTo>
                  <a:pt x="4110197" y="3822471"/>
                </a:lnTo>
                <a:cubicBezTo>
                  <a:pt x="4103149" y="3831901"/>
                  <a:pt x="4097529" y="3842045"/>
                  <a:pt x="4095862" y="3852618"/>
                </a:cubicBezTo>
                <a:lnTo>
                  <a:pt x="4095862" y="3852619"/>
                </a:lnTo>
                <a:lnTo>
                  <a:pt x="4096642" y="3868763"/>
                </a:lnTo>
                <a:lnTo>
                  <a:pt x="4105245" y="3885336"/>
                </a:lnTo>
                <a:lnTo>
                  <a:pt x="4105245" y="3885338"/>
                </a:lnTo>
                <a:cubicBezTo>
                  <a:pt x="4114961" y="3897721"/>
                  <a:pt x="4122367" y="3910318"/>
                  <a:pt x="4127626" y="3923124"/>
                </a:cubicBezTo>
                <a:lnTo>
                  <a:pt x="4137130" y="3962159"/>
                </a:lnTo>
                <a:lnTo>
                  <a:pt x="4121438" y="4043837"/>
                </a:lnTo>
                <a:lnTo>
                  <a:pt x="4121437" y="4043838"/>
                </a:lnTo>
                <a:cubicBezTo>
                  <a:pt x="4112674" y="4063841"/>
                  <a:pt x="4107292" y="4083701"/>
                  <a:pt x="4106316" y="4103824"/>
                </a:cubicBezTo>
                <a:lnTo>
                  <a:pt x="4106316" y="4103825"/>
                </a:lnTo>
                <a:lnTo>
                  <a:pt x="4108283" y="4134255"/>
                </a:lnTo>
                <a:lnTo>
                  <a:pt x="4117627" y="4165381"/>
                </a:lnTo>
                <a:lnTo>
                  <a:pt x="4117627" y="4165383"/>
                </a:lnTo>
                <a:lnTo>
                  <a:pt x="4121532" y="4192387"/>
                </a:lnTo>
                <a:lnTo>
                  <a:pt x="4121532" y="4192386"/>
                </a:lnTo>
                <a:cubicBezTo>
                  <a:pt x="4121628" y="4182766"/>
                  <a:pt x="4121056" y="4173479"/>
                  <a:pt x="4117627" y="4165382"/>
                </a:cubicBezTo>
                <a:lnTo>
                  <a:pt x="4117627" y="4165381"/>
                </a:lnTo>
                <a:lnTo>
                  <a:pt x="4106316" y="4103825"/>
                </a:lnTo>
                <a:lnTo>
                  <a:pt x="4121437" y="4043839"/>
                </a:lnTo>
                <a:lnTo>
                  <a:pt x="4121438" y="4043837"/>
                </a:lnTo>
                <a:lnTo>
                  <a:pt x="4134740" y="4002409"/>
                </a:lnTo>
                <a:lnTo>
                  <a:pt x="4137130" y="3962159"/>
                </a:lnTo>
                <a:lnTo>
                  <a:pt x="4137130" y="3962158"/>
                </a:lnTo>
                <a:cubicBezTo>
                  <a:pt x="4134868" y="3935726"/>
                  <a:pt x="4124677" y="3910103"/>
                  <a:pt x="4105245" y="3885337"/>
                </a:cubicBezTo>
                <a:lnTo>
                  <a:pt x="4105245" y="3885336"/>
                </a:lnTo>
                <a:lnTo>
                  <a:pt x="4095862" y="3852619"/>
                </a:lnTo>
                <a:lnTo>
                  <a:pt x="4110197" y="3822472"/>
                </a:lnTo>
                <a:cubicBezTo>
                  <a:pt x="4118389" y="3811613"/>
                  <a:pt x="4123533" y="3800896"/>
                  <a:pt x="4125128" y="3789776"/>
                </a:cubicBezTo>
                <a:lnTo>
                  <a:pt x="4125128" y="3789775"/>
                </a:lnTo>
                <a:cubicBezTo>
                  <a:pt x="4126724" y="3778654"/>
                  <a:pt x="4124771" y="3767129"/>
                  <a:pt x="4118771" y="3754651"/>
                </a:cubicBezTo>
                <a:lnTo>
                  <a:pt x="4118389" y="3734837"/>
                </a:lnTo>
                <a:lnTo>
                  <a:pt x="4122437" y="3680163"/>
                </a:lnTo>
                <a:lnTo>
                  <a:pt x="4122437" y="3680162"/>
                </a:lnTo>
                <a:lnTo>
                  <a:pt x="4118836" y="3665923"/>
                </a:lnTo>
                <a:lnTo>
                  <a:pt x="4115925" y="3654415"/>
                </a:lnTo>
                <a:lnTo>
                  <a:pt x="4115925" y="3654415"/>
                </a:lnTo>
                <a:lnTo>
                  <a:pt x="4115925" y="3654415"/>
                </a:lnTo>
                <a:cubicBezTo>
                  <a:pt x="4112115" y="3646122"/>
                  <a:pt x="4106436" y="3638156"/>
                  <a:pt x="4098196" y="3630631"/>
                </a:cubicBezTo>
                <a:cubicBezTo>
                  <a:pt x="4091718" y="3624724"/>
                  <a:pt x="4089052" y="3614818"/>
                  <a:pt x="4084670" y="3606816"/>
                </a:cubicBezTo>
                <a:cubicBezTo>
                  <a:pt x="4080193" y="3598434"/>
                  <a:pt x="4076942" y="3592231"/>
                  <a:pt x="4074924" y="3587173"/>
                </a:cubicBezTo>
                <a:lnTo>
                  <a:pt x="4072572" y="3574407"/>
                </a:lnTo>
                <a:lnTo>
                  <a:pt x="4077651" y="3562320"/>
                </a:lnTo>
                <a:cubicBezTo>
                  <a:pt x="4080586" y="3557715"/>
                  <a:pt x="4084765" y="3552190"/>
                  <a:pt x="4090194" y="3544713"/>
                </a:cubicBezTo>
                <a:cubicBezTo>
                  <a:pt x="4101624" y="3529090"/>
                  <a:pt x="4113245" y="3507563"/>
                  <a:pt x="4112293" y="3489467"/>
                </a:cubicBezTo>
                <a:cubicBezTo>
                  <a:pt x="4106579" y="3380305"/>
                  <a:pt x="4134011" y="3276480"/>
                  <a:pt x="4159920" y="3172654"/>
                </a:cubicBezTo>
                <a:cubicBezTo>
                  <a:pt x="4167922" y="3140649"/>
                  <a:pt x="4172160" y="3109025"/>
                  <a:pt x="4172375" y="3077401"/>
                </a:cubicBezTo>
                <a:lnTo>
                  <a:pt x="4172375" y="3077400"/>
                </a:lnTo>
                <a:cubicBezTo>
                  <a:pt x="4172589" y="3045776"/>
                  <a:pt x="4168779" y="3014152"/>
                  <a:pt x="4160682" y="2982147"/>
                </a:cubicBezTo>
                <a:lnTo>
                  <a:pt x="4157098" y="2947862"/>
                </a:lnTo>
                <a:lnTo>
                  <a:pt x="4157099" y="2947858"/>
                </a:lnTo>
                <a:lnTo>
                  <a:pt x="4165004" y="2903549"/>
                </a:lnTo>
                <a:lnTo>
                  <a:pt x="4181637" y="2848793"/>
                </a:lnTo>
                <a:cubicBezTo>
                  <a:pt x="4182970" y="2844316"/>
                  <a:pt x="4186256" y="2839982"/>
                  <a:pt x="4190328" y="2836172"/>
                </a:cubicBezTo>
                <a:close/>
                <a:moveTo>
                  <a:pt x="3705842" y="1508457"/>
                </a:moveTo>
                <a:lnTo>
                  <a:pt x="3677748" y="1596213"/>
                </a:lnTo>
                <a:cubicBezTo>
                  <a:pt x="3675271" y="1604978"/>
                  <a:pt x="3676796" y="1615836"/>
                  <a:pt x="3679653" y="1624980"/>
                </a:cubicBezTo>
                <a:cubicBezTo>
                  <a:pt x="3689369" y="1656223"/>
                  <a:pt x="3713754" y="1676036"/>
                  <a:pt x="3736234" y="1697753"/>
                </a:cubicBezTo>
                <a:cubicBezTo>
                  <a:pt x="3746141" y="1707279"/>
                  <a:pt x="3753189" y="1720423"/>
                  <a:pt x="3758903" y="1733188"/>
                </a:cubicBezTo>
                <a:cubicBezTo>
                  <a:pt x="3773574" y="1766335"/>
                  <a:pt x="3786718" y="1800246"/>
                  <a:pt x="3800624" y="1833775"/>
                </a:cubicBezTo>
                <a:cubicBezTo>
                  <a:pt x="3801958" y="1837013"/>
                  <a:pt x="3805387" y="1839679"/>
                  <a:pt x="3808245" y="1842158"/>
                </a:cubicBezTo>
                <a:cubicBezTo>
                  <a:pt x="3838346" y="1866922"/>
                  <a:pt x="3868635" y="1891497"/>
                  <a:pt x="3898736" y="1916454"/>
                </a:cubicBezTo>
                <a:cubicBezTo>
                  <a:pt x="3904450" y="1921216"/>
                  <a:pt x="3908642" y="1928076"/>
                  <a:pt x="3914166" y="1933219"/>
                </a:cubicBezTo>
                <a:cubicBezTo>
                  <a:pt x="3921786" y="1940459"/>
                  <a:pt x="3929027" y="1949603"/>
                  <a:pt x="3938171" y="1953413"/>
                </a:cubicBezTo>
                <a:cubicBezTo>
                  <a:pt x="3966936" y="1965224"/>
                  <a:pt x="3979320" y="1987894"/>
                  <a:pt x="3984654" y="2016469"/>
                </a:cubicBezTo>
                <a:cubicBezTo>
                  <a:pt x="3989607" y="2042570"/>
                  <a:pt x="3993799" y="2068669"/>
                  <a:pt x="3999513" y="2094578"/>
                </a:cubicBezTo>
                <a:cubicBezTo>
                  <a:pt x="4006371" y="2126201"/>
                  <a:pt x="4013801" y="2157636"/>
                  <a:pt x="4022184" y="2188879"/>
                </a:cubicBezTo>
                <a:cubicBezTo>
                  <a:pt x="4025804" y="2202404"/>
                  <a:pt x="4029994" y="2216692"/>
                  <a:pt x="4037424" y="2228314"/>
                </a:cubicBezTo>
                <a:cubicBezTo>
                  <a:pt x="4057999" y="2260890"/>
                  <a:pt x="4071905" y="2295753"/>
                  <a:pt x="4066381" y="2334044"/>
                </a:cubicBezTo>
                <a:cubicBezTo>
                  <a:pt x="4061999" y="2364715"/>
                  <a:pt x="4073239" y="2390434"/>
                  <a:pt x="4090766" y="2409485"/>
                </a:cubicBezTo>
                <a:cubicBezTo>
                  <a:pt x="4098720" y="2418154"/>
                  <a:pt x="4104233" y="2426976"/>
                  <a:pt x="4107867" y="2435912"/>
                </a:cubicBezTo>
                <a:lnTo>
                  <a:pt x="4113698" y="2463017"/>
                </a:lnTo>
                <a:lnTo>
                  <a:pt x="4105056" y="2518262"/>
                </a:lnTo>
                <a:lnTo>
                  <a:pt x="4105055" y="2518263"/>
                </a:lnTo>
                <a:cubicBezTo>
                  <a:pt x="4102388" y="2527789"/>
                  <a:pt x="4101244" y="2536456"/>
                  <a:pt x="4101411" y="2545005"/>
                </a:cubicBezTo>
                <a:lnTo>
                  <a:pt x="4101411" y="2545006"/>
                </a:lnTo>
                <a:cubicBezTo>
                  <a:pt x="4101577" y="2553555"/>
                  <a:pt x="4103054" y="2561985"/>
                  <a:pt x="4105625" y="2571034"/>
                </a:cubicBezTo>
                <a:cubicBezTo>
                  <a:pt x="4117627" y="2612945"/>
                  <a:pt x="4150204" y="2640950"/>
                  <a:pt x="4178779" y="2668001"/>
                </a:cubicBezTo>
                <a:cubicBezTo>
                  <a:pt x="4203164" y="2691054"/>
                  <a:pt x="4216880" y="2716963"/>
                  <a:pt x="4227170" y="2745348"/>
                </a:cubicBezTo>
                <a:lnTo>
                  <a:pt x="4227170" y="2745351"/>
                </a:lnTo>
                <a:lnTo>
                  <a:pt x="4233090" y="2778005"/>
                </a:lnTo>
                <a:lnTo>
                  <a:pt x="4232670" y="2785439"/>
                </a:lnTo>
                <a:lnTo>
                  <a:pt x="4222591" y="2811779"/>
                </a:lnTo>
                <a:lnTo>
                  <a:pt x="4222587" y="2811786"/>
                </a:lnTo>
                <a:lnTo>
                  <a:pt x="4222588" y="2811786"/>
                </a:lnTo>
                <a:lnTo>
                  <a:pt x="4222591" y="2811779"/>
                </a:lnTo>
                <a:lnTo>
                  <a:pt x="4232241" y="2793022"/>
                </a:lnTo>
                <a:lnTo>
                  <a:pt x="4232670" y="2785439"/>
                </a:lnTo>
                <a:lnTo>
                  <a:pt x="4233870" y="2782304"/>
                </a:lnTo>
                <a:lnTo>
                  <a:pt x="4233090" y="2778005"/>
                </a:lnTo>
                <a:lnTo>
                  <a:pt x="4233500" y="2770757"/>
                </a:lnTo>
                <a:lnTo>
                  <a:pt x="4227170" y="2745351"/>
                </a:lnTo>
                <a:lnTo>
                  <a:pt x="4227170" y="2745347"/>
                </a:lnTo>
                <a:cubicBezTo>
                  <a:pt x="4216880" y="2716962"/>
                  <a:pt x="4203164" y="2691053"/>
                  <a:pt x="4178779" y="2668000"/>
                </a:cubicBezTo>
                <a:cubicBezTo>
                  <a:pt x="4150204" y="2640949"/>
                  <a:pt x="4117627" y="2612944"/>
                  <a:pt x="4105625" y="2571033"/>
                </a:cubicBezTo>
                <a:lnTo>
                  <a:pt x="4101411" y="2545006"/>
                </a:lnTo>
                <a:lnTo>
                  <a:pt x="4105055" y="2518264"/>
                </a:lnTo>
                <a:lnTo>
                  <a:pt x="4105056" y="2518262"/>
                </a:lnTo>
                <a:lnTo>
                  <a:pt x="4111636" y="2490550"/>
                </a:lnTo>
                <a:lnTo>
                  <a:pt x="4113698" y="2463017"/>
                </a:lnTo>
                <a:lnTo>
                  <a:pt x="4113698" y="2463016"/>
                </a:lnTo>
                <a:cubicBezTo>
                  <a:pt x="4112817" y="2444776"/>
                  <a:pt x="4106674" y="2426821"/>
                  <a:pt x="4090766" y="2409484"/>
                </a:cubicBezTo>
                <a:cubicBezTo>
                  <a:pt x="4073239" y="2390433"/>
                  <a:pt x="4061999" y="2364714"/>
                  <a:pt x="4066381" y="2334043"/>
                </a:cubicBezTo>
                <a:cubicBezTo>
                  <a:pt x="4071905" y="2295752"/>
                  <a:pt x="4057999" y="2260889"/>
                  <a:pt x="4037424" y="2228313"/>
                </a:cubicBezTo>
                <a:cubicBezTo>
                  <a:pt x="4029994" y="2216691"/>
                  <a:pt x="4025804" y="2202403"/>
                  <a:pt x="4022184" y="2188878"/>
                </a:cubicBezTo>
                <a:cubicBezTo>
                  <a:pt x="4013801" y="2157635"/>
                  <a:pt x="4006371" y="2126200"/>
                  <a:pt x="3999513" y="2094577"/>
                </a:cubicBezTo>
                <a:cubicBezTo>
                  <a:pt x="3993799" y="2068668"/>
                  <a:pt x="3989607" y="2042569"/>
                  <a:pt x="3984654" y="2016468"/>
                </a:cubicBezTo>
                <a:cubicBezTo>
                  <a:pt x="3979320" y="1987893"/>
                  <a:pt x="3966936" y="1965223"/>
                  <a:pt x="3938171" y="1953412"/>
                </a:cubicBezTo>
                <a:cubicBezTo>
                  <a:pt x="3929027" y="1949602"/>
                  <a:pt x="3921786" y="1940458"/>
                  <a:pt x="3914166" y="1933218"/>
                </a:cubicBezTo>
                <a:cubicBezTo>
                  <a:pt x="3908642" y="1928075"/>
                  <a:pt x="3904450" y="1921215"/>
                  <a:pt x="3898736" y="1916453"/>
                </a:cubicBezTo>
                <a:cubicBezTo>
                  <a:pt x="3868635" y="1891496"/>
                  <a:pt x="3838346" y="1866921"/>
                  <a:pt x="3808245" y="1842157"/>
                </a:cubicBezTo>
                <a:cubicBezTo>
                  <a:pt x="3805387" y="1839678"/>
                  <a:pt x="3801958" y="1837012"/>
                  <a:pt x="3800624" y="1833774"/>
                </a:cubicBezTo>
                <a:cubicBezTo>
                  <a:pt x="3786718" y="1800245"/>
                  <a:pt x="3773575" y="1766334"/>
                  <a:pt x="3758903" y="1733187"/>
                </a:cubicBezTo>
                <a:cubicBezTo>
                  <a:pt x="3753189" y="1720422"/>
                  <a:pt x="3746141" y="1707278"/>
                  <a:pt x="3736235" y="1697752"/>
                </a:cubicBezTo>
                <a:cubicBezTo>
                  <a:pt x="3713755" y="1676035"/>
                  <a:pt x="3689369" y="1656222"/>
                  <a:pt x="3679653" y="1624979"/>
                </a:cubicBezTo>
                <a:cubicBezTo>
                  <a:pt x="3676797" y="1615835"/>
                  <a:pt x="3675272" y="1604977"/>
                  <a:pt x="3677749" y="1596212"/>
                </a:cubicBezTo>
                <a:close/>
                <a:moveTo>
                  <a:pt x="3724447" y="1459072"/>
                </a:moveTo>
                <a:lnTo>
                  <a:pt x="3724446" y="1459073"/>
                </a:lnTo>
                <a:lnTo>
                  <a:pt x="3715229" y="1481571"/>
                </a:lnTo>
                <a:close/>
                <a:moveTo>
                  <a:pt x="3743640" y="1268757"/>
                </a:moveTo>
                <a:cubicBezTo>
                  <a:pt x="3744092" y="1275401"/>
                  <a:pt x="3745664" y="1281688"/>
                  <a:pt x="3748807" y="1286069"/>
                </a:cubicBezTo>
                <a:cubicBezTo>
                  <a:pt x="3763380" y="1306929"/>
                  <a:pt x="3769620" y="1328552"/>
                  <a:pt x="3771144" y="1350627"/>
                </a:cubicBezTo>
                <a:lnTo>
                  <a:pt x="3765550" y="1413839"/>
                </a:lnTo>
                <a:lnTo>
                  <a:pt x="3771145" y="1350626"/>
                </a:lnTo>
                <a:cubicBezTo>
                  <a:pt x="3769620" y="1328551"/>
                  <a:pt x="3763381" y="1306929"/>
                  <a:pt x="3748807" y="1286068"/>
                </a:cubicBezTo>
                <a:close/>
                <a:moveTo>
                  <a:pt x="3685369" y="773034"/>
                </a:moveTo>
                <a:lnTo>
                  <a:pt x="3685369" y="773035"/>
                </a:lnTo>
                <a:cubicBezTo>
                  <a:pt x="3687655" y="800276"/>
                  <a:pt x="3690893" y="827329"/>
                  <a:pt x="3693369" y="854379"/>
                </a:cubicBezTo>
                <a:cubicBezTo>
                  <a:pt x="3695655" y="878956"/>
                  <a:pt x="3696417" y="903722"/>
                  <a:pt x="3724422" y="915343"/>
                </a:cubicBezTo>
                <a:cubicBezTo>
                  <a:pt x="3728804" y="917059"/>
                  <a:pt x="3732042" y="922773"/>
                  <a:pt x="3734900" y="927155"/>
                </a:cubicBezTo>
                <a:cubicBezTo>
                  <a:pt x="3778908" y="994785"/>
                  <a:pt x="3777764" y="1030980"/>
                  <a:pt x="3731280" y="1097087"/>
                </a:cubicBezTo>
                <a:cubicBezTo>
                  <a:pt x="3726518" y="1103945"/>
                  <a:pt x="3723088" y="1118613"/>
                  <a:pt x="3726898" y="1123185"/>
                </a:cubicBezTo>
                <a:cubicBezTo>
                  <a:pt x="3742710" y="1142617"/>
                  <a:pt x="3749759" y="1162953"/>
                  <a:pt x="3751617" y="1184028"/>
                </a:cubicBezTo>
                <a:cubicBezTo>
                  <a:pt x="3749759" y="1162953"/>
                  <a:pt x="3742711" y="1142616"/>
                  <a:pt x="3726899" y="1123184"/>
                </a:cubicBezTo>
                <a:cubicBezTo>
                  <a:pt x="3723089" y="1118612"/>
                  <a:pt x="3726519" y="1103944"/>
                  <a:pt x="3731281" y="1097086"/>
                </a:cubicBezTo>
                <a:cubicBezTo>
                  <a:pt x="3777765" y="1030979"/>
                  <a:pt x="3778909" y="994784"/>
                  <a:pt x="3734901" y="927154"/>
                </a:cubicBezTo>
                <a:cubicBezTo>
                  <a:pt x="3732043" y="922772"/>
                  <a:pt x="3728805" y="917058"/>
                  <a:pt x="3724423" y="915342"/>
                </a:cubicBezTo>
                <a:cubicBezTo>
                  <a:pt x="3696417" y="903721"/>
                  <a:pt x="3695655" y="878955"/>
                  <a:pt x="3693369" y="854378"/>
                </a:cubicBezTo>
                <a:close/>
                <a:moveTo>
                  <a:pt x="3740770" y="517850"/>
                </a:moveTo>
                <a:lnTo>
                  <a:pt x="3731852" y="556047"/>
                </a:lnTo>
                <a:cubicBezTo>
                  <a:pt x="3729756" y="564048"/>
                  <a:pt x="3724232" y="572622"/>
                  <a:pt x="3725374" y="580050"/>
                </a:cubicBezTo>
                <a:cubicBezTo>
                  <a:pt x="3728708" y="601578"/>
                  <a:pt x="3726279" y="622200"/>
                  <a:pt x="3721993" y="642537"/>
                </a:cubicBezTo>
                <a:lnTo>
                  <a:pt x="3709470" y="694927"/>
                </a:lnTo>
                <a:lnTo>
                  <a:pt x="3721994" y="642536"/>
                </a:lnTo>
                <a:cubicBezTo>
                  <a:pt x="3726280" y="622200"/>
                  <a:pt x="3728709" y="601577"/>
                  <a:pt x="3725375" y="580049"/>
                </a:cubicBezTo>
                <a:cubicBezTo>
                  <a:pt x="3724233" y="572621"/>
                  <a:pt x="3729757" y="564047"/>
                  <a:pt x="3731853" y="556046"/>
                </a:cubicBezTo>
                <a:close/>
                <a:moveTo>
                  <a:pt x="3754065" y="298168"/>
                </a:moveTo>
                <a:lnTo>
                  <a:pt x="3739283" y="313532"/>
                </a:lnTo>
                <a:lnTo>
                  <a:pt x="3739283" y="313532"/>
                </a:lnTo>
                <a:lnTo>
                  <a:pt x="3739282" y="313533"/>
                </a:lnTo>
                <a:cubicBezTo>
                  <a:pt x="3735090" y="316389"/>
                  <a:pt x="3737376" y="330298"/>
                  <a:pt x="3738710" y="338870"/>
                </a:cubicBezTo>
                <a:lnTo>
                  <a:pt x="3738716" y="338898"/>
                </a:lnTo>
                <a:lnTo>
                  <a:pt x="3748617" y="395639"/>
                </a:lnTo>
                <a:lnTo>
                  <a:pt x="3744807" y="367327"/>
                </a:lnTo>
                <a:lnTo>
                  <a:pt x="3738716" y="338898"/>
                </a:lnTo>
                <a:lnTo>
                  <a:pt x="3738711" y="338869"/>
                </a:lnTo>
                <a:cubicBezTo>
                  <a:pt x="3738044" y="334583"/>
                  <a:pt x="3737139" y="328963"/>
                  <a:pt x="3736925" y="324057"/>
                </a:cubicBezTo>
                <a:lnTo>
                  <a:pt x="3739283" y="313532"/>
                </a:lnTo>
                <a:close/>
                <a:moveTo>
                  <a:pt x="3761610" y="281567"/>
                </a:moveTo>
                <a:lnTo>
                  <a:pt x="3756715" y="295414"/>
                </a:lnTo>
                <a:lnTo>
                  <a:pt x="3756716" y="295414"/>
                </a:lnTo>
                <a:close/>
                <a:moveTo>
                  <a:pt x="3748290" y="24485"/>
                </a:moveTo>
                <a:lnTo>
                  <a:pt x="3746027" y="74128"/>
                </a:lnTo>
                <a:cubicBezTo>
                  <a:pt x="3746950" y="91491"/>
                  <a:pt x="3749260" y="108702"/>
                  <a:pt x="3751951" y="125860"/>
                </a:cubicBezTo>
                <a:lnTo>
                  <a:pt x="3756346" y="153386"/>
                </a:lnTo>
                <a:lnTo>
                  <a:pt x="3764619" y="228943"/>
                </a:lnTo>
                <a:lnTo>
                  <a:pt x="3760160" y="177270"/>
                </a:lnTo>
                <a:lnTo>
                  <a:pt x="3756346" y="153386"/>
                </a:lnTo>
                <a:lnTo>
                  <a:pt x="3756147" y="151568"/>
                </a:lnTo>
                <a:cubicBezTo>
                  <a:pt x="3751917" y="125875"/>
                  <a:pt x="3747412" y="100173"/>
                  <a:pt x="3746028" y="74128"/>
                </a:cubicBezTo>
                <a:close/>
                <a:moveTo>
                  <a:pt x="3745709" y="0"/>
                </a:moveTo>
                <a:lnTo>
                  <a:pt x="3748427" y="21485"/>
                </a:lnTo>
                <a:lnTo>
                  <a:pt x="3745709" y="0"/>
                </a:lnTo>
                <a:lnTo>
                  <a:pt x="4209817" y="0"/>
                </a:lnTo>
                <a:lnTo>
                  <a:pt x="4208690" y="2816"/>
                </a:lnTo>
                <a:cubicBezTo>
                  <a:pt x="4200308" y="21485"/>
                  <a:pt x="4197640" y="43011"/>
                  <a:pt x="4194592" y="63586"/>
                </a:cubicBezTo>
                <a:cubicBezTo>
                  <a:pt x="4189067" y="101307"/>
                  <a:pt x="4185637" y="139218"/>
                  <a:pt x="4180685" y="176938"/>
                </a:cubicBezTo>
                <a:cubicBezTo>
                  <a:pt x="4179541" y="184940"/>
                  <a:pt x="4177447" y="194084"/>
                  <a:pt x="4172683" y="200181"/>
                </a:cubicBezTo>
                <a:cubicBezTo>
                  <a:pt x="4140678" y="241900"/>
                  <a:pt x="4131725" y="292578"/>
                  <a:pt x="4134771" y="340773"/>
                </a:cubicBezTo>
                <a:cubicBezTo>
                  <a:pt x="4137060" y="378685"/>
                  <a:pt x="4138774" y="415834"/>
                  <a:pt x="4135536" y="453363"/>
                </a:cubicBezTo>
                <a:cubicBezTo>
                  <a:pt x="4135344" y="456221"/>
                  <a:pt x="4135726" y="460031"/>
                  <a:pt x="4137250" y="462125"/>
                </a:cubicBezTo>
                <a:cubicBezTo>
                  <a:pt x="4147346" y="475080"/>
                  <a:pt x="4148108" y="488606"/>
                  <a:pt x="4149822" y="505181"/>
                </a:cubicBezTo>
                <a:cubicBezTo>
                  <a:pt x="4152300" y="528614"/>
                  <a:pt x="4150584" y="550140"/>
                  <a:pt x="4146394" y="571859"/>
                </a:cubicBezTo>
                <a:cubicBezTo>
                  <a:pt x="4143346" y="587671"/>
                  <a:pt x="4137060" y="603672"/>
                  <a:pt x="4129057" y="617771"/>
                </a:cubicBezTo>
                <a:cubicBezTo>
                  <a:pt x="4117817" y="637391"/>
                  <a:pt x="4113437" y="656254"/>
                  <a:pt x="4128295" y="674922"/>
                </a:cubicBezTo>
                <a:cubicBezTo>
                  <a:pt x="4144108" y="695115"/>
                  <a:pt x="4138584" y="717976"/>
                  <a:pt x="4139154" y="740267"/>
                </a:cubicBezTo>
                <a:cubicBezTo>
                  <a:pt x="4139346" y="749981"/>
                  <a:pt x="4138964" y="760269"/>
                  <a:pt x="4141440" y="769604"/>
                </a:cubicBezTo>
                <a:cubicBezTo>
                  <a:pt x="4148490" y="796654"/>
                  <a:pt x="4159158" y="822755"/>
                  <a:pt x="4163920" y="850188"/>
                </a:cubicBezTo>
                <a:cubicBezTo>
                  <a:pt x="4166587" y="865429"/>
                  <a:pt x="4161824" y="882383"/>
                  <a:pt x="4158396" y="898197"/>
                </a:cubicBezTo>
                <a:cubicBezTo>
                  <a:pt x="4154776" y="914199"/>
                  <a:pt x="4149252" y="930010"/>
                  <a:pt x="4143536" y="945443"/>
                </a:cubicBezTo>
                <a:cubicBezTo>
                  <a:pt x="4139726" y="955919"/>
                  <a:pt x="4136106" y="967349"/>
                  <a:pt x="4129247" y="975732"/>
                </a:cubicBezTo>
                <a:cubicBezTo>
                  <a:pt x="4113627" y="994784"/>
                  <a:pt x="4110959" y="1014405"/>
                  <a:pt x="4119151" y="1036886"/>
                </a:cubicBezTo>
                <a:cubicBezTo>
                  <a:pt x="4120485" y="1040314"/>
                  <a:pt x="4120485" y="1044314"/>
                  <a:pt x="4120675" y="1048124"/>
                </a:cubicBezTo>
                <a:cubicBezTo>
                  <a:pt x="4124675" y="1109090"/>
                  <a:pt x="4127153" y="1170050"/>
                  <a:pt x="4133249" y="1230632"/>
                </a:cubicBezTo>
                <a:cubicBezTo>
                  <a:pt x="4135726" y="1255205"/>
                  <a:pt x="4146584" y="1278828"/>
                  <a:pt x="4153442" y="1303023"/>
                </a:cubicBezTo>
                <a:cubicBezTo>
                  <a:pt x="4154776" y="1307977"/>
                  <a:pt x="4156872" y="1313503"/>
                  <a:pt x="4155918" y="1318455"/>
                </a:cubicBezTo>
                <a:cubicBezTo>
                  <a:pt x="4146394" y="1372367"/>
                  <a:pt x="4160300" y="1422853"/>
                  <a:pt x="4178589" y="1472574"/>
                </a:cubicBezTo>
                <a:cubicBezTo>
                  <a:pt x="4180495" y="1477716"/>
                  <a:pt x="4179923" y="1484003"/>
                  <a:pt x="4179541" y="1489719"/>
                </a:cubicBezTo>
                <a:cubicBezTo>
                  <a:pt x="4178209" y="1505723"/>
                  <a:pt x="4171541" y="1523058"/>
                  <a:pt x="4175541" y="1537536"/>
                </a:cubicBezTo>
                <a:cubicBezTo>
                  <a:pt x="4186591" y="1576018"/>
                  <a:pt x="4199926" y="1614119"/>
                  <a:pt x="4216690" y="1650316"/>
                </a:cubicBezTo>
                <a:cubicBezTo>
                  <a:pt x="4233645" y="1687085"/>
                  <a:pt x="4247933" y="1721184"/>
                  <a:pt x="4230789" y="1763286"/>
                </a:cubicBezTo>
                <a:cubicBezTo>
                  <a:pt x="4223548" y="1781193"/>
                  <a:pt x="4228693" y="1804815"/>
                  <a:pt x="4230597" y="1825392"/>
                </a:cubicBezTo>
                <a:cubicBezTo>
                  <a:pt x="4232121" y="1840440"/>
                  <a:pt x="4240696" y="1854919"/>
                  <a:pt x="4240696" y="1869779"/>
                </a:cubicBezTo>
                <a:cubicBezTo>
                  <a:pt x="4240696" y="1909407"/>
                  <a:pt x="4250791" y="1944648"/>
                  <a:pt x="4271366" y="1978939"/>
                </a:cubicBezTo>
                <a:cubicBezTo>
                  <a:pt x="4279367" y="1992278"/>
                  <a:pt x="4274032" y="2013042"/>
                  <a:pt x="4276128" y="2030377"/>
                </a:cubicBezTo>
                <a:cubicBezTo>
                  <a:pt x="4278604" y="2048667"/>
                  <a:pt x="4280890" y="2067524"/>
                  <a:pt x="4286418" y="2085053"/>
                </a:cubicBezTo>
                <a:cubicBezTo>
                  <a:pt x="4300895" y="2130392"/>
                  <a:pt x="4317278" y="2175162"/>
                  <a:pt x="4332518" y="2220311"/>
                </a:cubicBezTo>
                <a:cubicBezTo>
                  <a:pt x="4345093" y="2257458"/>
                  <a:pt x="4335186" y="2294038"/>
                  <a:pt x="4329853" y="2330805"/>
                </a:cubicBezTo>
                <a:cubicBezTo>
                  <a:pt x="4326422" y="2353858"/>
                  <a:pt x="4318230" y="2375382"/>
                  <a:pt x="4330422" y="2401291"/>
                </a:cubicBezTo>
                <a:cubicBezTo>
                  <a:pt x="4342044" y="2426058"/>
                  <a:pt x="4339377" y="2457491"/>
                  <a:pt x="4345663" y="2485306"/>
                </a:cubicBezTo>
                <a:cubicBezTo>
                  <a:pt x="4350997" y="2508741"/>
                  <a:pt x="4359572" y="2531408"/>
                  <a:pt x="4367953" y="2554078"/>
                </a:cubicBezTo>
                <a:cubicBezTo>
                  <a:pt x="4379384" y="2584941"/>
                  <a:pt x="4391384" y="2615420"/>
                  <a:pt x="4385670" y="2649142"/>
                </a:cubicBezTo>
                <a:cubicBezTo>
                  <a:pt x="4379192" y="2687435"/>
                  <a:pt x="4403577" y="2713722"/>
                  <a:pt x="4419771" y="2743825"/>
                </a:cubicBezTo>
                <a:cubicBezTo>
                  <a:pt x="4430819" y="2764589"/>
                  <a:pt x="4439012" y="2787258"/>
                  <a:pt x="4445870" y="2809929"/>
                </a:cubicBezTo>
                <a:cubicBezTo>
                  <a:pt x="4454824" y="2840218"/>
                  <a:pt x="4460158" y="2871461"/>
                  <a:pt x="4468921" y="2901942"/>
                </a:cubicBezTo>
                <a:cubicBezTo>
                  <a:pt x="4482065" y="2948046"/>
                  <a:pt x="4492353" y="2994721"/>
                  <a:pt x="4485113" y="3042727"/>
                </a:cubicBezTo>
                <a:cubicBezTo>
                  <a:pt x="4481875" y="3064826"/>
                  <a:pt x="4482065" y="3085402"/>
                  <a:pt x="4486829" y="3107499"/>
                </a:cubicBezTo>
                <a:cubicBezTo>
                  <a:pt x="4494639" y="3143694"/>
                  <a:pt x="4495592" y="3180843"/>
                  <a:pt x="4524738" y="3209992"/>
                </a:cubicBezTo>
                <a:cubicBezTo>
                  <a:pt x="4535027" y="3220279"/>
                  <a:pt x="4537693" y="3238757"/>
                  <a:pt x="4543028" y="3253808"/>
                </a:cubicBezTo>
                <a:cubicBezTo>
                  <a:pt x="4549315" y="3271144"/>
                  <a:pt x="4546075" y="3283907"/>
                  <a:pt x="4527787" y="3293243"/>
                </a:cubicBezTo>
                <a:cubicBezTo>
                  <a:pt x="4519596" y="3297433"/>
                  <a:pt x="4511594" y="3309436"/>
                  <a:pt x="4510260" y="3318770"/>
                </a:cubicBezTo>
                <a:cubicBezTo>
                  <a:pt x="4506260" y="3346775"/>
                  <a:pt x="4512166" y="3372494"/>
                  <a:pt x="4525122" y="3399545"/>
                </a:cubicBezTo>
                <a:cubicBezTo>
                  <a:pt x="4537313" y="3424882"/>
                  <a:pt x="4535979" y="3456507"/>
                  <a:pt x="4540741" y="3485274"/>
                </a:cubicBezTo>
                <a:cubicBezTo>
                  <a:pt x="4544171" y="3505656"/>
                  <a:pt x="4551219" y="3526041"/>
                  <a:pt x="4551219" y="3546616"/>
                </a:cubicBezTo>
                <a:cubicBezTo>
                  <a:pt x="4551219" y="3572145"/>
                  <a:pt x="4545123" y="3597481"/>
                  <a:pt x="4542837" y="3623200"/>
                </a:cubicBezTo>
                <a:cubicBezTo>
                  <a:pt x="4540933" y="3643203"/>
                  <a:pt x="4541695" y="3663588"/>
                  <a:pt x="4539409" y="3683590"/>
                </a:cubicBezTo>
                <a:cubicBezTo>
                  <a:pt x="4537693" y="3699975"/>
                  <a:pt x="4533313" y="3716167"/>
                  <a:pt x="4529694" y="3732360"/>
                </a:cubicBezTo>
                <a:cubicBezTo>
                  <a:pt x="4528359" y="3738266"/>
                  <a:pt x="4523214" y="3744172"/>
                  <a:pt x="4523976" y="3749505"/>
                </a:cubicBezTo>
                <a:cubicBezTo>
                  <a:pt x="4532169" y="3802466"/>
                  <a:pt x="4495592" y="3840568"/>
                  <a:pt x="4479399" y="3885337"/>
                </a:cubicBezTo>
                <a:cubicBezTo>
                  <a:pt x="4462252" y="3932393"/>
                  <a:pt x="4435964" y="3977924"/>
                  <a:pt x="4443774" y="4030502"/>
                </a:cubicBezTo>
                <a:cubicBezTo>
                  <a:pt x="4448536" y="4062317"/>
                  <a:pt x="4459586" y="4092988"/>
                  <a:pt x="4466255" y="4124613"/>
                </a:cubicBezTo>
                <a:cubicBezTo>
                  <a:pt x="4468541" y="4135853"/>
                  <a:pt x="4468159" y="4148426"/>
                  <a:pt x="4465873" y="4159666"/>
                </a:cubicBezTo>
                <a:cubicBezTo>
                  <a:pt x="4455394" y="4213960"/>
                  <a:pt x="4453871" y="4267492"/>
                  <a:pt x="4471017" y="4320836"/>
                </a:cubicBezTo>
                <a:cubicBezTo>
                  <a:pt x="4473875" y="4329978"/>
                  <a:pt x="4476541" y="4339694"/>
                  <a:pt x="4476541" y="4349221"/>
                </a:cubicBezTo>
                <a:cubicBezTo>
                  <a:pt x="4476541" y="4401418"/>
                  <a:pt x="4472541" y="4452664"/>
                  <a:pt x="4453871" y="4502578"/>
                </a:cubicBezTo>
                <a:cubicBezTo>
                  <a:pt x="4447584" y="4519342"/>
                  <a:pt x="4451584" y="4539727"/>
                  <a:pt x="4450060" y="4558206"/>
                </a:cubicBezTo>
                <a:cubicBezTo>
                  <a:pt x="4448728" y="4575350"/>
                  <a:pt x="4448156" y="4592877"/>
                  <a:pt x="4443774" y="4609451"/>
                </a:cubicBezTo>
                <a:cubicBezTo>
                  <a:pt x="4437298" y="4633646"/>
                  <a:pt x="4436536" y="4656125"/>
                  <a:pt x="4442250" y="4681082"/>
                </a:cubicBezTo>
                <a:cubicBezTo>
                  <a:pt x="4447584" y="4704894"/>
                  <a:pt x="4444919" y="4730613"/>
                  <a:pt x="4445108" y="4755380"/>
                </a:cubicBezTo>
                <a:cubicBezTo>
                  <a:pt x="4445298" y="4783003"/>
                  <a:pt x="4445488" y="4810626"/>
                  <a:pt x="4444537" y="4838249"/>
                </a:cubicBezTo>
                <a:cubicBezTo>
                  <a:pt x="4444156" y="4849299"/>
                  <a:pt x="4436536" y="4861872"/>
                  <a:pt x="4439584" y="4871018"/>
                </a:cubicBezTo>
                <a:cubicBezTo>
                  <a:pt x="4449870" y="4900545"/>
                  <a:pt x="4437488" y="4930074"/>
                  <a:pt x="4443012" y="4959601"/>
                </a:cubicBezTo>
                <a:cubicBezTo>
                  <a:pt x="4445870" y="4974081"/>
                  <a:pt x="4438060" y="4990464"/>
                  <a:pt x="4437298" y="5006085"/>
                </a:cubicBezTo>
                <a:cubicBezTo>
                  <a:pt x="4435964" y="5031613"/>
                  <a:pt x="4436536" y="5057140"/>
                  <a:pt x="4436154" y="5082669"/>
                </a:cubicBezTo>
                <a:cubicBezTo>
                  <a:pt x="4435964" y="5091051"/>
                  <a:pt x="4435203" y="5099244"/>
                  <a:pt x="4434819" y="5107626"/>
                </a:cubicBezTo>
                <a:cubicBezTo>
                  <a:pt x="4434439" y="5115056"/>
                  <a:pt x="4432725" y="5122866"/>
                  <a:pt x="4434057" y="5129915"/>
                </a:cubicBezTo>
                <a:cubicBezTo>
                  <a:pt x="4438822" y="5155444"/>
                  <a:pt x="4446632" y="5180590"/>
                  <a:pt x="4449680" y="5206307"/>
                </a:cubicBezTo>
                <a:cubicBezTo>
                  <a:pt x="4452346" y="5228596"/>
                  <a:pt x="4448728" y="5251649"/>
                  <a:pt x="4450632" y="5274128"/>
                </a:cubicBezTo>
                <a:cubicBezTo>
                  <a:pt x="4453871" y="5313753"/>
                  <a:pt x="4459586" y="5353378"/>
                  <a:pt x="4463207" y="5393004"/>
                </a:cubicBezTo>
                <a:cubicBezTo>
                  <a:pt x="4463968" y="5401578"/>
                  <a:pt x="4459204" y="5410530"/>
                  <a:pt x="4458824" y="5419294"/>
                </a:cubicBezTo>
                <a:cubicBezTo>
                  <a:pt x="4457872" y="5446727"/>
                  <a:pt x="4457680" y="5474160"/>
                  <a:pt x="4457110" y="5501593"/>
                </a:cubicBezTo>
                <a:cubicBezTo>
                  <a:pt x="4456918" y="5517214"/>
                  <a:pt x="4457490" y="5533026"/>
                  <a:pt x="4455776" y="5548459"/>
                </a:cubicBezTo>
                <a:cubicBezTo>
                  <a:pt x="4453490" y="5568841"/>
                  <a:pt x="4450060" y="5587320"/>
                  <a:pt x="4464920" y="5606371"/>
                </a:cubicBezTo>
                <a:cubicBezTo>
                  <a:pt x="4487972" y="5635710"/>
                  <a:pt x="4479018" y="5673049"/>
                  <a:pt x="4484351" y="5706958"/>
                </a:cubicBezTo>
                <a:cubicBezTo>
                  <a:pt x="4485685" y="5715722"/>
                  <a:pt x="4485875" y="5724677"/>
                  <a:pt x="4487399" y="5733439"/>
                </a:cubicBezTo>
                <a:cubicBezTo>
                  <a:pt x="4490257" y="5749633"/>
                  <a:pt x="4493495" y="5765634"/>
                  <a:pt x="4496736" y="5781829"/>
                </a:cubicBezTo>
                <a:cubicBezTo>
                  <a:pt x="4497306" y="5784685"/>
                  <a:pt x="4497498" y="5787923"/>
                  <a:pt x="4498450" y="5790591"/>
                </a:cubicBezTo>
                <a:cubicBezTo>
                  <a:pt x="4506450" y="5815168"/>
                  <a:pt x="4515594" y="5839360"/>
                  <a:pt x="4522072" y="5864317"/>
                </a:cubicBezTo>
                <a:cubicBezTo>
                  <a:pt x="4525311" y="5876510"/>
                  <a:pt x="4525693" y="5890036"/>
                  <a:pt x="4523976" y="5902609"/>
                </a:cubicBezTo>
                <a:cubicBezTo>
                  <a:pt x="4519024" y="5939376"/>
                  <a:pt x="4516928" y="5975763"/>
                  <a:pt x="4524168" y="6012722"/>
                </a:cubicBezTo>
                <a:cubicBezTo>
                  <a:pt x="4527025" y="6027391"/>
                  <a:pt x="4522263" y="6043775"/>
                  <a:pt x="4520548" y="6059396"/>
                </a:cubicBezTo>
                <a:cubicBezTo>
                  <a:pt x="4515976" y="6096735"/>
                  <a:pt x="4511022" y="6134074"/>
                  <a:pt x="4506642" y="6171604"/>
                </a:cubicBezTo>
                <a:cubicBezTo>
                  <a:pt x="4503975" y="6195036"/>
                  <a:pt x="4502450" y="6218659"/>
                  <a:pt x="4499785" y="6242092"/>
                </a:cubicBezTo>
                <a:cubicBezTo>
                  <a:pt x="4496544" y="6269143"/>
                  <a:pt x="4491591" y="6296004"/>
                  <a:pt x="4488923" y="6323057"/>
                </a:cubicBezTo>
                <a:cubicBezTo>
                  <a:pt x="4485875" y="6353918"/>
                  <a:pt x="4485305" y="6384971"/>
                  <a:pt x="4482065" y="6415832"/>
                </a:cubicBezTo>
                <a:cubicBezTo>
                  <a:pt x="4475779" y="6472224"/>
                  <a:pt x="4468349" y="6528423"/>
                  <a:pt x="4461300" y="6584811"/>
                </a:cubicBezTo>
                <a:cubicBezTo>
                  <a:pt x="4454442" y="6639487"/>
                  <a:pt x="4448346" y="6694163"/>
                  <a:pt x="4439775" y="6748457"/>
                </a:cubicBezTo>
                <a:cubicBezTo>
                  <a:pt x="4436154" y="6771318"/>
                  <a:pt x="4426247" y="6793034"/>
                  <a:pt x="4420723" y="6815515"/>
                </a:cubicBezTo>
                <a:lnTo>
                  <a:pt x="4411023" y="6858000"/>
                </a:lnTo>
                <a:lnTo>
                  <a:pt x="4238770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980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ey room full of question marks with an opening going out">
            <a:extLst>
              <a:ext uri="{FF2B5EF4-FFF2-40B4-BE49-F238E27FC236}">
                <a16:creationId xmlns:a16="http://schemas.microsoft.com/office/drawing/2014/main" id="{70EC8187-899B-B1C4-2A94-BC009808F8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EE21D9-7C30-16F8-473B-4BDC78C6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Basic Framework for Information Systems Based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1949799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y room full of question marks with an opening going out">
            <a:extLst>
              <a:ext uri="{FF2B5EF4-FFF2-40B4-BE49-F238E27FC236}">
                <a16:creationId xmlns:a16="http://schemas.microsoft.com/office/drawing/2014/main" id="{150FA0EF-51F0-5437-3969-25EC1FEFFF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9" r="23530" b="-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2C101-9488-EE68-2AA5-CD22F9F77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sz="3400">
                <a:ea typeface="+mj-lt"/>
                <a:cs typeface="+mj-lt"/>
              </a:rPr>
              <a:t>Other types of Decision Making Models</a:t>
            </a:r>
            <a:endParaRPr lang="en-US" sz="3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FEB21-FCBC-73FE-8678-E3C517A23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Mintzberg Decision Making Model</a:t>
            </a:r>
          </a:p>
          <a:p>
            <a:r>
              <a:rPr lang="en-US" sz="1700"/>
              <a:t>Rational Decision Making Model</a:t>
            </a:r>
          </a:p>
          <a:p>
            <a:r>
              <a:rPr lang="en-US" sz="1700"/>
              <a:t>Classic Decision Making Model</a:t>
            </a:r>
          </a:p>
          <a:p>
            <a:r>
              <a:rPr lang="en-US" sz="1700"/>
              <a:t>Behavioral Decision Making Model</a:t>
            </a:r>
          </a:p>
          <a:p>
            <a:r>
              <a:rPr lang="en-US" sz="1700"/>
              <a:t>Carnegie Decision Making Model</a:t>
            </a:r>
          </a:p>
          <a:p>
            <a:r>
              <a:rPr lang="en-US" sz="1700"/>
              <a:t>Benefit Based Decision Making Model</a:t>
            </a:r>
          </a:p>
          <a:p>
            <a:r>
              <a:rPr lang="en-US" sz="1700"/>
              <a:t>Problem Based Decision Making Model</a:t>
            </a:r>
          </a:p>
          <a:p>
            <a:r>
              <a:rPr lang="en-US" sz="1700"/>
              <a:t>Field Based Decision Making Model</a:t>
            </a:r>
          </a:p>
          <a:p>
            <a:r>
              <a:rPr lang="en-US" sz="1700"/>
              <a:t>Problem Tree Decision Making Model</a:t>
            </a:r>
          </a:p>
        </p:txBody>
      </p:sp>
    </p:spTree>
    <p:extLst>
      <p:ext uri="{BB962C8B-B14F-4D97-AF65-F5344CB8AC3E}">
        <p14:creationId xmlns:p14="http://schemas.microsoft.com/office/powerpoint/2010/main" val="925255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y room full of question marks with an opening going out">
            <a:extLst>
              <a:ext uri="{FF2B5EF4-FFF2-40B4-BE49-F238E27FC236}">
                <a16:creationId xmlns:a16="http://schemas.microsoft.com/office/drawing/2014/main" id="{6A943490-40D9-996F-3C17-636CD620BD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8" r="20810" b="9098"/>
          <a:stretch/>
        </p:blipFill>
        <p:spPr>
          <a:xfrm>
            <a:off x="-1809" y="-2729793"/>
            <a:ext cx="12629030" cy="99906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9422A9-1FD3-376B-91B9-EDC1F073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977" y="4739570"/>
            <a:ext cx="4447823" cy="1325563"/>
          </a:xfrm>
        </p:spPr>
        <p:txBody>
          <a:bodyPr>
            <a:norm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ea typeface="Calibri Light"/>
                <a:cs typeface="Calibri Light"/>
              </a:rPr>
              <a:t>thx</a:t>
            </a:r>
            <a:endParaRPr lang="en-US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01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AD4E4-947C-8704-EDF4-30BC5ADA0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800">
                <a:ea typeface="+mj-lt"/>
                <a:cs typeface="+mj-lt"/>
              </a:rPr>
              <a:t>Understanding Decision Making</a:t>
            </a:r>
            <a:endParaRPr lang="en-US" sz="480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7B38-152F-51C1-BD12-16C779398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In general, decision making is an attempt to solve a problem by selecting existing alternative solutions.</a:t>
            </a:r>
            <a:endParaRPr lang="en-US" sz="2200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Picture 4" descr="A grey room full of question marks with an opening going out">
            <a:extLst>
              <a:ext uri="{FF2B5EF4-FFF2-40B4-BE49-F238E27FC236}">
                <a16:creationId xmlns:a16="http://schemas.microsoft.com/office/drawing/2014/main" id="{5D8B77A6-7ACC-FC75-BF39-7FF89BAA5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3" r="25624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3091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48947-5DB7-2E41-3542-A895EC88F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 Making Techniques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white and black chart with black text&#10;&#10;Description automatically generated">
            <a:extLst>
              <a:ext uri="{FF2B5EF4-FFF2-40B4-BE49-F238E27FC236}">
                <a16:creationId xmlns:a16="http://schemas.microsoft.com/office/drawing/2014/main" id="{115D1603-84D3-E437-0157-52EEDAA7B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966083"/>
            <a:ext cx="6408836" cy="477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7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y room full of question marks with an opening going out">
            <a:extLst>
              <a:ext uri="{FF2B5EF4-FFF2-40B4-BE49-F238E27FC236}">
                <a16:creationId xmlns:a16="http://schemas.microsoft.com/office/drawing/2014/main" id="{15A97789-26E4-E0EB-556E-B9BA8409EB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05" r="23289" b="588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EA8D0-0F9F-A68C-1E56-964DAF51C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  <a:ea typeface="+mj-lt"/>
                <a:cs typeface="+mj-lt"/>
              </a:rPr>
              <a:t>Decision Making Techniques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B8A00-5364-CAB4-E337-DEF4AA111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>
                <a:solidFill>
                  <a:schemeClr val="bg1"/>
                </a:solidFill>
                <a:ea typeface="Calibri"/>
                <a:cs typeface="Calibri"/>
              </a:rPr>
              <a:t>Understanding</a:t>
            </a:r>
          </a:p>
          <a:p>
            <a:r>
              <a:rPr lang="en-US" sz="1700">
                <a:solidFill>
                  <a:schemeClr val="bg1"/>
                </a:solidFill>
                <a:ea typeface="Calibri"/>
                <a:cs typeface="Calibri"/>
              </a:rPr>
              <a:t>Planning</a:t>
            </a:r>
          </a:p>
          <a:p>
            <a:r>
              <a:rPr lang="en-US" sz="1700">
                <a:solidFill>
                  <a:schemeClr val="bg1"/>
                </a:solidFill>
                <a:ea typeface="Calibri"/>
                <a:cs typeface="Calibri"/>
              </a:rPr>
              <a:t>Election</a:t>
            </a:r>
          </a:p>
        </p:txBody>
      </p:sp>
    </p:spTree>
    <p:extLst>
      <p:ext uri="{BB962C8B-B14F-4D97-AF65-F5344CB8AC3E}">
        <p14:creationId xmlns:p14="http://schemas.microsoft.com/office/powerpoint/2010/main" val="189434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75FFAD0-2409-47F2-980A-2CF4FFC69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!!Rectangle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grey room full of question marks with an opening going out">
            <a:extLst>
              <a:ext uri="{FF2B5EF4-FFF2-40B4-BE49-F238E27FC236}">
                <a16:creationId xmlns:a16="http://schemas.microsoft.com/office/drawing/2014/main" id="{3DAAE58D-222F-41B8-1A09-4F30AD1591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5C9231-ADC5-B6AD-8163-32B5FC12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ea typeface="+mj-lt"/>
                <a:cs typeface="+mj-lt"/>
              </a:rPr>
              <a:t>Decision Making Measurement Scale</a:t>
            </a:r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2347D-0092-E1B9-21C6-FB3143E5B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  <a:ea typeface="+mn-lt"/>
                <a:cs typeface="+mn-lt"/>
              </a:rPr>
              <a:t>The essence of decision making is a problem solving process. Quantitative benchmarks are used to facilitate comparisons. The scale of this benchmark is composed of existing limitations</a:t>
            </a:r>
            <a:endParaRPr lang="en-US" sz="2200">
              <a:solidFill>
                <a:srgbClr val="FFFFFF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414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y room full of question marks with an opening going out">
            <a:extLst>
              <a:ext uri="{FF2B5EF4-FFF2-40B4-BE49-F238E27FC236}">
                <a16:creationId xmlns:a16="http://schemas.microsoft.com/office/drawing/2014/main" id="{C4111BCC-B577-264F-E1DA-9966834F00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A68554-274C-9D14-154E-61AC867A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Decision Making Measurement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86AA8-FEE5-A7DA-8F09-F694BD462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Calibri" panose="020F0502020204030204"/>
                <a:cs typeface="Calibri" panose="020F0502020204030204"/>
              </a:rPr>
              <a:t>Nominal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 Scale</a:t>
            </a:r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Ordinal Scale</a:t>
            </a:r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Interval Scale</a:t>
            </a:r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Ratio Scale</a:t>
            </a:r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Absolute Scale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360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y room full of question marks with an opening going out">
            <a:extLst>
              <a:ext uri="{FF2B5EF4-FFF2-40B4-BE49-F238E27FC236}">
                <a16:creationId xmlns:a16="http://schemas.microsoft.com/office/drawing/2014/main" id="{45E7DE32-37D9-FCE2-0714-815F194ADF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0B68E7-A57B-9668-C53F-FC83E7434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Konsep Dasar Pengambilan Keputusan Manajemen</a:t>
            </a:r>
          </a:p>
        </p:txBody>
      </p:sp>
    </p:spTree>
    <p:extLst>
      <p:ext uri="{BB962C8B-B14F-4D97-AF65-F5344CB8AC3E}">
        <p14:creationId xmlns:p14="http://schemas.microsoft.com/office/powerpoint/2010/main" val="97794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A768-D2B1-8228-8667-4286BE30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Basis and Factors for Decision Making</a:t>
            </a:r>
            <a:endParaRPr lang="en-US" sz="32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02D37-0677-982C-2E20-6CBEE99A5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Intuition</a:t>
            </a:r>
          </a:p>
          <a:p>
            <a:r>
              <a:rPr lang="en-US" sz="2000">
                <a:ea typeface="+mn-lt"/>
                <a:cs typeface="+mn-lt"/>
              </a:rPr>
              <a:t>Experience</a:t>
            </a:r>
          </a:p>
          <a:p>
            <a:r>
              <a:rPr lang="en-US" sz="2000">
                <a:ea typeface="+mn-lt"/>
                <a:cs typeface="+mn-lt"/>
              </a:rPr>
              <a:t>Authority</a:t>
            </a:r>
          </a:p>
          <a:p>
            <a:r>
              <a:rPr lang="en-US" sz="2000">
                <a:ea typeface="+mn-lt"/>
                <a:cs typeface="+mn-lt"/>
              </a:rPr>
              <a:t>Fact</a:t>
            </a:r>
          </a:p>
          <a:p>
            <a:r>
              <a:rPr lang="en-US" sz="2000">
                <a:ea typeface="+mn-lt"/>
                <a:cs typeface="+mn-lt"/>
              </a:rPr>
              <a:t>Rational</a:t>
            </a:r>
          </a:p>
        </p:txBody>
      </p:sp>
      <p:pic>
        <p:nvPicPr>
          <p:cNvPr id="5" name="Picture 4" descr="A grey room full of question marks with an opening going out">
            <a:extLst>
              <a:ext uri="{FF2B5EF4-FFF2-40B4-BE49-F238E27FC236}">
                <a16:creationId xmlns:a16="http://schemas.microsoft.com/office/drawing/2014/main" id="{C3802E53-F82B-D66B-40D6-AE4A3AC927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7" r="27268" b="-1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5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The concept of information system-based decision making</vt:lpstr>
      <vt:lpstr>Basic Framework for Information Systems Based Decision Making</vt:lpstr>
      <vt:lpstr>Understanding Decision Making</vt:lpstr>
      <vt:lpstr>Decision Making Techniques</vt:lpstr>
      <vt:lpstr>Decision Making Techniques</vt:lpstr>
      <vt:lpstr>Decision Making Measurement Scale</vt:lpstr>
      <vt:lpstr>Decision Making Measurement Scale</vt:lpstr>
      <vt:lpstr>Konsep Dasar Pengambilan Keputusan Manajemen</vt:lpstr>
      <vt:lpstr>Basis and Factors for Decision Making</vt:lpstr>
      <vt:lpstr>Decision-making factors</vt:lpstr>
      <vt:lpstr>Quantitative Methods in decision making</vt:lpstr>
      <vt:lpstr>Operations research concept</vt:lpstr>
      <vt:lpstr>Operations research model</vt:lpstr>
      <vt:lpstr>Operations research applications</vt:lpstr>
      <vt:lpstr>Decision making process</vt:lpstr>
      <vt:lpstr>Management Decision Type</vt:lpstr>
      <vt:lpstr>Mechanism, Stage, and Model of Decision Making in an Organization</vt:lpstr>
      <vt:lpstr>Decision Making Mechanism in an Organization</vt:lpstr>
      <vt:lpstr>Decision Making Stage</vt:lpstr>
      <vt:lpstr>Other types of Decision Making Models</vt:lpstr>
      <vt:lpstr>thx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186</cp:revision>
  <dcterms:created xsi:type="dcterms:W3CDTF">2023-10-13T05:49:48Z</dcterms:created>
  <dcterms:modified xsi:type="dcterms:W3CDTF">2023-10-13T06:41:36Z</dcterms:modified>
</cp:coreProperties>
</file>