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3"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07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2B69EA11-2E0E-4D6F-859D-863B57361D1B}" type="datetimeFigureOut">
              <a:rPr lang="id-ID" smtClean="0"/>
              <a:t>21/09/2016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A30F74E-EB23-435B-95C7-48C09C56FD29}" type="slidenum">
              <a:rPr lang="id-ID" smtClean="0"/>
              <a:t>‹#›</a:t>
            </a:fld>
            <a:endParaRPr lang="id-ID"/>
          </a:p>
        </p:txBody>
      </p:sp>
    </p:spTree>
    <p:extLst>
      <p:ext uri="{BB962C8B-B14F-4D97-AF65-F5344CB8AC3E}">
        <p14:creationId xmlns:p14="http://schemas.microsoft.com/office/powerpoint/2010/main" val="171832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2B69EA11-2E0E-4D6F-859D-863B57361D1B}" type="datetimeFigureOut">
              <a:rPr lang="id-ID" smtClean="0"/>
              <a:t>21/09/2016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A30F74E-EB23-435B-95C7-48C09C56FD29}" type="slidenum">
              <a:rPr lang="id-ID" smtClean="0"/>
              <a:t>‹#›</a:t>
            </a:fld>
            <a:endParaRPr lang="id-ID"/>
          </a:p>
        </p:txBody>
      </p:sp>
    </p:spTree>
    <p:extLst>
      <p:ext uri="{BB962C8B-B14F-4D97-AF65-F5344CB8AC3E}">
        <p14:creationId xmlns:p14="http://schemas.microsoft.com/office/powerpoint/2010/main" val="2672792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2B69EA11-2E0E-4D6F-859D-863B57361D1B}" type="datetimeFigureOut">
              <a:rPr lang="id-ID" smtClean="0"/>
              <a:t>21/09/2016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A30F74E-EB23-435B-95C7-48C09C56FD29}" type="slidenum">
              <a:rPr lang="id-ID" smtClean="0"/>
              <a:t>‹#›</a:t>
            </a:fld>
            <a:endParaRPr lang="id-ID"/>
          </a:p>
        </p:txBody>
      </p:sp>
    </p:spTree>
    <p:extLst>
      <p:ext uri="{BB962C8B-B14F-4D97-AF65-F5344CB8AC3E}">
        <p14:creationId xmlns:p14="http://schemas.microsoft.com/office/powerpoint/2010/main" val="1567396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2B69EA11-2E0E-4D6F-859D-863B57361D1B}" type="datetimeFigureOut">
              <a:rPr lang="id-ID" smtClean="0"/>
              <a:t>21/09/2016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A30F74E-EB23-435B-95C7-48C09C56FD29}" type="slidenum">
              <a:rPr lang="id-ID" smtClean="0"/>
              <a:t>‹#›</a:t>
            </a:fld>
            <a:endParaRPr lang="id-ID"/>
          </a:p>
        </p:txBody>
      </p:sp>
    </p:spTree>
    <p:extLst>
      <p:ext uri="{BB962C8B-B14F-4D97-AF65-F5344CB8AC3E}">
        <p14:creationId xmlns:p14="http://schemas.microsoft.com/office/powerpoint/2010/main" val="146557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69EA11-2E0E-4D6F-859D-863B57361D1B}" type="datetimeFigureOut">
              <a:rPr lang="id-ID" smtClean="0"/>
              <a:t>21/09/2016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A30F74E-EB23-435B-95C7-48C09C56FD29}" type="slidenum">
              <a:rPr lang="id-ID" smtClean="0"/>
              <a:t>‹#›</a:t>
            </a:fld>
            <a:endParaRPr lang="id-ID"/>
          </a:p>
        </p:txBody>
      </p:sp>
    </p:spTree>
    <p:extLst>
      <p:ext uri="{BB962C8B-B14F-4D97-AF65-F5344CB8AC3E}">
        <p14:creationId xmlns:p14="http://schemas.microsoft.com/office/powerpoint/2010/main" val="2340617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2B69EA11-2E0E-4D6F-859D-863B57361D1B}" type="datetimeFigureOut">
              <a:rPr lang="id-ID" smtClean="0"/>
              <a:t>21/09/2016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A30F74E-EB23-435B-95C7-48C09C56FD29}" type="slidenum">
              <a:rPr lang="id-ID" smtClean="0"/>
              <a:t>‹#›</a:t>
            </a:fld>
            <a:endParaRPr lang="id-ID"/>
          </a:p>
        </p:txBody>
      </p:sp>
    </p:spTree>
    <p:extLst>
      <p:ext uri="{BB962C8B-B14F-4D97-AF65-F5344CB8AC3E}">
        <p14:creationId xmlns:p14="http://schemas.microsoft.com/office/powerpoint/2010/main" val="1231602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2B69EA11-2E0E-4D6F-859D-863B57361D1B}" type="datetimeFigureOut">
              <a:rPr lang="id-ID" smtClean="0"/>
              <a:t>21/09/2016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A30F74E-EB23-435B-95C7-48C09C56FD29}" type="slidenum">
              <a:rPr lang="id-ID" smtClean="0"/>
              <a:t>‹#›</a:t>
            </a:fld>
            <a:endParaRPr lang="id-ID"/>
          </a:p>
        </p:txBody>
      </p:sp>
    </p:spTree>
    <p:extLst>
      <p:ext uri="{BB962C8B-B14F-4D97-AF65-F5344CB8AC3E}">
        <p14:creationId xmlns:p14="http://schemas.microsoft.com/office/powerpoint/2010/main" val="498020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2B69EA11-2E0E-4D6F-859D-863B57361D1B}" type="datetimeFigureOut">
              <a:rPr lang="id-ID" smtClean="0"/>
              <a:t>21/09/2016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A30F74E-EB23-435B-95C7-48C09C56FD29}" type="slidenum">
              <a:rPr lang="id-ID" smtClean="0"/>
              <a:t>‹#›</a:t>
            </a:fld>
            <a:endParaRPr lang="id-ID"/>
          </a:p>
        </p:txBody>
      </p:sp>
    </p:spTree>
    <p:extLst>
      <p:ext uri="{BB962C8B-B14F-4D97-AF65-F5344CB8AC3E}">
        <p14:creationId xmlns:p14="http://schemas.microsoft.com/office/powerpoint/2010/main" val="1982775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69EA11-2E0E-4D6F-859D-863B57361D1B}" type="datetimeFigureOut">
              <a:rPr lang="id-ID" smtClean="0"/>
              <a:t>21/09/2016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A30F74E-EB23-435B-95C7-48C09C56FD29}" type="slidenum">
              <a:rPr lang="id-ID" smtClean="0"/>
              <a:t>‹#›</a:t>
            </a:fld>
            <a:endParaRPr lang="id-ID"/>
          </a:p>
        </p:txBody>
      </p:sp>
    </p:spTree>
    <p:extLst>
      <p:ext uri="{BB962C8B-B14F-4D97-AF65-F5344CB8AC3E}">
        <p14:creationId xmlns:p14="http://schemas.microsoft.com/office/powerpoint/2010/main" val="4262969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69EA11-2E0E-4D6F-859D-863B57361D1B}" type="datetimeFigureOut">
              <a:rPr lang="id-ID" smtClean="0"/>
              <a:t>21/09/2016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A30F74E-EB23-435B-95C7-48C09C56FD29}" type="slidenum">
              <a:rPr lang="id-ID" smtClean="0"/>
              <a:t>‹#›</a:t>
            </a:fld>
            <a:endParaRPr lang="id-ID"/>
          </a:p>
        </p:txBody>
      </p:sp>
    </p:spTree>
    <p:extLst>
      <p:ext uri="{BB962C8B-B14F-4D97-AF65-F5344CB8AC3E}">
        <p14:creationId xmlns:p14="http://schemas.microsoft.com/office/powerpoint/2010/main" val="1664775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69EA11-2E0E-4D6F-859D-863B57361D1B}" type="datetimeFigureOut">
              <a:rPr lang="id-ID" smtClean="0"/>
              <a:t>21/09/2016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A30F74E-EB23-435B-95C7-48C09C56FD29}" type="slidenum">
              <a:rPr lang="id-ID" smtClean="0"/>
              <a:t>‹#›</a:t>
            </a:fld>
            <a:endParaRPr lang="id-ID"/>
          </a:p>
        </p:txBody>
      </p:sp>
    </p:spTree>
    <p:extLst>
      <p:ext uri="{BB962C8B-B14F-4D97-AF65-F5344CB8AC3E}">
        <p14:creationId xmlns:p14="http://schemas.microsoft.com/office/powerpoint/2010/main" val="1636588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69EA11-2E0E-4D6F-859D-863B57361D1B}" type="datetimeFigureOut">
              <a:rPr lang="id-ID" smtClean="0"/>
              <a:t>21/09/2016</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30F74E-EB23-435B-95C7-48C09C56FD29}" type="slidenum">
              <a:rPr lang="id-ID" smtClean="0"/>
              <a:t>‹#›</a:t>
            </a:fld>
            <a:endParaRPr lang="id-ID"/>
          </a:p>
        </p:txBody>
      </p:sp>
    </p:spTree>
    <p:extLst>
      <p:ext uri="{BB962C8B-B14F-4D97-AF65-F5344CB8AC3E}">
        <p14:creationId xmlns:p14="http://schemas.microsoft.com/office/powerpoint/2010/main" val="36941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inongkemiri.blogspot.co.id/2013/01/struktur-organisasi-pengembangan.html"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PERSONALIA DALAM MANAJEMEN PROYEK</a:t>
            </a:r>
            <a:endParaRPr lang="id-ID" dirty="0"/>
          </a:p>
        </p:txBody>
      </p:sp>
      <p:sp>
        <p:nvSpPr>
          <p:cNvPr id="3" name="Subtitle 2"/>
          <p:cNvSpPr>
            <a:spLocks noGrp="1"/>
          </p:cNvSpPr>
          <p:nvPr>
            <p:ph type="subTitle" idx="1"/>
          </p:nvPr>
        </p:nvSpPr>
        <p:spPr/>
        <p:txBody>
          <a:bodyPr/>
          <a:lstStyle/>
          <a:p>
            <a:r>
              <a:rPr lang="id-ID" dirty="0" smtClean="0"/>
              <a:t>PRAMANA YOGA SAPUTRA</a:t>
            </a:r>
            <a:endParaRPr lang="id-ID" dirty="0"/>
          </a:p>
        </p:txBody>
      </p:sp>
    </p:spTree>
    <p:extLst>
      <p:ext uri="{BB962C8B-B14F-4D97-AF65-F5344CB8AC3E}">
        <p14:creationId xmlns:p14="http://schemas.microsoft.com/office/powerpoint/2010/main" val="3479920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Tanggung Jawab Project Manager</a:t>
            </a:r>
            <a:endParaRPr lang="id-ID" dirty="0"/>
          </a:p>
        </p:txBody>
      </p:sp>
      <p:sp>
        <p:nvSpPr>
          <p:cNvPr id="3" name="Content Placeholder 2"/>
          <p:cNvSpPr>
            <a:spLocks noGrp="1"/>
          </p:cNvSpPr>
          <p:nvPr>
            <p:ph idx="1"/>
          </p:nvPr>
        </p:nvSpPr>
        <p:spPr/>
        <p:txBody>
          <a:bodyPr>
            <a:normAutofit fontScale="55000" lnSpcReduction="20000"/>
          </a:bodyPr>
          <a:lstStyle/>
          <a:p>
            <a:r>
              <a:rPr lang="id-ID" b="1" dirty="0" smtClean="0"/>
              <a:t>Proyek </a:t>
            </a:r>
          </a:p>
          <a:p>
            <a:pPr marL="360363" indent="0">
              <a:buNone/>
            </a:pPr>
            <a:r>
              <a:rPr lang="id-ID" dirty="0" smtClean="0"/>
              <a:t>Proyek harus selesai sesuai dengan budget, sesuai dengan spesifikasi, dan waktu. Ketiga aspek itu harus dipenuhi oleh seorang Project Manager.    </a:t>
            </a:r>
          </a:p>
          <a:p>
            <a:r>
              <a:rPr lang="id-ID" b="1" dirty="0" smtClean="0"/>
              <a:t>Organisasi </a:t>
            </a:r>
          </a:p>
          <a:p>
            <a:pPr marL="360363" indent="0">
              <a:buNone/>
            </a:pPr>
            <a:r>
              <a:rPr lang="id-ID" dirty="0" smtClean="0"/>
              <a:t>Seorang Project Manager juga mempunyai tanggung jawab terhadap organisasi. Proyek yang ditangani harus mempunyai return yang nyata terhadap organisasi. Taat kepada setiap kebijakan yang di keluarkan organisasi, harus mengambil keputusan dengan wewenang yang terbatas dari organisasi, dan juga kadang-kadang seorang Project Manager juga harus mengambil keputusan yang bukan yang terbaik bagi poyek tetapi terbaik buat Organisasi. </a:t>
            </a:r>
          </a:p>
          <a:p>
            <a:r>
              <a:rPr lang="id-ID" b="1" dirty="0" smtClean="0"/>
              <a:t>Tim Kerja </a:t>
            </a:r>
          </a:p>
          <a:p>
            <a:pPr marL="360363" indent="0">
              <a:buNone/>
            </a:pPr>
            <a:r>
              <a:rPr lang="id-ID" dirty="0" smtClean="0"/>
              <a:t>Seorang Project Manager harus memberikan feedback dari hasil pekerjaan proyek jika diperlukan, memberikan perhargaan terhadap anggota tim proyek yang mempunyai prestasi yang baik, dan tantangan yang paling sulit adalah menyeimbangkan antara kepentingan anggota tim, kepentingan tim, dan kepentingan proyek.</a:t>
            </a:r>
          </a:p>
          <a:p>
            <a:endParaRPr lang="id-ID" dirty="0" smtClean="0"/>
          </a:p>
        </p:txBody>
      </p:sp>
    </p:spTree>
    <p:extLst>
      <p:ext uri="{BB962C8B-B14F-4D97-AF65-F5344CB8AC3E}">
        <p14:creationId xmlns:p14="http://schemas.microsoft.com/office/powerpoint/2010/main" val="3661793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id-ID" sz="2400" dirty="0" smtClean="0"/>
              <a:t>Skill dan Pengetahuan Project Manager</a:t>
            </a:r>
            <a:endParaRPr lang="id-ID" sz="2400" dirty="0"/>
          </a:p>
        </p:txBody>
      </p:sp>
      <p:sp>
        <p:nvSpPr>
          <p:cNvPr id="3" name="Content Placeholder 2"/>
          <p:cNvSpPr>
            <a:spLocks noGrp="1"/>
          </p:cNvSpPr>
          <p:nvPr>
            <p:ph idx="1"/>
          </p:nvPr>
        </p:nvSpPr>
        <p:spPr>
          <a:xfrm>
            <a:off x="457200" y="1052736"/>
            <a:ext cx="8229600" cy="5544616"/>
          </a:xfrm>
        </p:spPr>
        <p:txBody>
          <a:bodyPr>
            <a:normAutofit fontScale="25000" lnSpcReduction="20000"/>
          </a:bodyPr>
          <a:lstStyle/>
          <a:p>
            <a:pPr marL="0" indent="0">
              <a:buNone/>
            </a:pPr>
            <a:r>
              <a:rPr lang="id-ID" sz="6400" b="1" dirty="0" smtClean="0"/>
              <a:t>1. Project Management process skill </a:t>
            </a:r>
          </a:p>
          <a:p>
            <a:pPr marL="0" indent="0">
              <a:buNone/>
            </a:pPr>
            <a:r>
              <a:rPr lang="id-ID" sz="6400" dirty="0" smtClean="0"/>
              <a:t>Skill Proses manajemen proyek, bisa di sebut hard skill merupakan pengetahuan dan keahlian yang berhubungan dengan mekanisme dari manajemen proyek. Seorang Project Manager harus bisa menguasai teknik, tools manajemen proyek dan teknologi yang bisa diaplikasikan di proyek. Contohnya seorang project manager harus bisa membuat work breakdown structure, membuat network diagram, dan bisa mempersiapakan dokumen-dokumen yang diperlukan klien. </a:t>
            </a:r>
          </a:p>
          <a:p>
            <a:pPr marL="0" indent="0">
              <a:buNone/>
            </a:pPr>
            <a:endParaRPr lang="id-ID" sz="6400" dirty="0" smtClean="0"/>
          </a:p>
          <a:p>
            <a:pPr marL="0" indent="0">
              <a:buNone/>
            </a:pPr>
            <a:r>
              <a:rPr lang="id-ID" sz="6400" b="1" dirty="0" smtClean="0"/>
              <a:t>2. Interpersonal &amp; behavioral skill </a:t>
            </a:r>
          </a:p>
          <a:p>
            <a:pPr marL="0" indent="0">
              <a:buNone/>
            </a:pPr>
            <a:r>
              <a:rPr lang="id-ID" sz="6400" dirty="0" smtClean="0"/>
              <a:t>Memimpin proyek berarti mengatur dan menyelesaikan segala sesuatu melalui orang lain. Seorang Project manager harus mempunyai Interpersonal &amp; Behavioral skill yang baik, bisanya disebut soft skill. Behavioral skill meliputi gaya (style), Kelakuan pesonal (personnal conduct), dan pendekatan (approach). </a:t>
            </a:r>
          </a:p>
          <a:p>
            <a:pPr marL="0" indent="0">
              <a:buNone/>
            </a:pPr>
            <a:endParaRPr lang="id-ID" sz="6400" dirty="0" smtClean="0"/>
          </a:p>
          <a:p>
            <a:pPr marL="0" indent="0">
              <a:buNone/>
            </a:pPr>
            <a:r>
              <a:rPr lang="id-ID" sz="6400" b="1" dirty="0" smtClean="0"/>
              <a:t>3. Technology management skill </a:t>
            </a:r>
          </a:p>
          <a:p>
            <a:pPr marL="0" indent="0">
              <a:buNone/>
            </a:pPr>
            <a:r>
              <a:rPr lang="id-ID" sz="6400" dirty="0" smtClean="0"/>
              <a:t>Banyak proyek yang melekat pada yang namanya teknologi. Teknologi menuju kepada proses dari proyek. Sebagai contoh, proses itu mencakup pengembangan software, proses kimia, atau konstruksi komersial. Kemampuan untuk mengkoordinasi proses teknologi ini sangat penting jika ingin menjadi seorang project manager. Beberapa skill manajemen teknologi yang perlu dikuasai oleh seorang Project Manager yaitu : </a:t>
            </a:r>
          </a:p>
          <a:p>
            <a:pPr lvl="2"/>
            <a:r>
              <a:rPr lang="id-ID" sz="6400" dirty="0" smtClean="0"/>
              <a:t>Kemampuan dalam teknologi proyek </a:t>
            </a:r>
          </a:p>
          <a:p>
            <a:pPr lvl="2"/>
            <a:r>
              <a:rPr lang="id-ID" sz="6400" dirty="0" smtClean="0"/>
              <a:t>Kemampuan dalam mendukung teknologi area Pengetahuan tentang industri </a:t>
            </a:r>
          </a:p>
          <a:p>
            <a:pPr lvl="2"/>
            <a:r>
              <a:rPr lang="id-ID" sz="6400" dirty="0" smtClean="0"/>
              <a:t>Kemampuan dalam mempersiapkan spesifikasi teknis secara kompreshensif</a:t>
            </a:r>
          </a:p>
          <a:p>
            <a:pPr lvl="2"/>
            <a:r>
              <a:rPr lang="id-ID" sz="6400" dirty="0" smtClean="0"/>
              <a:t>Kemampuan dalam desain </a:t>
            </a:r>
          </a:p>
          <a:p>
            <a:pPr marL="0" indent="0">
              <a:buNone/>
            </a:pPr>
            <a:endParaRPr lang="id-ID" dirty="0" smtClean="0"/>
          </a:p>
        </p:txBody>
      </p:sp>
    </p:spTree>
    <p:extLst>
      <p:ext uri="{BB962C8B-B14F-4D97-AF65-F5344CB8AC3E}">
        <p14:creationId xmlns:p14="http://schemas.microsoft.com/office/powerpoint/2010/main" val="2981067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000" dirty="0" smtClean="0"/>
              <a:t>Project Manajemen dan Administrasi</a:t>
            </a:r>
            <a:endParaRPr lang="id-ID" sz="4000" dirty="0"/>
          </a:p>
        </p:txBody>
      </p:sp>
      <p:sp>
        <p:nvSpPr>
          <p:cNvPr id="3" name="Content Placeholder 2"/>
          <p:cNvSpPr>
            <a:spLocks noGrp="1"/>
          </p:cNvSpPr>
          <p:nvPr>
            <p:ph idx="1"/>
          </p:nvPr>
        </p:nvSpPr>
        <p:spPr>
          <a:xfrm>
            <a:off x="457200" y="1628800"/>
            <a:ext cx="8229600" cy="4497363"/>
          </a:xfrm>
        </p:spPr>
        <p:txBody>
          <a:bodyPr>
            <a:normAutofit fontScale="77500" lnSpcReduction="20000"/>
          </a:bodyPr>
          <a:lstStyle/>
          <a:p>
            <a:r>
              <a:rPr lang="id-ID" dirty="0" smtClean="0"/>
              <a:t>Project Administration adalah tim yang bertanggung jawab terhadap pengaturan dan penyimpanan segala jenis dokumen yang terlibat dalam proyek. Mulai dari proposal dan kontrak proyek, sampai dengan hasil wawancara atau notulen setiap pertemuan formal maupun informal. </a:t>
            </a:r>
          </a:p>
          <a:p>
            <a:r>
              <a:rPr lang="id-ID" dirty="0" smtClean="0"/>
              <a:t>Disamping dokumen, hal-hal yang berkaitan dengan komunikasi antara anggota proyek dengan perusahaan dan vendors juga harus dikelola oleh tim ini. </a:t>
            </a:r>
          </a:p>
          <a:p>
            <a:r>
              <a:rPr lang="id-ID" dirty="0" smtClean="0"/>
              <a:t>Agar segalanya berjalan dengan lancar, biasanya Project Administration sudah memiliki standar dokumen dan prosedur yang harus diikuti oleh seluruh anggota proyek agar proses administrasi berjalan dengan efektif dan secara efisien</a:t>
            </a:r>
          </a:p>
          <a:p>
            <a:endParaRPr lang="id-ID" dirty="0" smtClean="0"/>
          </a:p>
        </p:txBody>
      </p:sp>
    </p:spTree>
    <p:extLst>
      <p:ext uri="{BB962C8B-B14F-4D97-AF65-F5344CB8AC3E}">
        <p14:creationId xmlns:p14="http://schemas.microsoft.com/office/powerpoint/2010/main" val="437206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Internal audit dan Quality Assurance</a:t>
            </a:r>
            <a:endParaRPr lang="id-ID" dirty="0"/>
          </a:p>
        </p:txBody>
      </p:sp>
      <p:sp>
        <p:nvSpPr>
          <p:cNvPr id="3" name="Content Placeholder 2"/>
          <p:cNvSpPr>
            <a:spLocks noGrp="1"/>
          </p:cNvSpPr>
          <p:nvPr>
            <p:ph idx="1"/>
          </p:nvPr>
        </p:nvSpPr>
        <p:spPr/>
        <p:txBody>
          <a:bodyPr>
            <a:normAutofit fontScale="70000" lnSpcReduction="20000"/>
          </a:bodyPr>
          <a:lstStyle/>
          <a:p>
            <a:r>
              <a:rPr lang="id-ID" dirty="0" smtClean="0"/>
              <a:t>Quality Assurance terdiri dari tim yang mengawasi agar pelaksanaan proyek dapat selalu terjamin kualitasnya sesuai dengan standar mutu yang ada (standar lokal perusahaan konsultan yang bersangkutan atau standar internasional seperti ISO).</a:t>
            </a:r>
          </a:p>
          <a:p>
            <a:r>
              <a:rPr lang="id-ID" dirty="0" smtClean="0"/>
              <a:t>Fokus dari tim Quality Assurance lebih pada kualitas dari outputoutput yang dihasilkan oleh proyek ini, seperti laporan, rekomendasi, desain, perangkat lunak, perangkat keras, dan lain sebagainya. </a:t>
            </a:r>
          </a:p>
          <a:p>
            <a:r>
              <a:rPr lang="id-ID" dirty="0" smtClean="0"/>
              <a:t>Tim inti proyek software developer dapat dikategorikan menjadi tiga bagian utama: Sistem Software, Software Developer dan Tester. </a:t>
            </a:r>
          </a:p>
          <a:p>
            <a:r>
              <a:rPr lang="id-ID" dirty="0" smtClean="0"/>
              <a:t>Tim Sistem Software merupakan kumpulan para ahli manajemen yang sangat menguasai ilmu desain  aplikasi software, Tim Software Developer merupakan para ahli programmer pembuat sebuah aplikasi software, sedangkan tim Tester merupakan para ahli untuk menguji layak tidaknya sebuah aplikasi software dikembangkan.</a:t>
            </a:r>
          </a:p>
        </p:txBody>
      </p:sp>
    </p:spTree>
    <p:extLst>
      <p:ext uri="{BB962C8B-B14F-4D97-AF65-F5344CB8AC3E}">
        <p14:creationId xmlns:p14="http://schemas.microsoft.com/office/powerpoint/2010/main" val="2282650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Divisi Sistem Software </a:t>
            </a:r>
            <a:endParaRPr lang="id-ID" dirty="0"/>
          </a:p>
        </p:txBody>
      </p:sp>
      <p:sp>
        <p:nvSpPr>
          <p:cNvPr id="3" name="Content Placeholder 2"/>
          <p:cNvSpPr>
            <a:spLocks noGrp="1"/>
          </p:cNvSpPr>
          <p:nvPr>
            <p:ph idx="1"/>
          </p:nvPr>
        </p:nvSpPr>
        <p:spPr>
          <a:xfrm>
            <a:off x="457200" y="1412776"/>
            <a:ext cx="8229600" cy="4968552"/>
          </a:xfrm>
        </p:spPr>
        <p:txBody>
          <a:bodyPr>
            <a:normAutofit fontScale="32500" lnSpcReduction="20000"/>
          </a:bodyPr>
          <a:lstStyle/>
          <a:p>
            <a:pPr marL="0" indent="0">
              <a:buNone/>
            </a:pPr>
            <a:r>
              <a:rPr lang="id-ID" sz="6000" b="1" dirty="0" smtClean="0"/>
              <a:t>System Analyst  </a:t>
            </a:r>
          </a:p>
          <a:p>
            <a:pPr marL="0" indent="0">
              <a:buNone/>
            </a:pPr>
            <a:r>
              <a:rPr lang="id-ID" sz="4600" dirty="0" smtClean="0"/>
              <a:t>Beberapa hal penting yang dilakukan oleh seorang sistem analyst adalah sebagai berikut : </a:t>
            </a:r>
          </a:p>
          <a:p>
            <a:pPr marL="544513"/>
            <a:r>
              <a:rPr lang="id-ID" sz="4600" dirty="0" smtClean="0"/>
              <a:t>Bekerja dalam meneliti sebuah masalah </a:t>
            </a:r>
          </a:p>
          <a:p>
            <a:pPr marL="544513"/>
            <a:r>
              <a:rPr lang="id-ID" sz="4600" dirty="0" smtClean="0"/>
              <a:t>Merencanakan solusi terhadap masalah yang ada </a:t>
            </a:r>
          </a:p>
          <a:p>
            <a:pPr marL="544513"/>
            <a:r>
              <a:rPr lang="id-ID" sz="4600" dirty="0" smtClean="0"/>
              <a:t>Merekomendasikan software dan sistem yang dibutuhkan </a:t>
            </a:r>
          </a:p>
          <a:p>
            <a:pPr marL="544513"/>
            <a:r>
              <a:rPr lang="id-ID" sz="4600" dirty="0" smtClean="0"/>
              <a:t>Mengkoordinir pengembangan untuk memenuhi kebutuhan bisnis atau kebutuhan lainnya</a:t>
            </a:r>
          </a:p>
          <a:p>
            <a:pPr marL="0" indent="0">
              <a:buNone/>
            </a:pPr>
            <a:r>
              <a:rPr lang="id-ID" sz="4600" dirty="0" smtClean="0"/>
              <a:t>System analyst adalah penghubung antara vendor dan profesional teknologi informasi. Mereka juga bertanggung jawab untuk mengembangkan analisi biaya, pertimbangan desain, dan implementasi timeline yang telah ditetapkan. Seorang system analyst memiliki beberapa kriteria yang harus dijalankan, yaitu :</a:t>
            </a:r>
          </a:p>
          <a:p>
            <a:pPr marL="631825" indent="-457200"/>
            <a:r>
              <a:rPr lang="id-ID" sz="4600" dirty="0" smtClean="0"/>
              <a:t>Merencanakan aliran sistem dari bawah ke atas. </a:t>
            </a:r>
          </a:p>
          <a:p>
            <a:pPr marL="631825" indent="-457200"/>
            <a:r>
              <a:rPr lang="id-ID" sz="4600" dirty="0" smtClean="0"/>
              <a:t>Berinteraksi dengan pelanggan untuk belajar dan mendokumentasikan kebutuhan yang nantinya akan digunakan untuk membuat Bussiness Requirement Document. </a:t>
            </a:r>
          </a:p>
          <a:p>
            <a:pPr marL="631825" indent="-457200"/>
            <a:r>
              <a:rPr lang="id-ID" sz="4600" dirty="0" smtClean="0"/>
              <a:t>Menuliskan kebutuhan teknis dari fase kritis. </a:t>
            </a:r>
          </a:p>
          <a:p>
            <a:pPr marL="631825" indent="-457200"/>
            <a:r>
              <a:rPr lang="id-ID" sz="4600" dirty="0" smtClean="0"/>
              <a:t>Berinteraksi dengan designer untuk memahami keterbatasan perangkat lunak. </a:t>
            </a:r>
          </a:p>
          <a:p>
            <a:pPr marL="631825" indent="-457200"/>
            <a:r>
              <a:rPr lang="id-ID" sz="4600" dirty="0" smtClean="0"/>
              <a:t>Membantu programmer selama pengembangan sistem, seperti menyediakan use case, flowchart, atau bahkan design database. </a:t>
            </a:r>
          </a:p>
          <a:p>
            <a:pPr marL="631825" indent="-457200"/>
            <a:r>
              <a:rPr lang="id-ID" sz="4600" dirty="0" smtClean="0"/>
              <a:t>Melakukan pengujian sistem. </a:t>
            </a:r>
          </a:p>
          <a:p>
            <a:pPr marL="631825" indent="-457200"/>
            <a:r>
              <a:rPr lang="id-ID" sz="4600" dirty="0" smtClean="0"/>
              <a:t>Mendeploy sistem yang teah selesai dibangun </a:t>
            </a:r>
          </a:p>
          <a:p>
            <a:pPr marL="631825" indent="-457200"/>
            <a:r>
              <a:rPr lang="id-ID" sz="4600" dirty="0" smtClean="0"/>
              <a:t>Mendokumentasikan kebutuhan atau berkontribusi dalam pembuatan user manual. </a:t>
            </a:r>
          </a:p>
          <a:p>
            <a:pPr marL="0" indent="0">
              <a:buNone/>
            </a:pPr>
            <a:r>
              <a:rPr lang="id-ID" sz="4600" dirty="0" smtClean="0"/>
              <a:t>Kapanpun proses pengembangan dilakukan, system analyst bertanggung jawab untuk merancang komponen dan memberikan informasi tersebut kepada developer.</a:t>
            </a:r>
          </a:p>
        </p:txBody>
      </p:sp>
    </p:spTree>
    <p:extLst>
      <p:ext uri="{BB962C8B-B14F-4D97-AF65-F5344CB8AC3E}">
        <p14:creationId xmlns:p14="http://schemas.microsoft.com/office/powerpoint/2010/main" val="1197161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Divisi Software Developer (1) </a:t>
            </a:r>
            <a:endParaRPr lang="id-ID" dirty="0"/>
          </a:p>
        </p:txBody>
      </p:sp>
      <p:sp>
        <p:nvSpPr>
          <p:cNvPr id="3" name="Content Placeholder 2"/>
          <p:cNvSpPr>
            <a:spLocks noGrp="1"/>
          </p:cNvSpPr>
          <p:nvPr>
            <p:ph idx="1"/>
          </p:nvPr>
        </p:nvSpPr>
        <p:spPr/>
        <p:txBody>
          <a:bodyPr>
            <a:normAutofit fontScale="62500" lnSpcReduction="20000"/>
          </a:bodyPr>
          <a:lstStyle/>
          <a:p>
            <a:pPr marL="0" indent="0">
              <a:buNone/>
            </a:pPr>
            <a:r>
              <a:rPr lang="id-ID" sz="5100" b="1" dirty="0" smtClean="0"/>
              <a:t>Programmer </a:t>
            </a:r>
          </a:p>
          <a:p>
            <a:r>
              <a:rPr lang="id-ID" dirty="0" smtClean="0"/>
              <a:t>Programmer adalah seseorang yang bertugas untuk mengimplementasikan apa yang telah dirancang oleh designer. Seorang programmer akan membuat code yang menghasilkan aplikasi dengan spesifikasi code yang rapi, bersih, rapi, mudah dipahami, dan bebas dari error. </a:t>
            </a:r>
          </a:p>
          <a:p>
            <a:r>
              <a:rPr lang="id-ID" dirty="0" smtClean="0"/>
              <a:t>Tetapi seorang programmer tidak bertugas untuk memastikan produk yang mereka buat dapat digunakan dan diimplementasikan dengan denagn modul lainnya. </a:t>
            </a:r>
          </a:p>
          <a:p>
            <a:r>
              <a:rPr lang="id-ID" dirty="0" smtClean="0"/>
              <a:t>Programmer adalah spesialis di bidang pembuatan, bukan hasil akhir ataupun perencanaan. Seorang programmer memiliki kemampuan matematis dan kemampuan menulis bahasa pemrograman. </a:t>
            </a:r>
          </a:p>
          <a:p>
            <a:r>
              <a:rPr lang="id-ID" dirty="0" smtClean="0"/>
              <a:t>Memiliki kemampuan komunikasi dengan anggota tim merupakan nilai lebih yang dimiliki oleh seorang programmer. Dia juga mengontrol kerja tim dan juga life cycle dari software process. </a:t>
            </a:r>
          </a:p>
          <a:p>
            <a:endParaRPr lang="id-ID" dirty="0" smtClean="0"/>
          </a:p>
        </p:txBody>
      </p:sp>
    </p:spTree>
    <p:extLst>
      <p:ext uri="{BB962C8B-B14F-4D97-AF65-F5344CB8AC3E}">
        <p14:creationId xmlns:p14="http://schemas.microsoft.com/office/powerpoint/2010/main" val="681519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Divisi Software Developer (2) </a:t>
            </a:r>
            <a:endParaRPr lang="id-ID" dirty="0"/>
          </a:p>
        </p:txBody>
      </p:sp>
      <p:sp>
        <p:nvSpPr>
          <p:cNvPr id="3" name="Content Placeholder 2"/>
          <p:cNvSpPr>
            <a:spLocks noGrp="1"/>
          </p:cNvSpPr>
          <p:nvPr>
            <p:ph idx="1"/>
          </p:nvPr>
        </p:nvSpPr>
        <p:spPr/>
        <p:txBody>
          <a:bodyPr>
            <a:normAutofit fontScale="47500" lnSpcReduction="20000"/>
          </a:bodyPr>
          <a:lstStyle/>
          <a:p>
            <a:pPr marL="0" indent="0">
              <a:buNone/>
            </a:pPr>
            <a:r>
              <a:rPr lang="id-ID" sz="5900" b="1" dirty="0" smtClean="0"/>
              <a:t>Sofware Designer </a:t>
            </a:r>
          </a:p>
          <a:p>
            <a:r>
              <a:rPr lang="id-ID" dirty="0" smtClean="0"/>
              <a:t>Software designer adalah seseorang yang bekerja untuk menciptakan sebuah perangkat lunak pada level yang cukup tinggi yang sesuai dengan kebutuhan pelanggan atau manajemen. </a:t>
            </a:r>
          </a:p>
          <a:p>
            <a:r>
              <a:rPr lang="id-ID" dirty="0" smtClean="0"/>
              <a:t>Seorang designer tidak melakukan proses coding sendiri, namun bertugas untuk memastikan bahwa semua kebutuhan software telah ada dan diperhitungkan dengan baik sebelum proses coding yang sebenarnya dimulai. </a:t>
            </a:r>
          </a:p>
          <a:p>
            <a:r>
              <a:rPr lang="id-ID" dirty="0" smtClean="0"/>
              <a:t>Mereka mengambil tujuan akhir dari pelanggan dan merencanakan berbagai tahap pengembangan dari konsep awal sampai dengan sistem selesai dibuat. Mereka menggunakan IT dalam setiap aspek pekerjaan mereka. </a:t>
            </a:r>
          </a:p>
          <a:p>
            <a:r>
              <a:rPr lang="id-ID" dirty="0" smtClean="0"/>
              <a:t>Pemrograman dan perencanaan, keduanya dilakukan pada komputer, dan sinkronisasi data yang diperlukan untuk rencana dan komunikasi yang efektif membutuhkan penggunaan jaringan media yang modern. </a:t>
            </a:r>
          </a:p>
          <a:p>
            <a:r>
              <a:rPr lang="id-ID" dirty="0" smtClean="0"/>
              <a:t>Software design tidak hanya terlihat pada perusahaan yang memproduksi program dan perangkat lunak, tetapi juga pada perusahaan yang membutuhkan solusi pada sebuah perangkat lunak namun tidak ada perangkat lunak yang mampu mengatasinya. </a:t>
            </a:r>
          </a:p>
          <a:p>
            <a:r>
              <a:rPr lang="id-ID" dirty="0" smtClean="0"/>
              <a:t>Desainer software memegang peranan penting dalam segala hal yang berkaitan dengan software, programming, matematika, logika, perencanaan, dan komunikasi. </a:t>
            </a:r>
          </a:p>
          <a:p>
            <a:r>
              <a:rPr lang="id-ID" dirty="0" smtClean="0"/>
              <a:t>Mereka yang menemukan diri mereka tertarik untuk bekerja dalam pembuatan program atau game biasanya akan tertarik dalam mendesain perangkat lunak. Biasanya software designer bekerja dengan erat dengan Quality Assurance Specialist. Project Manager tim desain pengembangan perangkat lunak, dan segala yang berhubungan dengan mendesain perangkat lunak.</a:t>
            </a:r>
          </a:p>
          <a:p>
            <a:endParaRPr lang="id-ID" dirty="0" smtClean="0"/>
          </a:p>
        </p:txBody>
      </p:sp>
    </p:spTree>
    <p:extLst>
      <p:ext uri="{BB962C8B-B14F-4D97-AF65-F5344CB8AC3E}">
        <p14:creationId xmlns:p14="http://schemas.microsoft.com/office/powerpoint/2010/main" val="1257652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Divisi Software Developer (3) </a:t>
            </a:r>
            <a:endParaRPr lang="id-ID" dirty="0"/>
          </a:p>
        </p:txBody>
      </p:sp>
      <p:sp>
        <p:nvSpPr>
          <p:cNvPr id="3" name="Content Placeholder 2"/>
          <p:cNvSpPr>
            <a:spLocks noGrp="1"/>
          </p:cNvSpPr>
          <p:nvPr>
            <p:ph idx="1"/>
          </p:nvPr>
        </p:nvSpPr>
        <p:spPr/>
        <p:txBody>
          <a:bodyPr>
            <a:normAutofit fontScale="70000" lnSpcReduction="20000"/>
          </a:bodyPr>
          <a:lstStyle/>
          <a:p>
            <a:pPr marL="0" indent="0">
              <a:buNone/>
            </a:pPr>
            <a:r>
              <a:rPr lang="id-ID" sz="5700" b="1" dirty="0" smtClean="0"/>
              <a:t>Implementer </a:t>
            </a:r>
          </a:p>
          <a:p>
            <a:r>
              <a:rPr lang="id-ID" dirty="0" smtClean="0"/>
              <a:t>Salah satu kendala yang umum dijumpai oleh para pengusaha yang ingin melakukan investasi dalam pengadaan sistem di perusahaan mereka adalah tidak adanya bimbingan yang memadai dari vendor pembuat sistem. Oleh sebab itu, jasa tim implementor yang dapat diperbantukan di perusahaan apabila diperlukan.</a:t>
            </a:r>
          </a:p>
          <a:p>
            <a:r>
              <a:rPr lang="id-ID" dirty="0" smtClean="0"/>
              <a:t>Tugas dari anggota tim implementor ini adalah membantu mempercepat proses implementasi sistem pada usaha, sekalipun usaha tersebut telah cukup lama beroperasi. </a:t>
            </a:r>
          </a:p>
          <a:p>
            <a:r>
              <a:rPr lang="id-ID" dirty="0" smtClean="0"/>
              <a:t>Tugas Implementator : </a:t>
            </a:r>
          </a:p>
          <a:p>
            <a:pPr lvl="1"/>
            <a:r>
              <a:rPr lang="id-ID" dirty="0" smtClean="0"/>
              <a:t>Penataan sistem keuangan dengan menggunakan fasilitas yang ada pada software developer secara lebih optimal. </a:t>
            </a:r>
          </a:p>
          <a:p>
            <a:pPr lvl="1"/>
            <a:r>
              <a:rPr lang="id-ID" dirty="0" smtClean="0"/>
              <a:t>Penanganan stok awal barang persediaan. </a:t>
            </a:r>
          </a:p>
          <a:p>
            <a:pPr lvl="1"/>
            <a:r>
              <a:rPr lang="id-ID" dirty="0" smtClean="0"/>
              <a:t>Administrasi budget</a:t>
            </a:r>
          </a:p>
          <a:p>
            <a:pPr marL="0" indent="0">
              <a:buNone/>
            </a:pPr>
            <a:endParaRPr lang="id-ID" dirty="0" smtClean="0"/>
          </a:p>
        </p:txBody>
      </p:sp>
    </p:spTree>
    <p:extLst>
      <p:ext uri="{BB962C8B-B14F-4D97-AF65-F5344CB8AC3E}">
        <p14:creationId xmlns:p14="http://schemas.microsoft.com/office/powerpoint/2010/main" val="663679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id-ID" dirty="0" smtClean="0"/>
              <a:t>Divisi Tester </a:t>
            </a:r>
            <a:endParaRPr lang="id-ID" dirty="0"/>
          </a:p>
        </p:txBody>
      </p:sp>
      <p:sp>
        <p:nvSpPr>
          <p:cNvPr id="3" name="Content Placeholder 2"/>
          <p:cNvSpPr>
            <a:spLocks noGrp="1"/>
          </p:cNvSpPr>
          <p:nvPr>
            <p:ph idx="1"/>
          </p:nvPr>
        </p:nvSpPr>
        <p:spPr>
          <a:xfrm>
            <a:off x="457200" y="1052736"/>
            <a:ext cx="8229600" cy="5472608"/>
          </a:xfrm>
        </p:spPr>
        <p:txBody>
          <a:bodyPr>
            <a:noAutofit/>
          </a:bodyPr>
          <a:lstStyle/>
          <a:p>
            <a:pPr marL="0" indent="0">
              <a:buNone/>
            </a:pPr>
            <a:r>
              <a:rPr lang="id-ID" b="1" dirty="0" smtClean="0"/>
              <a:t>Software Tester </a:t>
            </a:r>
          </a:p>
          <a:p>
            <a:r>
              <a:rPr lang="id-ID" sz="1400" dirty="0" smtClean="0"/>
              <a:t>Tugas utama dari seorang software tester adalah melakukan pengecekan atau testing terhadap error atau bug di dalam sebuah aplikasi atau program. Dengan kata lain, keberhasilan seorang software tester adalah kegagalan bagi developer, demikian juga sebaliknya. Namun, pada dasarnya keberhasilan software tester ataupun keberhasilan developer memiliki tujuan yang sama, yaitu untuk membuat sebuah aplikasi atau softwarebebas dari bug (meskipun sebenarnya tidak ada aplikasi yang bisa benar-benar bebas dari bug). </a:t>
            </a:r>
          </a:p>
          <a:p>
            <a:r>
              <a:rPr lang="id-ID" sz="1400" dirty="0" smtClean="0"/>
              <a:t>Banyak orang yang berpikir bahwa tugas software tester adalah tugas yang sangat mudah, namun pada kenyataannya tugas software tester adalah tugas yang sulit dan memiliki tanggungjawab yang besar terhadap keberhasilan sebuah produk IT. Selain harus memiliki kesabaran dan ketelitian, seorang software tester juga dituntut untuk proaktif dan memiliki kreatifitas imajinasi yang tinggi. Berkutat dengan dokumen-dokumen adalah hal yang biasa dan lumrah, karena tanpa dokumen, software tester tidak dapat membuattest scenario yang baik. </a:t>
            </a:r>
          </a:p>
          <a:p>
            <a:r>
              <a:rPr lang="id-ID" sz="1400" dirty="0" smtClean="0"/>
              <a:t>Dokumen apa saja yang dibutuhkan oleh software tester : </a:t>
            </a:r>
          </a:p>
          <a:p>
            <a:pPr lvl="1"/>
            <a:r>
              <a:rPr lang="id-ID" sz="1400" dirty="0" smtClean="0"/>
              <a:t>SRS (System Requirement Specification) Merupakan dokumen yang menyediakan panduan mengenai spesifikasi requirement sistem yang diinginkan oleh client/user secara lengkap terhadap suatu bagian/keseluruhan aplikasi. </a:t>
            </a:r>
            <a:endParaRPr lang="id-ID" sz="1400" dirty="0"/>
          </a:p>
          <a:p>
            <a:pPr lvl="1"/>
            <a:r>
              <a:rPr lang="id-ID" sz="1400" dirty="0" smtClean="0"/>
              <a:t>SAD (Software Architecture Document) Merupakan dokumen yang menggambarkan desain arsitektur (flow process) secara umum dari modul yang ada dalam sebuah sistem. SAD memuat spesifikasi yang lebih rinci dari dokumen SRS. </a:t>
            </a:r>
          </a:p>
          <a:p>
            <a:pPr marL="361950" indent="0">
              <a:buNone/>
            </a:pPr>
            <a:r>
              <a:rPr lang="id-ID" sz="1400" dirty="0" smtClean="0"/>
              <a:t>Dari semua dokumen inilah sofware tester kemudian akan mengetahui seperti apa sistem yang akan di testing. Setelah mengetahui proses bisnis dari sistemnya, maka software tester harus membuat test case yang terdiri dari langkah-langkah pengetesan terhadap sistem yang dibagi-bagi kedalam tiap modul/unit sistem. </a:t>
            </a:r>
          </a:p>
          <a:p>
            <a:endParaRPr lang="id-ID" sz="1400" dirty="0" smtClean="0"/>
          </a:p>
        </p:txBody>
      </p:sp>
    </p:spTree>
    <p:extLst>
      <p:ext uri="{BB962C8B-B14F-4D97-AF65-F5344CB8AC3E}">
        <p14:creationId xmlns:p14="http://schemas.microsoft.com/office/powerpoint/2010/main" val="616655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pPr marL="0" indent="0">
              <a:buNone/>
            </a:pPr>
            <a:r>
              <a:rPr lang="id-ID" dirty="0" smtClean="0"/>
              <a:t>Secara umum, dalam sebuah proyek pengembangan perangkat lunak terdapat beberapa peran atau dalam hal ini disebut sebagai personalia. Peran tersebut antara lain:</a:t>
            </a:r>
          </a:p>
          <a:p>
            <a:pPr marL="514350" indent="-514350">
              <a:buAutoNum type="arabicPeriod"/>
            </a:pPr>
            <a:r>
              <a:rPr lang="id-ID" dirty="0" smtClean="0"/>
              <a:t>Project Owner</a:t>
            </a:r>
          </a:p>
          <a:p>
            <a:pPr marL="514350" indent="-514350">
              <a:buAutoNum type="arabicPeriod"/>
            </a:pPr>
            <a:r>
              <a:rPr lang="id-ID" dirty="0" smtClean="0"/>
              <a:t>Stakeholder</a:t>
            </a:r>
          </a:p>
          <a:p>
            <a:pPr marL="514350" indent="-514350">
              <a:buAutoNum type="arabicPeriod"/>
            </a:pPr>
            <a:r>
              <a:rPr lang="id-ID" dirty="0" smtClean="0"/>
              <a:t>Developer</a:t>
            </a:r>
          </a:p>
          <a:p>
            <a:pPr marL="0" indent="0">
              <a:buNone/>
            </a:pPr>
            <a:endParaRPr lang="id-ID" dirty="0"/>
          </a:p>
        </p:txBody>
      </p:sp>
    </p:spTree>
    <p:extLst>
      <p:ext uri="{BB962C8B-B14F-4D97-AF65-F5344CB8AC3E}">
        <p14:creationId xmlns:p14="http://schemas.microsoft.com/office/powerpoint/2010/main" val="6098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Project Owner</a:t>
            </a:r>
            <a:endParaRPr lang="id-ID" dirty="0"/>
          </a:p>
        </p:txBody>
      </p:sp>
      <p:sp>
        <p:nvSpPr>
          <p:cNvPr id="3" name="Content Placeholder 2"/>
          <p:cNvSpPr>
            <a:spLocks noGrp="1"/>
          </p:cNvSpPr>
          <p:nvPr>
            <p:ph idx="1"/>
          </p:nvPr>
        </p:nvSpPr>
        <p:spPr/>
        <p:txBody>
          <a:bodyPr>
            <a:normAutofit fontScale="77500" lnSpcReduction="20000"/>
          </a:bodyPr>
          <a:lstStyle/>
          <a:p>
            <a:pPr marL="0" indent="0" fontAlgn="base">
              <a:buNone/>
            </a:pPr>
            <a:r>
              <a:rPr lang="id-ID" dirty="0" smtClean="0"/>
              <a:t>Project Owner adalah </a:t>
            </a:r>
            <a:r>
              <a:rPr lang="id-ID" dirty="0"/>
              <a:t>sponsor SI dan advokad eksekutif, biasanya bertanggung jawab atas pendanaan proyek pengembangan, pengopeasian dan perawatan SI.</a:t>
            </a:r>
          </a:p>
          <a:p>
            <a:pPr fontAlgn="base"/>
            <a:r>
              <a:rPr lang="id-ID" dirty="0"/>
              <a:t>Pemilik sistem biasanya berasal dari tingkat manajemen</a:t>
            </a:r>
          </a:p>
          <a:p>
            <a:pPr fontAlgn="base"/>
            <a:r>
              <a:rPr lang="id-ID" dirty="0"/>
              <a:t>Untuk sistem ukuran menengah ke atas, pemilik sistem biasanya tingkat manajer menengah atau eksekutif.</a:t>
            </a:r>
          </a:p>
          <a:p>
            <a:pPr fontAlgn="base"/>
            <a:r>
              <a:rPr lang="id-ID" dirty="0"/>
              <a:t>Untuk sistem yang kecil, pemilik sistem bisa manajer menengah atau supervisor.</a:t>
            </a:r>
          </a:p>
          <a:p>
            <a:pPr fontAlgn="base"/>
            <a:r>
              <a:rPr lang="id-ID" dirty="0"/>
              <a:t>Pemilik sistem biasanya cenderung tertarik pada keuntungan bersih – berapa biaya yang harus dikeluarkan untuk sistem tersebut, Seberapa besar nilai atau keuntungan sistem terhadap bisnis.</a:t>
            </a:r>
          </a:p>
          <a:p>
            <a:endParaRPr lang="id-ID" dirty="0"/>
          </a:p>
        </p:txBody>
      </p:sp>
    </p:spTree>
    <p:extLst>
      <p:ext uri="{BB962C8B-B14F-4D97-AF65-F5344CB8AC3E}">
        <p14:creationId xmlns:p14="http://schemas.microsoft.com/office/powerpoint/2010/main" val="1190189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Stakeholder</a:t>
            </a:r>
            <a:endParaRPr lang="id-ID" dirty="0"/>
          </a:p>
        </p:txBody>
      </p:sp>
      <p:sp>
        <p:nvSpPr>
          <p:cNvPr id="3" name="Content Placeholder 2"/>
          <p:cNvSpPr>
            <a:spLocks noGrp="1"/>
          </p:cNvSpPr>
          <p:nvPr>
            <p:ph idx="1"/>
          </p:nvPr>
        </p:nvSpPr>
        <p:spPr/>
        <p:txBody>
          <a:bodyPr>
            <a:normAutofit fontScale="85000" lnSpcReduction="20000"/>
          </a:bodyPr>
          <a:lstStyle/>
          <a:p>
            <a:r>
              <a:rPr lang="id-ID" dirty="0"/>
              <a:t>Pemangku Kepentingan (</a:t>
            </a:r>
            <a:r>
              <a:rPr lang="id-ID" i="1" dirty="0"/>
              <a:t>Stakeholder</a:t>
            </a:r>
            <a:r>
              <a:rPr lang="id-ID" dirty="0"/>
              <a:t>) proyek adalah pihak-pihak baik secara individual, kelompok, maupun organisasi yang mungkin mempengaruhi atau dipengaruhi oleh keputusan, aktifitas, dan hasil dari suatu proyek. Pemangku Kepentingan harus diidentifikasi sebelum proyek dimulai</a:t>
            </a:r>
            <a:r>
              <a:rPr lang="id-ID" dirty="0" smtClean="0"/>
              <a:t>.</a:t>
            </a:r>
          </a:p>
          <a:p>
            <a:r>
              <a:rPr lang="id-ID" dirty="0"/>
              <a:t>Pemangku Kepentingan dapat terlibat secara aktif di proyek atau memiliki kepentingan yang dapat berupa hasil yang positif atau negatif terhadap kinerja atau penyelesaian proyek. Pemangku kepentingan yang berbeda mungkin memiliki persaingan yang menciptakan konflik di dalam proyek.</a:t>
            </a:r>
          </a:p>
        </p:txBody>
      </p:sp>
    </p:spTree>
    <p:extLst>
      <p:ext uri="{BB962C8B-B14F-4D97-AF65-F5344CB8AC3E}">
        <p14:creationId xmlns:p14="http://schemas.microsoft.com/office/powerpoint/2010/main" val="174565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Developer</a:t>
            </a:r>
            <a:endParaRPr lang="id-ID" dirty="0"/>
          </a:p>
        </p:txBody>
      </p:sp>
      <p:sp>
        <p:nvSpPr>
          <p:cNvPr id="3" name="Content Placeholder 2"/>
          <p:cNvSpPr>
            <a:spLocks noGrp="1"/>
          </p:cNvSpPr>
          <p:nvPr>
            <p:ph idx="1"/>
          </p:nvPr>
        </p:nvSpPr>
        <p:spPr/>
        <p:txBody>
          <a:bodyPr>
            <a:normAutofit lnSpcReduction="10000"/>
          </a:bodyPr>
          <a:lstStyle/>
          <a:p>
            <a:r>
              <a:rPr lang="id-ID" dirty="0" smtClean="0"/>
              <a:t>Adalah pihak yang diberi tanggung jawab untuk mengembangkan dan menyelesaikan perangkat lunak sesuai dengan kesepakatan yang dibuat oleh project owner dan stakeholder</a:t>
            </a:r>
          </a:p>
          <a:p>
            <a:r>
              <a:rPr lang="id-ID" dirty="0" smtClean="0"/>
              <a:t>Bisa dalam team maupun individu (tergantung skala)</a:t>
            </a:r>
          </a:p>
          <a:p>
            <a:r>
              <a:rPr lang="id-ID" dirty="0" smtClean="0"/>
              <a:t>Dalam Developer, terdapat Project Manager, System Analist, Programmer, Designer, dll</a:t>
            </a:r>
            <a:endParaRPr lang="id-ID" dirty="0"/>
          </a:p>
        </p:txBody>
      </p:sp>
    </p:spTree>
    <p:extLst>
      <p:ext uri="{BB962C8B-B14F-4D97-AF65-F5344CB8AC3E}">
        <p14:creationId xmlns:p14="http://schemas.microsoft.com/office/powerpoint/2010/main" val="3888693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Struktur Organisasi Pengembangan Perangkat Lunak</a:t>
            </a:r>
            <a:endParaRPr lang="id-ID" dirty="0"/>
          </a:p>
        </p:txBody>
      </p:sp>
      <p:sp>
        <p:nvSpPr>
          <p:cNvPr id="3" name="Content Placeholder 2"/>
          <p:cNvSpPr>
            <a:spLocks noGrp="1"/>
          </p:cNvSpPr>
          <p:nvPr>
            <p:ph idx="1"/>
          </p:nvPr>
        </p:nvSpPr>
        <p:spPr/>
        <p:txBody>
          <a:bodyPr/>
          <a:lstStyle/>
          <a:p>
            <a:r>
              <a:rPr lang="id-ID" dirty="0" smtClean="0"/>
              <a:t>Hubungan antara project owner, stakeholder dan developer digambarkan dalam sebuah bagan </a:t>
            </a:r>
            <a:endParaRPr lang="id-ID" dirty="0"/>
          </a:p>
        </p:txBody>
      </p:sp>
    </p:spTree>
    <p:extLst>
      <p:ext uri="{BB962C8B-B14F-4D97-AF65-F5344CB8AC3E}">
        <p14:creationId xmlns:p14="http://schemas.microsoft.com/office/powerpoint/2010/main" val="3639019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id-ID" sz="3200" dirty="0" smtClean="0"/>
              <a:t>Struktur Organisasi: Bagan</a:t>
            </a:r>
            <a:endParaRPr lang="id-ID"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12" y="1196752"/>
            <a:ext cx="5286257" cy="4968552"/>
          </a:xfrm>
        </p:spPr>
      </p:pic>
      <p:sp>
        <p:nvSpPr>
          <p:cNvPr id="5" name="TextBox 4"/>
          <p:cNvSpPr txBox="1"/>
          <p:nvPr/>
        </p:nvSpPr>
        <p:spPr>
          <a:xfrm>
            <a:off x="395536" y="6381328"/>
            <a:ext cx="8136904" cy="307777"/>
          </a:xfrm>
          <a:prstGeom prst="rect">
            <a:avLst/>
          </a:prstGeom>
          <a:noFill/>
        </p:spPr>
        <p:txBody>
          <a:bodyPr wrap="square" rtlCol="0">
            <a:spAutoFit/>
          </a:bodyPr>
          <a:lstStyle/>
          <a:p>
            <a:r>
              <a:rPr lang="id-ID" sz="1400" dirty="0" smtClean="0">
                <a:hlinkClick r:id="rId3"/>
              </a:rPr>
              <a:t>http://winongkemiri.blogspot.co.id/2013/01/struktur-organisasi-pengembangan.html</a:t>
            </a:r>
            <a:endParaRPr lang="id-ID" sz="1400" dirty="0"/>
          </a:p>
        </p:txBody>
      </p:sp>
      <p:sp>
        <p:nvSpPr>
          <p:cNvPr id="6" name="Rectangle 5"/>
          <p:cNvSpPr/>
          <p:nvPr/>
        </p:nvSpPr>
        <p:spPr>
          <a:xfrm>
            <a:off x="2195736" y="4941168"/>
            <a:ext cx="1440160"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p:cNvSpPr/>
          <p:nvPr/>
        </p:nvSpPr>
        <p:spPr>
          <a:xfrm>
            <a:off x="2112310" y="4696569"/>
            <a:ext cx="283840" cy="3960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486169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Project Sponsor</a:t>
            </a:r>
            <a:endParaRPr lang="id-ID" dirty="0"/>
          </a:p>
        </p:txBody>
      </p:sp>
      <p:sp>
        <p:nvSpPr>
          <p:cNvPr id="3" name="Content Placeholder 2"/>
          <p:cNvSpPr>
            <a:spLocks noGrp="1"/>
          </p:cNvSpPr>
          <p:nvPr>
            <p:ph idx="1"/>
          </p:nvPr>
        </p:nvSpPr>
        <p:spPr/>
        <p:txBody>
          <a:bodyPr>
            <a:normAutofit fontScale="77500" lnSpcReduction="20000"/>
          </a:bodyPr>
          <a:lstStyle/>
          <a:p>
            <a:r>
              <a:rPr lang="id-ID" dirty="0" smtClean="0"/>
              <a:t>Adalah </a:t>
            </a:r>
            <a:r>
              <a:rPr lang="id-ID" dirty="0"/>
              <a:t>seorang manajemen puncak (beserta anggota tim jika perlu), yang diserahkan tugas khusus oleh perusahaan sebagai penanggung jawab proyek sistem informasi. </a:t>
            </a:r>
          </a:p>
          <a:p>
            <a:pPr marL="360363" indent="0">
              <a:buNone/>
            </a:pPr>
            <a:r>
              <a:rPr lang="id-ID" dirty="0" smtClean="0"/>
              <a:t>(Jika dikaitkan dengan pembahasan awal, project sponsor adalah stakeholder dan project owner)	</a:t>
            </a:r>
          </a:p>
          <a:p>
            <a:r>
              <a:rPr lang="id-ID" dirty="0" smtClean="0"/>
              <a:t>Paling </a:t>
            </a:r>
            <a:r>
              <a:rPr lang="id-ID" dirty="0"/>
              <a:t>tidak salah seorang anggota direksi harus berada dalam tim ini untuk mencegah hambatan-hambatan berarti dalam pelaksanaan proyek. </a:t>
            </a:r>
            <a:endParaRPr lang="id-ID" dirty="0" smtClean="0"/>
          </a:p>
          <a:p>
            <a:r>
              <a:rPr lang="id-ID" dirty="0" smtClean="0"/>
              <a:t>Secara </a:t>
            </a:r>
            <a:r>
              <a:rPr lang="id-ID" dirty="0"/>
              <a:t>prinsip, Direktur Utama atau Presiden Direktur-lah yang harus menjadi Project Sponsor.</a:t>
            </a:r>
            <a:r>
              <a:rPr lang="id-ID" dirty="0" smtClean="0"/>
              <a:t/>
            </a:r>
            <a:br>
              <a:rPr lang="id-ID" dirty="0" smtClean="0"/>
            </a:br>
            <a:r>
              <a:rPr lang="id-ID" dirty="0" smtClean="0"/>
              <a:t/>
            </a:r>
            <a:br>
              <a:rPr lang="id-ID" dirty="0" smtClean="0"/>
            </a:br>
            <a:endParaRPr lang="id-ID" dirty="0"/>
          </a:p>
        </p:txBody>
      </p:sp>
    </p:spTree>
    <p:extLst>
      <p:ext uri="{BB962C8B-B14F-4D97-AF65-F5344CB8AC3E}">
        <p14:creationId xmlns:p14="http://schemas.microsoft.com/office/powerpoint/2010/main" val="783206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id-ID" dirty="0"/>
              <a:t>Seorang project manager mempunyai tanggung jawab dan tugas yang bermacam-macam, tidak hanya terfokus pada hal-hal yg teknis </a:t>
            </a:r>
            <a:r>
              <a:rPr lang="id-ID" dirty="0" smtClean="0"/>
              <a:t>sifatnya.</a:t>
            </a:r>
          </a:p>
          <a:p>
            <a:r>
              <a:rPr lang="id-ID" dirty="0" smtClean="0"/>
              <a:t>Bagaimana </a:t>
            </a:r>
            <a:r>
              <a:rPr lang="id-ID" dirty="0"/>
              <a:t>layaknya seorang project manager harus mempunyai kemampuan membuat tim tetap solid, mampu memonitor dan mengontrol budget serta mempunyai kemampuan analisis resiko yang baik. </a:t>
            </a:r>
            <a:r>
              <a:rPr lang="id-ID" dirty="0" smtClean="0"/>
              <a:t/>
            </a:r>
            <a:br>
              <a:rPr lang="id-ID" dirty="0" smtClean="0"/>
            </a:br>
            <a:r>
              <a:rPr lang="id-ID" dirty="0" smtClean="0"/>
              <a:t/>
            </a:r>
            <a:br>
              <a:rPr lang="id-ID" dirty="0" smtClean="0"/>
            </a:br>
            <a:endParaRPr lang="id-ID" dirty="0"/>
          </a:p>
        </p:txBody>
      </p:sp>
      <p:sp>
        <p:nvSpPr>
          <p:cNvPr id="4" name="Title 1"/>
          <p:cNvSpPr>
            <a:spLocks noGrp="1"/>
          </p:cNvSpPr>
          <p:nvPr>
            <p:ph type="title"/>
          </p:nvPr>
        </p:nvSpPr>
        <p:spPr/>
        <p:txBody>
          <a:bodyPr>
            <a:normAutofit/>
          </a:bodyPr>
          <a:lstStyle/>
          <a:p>
            <a:r>
              <a:rPr lang="id-ID" dirty="0" smtClean="0"/>
              <a:t>Project Manager</a:t>
            </a:r>
            <a:endParaRPr lang="id-ID" dirty="0"/>
          </a:p>
        </p:txBody>
      </p:sp>
    </p:spTree>
    <p:extLst>
      <p:ext uri="{BB962C8B-B14F-4D97-AF65-F5344CB8AC3E}">
        <p14:creationId xmlns:p14="http://schemas.microsoft.com/office/powerpoint/2010/main" val="97818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1802</Words>
  <Application>Microsoft Office PowerPoint</Application>
  <PresentationFormat>On-screen Show (4:3)</PresentationFormat>
  <Paragraphs>108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PERSONALIA DALAM MANAJEMEN PROYEK</vt:lpstr>
      <vt:lpstr>PowerPoint Presentation</vt:lpstr>
      <vt:lpstr>Project Owner</vt:lpstr>
      <vt:lpstr>Stakeholder</vt:lpstr>
      <vt:lpstr>Developer</vt:lpstr>
      <vt:lpstr>Struktur Organisasi Pengembangan Perangkat Lunak</vt:lpstr>
      <vt:lpstr>Struktur Organisasi: Bagan</vt:lpstr>
      <vt:lpstr>Project Sponsor</vt:lpstr>
      <vt:lpstr>Project Manager</vt:lpstr>
      <vt:lpstr>Tanggung Jawab Project Manager</vt:lpstr>
      <vt:lpstr>Skill dan Pengetahuan Project Manager</vt:lpstr>
      <vt:lpstr>Project Manajemen dan Administrasi</vt:lpstr>
      <vt:lpstr>Internal audit dan Quality Assurance</vt:lpstr>
      <vt:lpstr>Divisi Sistem Software </vt:lpstr>
      <vt:lpstr>Divisi Software Developer (1) </vt:lpstr>
      <vt:lpstr>Divisi Software Developer (2) </vt:lpstr>
      <vt:lpstr>Divisi Software Developer (3) </vt:lpstr>
      <vt:lpstr>Divisi Tester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PERSONALIA DALAM MANAJEMEN PROYEK</dc:title>
  <dc:creator>yoga</dc:creator>
  <cp:lastModifiedBy>yoga</cp:lastModifiedBy>
  <cp:revision>17</cp:revision>
  <dcterms:created xsi:type="dcterms:W3CDTF">2016-09-21T03:46:37Z</dcterms:created>
  <dcterms:modified xsi:type="dcterms:W3CDTF">2016-09-21T06:56:43Z</dcterms:modified>
</cp:coreProperties>
</file>