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0"/>
  </p:notesMasterIdLst>
  <p:sldIdLst>
    <p:sldId id="352" r:id="rId3"/>
    <p:sldId id="354" r:id="rId4"/>
    <p:sldId id="356" r:id="rId5"/>
    <p:sldId id="357" r:id="rId6"/>
    <p:sldId id="358" r:id="rId7"/>
    <p:sldId id="359" r:id="rId8"/>
    <p:sldId id="35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816"/>
    <a:srgbClr val="F2A40D"/>
    <a:srgbClr val="FFFFFF"/>
    <a:srgbClr val="2C9BA4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564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D3C8-2BDE-4A61-9F90-54D2DAA8EC7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25CE8-0562-4573-9AB5-4667C167FE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0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A4A8A2E-B044-4AF7-B23B-7085640B3409}"/>
              </a:ext>
            </a:extLst>
          </p:cNvPr>
          <p:cNvSpPr txBox="1">
            <a:spLocks/>
          </p:cNvSpPr>
          <p:nvPr/>
        </p:nvSpPr>
        <p:spPr>
          <a:xfrm>
            <a:off x="755576" y="1059582"/>
            <a:ext cx="763284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SUDUT ANTARA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2400" dirty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DUA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VEKTOR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E781278-4FC5-4472-837E-A897CD5B1CBE}"/>
              </a:ext>
            </a:extLst>
          </p:cNvPr>
          <p:cNvSpPr txBox="1">
            <a:spLocks/>
          </p:cNvSpPr>
          <p:nvPr/>
        </p:nvSpPr>
        <p:spPr>
          <a:xfrm>
            <a:off x="784176" y="1923678"/>
            <a:ext cx="33843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3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RASIO ARAH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0DDC43-BAFF-4D79-AAAC-7B59AB242652}"/>
              </a:ext>
            </a:extLst>
          </p:cNvPr>
          <p:cNvSpPr txBox="1">
            <a:spLocks/>
          </p:cNvSpPr>
          <p:nvPr/>
        </p:nvSpPr>
        <p:spPr>
          <a:xfrm>
            <a:off x="1835696" y="1785334"/>
            <a:ext cx="1027999" cy="276687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EE6816"/>
                </a:solidFill>
                <a:latin typeface="Segoe Script" panose="030B0504020000000003" pitchFamily="66" charset="0"/>
              </a:rPr>
              <a:t>dan</a:t>
            </a:r>
            <a:endParaRPr lang="ko-KR" altLang="en-US" sz="2800" b="1" dirty="0">
              <a:solidFill>
                <a:srgbClr val="EE6816"/>
              </a:solidFill>
              <a:latin typeface="Segoe Script" panose="030B0504020000000003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8DFEF-BF82-4324-8D17-620C5BC75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1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8303" y="0"/>
            <a:ext cx="135969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38189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Sudut Antara </a:t>
            </a:r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Dua Vektor 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/>
              <p:nvPr/>
            </p:nvSpPr>
            <p:spPr>
              <a:xfrm>
                <a:off x="785219" y="969055"/>
                <a:ext cx="6262597" cy="189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 vektor dengan arah cosinus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 vektor dengan arah cosinus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Sudut diantara dua vektor dapat ditemukan.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OP</m:t>
                            </m:r>
                          </m:e>
                        </m:acc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 vektor satuan paralel untuk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P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 koordinat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P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 koordinat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9" y="969055"/>
                <a:ext cx="6262597" cy="1894237"/>
              </a:xfrm>
              <a:prstGeom prst="rect">
                <a:avLst/>
              </a:prstGeom>
              <a:blipFill>
                <a:blip r:embed="rId2"/>
                <a:stretch>
                  <a:fillRect l="-584" r="-1168" b="-32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81B7AC-906D-490C-9747-2401257F2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93770-D1BD-475D-8A4B-40EA200A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53" y="2931790"/>
            <a:ext cx="2736120" cy="18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2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8303" y="0"/>
            <a:ext cx="135969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38189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Sudut Antara </a:t>
            </a:r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Dua Vektor 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/>
              <p:nvPr/>
            </p:nvSpPr>
            <p:spPr>
              <a:xfrm>
                <a:off x="785219" y="969055"/>
                <a:ext cx="62625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Sehingga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PP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=2−2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𝑙𝑙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𝑚𝑚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𝑛𝑛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(a)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PP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=2−2</m:t>
                    </m:r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		(b)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 (a) dan (b) diperoleh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𝑙𝑙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𝑛𝑛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9" y="969055"/>
                <a:ext cx="6262597" cy="1938992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81B7AC-906D-490C-9747-2401257F2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6896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8303" y="0"/>
            <a:ext cx="135969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38189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Sudut Antara </a:t>
            </a:r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Dua Vektor 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/>
              <p:nvPr/>
            </p:nvSpPr>
            <p:spPr>
              <a:xfrm>
                <a:off x="785219" y="969055"/>
                <a:ext cx="7027141" cy="388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Tentukan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sudut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diantara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𝟑𝐣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𝟒𝐤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𝟑𝐣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Pertama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temukan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(Kalian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Kerjakan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Caranya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Diperoleh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𝑙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9" y="969055"/>
                <a:ext cx="7027141" cy="3880549"/>
              </a:xfrm>
              <a:prstGeom prst="rect">
                <a:avLst/>
              </a:prstGeo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81B7AC-906D-490C-9747-2401257F2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37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8303" y="0"/>
            <a:ext cx="135969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38189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Sudut Antara </a:t>
            </a:r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Dua Vektor 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/>
              <p:nvPr/>
            </p:nvSpPr>
            <p:spPr>
              <a:xfrm>
                <a:off x="785219" y="969055"/>
                <a:ext cx="7027141" cy="207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𝑙𝑙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𝑚𝑚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𝑛𝑛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29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29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29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29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=0,2414</m:t>
                      </m:r>
                    </m:oMath>
                  </m:oMathPara>
                </a14:m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=76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°2′</m:t>
                    </m:r>
                  </m:oMath>
                </a14:m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9" y="969055"/>
                <a:ext cx="7027141" cy="2078839"/>
              </a:xfrm>
              <a:prstGeom prst="rect">
                <a:avLst/>
              </a:prstGeom>
              <a:blipFill>
                <a:blip r:embed="rId2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81B7AC-906D-490C-9747-2401257F2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18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9A05C-90E5-441B-9A62-4E4BDF020BC8}"/>
              </a:ext>
            </a:extLst>
          </p:cNvPr>
          <p:cNvSpPr/>
          <p:nvPr/>
        </p:nvSpPr>
        <p:spPr>
          <a:xfrm>
            <a:off x="0" y="195486"/>
            <a:ext cx="5436096" cy="93610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B7C6-4876-4809-A070-B4BC52F1977B}"/>
              </a:ext>
            </a:extLst>
          </p:cNvPr>
          <p:cNvSpPr txBox="1"/>
          <p:nvPr/>
        </p:nvSpPr>
        <p:spPr>
          <a:xfrm>
            <a:off x="607297" y="381893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Rasio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>
                <a:cs typeface="Arial" pitchFamily="34" charset="0"/>
              </a:rPr>
              <a:t>Arah</a:t>
            </a:r>
            <a:r>
              <a:rPr lang="en-US" altLang="ko-KR" sz="2800" b="1">
                <a:solidFill>
                  <a:srgbClr val="EE6816"/>
                </a:solidFill>
                <a:cs typeface="Arial" pitchFamily="34" charset="0"/>
              </a:rPr>
              <a:t> 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DD86A-1729-4880-B888-B89BB34F593C}"/>
                  </a:ext>
                </a:extLst>
              </p:cNvPr>
              <p:cNvSpPr txBox="1"/>
              <p:nvPr/>
            </p:nvSpPr>
            <p:spPr>
              <a:xfrm>
                <a:off x="785219" y="1253577"/>
                <a:ext cx="7531197" cy="337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OP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adalah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𝑙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6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r>
                        <a:rPr lang="en-US" altLang="ko-KR" sz="16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Komponen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sebanding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dengan masing-masing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biasa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rasio</a:t>
                </a:r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Catatan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Rasio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dapat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diubah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ke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dengan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membaginya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DD86A-1729-4880-B888-B89BB34F5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9" y="1253577"/>
                <a:ext cx="7531197" cy="3376950"/>
              </a:xfrm>
              <a:prstGeom prst="rect">
                <a:avLst/>
              </a:prstGeom>
              <a:blipFill>
                <a:blip r:embed="rId2"/>
                <a:stretch>
                  <a:fillRect l="-486" b="-14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1500D3E-B3AF-4544-8127-023550EF1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/>
              <p:nvPr/>
            </p:nvSpPr>
            <p:spPr>
              <a:xfrm>
                <a:off x="432048" y="1526470"/>
                <a:ext cx="8515204" cy="2164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nn-NO" dirty="0">
                    <a:latin typeface="+mj-lt"/>
                  </a:rPr>
                  <a:t>1. Jika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𝟓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+2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𝟓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+3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nn-NO" dirty="0">
                    <a:latin typeface="+mj-lt"/>
                  </a:rPr>
                  <a:t>  dan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𝐜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nn-NO" dirty="0">
                    <a:latin typeface="+mj-lt"/>
                  </a:rPr>
                  <a:t>, dimana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nn-NO" b="1" dirty="0">
                    <a:latin typeface="+mj-lt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nn-NO" dirty="0">
                    <a:latin typeface="+mj-lt"/>
                  </a:rPr>
                  <a:t>adalah vektor satuan, tentukan :</a:t>
                </a:r>
              </a:p>
              <a:p>
                <a:pPr marL="342900" indent="-342900">
                  <a:spcBef>
                    <a:spcPts val="400"/>
                  </a:spcBef>
                  <a:spcAft>
                    <a:spcPts val="400"/>
                  </a:spcAft>
                  <a:buAutoNum type="alphaLcParenR"/>
                </a:pPr>
                <a:r>
                  <a:rPr lang="en-ID" dirty="0">
                    <a:latin typeface="+mj-lt"/>
                  </a:rPr>
                  <a:t>Nilai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D" dirty="0">
                    <a:latin typeface="+mj-lt"/>
                  </a:rPr>
                  <a:t> dan </a:t>
                </a:r>
                <a:r>
                  <a:rPr lang="en-ID" dirty="0" err="1">
                    <a:latin typeface="+mj-lt"/>
                  </a:rPr>
                  <a:t>cosinus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arah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dari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hasil</a:t>
                </a:r>
                <a:r>
                  <a:rPr lang="en-ID" dirty="0">
                    <a:latin typeface="+mj-lt"/>
                  </a:rPr>
                  <a:t> kali </a:t>
                </a:r>
                <a:r>
                  <a:rPr lang="en-ID" dirty="0" err="1">
                    <a:latin typeface="+mj-lt"/>
                  </a:rPr>
                  <a:t>vektor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>
                  <a:latin typeface="+mj-lt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400"/>
                  </a:spcBef>
                  <a:spcAft>
                    <a:spcPts val="400"/>
                  </a:spcAft>
                  <a:buAutoNum type="alphaLcParenR"/>
                </a:pPr>
                <a:r>
                  <a:rPr lang="en-ID" dirty="0" err="1">
                    <a:latin typeface="+mj-lt"/>
                  </a:rPr>
                  <a:t>Ukuran</a:t>
                </a:r>
                <a:r>
                  <a:rPr lang="en-ID" dirty="0">
                    <a:latin typeface="+mj-lt"/>
                  </a:rPr>
                  <a:t> dan </a:t>
                </a:r>
                <a:r>
                  <a:rPr lang="en-ID" dirty="0" err="1">
                    <a:latin typeface="+mj-lt"/>
                  </a:rPr>
                  <a:t>cosinus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arah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dari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hasil</a:t>
                </a:r>
                <a:r>
                  <a:rPr lang="en-ID" dirty="0">
                    <a:latin typeface="+mj-lt"/>
                  </a:rPr>
                  <a:t> kali </a:t>
                </a:r>
                <a:r>
                  <a:rPr lang="en-ID" dirty="0" err="1">
                    <a:latin typeface="+mj-lt"/>
                  </a:rPr>
                  <a:t>vektor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D" dirty="0">
                    <a:latin typeface="+mj-lt"/>
                  </a:rPr>
                  <a:t> dan juga </a:t>
                </a:r>
                <a:r>
                  <a:rPr lang="en-ID" dirty="0" err="1">
                    <a:latin typeface="+mj-lt"/>
                  </a:rPr>
                  <a:t>sudut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dimana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hasil</a:t>
                </a:r>
                <a:r>
                  <a:rPr lang="en-ID" dirty="0">
                    <a:latin typeface="+mj-lt"/>
                  </a:rPr>
                  <a:t> kali </a:t>
                </a:r>
                <a:r>
                  <a:rPr lang="en-ID" dirty="0" err="1">
                    <a:latin typeface="+mj-lt"/>
                  </a:rPr>
                  <a:t>vektor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membentuk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sudut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dengan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vektor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ID" b="1" dirty="0">
                    <a:latin typeface="+mj-lt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dirty="0">
                    <a:latin typeface="+mj-lt"/>
                  </a:rPr>
                  <a:t>2. </a:t>
                </a:r>
                <a:r>
                  <a:rPr lang="en-ID" dirty="0" err="1">
                    <a:latin typeface="+mj-lt"/>
                  </a:rPr>
                  <a:t>Carilah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jurnal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mengenai</a:t>
                </a:r>
                <a:r>
                  <a:rPr lang="en-ID" dirty="0">
                    <a:latin typeface="+mj-lt"/>
                  </a:rPr>
                  <a:t> ‘support vector machine’ </a:t>
                </a:r>
                <a:r>
                  <a:rPr lang="en-ID" dirty="0" err="1">
                    <a:latin typeface="+mj-lt"/>
                  </a:rPr>
                  <a:t>dimana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penerapan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vectornya</a:t>
                </a:r>
                <a:endParaRPr lang="en-ID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" y="1526470"/>
                <a:ext cx="8515204" cy="2164695"/>
              </a:xfrm>
              <a:prstGeom prst="rect">
                <a:avLst/>
              </a:prstGeom>
              <a:blipFill>
                <a:blip r:embed="rId2"/>
                <a:stretch>
                  <a:fillRect l="-644" t="-1404" b="-33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F87D02-6BC9-4BC7-8A81-15DCA9C53AB0}"/>
              </a:ext>
            </a:extLst>
          </p:cNvPr>
          <p:cNvSpPr txBox="1"/>
          <p:nvPr/>
        </p:nvSpPr>
        <p:spPr>
          <a:xfrm>
            <a:off x="2051720" y="26749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Latihan</a:t>
            </a:r>
            <a:r>
              <a:rPr lang="en-US" altLang="ko-KR" sz="4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b="1">
                <a:solidFill>
                  <a:srgbClr val="F2A40D"/>
                </a:solidFill>
                <a:cs typeface="Arial" pitchFamily="34" charset="0"/>
              </a:rPr>
              <a:t>Soal</a:t>
            </a:r>
            <a:endParaRPr lang="en-US" altLang="ko-KR" sz="4800" b="1" dirty="0">
              <a:solidFill>
                <a:srgbClr val="F2A40D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01E66-B13B-4538-9E7B-930C8674E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0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376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Segoe Script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endah septa sintiya</cp:lastModifiedBy>
  <cp:revision>106</cp:revision>
  <dcterms:created xsi:type="dcterms:W3CDTF">2016-12-05T23:26:54Z</dcterms:created>
  <dcterms:modified xsi:type="dcterms:W3CDTF">2023-11-13T04:00:37Z</dcterms:modified>
</cp:coreProperties>
</file>